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Layouts/slideLayout68.xml" ContentType="application/vnd.openxmlformats-officedocument.presentationml.slideLayout+xml"/>
  <Override PartName="/ppt/diagrams/data1.xml" ContentType="application/vnd.openxmlformats-officedocument.drawingml.diagramData+xml"/>
  <Override PartName="/ppt/slides/slide29.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80"/>
  </p:notesMasterIdLst>
  <p:handoutMasterIdLst>
    <p:handoutMasterId r:id="rId81"/>
  </p:handoutMasterIdLst>
  <p:sldIdLst>
    <p:sldId id="554" r:id="rId8"/>
    <p:sldId id="555" r:id="rId9"/>
    <p:sldId id="613" r:id="rId10"/>
    <p:sldId id="533" r:id="rId11"/>
    <p:sldId id="534" r:id="rId12"/>
    <p:sldId id="589" r:id="rId13"/>
    <p:sldId id="590" r:id="rId14"/>
    <p:sldId id="461" r:id="rId15"/>
    <p:sldId id="582" r:id="rId16"/>
    <p:sldId id="313" r:id="rId17"/>
    <p:sldId id="420" r:id="rId18"/>
    <p:sldId id="557" r:id="rId19"/>
    <p:sldId id="558" r:id="rId20"/>
    <p:sldId id="587" r:id="rId21"/>
    <p:sldId id="474" r:id="rId22"/>
    <p:sldId id="476" r:id="rId23"/>
    <p:sldId id="475" r:id="rId24"/>
    <p:sldId id="559" r:id="rId25"/>
    <p:sldId id="561" r:id="rId26"/>
    <p:sldId id="563" r:id="rId27"/>
    <p:sldId id="579" r:id="rId28"/>
    <p:sldId id="580" r:id="rId29"/>
    <p:sldId id="566" r:id="rId30"/>
    <p:sldId id="568" r:id="rId31"/>
    <p:sldId id="569" r:id="rId32"/>
    <p:sldId id="570" r:id="rId33"/>
    <p:sldId id="572" r:id="rId34"/>
    <p:sldId id="573" r:id="rId35"/>
    <p:sldId id="574" r:id="rId36"/>
    <p:sldId id="576" r:id="rId37"/>
    <p:sldId id="577" r:id="rId38"/>
    <p:sldId id="507" r:id="rId39"/>
    <p:sldId id="506" r:id="rId40"/>
    <p:sldId id="509" r:id="rId41"/>
    <p:sldId id="517" r:id="rId42"/>
    <p:sldId id="518" r:id="rId43"/>
    <p:sldId id="578" r:id="rId44"/>
    <p:sldId id="536" r:id="rId45"/>
    <p:sldId id="521" r:id="rId46"/>
    <p:sldId id="522" r:id="rId47"/>
    <p:sldId id="537" r:id="rId48"/>
    <p:sldId id="592" r:id="rId49"/>
    <p:sldId id="593" r:id="rId50"/>
    <p:sldId id="594" r:id="rId51"/>
    <p:sldId id="526" r:id="rId52"/>
    <p:sldId id="539" r:id="rId53"/>
    <p:sldId id="591" r:id="rId54"/>
    <p:sldId id="544" r:id="rId55"/>
    <p:sldId id="595" r:id="rId56"/>
    <p:sldId id="546" r:id="rId57"/>
    <p:sldId id="596" r:id="rId58"/>
    <p:sldId id="597" r:id="rId59"/>
    <p:sldId id="598" r:id="rId60"/>
    <p:sldId id="599" r:id="rId61"/>
    <p:sldId id="588" r:id="rId62"/>
    <p:sldId id="612" r:id="rId63"/>
    <p:sldId id="548" r:id="rId64"/>
    <p:sldId id="600" r:id="rId65"/>
    <p:sldId id="601" r:id="rId66"/>
    <p:sldId id="602" r:id="rId67"/>
    <p:sldId id="603" r:id="rId68"/>
    <p:sldId id="604" r:id="rId69"/>
    <p:sldId id="605" r:id="rId70"/>
    <p:sldId id="606" r:id="rId71"/>
    <p:sldId id="607" r:id="rId72"/>
    <p:sldId id="608" r:id="rId73"/>
    <p:sldId id="609" r:id="rId74"/>
    <p:sldId id="610" r:id="rId75"/>
    <p:sldId id="281" r:id="rId76"/>
    <p:sldId id="614" r:id="rId77"/>
    <p:sldId id="615" r:id="rId78"/>
    <p:sldId id="616"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CC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5" autoAdjust="0"/>
    <p:restoredTop sz="93548" autoAdjust="0"/>
  </p:normalViewPr>
  <p:slideViewPr>
    <p:cSldViewPr>
      <p:cViewPr>
        <p:scale>
          <a:sx n="75" d="100"/>
          <a:sy n="75" d="100"/>
        </p:scale>
        <p:origin x="-588" y="102"/>
      </p:cViewPr>
      <p:guideLst>
        <p:guide orient="horz" pos="2160"/>
        <p:guide pos="2880"/>
      </p:guideLst>
    </p:cSldViewPr>
  </p:slideViewPr>
  <p:outlineViewPr>
    <p:cViewPr>
      <p:scale>
        <a:sx n="33" d="100"/>
        <a:sy n="33" d="100"/>
      </p:scale>
      <p:origin x="0" y="7638"/>
    </p:cViewPr>
  </p:outlineViewPr>
  <p:notesTextViewPr>
    <p:cViewPr>
      <p:scale>
        <a:sx n="3" d="2"/>
        <a:sy n="3" d="2"/>
      </p:scale>
      <p:origin x="0" y="0"/>
    </p:cViewPr>
  </p:notesTextViewPr>
  <p:notesViewPr>
    <p:cSldViewPr>
      <p:cViewPr varScale="1">
        <p:scale>
          <a:sx n="88" d="100"/>
          <a:sy n="88" d="100"/>
        </p:scale>
        <p:origin x="3822" y="10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presProps" Target="presProps.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A8FD0D-EABD-47A2-A2FC-DA48D33BAEE7}" type="doc">
      <dgm:prSet loTypeId="urn:microsoft.com/office/officeart/2008/layout/VerticalCurvedList" loCatId="list" qsTypeId="urn:microsoft.com/office/officeart/2005/8/quickstyle/simple5" qsCatId="simple" csTypeId="urn:microsoft.com/office/officeart/2005/8/colors/accent0_1" csCatId="mainScheme" phldr="1"/>
      <dgm:spPr/>
      <dgm:t>
        <a:bodyPr/>
        <a:lstStyle/>
        <a:p>
          <a:endParaRPr lang="en-US"/>
        </a:p>
      </dgm:t>
    </dgm:pt>
    <dgm:pt modelId="{ACEBF30C-BE09-4898-B9C4-56ED97EF93E1}">
      <dgm:prSet phldrT="[Text]"/>
      <dgm:spPr/>
      <dgm:t>
        <a:bodyPr/>
        <a:lstStyle/>
        <a:p>
          <a:r>
            <a:rPr lang="en-US" dirty="0" smtClean="0"/>
            <a:t>Introduction</a:t>
          </a:r>
          <a:endParaRPr lang="en-US" dirty="0"/>
        </a:p>
      </dgm:t>
    </dgm:pt>
    <dgm:pt modelId="{B3830229-05C6-47BA-B141-7A5970F555A6}" type="parTrans" cxnId="{81FF8AC5-CD0F-40DA-A25E-01F834E02143}">
      <dgm:prSet/>
      <dgm:spPr/>
      <dgm:t>
        <a:bodyPr/>
        <a:lstStyle/>
        <a:p>
          <a:endParaRPr lang="en-US"/>
        </a:p>
      </dgm:t>
    </dgm:pt>
    <dgm:pt modelId="{84E5169B-A0C7-437B-BF3A-8EADEED78AD2}" type="sibTrans" cxnId="{81FF8AC5-CD0F-40DA-A25E-01F834E02143}">
      <dgm:prSet/>
      <dgm:spPr/>
      <dgm:t>
        <a:bodyPr/>
        <a:lstStyle/>
        <a:p>
          <a:endParaRPr lang="en-US"/>
        </a:p>
      </dgm:t>
    </dgm:pt>
    <dgm:pt modelId="{725CA558-CE2D-4407-A6D2-803C27BF9404}">
      <dgm:prSet phldrT="[Text]"/>
      <dgm:spPr/>
      <dgm:t>
        <a:bodyPr/>
        <a:lstStyle/>
        <a:p>
          <a:r>
            <a:rPr lang="en-US" dirty="0" smtClean="0"/>
            <a:t>Research Challenges and Motivation</a:t>
          </a:r>
          <a:endParaRPr lang="en-US" dirty="0"/>
        </a:p>
      </dgm:t>
    </dgm:pt>
    <dgm:pt modelId="{2F298F3E-70CE-4AA2-8AD0-57ACD6034D0A}" type="parTrans" cxnId="{1E5BB23C-5DE5-4563-9E40-B2600BC3860B}">
      <dgm:prSet/>
      <dgm:spPr/>
      <dgm:t>
        <a:bodyPr/>
        <a:lstStyle/>
        <a:p>
          <a:endParaRPr lang="en-US"/>
        </a:p>
      </dgm:t>
    </dgm:pt>
    <dgm:pt modelId="{9AFF424E-B85F-49BF-8DC9-3F5AD96DEA64}" type="sibTrans" cxnId="{1E5BB23C-5DE5-4563-9E40-B2600BC3860B}">
      <dgm:prSet/>
      <dgm:spPr/>
      <dgm:t>
        <a:bodyPr/>
        <a:lstStyle/>
        <a:p>
          <a:endParaRPr lang="en-US"/>
        </a:p>
      </dgm:t>
    </dgm:pt>
    <dgm:pt modelId="{8015992E-FDA1-4A29-B539-45BA507B2F9F}">
      <dgm:prSet phldrT="[Text]"/>
      <dgm:spPr/>
      <dgm:t>
        <a:bodyPr/>
        <a:lstStyle/>
        <a:p>
          <a:r>
            <a:rPr lang="en-US" dirty="0" smtClean="0"/>
            <a:t>Related Work</a:t>
          </a:r>
          <a:endParaRPr lang="en-US" dirty="0"/>
        </a:p>
      </dgm:t>
    </dgm:pt>
    <dgm:pt modelId="{ED1C0840-E64D-4373-868A-6F288D9676DC}" type="parTrans" cxnId="{9E45C5ED-CE8D-48EE-88D7-E9C1C617A0F5}">
      <dgm:prSet/>
      <dgm:spPr/>
      <dgm:t>
        <a:bodyPr/>
        <a:lstStyle/>
        <a:p>
          <a:endParaRPr lang="en-US"/>
        </a:p>
      </dgm:t>
    </dgm:pt>
    <dgm:pt modelId="{D231C167-667F-4CF5-9884-483A35045E23}" type="sibTrans" cxnId="{9E45C5ED-CE8D-48EE-88D7-E9C1C617A0F5}">
      <dgm:prSet/>
      <dgm:spPr/>
      <dgm:t>
        <a:bodyPr/>
        <a:lstStyle/>
        <a:p>
          <a:endParaRPr lang="en-US"/>
        </a:p>
      </dgm:t>
    </dgm:pt>
    <dgm:pt modelId="{3BA93354-6BE4-484D-8B4D-C2FE54D1390B}">
      <dgm:prSet phldrT="[Text]"/>
      <dgm:spPr/>
      <dgm:t>
        <a:bodyPr/>
        <a:lstStyle/>
        <a:p>
          <a:r>
            <a:rPr lang="en-US" dirty="0" smtClean="0"/>
            <a:t>Contribution</a:t>
          </a:r>
          <a:endParaRPr lang="en-US" dirty="0"/>
        </a:p>
      </dgm:t>
    </dgm:pt>
    <dgm:pt modelId="{2B16E105-B7C2-4098-96F3-0F44242F083A}" type="parTrans" cxnId="{FC51A513-B265-463F-8C5F-2B513BA4C605}">
      <dgm:prSet/>
      <dgm:spPr/>
      <dgm:t>
        <a:bodyPr/>
        <a:lstStyle/>
        <a:p>
          <a:endParaRPr lang="en-US"/>
        </a:p>
      </dgm:t>
    </dgm:pt>
    <dgm:pt modelId="{7D66AEA9-E8B0-4A25-8C97-B765CC1AF6FB}" type="sibTrans" cxnId="{FC51A513-B265-463F-8C5F-2B513BA4C605}">
      <dgm:prSet/>
      <dgm:spPr/>
      <dgm:t>
        <a:bodyPr/>
        <a:lstStyle/>
        <a:p>
          <a:endParaRPr lang="en-US"/>
        </a:p>
      </dgm:t>
    </dgm:pt>
    <dgm:pt modelId="{77525775-C1C2-4583-A41C-7C7170DB049F}">
      <dgm:prSet phldrT="[Text]"/>
      <dgm:spPr/>
      <dgm:t>
        <a:bodyPr/>
        <a:lstStyle/>
        <a:p>
          <a:r>
            <a:rPr lang="en-US" dirty="0" smtClean="0"/>
            <a:t>Proposed System</a:t>
          </a:r>
          <a:endParaRPr lang="en-US" dirty="0"/>
        </a:p>
      </dgm:t>
    </dgm:pt>
    <dgm:pt modelId="{0F546E07-0510-4387-AB63-BAD9E982A76B}" type="parTrans" cxnId="{65E4085D-38EB-4F34-BD8B-C4843C863BF7}">
      <dgm:prSet/>
      <dgm:spPr/>
      <dgm:t>
        <a:bodyPr/>
        <a:lstStyle/>
        <a:p>
          <a:endParaRPr lang="en-US"/>
        </a:p>
      </dgm:t>
    </dgm:pt>
    <dgm:pt modelId="{A6ACF2F3-3DD8-4E8A-B9B0-A2B5757FC11F}" type="sibTrans" cxnId="{65E4085D-38EB-4F34-BD8B-C4843C863BF7}">
      <dgm:prSet/>
      <dgm:spPr/>
      <dgm:t>
        <a:bodyPr/>
        <a:lstStyle/>
        <a:p>
          <a:endParaRPr lang="en-US"/>
        </a:p>
      </dgm:t>
    </dgm:pt>
    <dgm:pt modelId="{29F42B36-6494-49CC-901C-4219F7E06B1A}">
      <dgm:prSet phldrT="[Text]"/>
      <dgm:spPr/>
      <dgm:t>
        <a:bodyPr/>
        <a:lstStyle/>
        <a:p>
          <a:r>
            <a:rPr lang="en-US" dirty="0" smtClean="0"/>
            <a:t>Performance evaluation </a:t>
          </a:r>
          <a:endParaRPr lang="en-US" dirty="0"/>
        </a:p>
      </dgm:t>
    </dgm:pt>
    <dgm:pt modelId="{5AB511DE-DD61-4E56-9EC1-78CEC80C7B63}" type="parTrans" cxnId="{E07822EE-7E60-4589-866F-5EE6CD88E42F}">
      <dgm:prSet/>
      <dgm:spPr/>
      <dgm:t>
        <a:bodyPr/>
        <a:lstStyle/>
        <a:p>
          <a:endParaRPr lang="en-US"/>
        </a:p>
      </dgm:t>
    </dgm:pt>
    <dgm:pt modelId="{A9D6F58A-1526-4663-ACC6-E67CC0C09CCB}" type="sibTrans" cxnId="{E07822EE-7E60-4589-866F-5EE6CD88E42F}">
      <dgm:prSet/>
      <dgm:spPr/>
      <dgm:t>
        <a:bodyPr/>
        <a:lstStyle/>
        <a:p>
          <a:endParaRPr lang="en-US"/>
        </a:p>
      </dgm:t>
    </dgm:pt>
    <dgm:pt modelId="{E34082F2-2C0F-4BF9-B8C5-3C37458CFA7F}">
      <dgm:prSet phldrT="[Text]"/>
      <dgm:spPr/>
      <dgm:t>
        <a:bodyPr/>
        <a:lstStyle/>
        <a:p>
          <a:r>
            <a:rPr lang="en-US" dirty="0" smtClean="0"/>
            <a:t>Summery of the thesis</a:t>
          </a:r>
          <a:endParaRPr lang="en-US" dirty="0"/>
        </a:p>
      </dgm:t>
    </dgm:pt>
    <dgm:pt modelId="{E34C8007-45A5-4D93-86AF-D64E31D1F1E2}" type="parTrans" cxnId="{BFCD4C94-9D5D-41B3-98C9-8775542DE427}">
      <dgm:prSet/>
      <dgm:spPr/>
      <dgm:t>
        <a:bodyPr/>
        <a:lstStyle/>
        <a:p>
          <a:endParaRPr lang="en-US"/>
        </a:p>
      </dgm:t>
    </dgm:pt>
    <dgm:pt modelId="{40E049CC-9002-41C3-B28A-B1812CBE254E}" type="sibTrans" cxnId="{BFCD4C94-9D5D-41B3-98C9-8775542DE427}">
      <dgm:prSet/>
      <dgm:spPr/>
      <dgm:t>
        <a:bodyPr/>
        <a:lstStyle/>
        <a:p>
          <a:endParaRPr lang="en-US"/>
        </a:p>
      </dgm:t>
    </dgm:pt>
    <dgm:pt modelId="{FDA07FF8-44B1-4785-B9C3-24A9E14C3EAF}">
      <dgm:prSet phldrT="[Text]"/>
      <dgm:spPr/>
      <dgm:t>
        <a:bodyPr/>
        <a:lstStyle/>
        <a:p>
          <a:endParaRPr lang="en-US"/>
        </a:p>
      </dgm:t>
    </dgm:pt>
    <dgm:pt modelId="{30B3ADF0-F864-4192-9232-5F07AC2E4D90}" type="parTrans" cxnId="{80A65DD2-64D2-4B5E-A79D-BDC6F9C5D842}">
      <dgm:prSet/>
      <dgm:spPr/>
      <dgm:t>
        <a:bodyPr/>
        <a:lstStyle/>
        <a:p>
          <a:endParaRPr lang="en-US"/>
        </a:p>
      </dgm:t>
    </dgm:pt>
    <dgm:pt modelId="{863D9FEF-6D0B-422E-907B-BFA5D185804B}" type="sibTrans" cxnId="{80A65DD2-64D2-4B5E-A79D-BDC6F9C5D842}">
      <dgm:prSet/>
      <dgm:spPr/>
      <dgm:t>
        <a:bodyPr/>
        <a:lstStyle/>
        <a:p>
          <a:endParaRPr lang="en-US"/>
        </a:p>
      </dgm:t>
    </dgm:pt>
    <dgm:pt modelId="{B5932DAE-65BC-4D8D-8CEF-87D7F887094C}">
      <dgm:prSet phldrT="[Text]"/>
      <dgm:spPr/>
      <dgm:t>
        <a:bodyPr/>
        <a:lstStyle/>
        <a:p>
          <a:endParaRPr lang="en-US"/>
        </a:p>
      </dgm:t>
    </dgm:pt>
    <dgm:pt modelId="{0A3B4E61-9034-45ED-8506-196DA673329F}" type="parTrans" cxnId="{E52B6903-266F-4726-AACC-07A93BAE0A72}">
      <dgm:prSet/>
      <dgm:spPr/>
      <dgm:t>
        <a:bodyPr/>
        <a:lstStyle/>
        <a:p>
          <a:endParaRPr lang="en-US"/>
        </a:p>
      </dgm:t>
    </dgm:pt>
    <dgm:pt modelId="{085C6755-2E5E-471F-9A46-621076A12DD8}" type="sibTrans" cxnId="{E52B6903-266F-4726-AACC-07A93BAE0A72}">
      <dgm:prSet/>
      <dgm:spPr/>
      <dgm:t>
        <a:bodyPr/>
        <a:lstStyle/>
        <a:p>
          <a:endParaRPr lang="en-US"/>
        </a:p>
      </dgm:t>
    </dgm:pt>
    <dgm:pt modelId="{19EE3B88-2B95-4E00-9BE6-E03B6D94D0DB}">
      <dgm:prSet phldrT="[Text]"/>
      <dgm:spPr/>
      <dgm:t>
        <a:bodyPr/>
        <a:lstStyle/>
        <a:p>
          <a:endParaRPr lang="en-US"/>
        </a:p>
      </dgm:t>
    </dgm:pt>
    <dgm:pt modelId="{19EF0E65-5104-46C3-9313-6E6BC6C67418}" type="parTrans" cxnId="{F96A2B82-9474-4BE7-B695-0CFAE7294E53}">
      <dgm:prSet/>
      <dgm:spPr/>
      <dgm:t>
        <a:bodyPr/>
        <a:lstStyle/>
        <a:p>
          <a:endParaRPr lang="en-US"/>
        </a:p>
      </dgm:t>
    </dgm:pt>
    <dgm:pt modelId="{5216728E-1101-4C56-A2BB-673C2A962AF0}" type="sibTrans" cxnId="{F96A2B82-9474-4BE7-B695-0CFAE7294E53}">
      <dgm:prSet/>
      <dgm:spPr/>
      <dgm:t>
        <a:bodyPr/>
        <a:lstStyle/>
        <a:p>
          <a:endParaRPr lang="en-US"/>
        </a:p>
      </dgm:t>
    </dgm:pt>
    <dgm:pt modelId="{24DB9C0F-B27B-46AE-80D7-EF7C165DFC84}">
      <dgm:prSet phldrT="[Text]"/>
      <dgm:spPr/>
      <dgm:t>
        <a:bodyPr/>
        <a:lstStyle/>
        <a:p>
          <a:endParaRPr lang="en-US" dirty="0"/>
        </a:p>
      </dgm:t>
    </dgm:pt>
    <dgm:pt modelId="{D8CB4599-E36F-4BE3-B63E-8F3E612CB78F}" type="parTrans" cxnId="{727FA32E-57CF-472F-8355-D4E3ED35050B}">
      <dgm:prSet/>
      <dgm:spPr/>
      <dgm:t>
        <a:bodyPr/>
        <a:lstStyle/>
        <a:p>
          <a:endParaRPr lang="en-US"/>
        </a:p>
      </dgm:t>
    </dgm:pt>
    <dgm:pt modelId="{4852AE6F-2B83-4C0F-AD83-4B57CE4EE933}" type="sibTrans" cxnId="{727FA32E-57CF-472F-8355-D4E3ED35050B}">
      <dgm:prSet/>
      <dgm:spPr/>
      <dgm:t>
        <a:bodyPr/>
        <a:lstStyle/>
        <a:p>
          <a:endParaRPr lang="en-US"/>
        </a:p>
      </dgm:t>
    </dgm:pt>
    <dgm:pt modelId="{13ACCFC9-9BC5-455F-823A-CC8CBB119171}" type="pres">
      <dgm:prSet presAssocID="{54A8FD0D-EABD-47A2-A2FC-DA48D33BAEE7}" presName="Name0" presStyleCnt="0">
        <dgm:presLayoutVars>
          <dgm:chMax val="7"/>
          <dgm:chPref val="7"/>
          <dgm:dir/>
        </dgm:presLayoutVars>
      </dgm:prSet>
      <dgm:spPr/>
      <dgm:t>
        <a:bodyPr/>
        <a:lstStyle/>
        <a:p>
          <a:endParaRPr lang="en-US"/>
        </a:p>
      </dgm:t>
    </dgm:pt>
    <dgm:pt modelId="{E37713D8-671B-43A9-8F01-8FF51651478D}" type="pres">
      <dgm:prSet presAssocID="{54A8FD0D-EABD-47A2-A2FC-DA48D33BAEE7}" presName="Name1" presStyleCnt="0"/>
      <dgm:spPr/>
    </dgm:pt>
    <dgm:pt modelId="{B7E8B4D0-E60E-4F03-AF3C-7C7209BC5126}" type="pres">
      <dgm:prSet presAssocID="{54A8FD0D-EABD-47A2-A2FC-DA48D33BAEE7}" presName="cycle" presStyleCnt="0"/>
      <dgm:spPr/>
    </dgm:pt>
    <dgm:pt modelId="{7572BC58-34DB-4DF0-94AB-645EDAA41610}" type="pres">
      <dgm:prSet presAssocID="{54A8FD0D-EABD-47A2-A2FC-DA48D33BAEE7}" presName="srcNode" presStyleLbl="node1" presStyleIdx="0" presStyleCnt="7"/>
      <dgm:spPr/>
    </dgm:pt>
    <dgm:pt modelId="{7E3AB499-EC45-4843-9FDC-C9D099104EF4}" type="pres">
      <dgm:prSet presAssocID="{54A8FD0D-EABD-47A2-A2FC-DA48D33BAEE7}" presName="conn" presStyleLbl="parChTrans1D2" presStyleIdx="0" presStyleCnt="1"/>
      <dgm:spPr/>
      <dgm:t>
        <a:bodyPr/>
        <a:lstStyle/>
        <a:p>
          <a:endParaRPr lang="en-US"/>
        </a:p>
      </dgm:t>
    </dgm:pt>
    <dgm:pt modelId="{69415373-3AC9-419F-BCC3-BC9408BFD09C}" type="pres">
      <dgm:prSet presAssocID="{54A8FD0D-EABD-47A2-A2FC-DA48D33BAEE7}" presName="extraNode" presStyleLbl="node1" presStyleIdx="0" presStyleCnt="7"/>
      <dgm:spPr/>
    </dgm:pt>
    <dgm:pt modelId="{3EEE1AF7-ED33-45D9-9ACA-18C9CE565AD4}" type="pres">
      <dgm:prSet presAssocID="{54A8FD0D-EABD-47A2-A2FC-DA48D33BAEE7}" presName="dstNode" presStyleLbl="node1" presStyleIdx="0" presStyleCnt="7"/>
      <dgm:spPr/>
    </dgm:pt>
    <dgm:pt modelId="{9EFBE7CA-DD2C-4E96-B5AB-96B9E0BED6FE}" type="pres">
      <dgm:prSet presAssocID="{ACEBF30C-BE09-4898-B9C4-56ED97EF93E1}" presName="text_1" presStyleLbl="node1" presStyleIdx="0" presStyleCnt="7">
        <dgm:presLayoutVars>
          <dgm:bulletEnabled val="1"/>
        </dgm:presLayoutVars>
      </dgm:prSet>
      <dgm:spPr/>
      <dgm:t>
        <a:bodyPr/>
        <a:lstStyle/>
        <a:p>
          <a:endParaRPr lang="en-US"/>
        </a:p>
      </dgm:t>
    </dgm:pt>
    <dgm:pt modelId="{5FB81A8F-C59A-43FE-A599-09BE6ED8D4CA}" type="pres">
      <dgm:prSet presAssocID="{ACEBF30C-BE09-4898-B9C4-56ED97EF93E1}" presName="accent_1" presStyleCnt="0"/>
      <dgm:spPr/>
    </dgm:pt>
    <dgm:pt modelId="{A619210D-CDFD-40A5-8753-E42A32BD545D}" type="pres">
      <dgm:prSet presAssocID="{ACEBF30C-BE09-4898-B9C4-56ED97EF93E1}" presName="accentRepeatNode" presStyleLbl="solidFgAcc1" presStyleIdx="0" presStyleCnt="7"/>
      <dgm:spPr/>
    </dgm:pt>
    <dgm:pt modelId="{E1192D72-D370-4AC0-8685-B602785322A5}" type="pres">
      <dgm:prSet presAssocID="{725CA558-CE2D-4407-A6D2-803C27BF9404}" presName="text_2" presStyleLbl="node1" presStyleIdx="1" presStyleCnt="7">
        <dgm:presLayoutVars>
          <dgm:bulletEnabled val="1"/>
        </dgm:presLayoutVars>
      </dgm:prSet>
      <dgm:spPr/>
      <dgm:t>
        <a:bodyPr/>
        <a:lstStyle/>
        <a:p>
          <a:endParaRPr lang="en-US"/>
        </a:p>
      </dgm:t>
    </dgm:pt>
    <dgm:pt modelId="{DC4CB4C4-E912-4BDD-BF3E-4A50BB0FB14E}" type="pres">
      <dgm:prSet presAssocID="{725CA558-CE2D-4407-A6D2-803C27BF9404}" presName="accent_2" presStyleCnt="0"/>
      <dgm:spPr/>
    </dgm:pt>
    <dgm:pt modelId="{B92F7909-3657-4A05-B6D0-20CBA9F79328}" type="pres">
      <dgm:prSet presAssocID="{725CA558-CE2D-4407-A6D2-803C27BF9404}" presName="accentRepeatNode" presStyleLbl="solidFgAcc1" presStyleIdx="1" presStyleCnt="7"/>
      <dgm:spPr/>
    </dgm:pt>
    <dgm:pt modelId="{940C4EB3-55B2-40DD-8B5B-8837D6B2E818}" type="pres">
      <dgm:prSet presAssocID="{8015992E-FDA1-4A29-B539-45BA507B2F9F}" presName="text_3" presStyleLbl="node1" presStyleIdx="2" presStyleCnt="7">
        <dgm:presLayoutVars>
          <dgm:bulletEnabled val="1"/>
        </dgm:presLayoutVars>
      </dgm:prSet>
      <dgm:spPr/>
      <dgm:t>
        <a:bodyPr/>
        <a:lstStyle/>
        <a:p>
          <a:endParaRPr lang="en-US"/>
        </a:p>
      </dgm:t>
    </dgm:pt>
    <dgm:pt modelId="{60A6DDC4-FDF6-4970-9720-D3692999F377}" type="pres">
      <dgm:prSet presAssocID="{8015992E-FDA1-4A29-B539-45BA507B2F9F}" presName="accent_3" presStyleCnt="0"/>
      <dgm:spPr/>
    </dgm:pt>
    <dgm:pt modelId="{ADA7A1D8-979B-4E3F-A8BB-6B6F7765E7E3}" type="pres">
      <dgm:prSet presAssocID="{8015992E-FDA1-4A29-B539-45BA507B2F9F}" presName="accentRepeatNode" presStyleLbl="solidFgAcc1" presStyleIdx="2" presStyleCnt="7"/>
      <dgm:spPr/>
    </dgm:pt>
    <dgm:pt modelId="{A67972AF-8C6C-4E69-B02D-5C1018C5C676}" type="pres">
      <dgm:prSet presAssocID="{3BA93354-6BE4-484D-8B4D-C2FE54D1390B}" presName="text_4" presStyleLbl="node1" presStyleIdx="3" presStyleCnt="7">
        <dgm:presLayoutVars>
          <dgm:bulletEnabled val="1"/>
        </dgm:presLayoutVars>
      </dgm:prSet>
      <dgm:spPr/>
      <dgm:t>
        <a:bodyPr/>
        <a:lstStyle/>
        <a:p>
          <a:endParaRPr lang="en-US"/>
        </a:p>
      </dgm:t>
    </dgm:pt>
    <dgm:pt modelId="{C48FA11F-7AAE-4B0B-90CC-73ECDC9D97F1}" type="pres">
      <dgm:prSet presAssocID="{3BA93354-6BE4-484D-8B4D-C2FE54D1390B}" presName="accent_4" presStyleCnt="0"/>
      <dgm:spPr/>
    </dgm:pt>
    <dgm:pt modelId="{1CE290E0-9074-4C98-A31B-906EADCF358E}" type="pres">
      <dgm:prSet presAssocID="{3BA93354-6BE4-484D-8B4D-C2FE54D1390B}" presName="accentRepeatNode" presStyleLbl="solidFgAcc1" presStyleIdx="3" presStyleCnt="7"/>
      <dgm:spPr/>
    </dgm:pt>
    <dgm:pt modelId="{DB817173-9BC4-4747-965F-4B23EB720C2F}" type="pres">
      <dgm:prSet presAssocID="{77525775-C1C2-4583-A41C-7C7170DB049F}" presName="text_5" presStyleLbl="node1" presStyleIdx="4" presStyleCnt="7">
        <dgm:presLayoutVars>
          <dgm:bulletEnabled val="1"/>
        </dgm:presLayoutVars>
      </dgm:prSet>
      <dgm:spPr/>
      <dgm:t>
        <a:bodyPr/>
        <a:lstStyle/>
        <a:p>
          <a:endParaRPr lang="en-US"/>
        </a:p>
      </dgm:t>
    </dgm:pt>
    <dgm:pt modelId="{728D6CD9-12A2-4409-A929-70F49BCCEAB5}" type="pres">
      <dgm:prSet presAssocID="{77525775-C1C2-4583-A41C-7C7170DB049F}" presName="accent_5" presStyleCnt="0"/>
      <dgm:spPr/>
    </dgm:pt>
    <dgm:pt modelId="{7519BA8D-1965-4831-A45A-47947506D94C}" type="pres">
      <dgm:prSet presAssocID="{77525775-C1C2-4583-A41C-7C7170DB049F}" presName="accentRepeatNode" presStyleLbl="solidFgAcc1" presStyleIdx="4" presStyleCnt="7"/>
      <dgm:spPr/>
    </dgm:pt>
    <dgm:pt modelId="{C92A8431-707E-4541-845D-3584D10B021F}" type="pres">
      <dgm:prSet presAssocID="{29F42B36-6494-49CC-901C-4219F7E06B1A}" presName="text_6" presStyleLbl="node1" presStyleIdx="5" presStyleCnt="7">
        <dgm:presLayoutVars>
          <dgm:bulletEnabled val="1"/>
        </dgm:presLayoutVars>
      </dgm:prSet>
      <dgm:spPr/>
      <dgm:t>
        <a:bodyPr/>
        <a:lstStyle/>
        <a:p>
          <a:endParaRPr lang="en-US"/>
        </a:p>
      </dgm:t>
    </dgm:pt>
    <dgm:pt modelId="{E36202F8-E956-4126-9D2C-68F11610BC51}" type="pres">
      <dgm:prSet presAssocID="{29F42B36-6494-49CC-901C-4219F7E06B1A}" presName="accent_6" presStyleCnt="0"/>
      <dgm:spPr/>
    </dgm:pt>
    <dgm:pt modelId="{619F3D6A-0A25-48C8-B194-247423ACD546}" type="pres">
      <dgm:prSet presAssocID="{29F42B36-6494-49CC-901C-4219F7E06B1A}" presName="accentRepeatNode" presStyleLbl="solidFgAcc1" presStyleIdx="5" presStyleCnt="7"/>
      <dgm:spPr/>
    </dgm:pt>
    <dgm:pt modelId="{A3381432-833F-4E5C-B7AB-2E3D426334F1}" type="pres">
      <dgm:prSet presAssocID="{E34082F2-2C0F-4BF9-B8C5-3C37458CFA7F}" presName="text_7" presStyleLbl="node1" presStyleIdx="6" presStyleCnt="7">
        <dgm:presLayoutVars>
          <dgm:bulletEnabled val="1"/>
        </dgm:presLayoutVars>
      </dgm:prSet>
      <dgm:spPr/>
      <dgm:t>
        <a:bodyPr/>
        <a:lstStyle/>
        <a:p>
          <a:endParaRPr lang="en-US"/>
        </a:p>
      </dgm:t>
    </dgm:pt>
    <dgm:pt modelId="{BC2553AC-773C-4A88-B56B-689A62EBBAC1}" type="pres">
      <dgm:prSet presAssocID="{E34082F2-2C0F-4BF9-B8C5-3C37458CFA7F}" presName="accent_7" presStyleCnt="0"/>
      <dgm:spPr/>
    </dgm:pt>
    <dgm:pt modelId="{3C8EDACD-595C-4228-9773-78A85EFE8E7E}" type="pres">
      <dgm:prSet presAssocID="{E34082F2-2C0F-4BF9-B8C5-3C37458CFA7F}" presName="accentRepeatNode" presStyleLbl="solidFgAcc1" presStyleIdx="6" presStyleCnt="7"/>
      <dgm:spPr/>
    </dgm:pt>
  </dgm:ptLst>
  <dgm:cxnLst>
    <dgm:cxn modelId="{AF572F54-EC3C-457C-88EF-219D83C1BA33}" type="presOf" srcId="{54A8FD0D-EABD-47A2-A2FC-DA48D33BAEE7}" destId="{13ACCFC9-9BC5-455F-823A-CC8CBB119171}" srcOrd="0" destOrd="0" presId="urn:microsoft.com/office/officeart/2008/layout/VerticalCurvedList"/>
    <dgm:cxn modelId="{E07822EE-7E60-4589-866F-5EE6CD88E42F}" srcId="{54A8FD0D-EABD-47A2-A2FC-DA48D33BAEE7}" destId="{29F42B36-6494-49CC-901C-4219F7E06B1A}" srcOrd="5" destOrd="0" parTransId="{5AB511DE-DD61-4E56-9EC1-78CEC80C7B63}" sibTransId="{A9D6F58A-1526-4663-ACC6-E67CC0C09CCB}"/>
    <dgm:cxn modelId="{E52B6903-266F-4726-AACC-07A93BAE0A72}" srcId="{54A8FD0D-EABD-47A2-A2FC-DA48D33BAEE7}" destId="{B5932DAE-65BC-4D8D-8CEF-87D7F887094C}" srcOrd="10" destOrd="0" parTransId="{0A3B4E61-9034-45ED-8506-196DA673329F}" sibTransId="{085C6755-2E5E-471F-9A46-621076A12DD8}"/>
    <dgm:cxn modelId="{1E5BB23C-5DE5-4563-9E40-B2600BC3860B}" srcId="{54A8FD0D-EABD-47A2-A2FC-DA48D33BAEE7}" destId="{725CA558-CE2D-4407-A6D2-803C27BF9404}" srcOrd="1" destOrd="0" parTransId="{2F298F3E-70CE-4AA2-8AD0-57ACD6034D0A}" sibTransId="{9AFF424E-B85F-49BF-8DC9-3F5AD96DEA64}"/>
    <dgm:cxn modelId="{F96A2B82-9474-4BE7-B695-0CFAE7294E53}" srcId="{54A8FD0D-EABD-47A2-A2FC-DA48D33BAEE7}" destId="{19EE3B88-2B95-4E00-9BE6-E03B6D94D0DB}" srcOrd="7" destOrd="0" parTransId="{19EF0E65-5104-46C3-9313-6E6BC6C67418}" sibTransId="{5216728E-1101-4C56-A2BB-673C2A962AF0}"/>
    <dgm:cxn modelId="{D8421B52-51DA-4102-96DF-9D131CC8959D}" type="presOf" srcId="{84E5169B-A0C7-437B-BF3A-8EADEED78AD2}" destId="{7E3AB499-EC45-4843-9FDC-C9D099104EF4}" srcOrd="0" destOrd="0" presId="urn:microsoft.com/office/officeart/2008/layout/VerticalCurvedList"/>
    <dgm:cxn modelId="{9E45C5ED-CE8D-48EE-88D7-E9C1C617A0F5}" srcId="{54A8FD0D-EABD-47A2-A2FC-DA48D33BAEE7}" destId="{8015992E-FDA1-4A29-B539-45BA507B2F9F}" srcOrd="2" destOrd="0" parTransId="{ED1C0840-E64D-4373-868A-6F288D9676DC}" sibTransId="{D231C167-667F-4CF5-9884-483A35045E23}"/>
    <dgm:cxn modelId="{AA4257D3-E66A-4EA7-9390-9600A2479152}" type="presOf" srcId="{3BA93354-6BE4-484D-8B4D-C2FE54D1390B}" destId="{A67972AF-8C6C-4E69-B02D-5C1018C5C676}" srcOrd="0" destOrd="0" presId="urn:microsoft.com/office/officeart/2008/layout/VerticalCurvedList"/>
    <dgm:cxn modelId="{BFCD4C94-9D5D-41B3-98C9-8775542DE427}" srcId="{54A8FD0D-EABD-47A2-A2FC-DA48D33BAEE7}" destId="{E34082F2-2C0F-4BF9-B8C5-3C37458CFA7F}" srcOrd="6" destOrd="0" parTransId="{E34C8007-45A5-4D93-86AF-D64E31D1F1E2}" sibTransId="{40E049CC-9002-41C3-B28A-B1812CBE254E}"/>
    <dgm:cxn modelId="{80A65DD2-64D2-4B5E-A79D-BDC6F9C5D842}" srcId="{54A8FD0D-EABD-47A2-A2FC-DA48D33BAEE7}" destId="{FDA07FF8-44B1-4785-B9C3-24A9E14C3EAF}" srcOrd="9" destOrd="0" parTransId="{30B3ADF0-F864-4192-9232-5F07AC2E4D90}" sibTransId="{863D9FEF-6D0B-422E-907B-BFA5D185804B}"/>
    <dgm:cxn modelId="{81FF8AC5-CD0F-40DA-A25E-01F834E02143}" srcId="{54A8FD0D-EABD-47A2-A2FC-DA48D33BAEE7}" destId="{ACEBF30C-BE09-4898-B9C4-56ED97EF93E1}" srcOrd="0" destOrd="0" parTransId="{B3830229-05C6-47BA-B141-7A5970F555A6}" sibTransId="{84E5169B-A0C7-437B-BF3A-8EADEED78AD2}"/>
    <dgm:cxn modelId="{727FA32E-57CF-472F-8355-D4E3ED35050B}" srcId="{54A8FD0D-EABD-47A2-A2FC-DA48D33BAEE7}" destId="{24DB9C0F-B27B-46AE-80D7-EF7C165DFC84}" srcOrd="8" destOrd="0" parTransId="{D8CB4599-E36F-4BE3-B63E-8F3E612CB78F}" sibTransId="{4852AE6F-2B83-4C0F-AD83-4B57CE4EE933}"/>
    <dgm:cxn modelId="{5FA61356-C246-48B1-BA04-A0FF6359501D}" type="presOf" srcId="{ACEBF30C-BE09-4898-B9C4-56ED97EF93E1}" destId="{9EFBE7CA-DD2C-4E96-B5AB-96B9E0BED6FE}" srcOrd="0" destOrd="0" presId="urn:microsoft.com/office/officeart/2008/layout/VerticalCurvedList"/>
    <dgm:cxn modelId="{A732DCB7-D641-46E5-ACAF-673FA21EA3B6}" type="presOf" srcId="{77525775-C1C2-4583-A41C-7C7170DB049F}" destId="{DB817173-9BC4-4747-965F-4B23EB720C2F}" srcOrd="0" destOrd="0" presId="urn:microsoft.com/office/officeart/2008/layout/VerticalCurvedList"/>
    <dgm:cxn modelId="{F23C19ED-6C7B-4D13-A244-7BF59A740807}" type="presOf" srcId="{725CA558-CE2D-4407-A6D2-803C27BF9404}" destId="{E1192D72-D370-4AC0-8685-B602785322A5}" srcOrd="0" destOrd="0" presId="urn:microsoft.com/office/officeart/2008/layout/VerticalCurvedList"/>
    <dgm:cxn modelId="{578138D9-1343-42DB-AF6E-56D264A75707}" type="presOf" srcId="{8015992E-FDA1-4A29-B539-45BA507B2F9F}" destId="{940C4EB3-55B2-40DD-8B5B-8837D6B2E818}" srcOrd="0" destOrd="0" presId="urn:microsoft.com/office/officeart/2008/layout/VerticalCurvedList"/>
    <dgm:cxn modelId="{FCE1A4C8-D32A-43A7-95A0-1311E6C68667}" type="presOf" srcId="{E34082F2-2C0F-4BF9-B8C5-3C37458CFA7F}" destId="{A3381432-833F-4E5C-B7AB-2E3D426334F1}" srcOrd="0" destOrd="0" presId="urn:microsoft.com/office/officeart/2008/layout/VerticalCurvedList"/>
    <dgm:cxn modelId="{FC51A513-B265-463F-8C5F-2B513BA4C605}" srcId="{54A8FD0D-EABD-47A2-A2FC-DA48D33BAEE7}" destId="{3BA93354-6BE4-484D-8B4D-C2FE54D1390B}" srcOrd="3" destOrd="0" parTransId="{2B16E105-B7C2-4098-96F3-0F44242F083A}" sibTransId="{7D66AEA9-E8B0-4A25-8C97-B765CC1AF6FB}"/>
    <dgm:cxn modelId="{65E4085D-38EB-4F34-BD8B-C4843C863BF7}" srcId="{54A8FD0D-EABD-47A2-A2FC-DA48D33BAEE7}" destId="{77525775-C1C2-4583-A41C-7C7170DB049F}" srcOrd="4" destOrd="0" parTransId="{0F546E07-0510-4387-AB63-BAD9E982A76B}" sibTransId="{A6ACF2F3-3DD8-4E8A-B9B0-A2B5757FC11F}"/>
    <dgm:cxn modelId="{CCA9A160-6AF4-422E-AA67-4FC6F2099C86}" type="presOf" srcId="{29F42B36-6494-49CC-901C-4219F7E06B1A}" destId="{C92A8431-707E-4541-845D-3584D10B021F}" srcOrd="0" destOrd="0" presId="urn:microsoft.com/office/officeart/2008/layout/VerticalCurvedList"/>
    <dgm:cxn modelId="{FEFB16FB-5ABC-4BD2-B590-26A96CFC7E49}" type="presParOf" srcId="{13ACCFC9-9BC5-455F-823A-CC8CBB119171}" destId="{E37713D8-671B-43A9-8F01-8FF51651478D}" srcOrd="0" destOrd="0" presId="urn:microsoft.com/office/officeart/2008/layout/VerticalCurvedList"/>
    <dgm:cxn modelId="{A170AD28-6BC3-4D96-B0E8-F6CD3B07DC10}" type="presParOf" srcId="{E37713D8-671B-43A9-8F01-8FF51651478D}" destId="{B7E8B4D0-E60E-4F03-AF3C-7C7209BC5126}" srcOrd="0" destOrd="0" presId="urn:microsoft.com/office/officeart/2008/layout/VerticalCurvedList"/>
    <dgm:cxn modelId="{7E9859F0-A84E-4F0C-9758-74AD371F32DC}" type="presParOf" srcId="{B7E8B4D0-E60E-4F03-AF3C-7C7209BC5126}" destId="{7572BC58-34DB-4DF0-94AB-645EDAA41610}" srcOrd="0" destOrd="0" presId="urn:microsoft.com/office/officeart/2008/layout/VerticalCurvedList"/>
    <dgm:cxn modelId="{2D5378DF-4B4C-4AB0-9AD9-FE704AE5F5EC}" type="presParOf" srcId="{B7E8B4D0-E60E-4F03-AF3C-7C7209BC5126}" destId="{7E3AB499-EC45-4843-9FDC-C9D099104EF4}" srcOrd="1" destOrd="0" presId="urn:microsoft.com/office/officeart/2008/layout/VerticalCurvedList"/>
    <dgm:cxn modelId="{4091D670-5DE6-4FEE-948F-34BA3E2D7D0B}" type="presParOf" srcId="{B7E8B4D0-E60E-4F03-AF3C-7C7209BC5126}" destId="{69415373-3AC9-419F-BCC3-BC9408BFD09C}" srcOrd="2" destOrd="0" presId="urn:microsoft.com/office/officeart/2008/layout/VerticalCurvedList"/>
    <dgm:cxn modelId="{B84C3AF5-C834-44F8-9654-7829BBC17092}" type="presParOf" srcId="{B7E8B4D0-E60E-4F03-AF3C-7C7209BC5126}" destId="{3EEE1AF7-ED33-45D9-9ACA-18C9CE565AD4}" srcOrd="3" destOrd="0" presId="urn:microsoft.com/office/officeart/2008/layout/VerticalCurvedList"/>
    <dgm:cxn modelId="{C0E150E6-1477-4F6D-88F5-5FCFC8D54344}" type="presParOf" srcId="{E37713D8-671B-43A9-8F01-8FF51651478D}" destId="{9EFBE7CA-DD2C-4E96-B5AB-96B9E0BED6FE}" srcOrd="1" destOrd="0" presId="urn:microsoft.com/office/officeart/2008/layout/VerticalCurvedList"/>
    <dgm:cxn modelId="{FE541ADB-10D0-4FAD-9716-42C3CB0EE2DB}" type="presParOf" srcId="{E37713D8-671B-43A9-8F01-8FF51651478D}" destId="{5FB81A8F-C59A-43FE-A599-09BE6ED8D4CA}" srcOrd="2" destOrd="0" presId="urn:microsoft.com/office/officeart/2008/layout/VerticalCurvedList"/>
    <dgm:cxn modelId="{D6880D4A-0D9C-489A-8E92-EAD0E07F914A}" type="presParOf" srcId="{5FB81A8F-C59A-43FE-A599-09BE6ED8D4CA}" destId="{A619210D-CDFD-40A5-8753-E42A32BD545D}" srcOrd="0" destOrd="0" presId="urn:microsoft.com/office/officeart/2008/layout/VerticalCurvedList"/>
    <dgm:cxn modelId="{9BE2AEBE-7C76-437A-932C-22BDECFA3CFD}" type="presParOf" srcId="{E37713D8-671B-43A9-8F01-8FF51651478D}" destId="{E1192D72-D370-4AC0-8685-B602785322A5}" srcOrd="3" destOrd="0" presId="urn:microsoft.com/office/officeart/2008/layout/VerticalCurvedList"/>
    <dgm:cxn modelId="{9C3218A9-2637-4B5A-B394-62D9CAC427C7}" type="presParOf" srcId="{E37713D8-671B-43A9-8F01-8FF51651478D}" destId="{DC4CB4C4-E912-4BDD-BF3E-4A50BB0FB14E}" srcOrd="4" destOrd="0" presId="urn:microsoft.com/office/officeart/2008/layout/VerticalCurvedList"/>
    <dgm:cxn modelId="{3D7850B5-EAF7-4FC1-B057-E9A15379D02B}" type="presParOf" srcId="{DC4CB4C4-E912-4BDD-BF3E-4A50BB0FB14E}" destId="{B92F7909-3657-4A05-B6D0-20CBA9F79328}" srcOrd="0" destOrd="0" presId="urn:microsoft.com/office/officeart/2008/layout/VerticalCurvedList"/>
    <dgm:cxn modelId="{972284A3-0F6D-4C6D-B22D-783FD5526E54}" type="presParOf" srcId="{E37713D8-671B-43A9-8F01-8FF51651478D}" destId="{940C4EB3-55B2-40DD-8B5B-8837D6B2E818}" srcOrd="5" destOrd="0" presId="urn:microsoft.com/office/officeart/2008/layout/VerticalCurvedList"/>
    <dgm:cxn modelId="{37DABA6B-B5BA-45D1-AA01-7FFA390CAA01}" type="presParOf" srcId="{E37713D8-671B-43A9-8F01-8FF51651478D}" destId="{60A6DDC4-FDF6-4970-9720-D3692999F377}" srcOrd="6" destOrd="0" presId="urn:microsoft.com/office/officeart/2008/layout/VerticalCurvedList"/>
    <dgm:cxn modelId="{7465D805-2A11-4EBB-B4C3-BE961D503492}" type="presParOf" srcId="{60A6DDC4-FDF6-4970-9720-D3692999F377}" destId="{ADA7A1D8-979B-4E3F-A8BB-6B6F7765E7E3}" srcOrd="0" destOrd="0" presId="urn:microsoft.com/office/officeart/2008/layout/VerticalCurvedList"/>
    <dgm:cxn modelId="{3F823093-712D-47F5-9CEB-8878677E0E93}" type="presParOf" srcId="{E37713D8-671B-43A9-8F01-8FF51651478D}" destId="{A67972AF-8C6C-4E69-B02D-5C1018C5C676}" srcOrd="7" destOrd="0" presId="urn:microsoft.com/office/officeart/2008/layout/VerticalCurvedList"/>
    <dgm:cxn modelId="{D4FB52F6-9995-492C-BF3B-87EBC29F9429}" type="presParOf" srcId="{E37713D8-671B-43A9-8F01-8FF51651478D}" destId="{C48FA11F-7AAE-4B0B-90CC-73ECDC9D97F1}" srcOrd="8" destOrd="0" presId="urn:microsoft.com/office/officeart/2008/layout/VerticalCurvedList"/>
    <dgm:cxn modelId="{FD39EF1B-6727-4666-83EA-0F92C88D41CB}" type="presParOf" srcId="{C48FA11F-7AAE-4B0B-90CC-73ECDC9D97F1}" destId="{1CE290E0-9074-4C98-A31B-906EADCF358E}" srcOrd="0" destOrd="0" presId="urn:microsoft.com/office/officeart/2008/layout/VerticalCurvedList"/>
    <dgm:cxn modelId="{00031D71-4255-407F-B0A9-36D6ACCA21E9}" type="presParOf" srcId="{E37713D8-671B-43A9-8F01-8FF51651478D}" destId="{DB817173-9BC4-4747-965F-4B23EB720C2F}" srcOrd="9" destOrd="0" presId="urn:microsoft.com/office/officeart/2008/layout/VerticalCurvedList"/>
    <dgm:cxn modelId="{674AA969-15E3-49A5-A9C7-C3BE89112F4D}" type="presParOf" srcId="{E37713D8-671B-43A9-8F01-8FF51651478D}" destId="{728D6CD9-12A2-4409-A929-70F49BCCEAB5}" srcOrd="10" destOrd="0" presId="urn:microsoft.com/office/officeart/2008/layout/VerticalCurvedList"/>
    <dgm:cxn modelId="{FAF5B660-4413-4654-9596-6DF4FF88E1ED}" type="presParOf" srcId="{728D6CD9-12A2-4409-A929-70F49BCCEAB5}" destId="{7519BA8D-1965-4831-A45A-47947506D94C}" srcOrd="0" destOrd="0" presId="urn:microsoft.com/office/officeart/2008/layout/VerticalCurvedList"/>
    <dgm:cxn modelId="{B6937D11-A84E-44AB-8249-1175D10D3301}" type="presParOf" srcId="{E37713D8-671B-43A9-8F01-8FF51651478D}" destId="{C92A8431-707E-4541-845D-3584D10B021F}" srcOrd="11" destOrd="0" presId="urn:microsoft.com/office/officeart/2008/layout/VerticalCurvedList"/>
    <dgm:cxn modelId="{A787A493-E958-4874-A864-D0FEB2107715}" type="presParOf" srcId="{E37713D8-671B-43A9-8F01-8FF51651478D}" destId="{E36202F8-E956-4126-9D2C-68F11610BC51}" srcOrd="12" destOrd="0" presId="urn:microsoft.com/office/officeart/2008/layout/VerticalCurvedList"/>
    <dgm:cxn modelId="{B28373E4-437E-4784-BDA4-2B6686A56EA5}" type="presParOf" srcId="{E36202F8-E956-4126-9D2C-68F11610BC51}" destId="{619F3D6A-0A25-48C8-B194-247423ACD546}" srcOrd="0" destOrd="0" presId="urn:microsoft.com/office/officeart/2008/layout/VerticalCurvedList"/>
    <dgm:cxn modelId="{EC09C85C-EBFE-49A4-9A17-8E06FCE63B47}" type="presParOf" srcId="{E37713D8-671B-43A9-8F01-8FF51651478D}" destId="{A3381432-833F-4E5C-B7AB-2E3D426334F1}" srcOrd="13" destOrd="0" presId="urn:microsoft.com/office/officeart/2008/layout/VerticalCurvedList"/>
    <dgm:cxn modelId="{C866A988-1156-4162-8B33-702AC44B4361}" type="presParOf" srcId="{E37713D8-671B-43A9-8F01-8FF51651478D}" destId="{BC2553AC-773C-4A88-B56B-689A62EBBAC1}" srcOrd="14" destOrd="0" presId="urn:microsoft.com/office/officeart/2008/layout/VerticalCurvedList"/>
    <dgm:cxn modelId="{492C5316-030D-4B3A-9F82-D25542F13085}" type="presParOf" srcId="{BC2553AC-773C-4A88-B56B-689A62EBBAC1}" destId="{3C8EDACD-595C-4228-9773-78A85EFE8E7E}"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3AB499-EC45-4843-9FDC-C9D099104EF4}">
      <dsp:nvSpPr>
        <dsp:cNvPr id="0" name=""/>
        <dsp:cNvSpPr/>
      </dsp:nvSpPr>
      <dsp:spPr>
        <a:xfrm>
          <a:off x="-6027154" y="-922847"/>
          <a:ext cx="7179696" cy="7179696"/>
        </a:xfrm>
        <a:prstGeom prst="blockArc">
          <a:avLst>
            <a:gd name="adj1" fmla="val 18900000"/>
            <a:gd name="adj2" fmla="val 2700000"/>
            <a:gd name="adj3" fmla="val 301"/>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FBE7CA-DD2C-4E96-B5AB-96B9E0BED6FE}">
      <dsp:nvSpPr>
        <dsp:cNvPr id="0" name=""/>
        <dsp:cNvSpPr/>
      </dsp:nvSpPr>
      <dsp:spPr>
        <a:xfrm>
          <a:off x="374180" y="242483"/>
          <a:ext cx="7936611" cy="484753"/>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477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Introduction</a:t>
          </a:r>
          <a:endParaRPr lang="en-US" sz="2600" kern="1200" dirty="0"/>
        </a:p>
      </dsp:txBody>
      <dsp:txXfrm>
        <a:off x="374180" y="242483"/>
        <a:ext cx="7936611" cy="484753"/>
      </dsp:txXfrm>
    </dsp:sp>
    <dsp:sp modelId="{A619210D-CDFD-40A5-8753-E42A32BD545D}">
      <dsp:nvSpPr>
        <dsp:cNvPr id="0" name=""/>
        <dsp:cNvSpPr/>
      </dsp:nvSpPr>
      <dsp:spPr>
        <a:xfrm>
          <a:off x="71208" y="181889"/>
          <a:ext cx="605942" cy="605942"/>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1192D72-D370-4AC0-8685-B602785322A5}">
      <dsp:nvSpPr>
        <dsp:cNvPr id="0" name=""/>
        <dsp:cNvSpPr/>
      </dsp:nvSpPr>
      <dsp:spPr>
        <a:xfrm>
          <a:off x="813168" y="970041"/>
          <a:ext cx="7497622" cy="484753"/>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477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Research Challenges and Motivation</a:t>
          </a:r>
          <a:endParaRPr lang="en-US" sz="2600" kern="1200" dirty="0"/>
        </a:p>
      </dsp:txBody>
      <dsp:txXfrm>
        <a:off x="813168" y="970041"/>
        <a:ext cx="7497622" cy="484753"/>
      </dsp:txXfrm>
    </dsp:sp>
    <dsp:sp modelId="{B92F7909-3657-4A05-B6D0-20CBA9F79328}">
      <dsp:nvSpPr>
        <dsp:cNvPr id="0" name=""/>
        <dsp:cNvSpPr/>
      </dsp:nvSpPr>
      <dsp:spPr>
        <a:xfrm>
          <a:off x="510197" y="909447"/>
          <a:ext cx="605942" cy="605942"/>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40C4EB3-55B2-40DD-8B5B-8837D6B2E818}">
      <dsp:nvSpPr>
        <dsp:cNvPr id="0" name=""/>
        <dsp:cNvSpPr/>
      </dsp:nvSpPr>
      <dsp:spPr>
        <a:xfrm>
          <a:off x="1053731" y="1697065"/>
          <a:ext cx="7257059" cy="484753"/>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477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Related Work</a:t>
          </a:r>
          <a:endParaRPr lang="en-US" sz="2600" kern="1200" dirty="0"/>
        </a:p>
      </dsp:txBody>
      <dsp:txXfrm>
        <a:off x="1053731" y="1697065"/>
        <a:ext cx="7257059" cy="484753"/>
      </dsp:txXfrm>
    </dsp:sp>
    <dsp:sp modelId="{ADA7A1D8-979B-4E3F-A8BB-6B6F7765E7E3}">
      <dsp:nvSpPr>
        <dsp:cNvPr id="0" name=""/>
        <dsp:cNvSpPr/>
      </dsp:nvSpPr>
      <dsp:spPr>
        <a:xfrm>
          <a:off x="750760" y="1636471"/>
          <a:ext cx="605942" cy="605942"/>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67972AF-8C6C-4E69-B02D-5C1018C5C676}">
      <dsp:nvSpPr>
        <dsp:cNvPr id="0" name=""/>
        <dsp:cNvSpPr/>
      </dsp:nvSpPr>
      <dsp:spPr>
        <a:xfrm>
          <a:off x="1130541" y="2424623"/>
          <a:ext cx="7180249" cy="484753"/>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477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Contribution</a:t>
          </a:r>
          <a:endParaRPr lang="en-US" sz="2600" kern="1200" dirty="0"/>
        </a:p>
      </dsp:txBody>
      <dsp:txXfrm>
        <a:off x="1130541" y="2424623"/>
        <a:ext cx="7180249" cy="484753"/>
      </dsp:txXfrm>
    </dsp:sp>
    <dsp:sp modelId="{1CE290E0-9074-4C98-A31B-906EADCF358E}">
      <dsp:nvSpPr>
        <dsp:cNvPr id="0" name=""/>
        <dsp:cNvSpPr/>
      </dsp:nvSpPr>
      <dsp:spPr>
        <a:xfrm>
          <a:off x="827570" y="2364028"/>
          <a:ext cx="605942" cy="605942"/>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B817173-9BC4-4747-965F-4B23EB720C2F}">
      <dsp:nvSpPr>
        <dsp:cNvPr id="0" name=""/>
        <dsp:cNvSpPr/>
      </dsp:nvSpPr>
      <dsp:spPr>
        <a:xfrm>
          <a:off x="1053731" y="3152180"/>
          <a:ext cx="7257059" cy="484753"/>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477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Proposed System</a:t>
          </a:r>
          <a:endParaRPr lang="en-US" sz="2600" kern="1200" dirty="0"/>
        </a:p>
      </dsp:txBody>
      <dsp:txXfrm>
        <a:off x="1053731" y="3152180"/>
        <a:ext cx="7257059" cy="484753"/>
      </dsp:txXfrm>
    </dsp:sp>
    <dsp:sp modelId="{7519BA8D-1965-4831-A45A-47947506D94C}">
      <dsp:nvSpPr>
        <dsp:cNvPr id="0" name=""/>
        <dsp:cNvSpPr/>
      </dsp:nvSpPr>
      <dsp:spPr>
        <a:xfrm>
          <a:off x="750760" y="3091586"/>
          <a:ext cx="605942" cy="605942"/>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92A8431-707E-4541-845D-3584D10B021F}">
      <dsp:nvSpPr>
        <dsp:cNvPr id="0" name=""/>
        <dsp:cNvSpPr/>
      </dsp:nvSpPr>
      <dsp:spPr>
        <a:xfrm>
          <a:off x="813168" y="3879204"/>
          <a:ext cx="7497622" cy="484753"/>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477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Performance evaluation </a:t>
          </a:r>
          <a:endParaRPr lang="en-US" sz="2600" kern="1200" dirty="0"/>
        </a:p>
      </dsp:txBody>
      <dsp:txXfrm>
        <a:off x="813168" y="3879204"/>
        <a:ext cx="7497622" cy="484753"/>
      </dsp:txXfrm>
    </dsp:sp>
    <dsp:sp modelId="{619F3D6A-0A25-48C8-B194-247423ACD546}">
      <dsp:nvSpPr>
        <dsp:cNvPr id="0" name=""/>
        <dsp:cNvSpPr/>
      </dsp:nvSpPr>
      <dsp:spPr>
        <a:xfrm>
          <a:off x="510197" y="3818610"/>
          <a:ext cx="605942" cy="605942"/>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3381432-833F-4E5C-B7AB-2E3D426334F1}">
      <dsp:nvSpPr>
        <dsp:cNvPr id="0" name=""/>
        <dsp:cNvSpPr/>
      </dsp:nvSpPr>
      <dsp:spPr>
        <a:xfrm>
          <a:off x="374180" y="4606762"/>
          <a:ext cx="7936611" cy="484753"/>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477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Summery of the thesis</a:t>
          </a:r>
          <a:endParaRPr lang="en-US" sz="2600" kern="1200" dirty="0"/>
        </a:p>
      </dsp:txBody>
      <dsp:txXfrm>
        <a:off x="374180" y="4606762"/>
        <a:ext cx="7936611" cy="484753"/>
      </dsp:txXfrm>
    </dsp:sp>
    <dsp:sp modelId="{3C8EDACD-595C-4228-9773-78A85EFE8E7E}">
      <dsp:nvSpPr>
        <dsp:cNvPr id="0" name=""/>
        <dsp:cNvSpPr/>
      </dsp:nvSpPr>
      <dsp:spPr>
        <a:xfrm>
          <a:off x="71208" y="4546168"/>
          <a:ext cx="605942" cy="605942"/>
        </a:xfrm>
        <a:prstGeom prst="ellipse">
          <a:avLst/>
        </a:prstGeom>
        <a:solidFill>
          <a:schemeClr val="lt1">
            <a:hueOff val="0"/>
            <a:satOff val="0"/>
            <a:lumOff val="0"/>
            <a:alphaOff val="0"/>
          </a:schemeClr>
        </a:solidFill>
        <a:ln w="9525" cap="flat" cmpd="sng" algn="ctr">
          <a:solidFill>
            <a:schemeClr val="dk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C5D674-4B21-4B29-841D-DEA9A364CC73}" type="slidenum">
              <a:rPr lang="en-US" smtClean="0"/>
              <a:pPr/>
              <a:t>‹#›</a:t>
            </a:fld>
            <a:endParaRPr lang="en-US"/>
          </a:p>
        </p:txBody>
      </p:sp>
    </p:spTree>
    <p:extLst>
      <p:ext uri="{BB962C8B-B14F-4D97-AF65-F5344CB8AC3E}">
        <p14:creationId xmlns:p14="http://schemas.microsoft.com/office/powerpoint/2010/main" xmlns="" val="29723694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A9E395-42B5-41BC-AE8E-9EB03A69B9A3}" type="datetimeFigureOut">
              <a:rPr lang="en-US" smtClean="0"/>
              <a:pPr/>
              <a:t>11/18/2017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E1133-43FA-4FA9-A221-7EB5DA7058D8}" type="slidenum">
              <a:rPr lang="en-US" smtClean="0"/>
              <a:pPr/>
              <a:t>‹#›</a:t>
            </a:fld>
            <a:endParaRPr lang="en-US"/>
          </a:p>
        </p:txBody>
      </p:sp>
    </p:spTree>
    <p:extLst>
      <p:ext uri="{BB962C8B-B14F-4D97-AF65-F5344CB8AC3E}">
        <p14:creationId xmlns:p14="http://schemas.microsoft.com/office/powerpoint/2010/main" xmlns="" val="184458111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1413" y="684213"/>
            <a:ext cx="4575175" cy="3432175"/>
          </a:xfrm>
          <a:prstGeom prst="rect">
            <a:avLst/>
          </a:prstGeom>
          <a:noFill/>
          <a:ln>
            <a:solidFill>
              <a:srgbClr val="000000"/>
            </a:solidFill>
            <a:miter lim="800000"/>
            <a:headEnd/>
            <a:tailEnd/>
          </a:ln>
        </p:spPr>
      </p:sp>
      <p:sp>
        <p:nvSpPr>
          <p:cNvPr id="25603" name="Notes Placeholder 2"/>
          <p:cNvSpPr>
            <a:spLocks noGrp="1"/>
          </p:cNvSpPr>
          <p:nvPr>
            <p:ph type="body" idx="1"/>
          </p:nvPr>
        </p:nvSpPr>
        <p:spPr bwMode="auto">
          <a:xfrm>
            <a:off x="685801" y="4343403"/>
            <a:ext cx="5486400" cy="4114799"/>
          </a:xfrm>
          <a:prstGeom prst="rect">
            <a:avLst/>
          </a:prstGeom>
          <a:noFill/>
        </p:spPr>
        <p:txBody>
          <a:bodyPr wrap="square" numCol="1" anchor="t" anchorCtr="0" compatLnSpc="1">
            <a:prstTxWarp prst="textNoShape">
              <a:avLst/>
            </a:prstTxWarp>
          </a:bodyPr>
          <a:lstStyle/>
          <a:p>
            <a:pPr>
              <a:buFont typeface="Arial" pitchFamily="34" charset="0"/>
              <a:buChar char="•"/>
            </a:pPr>
            <a:r>
              <a:rPr lang="en-US" dirty="0" smtClean="0"/>
              <a:t>Good afternoon my</a:t>
            </a:r>
            <a:r>
              <a:rPr lang="en-US" baseline="0" dirty="0" smtClean="0"/>
              <a:t> respected teachers and esteemed fellows.</a:t>
            </a:r>
          </a:p>
          <a:p>
            <a:pPr>
              <a:buFont typeface="Arial" pitchFamily="34" charset="0"/>
              <a:buChar char="•"/>
            </a:pPr>
            <a:r>
              <a:rPr lang="en-US" baseline="0" dirty="0" smtClean="0"/>
              <a:t>Welcome to my </a:t>
            </a:r>
            <a:r>
              <a:rPr lang="en-US" baseline="0" dirty="0" err="1" smtClean="0"/>
              <a:t>Phd</a:t>
            </a:r>
            <a:r>
              <a:rPr lang="en-US" baseline="0" dirty="0" smtClean="0"/>
              <a:t> thesis defense presentation titled “ Dynamic Traffic Engineering for High Throughput Data Delivery in WMNs….”</a:t>
            </a:r>
          </a:p>
          <a:p>
            <a:pPr>
              <a:buFont typeface="Arial" pitchFamily="34" charset="0"/>
              <a:buChar char="•"/>
            </a:pPr>
            <a:r>
              <a:rPr lang="en-US" baseline="0" dirty="0" smtClean="0"/>
              <a:t>First I’d like to introduce myself.</a:t>
            </a:r>
          </a:p>
          <a:p>
            <a:pPr>
              <a:buFont typeface="Arial" pitchFamily="34" charset="0"/>
              <a:buChar char="•"/>
            </a:pPr>
            <a:r>
              <a:rPr lang="en-US" baseline="0" dirty="0" smtClean="0"/>
              <a:t>Me, Maheen Islam is a PhD candidate of CSE department at Dhaka University.</a:t>
            </a:r>
          </a:p>
          <a:p>
            <a:pPr>
              <a:buFont typeface="Arial" pitchFamily="34" charset="0"/>
              <a:buChar char="•"/>
            </a:pPr>
            <a:r>
              <a:rPr lang="en-US" baseline="0" dirty="0" smtClean="0"/>
              <a:t>My supervisors are Dr. Md. </a:t>
            </a:r>
            <a:r>
              <a:rPr lang="en-US" baseline="0" dirty="0" err="1" smtClean="0"/>
              <a:t>Abdur</a:t>
            </a:r>
            <a:r>
              <a:rPr lang="en-US" baseline="0" dirty="0" smtClean="0"/>
              <a:t> </a:t>
            </a:r>
            <a:r>
              <a:rPr lang="en-US" baseline="0" dirty="0" err="1" smtClean="0"/>
              <a:t>Razzak</a:t>
            </a:r>
            <a:r>
              <a:rPr lang="en-US" baseline="0" dirty="0" smtClean="0"/>
              <a:t> Sir and Dr. </a:t>
            </a:r>
            <a:r>
              <a:rPr lang="en-US" baseline="0" dirty="0" err="1" smtClean="0"/>
              <a:t>Mamun</a:t>
            </a:r>
            <a:r>
              <a:rPr lang="en-US" baseline="0" dirty="0" smtClean="0"/>
              <a:t> Or Rashid sir.</a:t>
            </a:r>
          </a:p>
          <a:p>
            <a:pPr eaLnBrk="1" hangingPunct="1">
              <a:spcBef>
                <a:spcPct val="0"/>
              </a:spcBef>
            </a:pPr>
            <a:endParaRPr lang="en-US" altLang="ko-K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191937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191937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191937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19193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19193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35136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35136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72588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33E4A75-985C-416F-81C9-56564A373BD9}" type="datetime1">
              <a:rPr lang="en-US" smtClean="0"/>
              <a:pPr/>
              <a:t>11/18/2017</a:t>
            </a:fld>
            <a:endParaRPr lang="en-US"/>
          </a:p>
        </p:txBody>
      </p:sp>
      <p:sp>
        <p:nvSpPr>
          <p:cNvPr id="5" name="Footer Placeholder 4"/>
          <p:cNvSpPr>
            <a:spLocks noGrp="1"/>
          </p:cNvSpPr>
          <p:nvPr>
            <p:ph type="ftr" sz="quarter" idx="11"/>
          </p:nvPr>
        </p:nvSpPr>
        <p:spPr/>
        <p:txBody>
          <a:bodyPr/>
          <a:lstStyle/>
          <a:p>
            <a:r>
              <a:rPr lang="en-US" smtClean="0"/>
              <a:t>University of Dhake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610600" y="6073567"/>
            <a:ext cx="533400" cy="632033"/>
          </a:xfrm>
          <a:prstGeom prst="rect">
            <a:avLst/>
          </a:prstGeom>
        </p:spPr>
      </p:pic>
    </p:spTree>
    <p:extLst>
      <p:ext uri="{BB962C8B-B14F-4D97-AF65-F5344CB8AC3E}">
        <p14:creationId xmlns:p14="http://schemas.microsoft.com/office/powerpoint/2010/main" xmlns="" val="34758714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D34B47B-8B8D-4FB9-B891-E71701E8027C}" type="datetime1">
              <a:rPr lang="en-US" smtClean="0"/>
              <a:pPr/>
              <a:t>11/18/2017</a:t>
            </a:fld>
            <a:endParaRPr lang="en-US"/>
          </a:p>
        </p:txBody>
      </p:sp>
      <p:sp>
        <p:nvSpPr>
          <p:cNvPr id="5" name="Footer Placeholder 4"/>
          <p:cNvSpPr>
            <a:spLocks noGrp="1"/>
          </p:cNvSpPr>
          <p:nvPr>
            <p:ph type="ftr" sz="quarter" idx="11"/>
          </p:nvPr>
        </p:nvSpPr>
        <p:spPr/>
        <p:txBody>
          <a:bodyPr/>
          <a:lstStyle/>
          <a:p>
            <a:r>
              <a:rPr lang="en-US" smtClean="0"/>
              <a:t>University of Dhake</a:t>
            </a:r>
            <a:endParaRPr lang="en-US"/>
          </a:p>
        </p:txBody>
      </p:sp>
      <p:sp>
        <p:nvSpPr>
          <p:cNvPr id="6" name="Slide Number Placeholder 5"/>
          <p:cNvSpPr>
            <a:spLocks noGrp="1"/>
          </p:cNvSpPr>
          <p:nvPr>
            <p:ph type="sldNum" sz="quarter" idx="12"/>
          </p:nvPr>
        </p:nvSpPr>
        <p:spPr/>
        <p:txBody>
          <a:bodyPr/>
          <a:lstStyle/>
          <a:p>
            <a:fld id="{37F7082D-21BF-4ED6-A0EE-74610B40F569}" type="slidenum">
              <a:rPr lang="en-US" smtClean="0"/>
              <a:pPr/>
              <a:t>‹#›</a:t>
            </a:fld>
            <a:endParaRPr lang="en-US"/>
          </a:p>
        </p:txBody>
      </p:sp>
    </p:spTree>
    <p:extLst>
      <p:ext uri="{BB962C8B-B14F-4D97-AF65-F5344CB8AC3E}">
        <p14:creationId xmlns:p14="http://schemas.microsoft.com/office/powerpoint/2010/main" xmlns="" val="156905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31E7529-7931-4D00-B042-15E90A2757DA}" type="datetime1">
              <a:rPr lang="en-US" smtClean="0"/>
              <a:pPr/>
              <a:t>11/18/2017</a:t>
            </a:fld>
            <a:endParaRPr lang="en-US"/>
          </a:p>
        </p:txBody>
      </p:sp>
      <p:sp>
        <p:nvSpPr>
          <p:cNvPr id="5" name="Footer Placeholder 4"/>
          <p:cNvSpPr>
            <a:spLocks noGrp="1"/>
          </p:cNvSpPr>
          <p:nvPr>
            <p:ph type="ftr" sz="quarter" idx="11"/>
          </p:nvPr>
        </p:nvSpPr>
        <p:spPr/>
        <p:txBody>
          <a:bodyPr/>
          <a:lstStyle/>
          <a:p>
            <a:r>
              <a:rPr lang="en-US" smtClean="0"/>
              <a:t>University of Dhake</a:t>
            </a:r>
            <a:endParaRPr lang="en-US"/>
          </a:p>
        </p:txBody>
      </p:sp>
      <p:sp>
        <p:nvSpPr>
          <p:cNvPr id="6" name="Slide Number Placeholder 5"/>
          <p:cNvSpPr>
            <a:spLocks noGrp="1"/>
          </p:cNvSpPr>
          <p:nvPr>
            <p:ph type="sldNum" sz="quarter" idx="12"/>
          </p:nvPr>
        </p:nvSpPr>
        <p:spPr/>
        <p:txBody>
          <a:bodyPr/>
          <a:lstStyle/>
          <a:p>
            <a:fld id="{37F7082D-21BF-4ED6-A0EE-74610B40F569}" type="slidenum">
              <a:rPr lang="en-US" smtClean="0"/>
              <a:pPr/>
              <a:t>‹#›</a:t>
            </a:fld>
            <a:endParaRPr lang="en-US"/>
          </a:p>
        </p:txBody>
      </p:sp>
    </p:spTree>
    <p:extLst>
      <p:ext uri="{BB962C8B-B14F-4D97-AF65-F5344CB8AC3E}">
        <p14:creationId xmlns:p14="http://schemas.microsoft.com/office/powerpoint/2010/main" xmlns="" val="3479899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6BA411A-7BD4-4DC3-AF7C-FCB0A10A3835}"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2112D4E-030C-448C-B10D-917D3B51DFF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2659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DB9ED7C-0A35-4A32-BD84-64C71BA38DB7}"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B49112-8764-4F47-A5BB-3D6E732E9F0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73176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E9CDA23-7850-429A-9A24-539A3BFE5B51}"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630CDB5-64FC-4981-A536-2071B32262A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808685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EE566CB-219A-4B10-8A64-5ED01ED5523A}"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46F708-A079-4019-8369-1CC6A732C6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90970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27DAF06-6AB9-46C3-8C91-9812BDCB33A6}" type="datetime1">
              <a:rPr lang="en-US" smtClean="0">
                <a:solidFill>
                  <a:prstClr val="black">
                    <a:tint val="75000"/>
                  </a:prstClr>
                </a:solidFill>
              </a:rPr>
              <a:pPr>
                <a:defRPr/>
              </a:pPr>
              <a:t>11/18/2017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07FF01E-6303-42FF-AC39-1BC44CEBD0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197771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8FDAC46-DBB1-4B46-B942-F68054C2098F}" type="datetime1">
              <a:rPr lang="en-US" smtClean="0">
                <a:solidFill>
                  <a:prstClr val="black">
                    <a:tint val="75000"/>
                  </a:prstClr>
                </a:solidFill>
              </a:rPr>
              <a:pPr>
                <a:defRPr/>
              </a:pPr>
              <a:t>11/18/2017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AF847DC-BACF-47A0-B4E4-0C6DE264B52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45921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F77A402-1684-4C5B-B42E-EE7B7FA177AB}" type="datetime1">
              <a:rPr lang="en-US" smtClean="0">
                <a:solidFill>
                  <a:prstClr val="black">
                    <a:tint val="75000"/>
                  </a:prstClr>
                </a:solidFill>
              </a:rPr>
              <a:pPr>
                <a:defRPr/>
              </a:pPr>
              <a:t>11/18/2017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A517F9E-7089-4694-AC9A-A0B365C1F5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465706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487E3E-29DD-4F89-BFB1-C483B08E38B7}"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1B9D42B-3B54-4C0E-8A04-2A71D3815B1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39179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F5B222-5F63-43E0-96BB-558F4F8CBAAA}" type="datetime1">
              <a:rPr lang="en-US" smtClean="0"/>
              <a:pPr/>
              <a:t>11/18/2017</a:t>
            </a:fld>
            <a:endParaRPr lang="en-US"/>
          </a:p>
        </p:txBody>
      </p:sp>
      <p:sp>
        <p:nvSpPr>
          <p:cNvPr id="6" name="Slide Number Placeholder 5"/>
          <p:cNvSpPr>
            <a:spLocks noGrp="1"/>
          </p:cNvSpPr>
          <p:nvPr>
            <p:ph type="sldNum" sz="quarter" idx="12"/>
          </p:nvPr>
        </p:nvSpPr>
        <p:spPr>
          <a:xfrm>
            <a:off x="4724400" y="6356350"/>
            <a:ext cx="533400" cy="365125"/>
          </a:xfrm>
        </p:spPr>
        <p:txBody>
          <a:bodyPr/>
          <a:lstStyle>
            <a:lvl1pPr>
              <a:defRPr sz="1600"/>
            </a:lvl1pPr>
          </a:lstStyle>
          <a:p>
            <a:fld id="{37F7082D-21BF-4ED6-A0EE-74610B40F569}"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610600" y="6073567"/>
            <a:ext cx="533400" cy="632033"/>
          </a:xfrm>
          <a:prstGeom prst="rect">
            <a:avLst/>
          </a:prstGeom>
        </p:spPr>
      </p:pic>
    </p:spTree>
    <p:extLst>
      <p:ext uri="{BB962C8B-B14F-4D97-AF65-F5344CB8AC3E}">
        <p14:creationId xmlns:p14="http://schemas.microsoft.com/office/powerpoint/2010/main" xmlns="" val="36049143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4BF0F6D-3D28-4A3A-AF7B-EEA25142F249}"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77D869-ADCB-407D-A8DE-5408BD8575C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704018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1013EC-89D9-4807-A6E2-2DE048CB2652}"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D15655-1F2A-4505-B39D-FAF46CD603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21671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06A050-2CF0-4E6C-9CEE-2CAAC18FC629}"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86FC396-3758-4E9E-BAD8-8DDE962969E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873987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6DD9384-B683-4105-AFB0-61C15025D9F2}"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2112D4E-030C-448C-B10D-917D3B51DFF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7123953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8AC026-C3D2-4729-8B3C-69E7AA620C8E}"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B49112-8764-4F47-A5BB-3D6E732E9F0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982943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E66CD6F-BD1D-40F7-9007-AA0CDEE3FAD8}"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630CDB5-64FC-4981-A536-2071B32262A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961682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E648CC7-6BFC-46A9-BE15-F4A765C54112}"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46F708-A079-4019-8369-1CC6A732C6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20346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67AFAC3-C78B-40F0-A619-0D55B82053FD}" type="datetime1">
              <a:rPr lang="en-US" smtClean="0">
                <a:solidFill>
                  <a:prstClr val="black">
                    <a:tint val="75000"/>
                  </a:prstClr>
                </a:solidFill>
              </a:rPr>
              <a:pPr>
                <a:defRPr/>
              </a:pPr>
              <a:t>11/18/2017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07FF01E-6303-42FF-AC39-1BC44CEBD0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16511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D6737A-C003-41CB-BC0D-5C62D691B0C4}" type="datetime1">
              <a:rPr lang="en-US" smtClean="0">
                <a:solidFill>
                  <a:prstClr val="black">
                    <a:tint val="75000"/>
                  </a:prstClr>
                </a:solidFill>
              </a:rPr>
              <a:pPr>
                <a:defRPr/>
              </a:pPr>
              <a:t>11/18/2017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AF847DC-BACF-47A0-B4E4-0C6DE264B52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0497554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418815-08B1-4635-8F3E-ACD0CD190D9D}" type="datetime1">
              <a:rPr lang="en-US" smtClean="0">
                <a:solidFill>
                  <a:prstClr val="black">
                    <a:tint val="75000"/>
                  </a:prstClr>
                </a:solidFill>
              </a:rPr>
              <a:pPr>
                <a:defRPr/>
              </a:pPr>
              <a:t>11/18/2017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A517F9E-7089-4694-AC9A-A0B365C1F5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34804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C8914F-A7B7-46A0-A6FD-852DADEFE64E}" type="datetime1">
              <a:rPr lang="en-US" smtClean="0"/>
              <a:pPr/>
              <a:t>11/18/2017</a:t>
            </a:fld>
            <a:endParaRPr lang="en-US"/>
          </a:p>
        </p:txBody>
      </p:sp>
      <p:sp>
        <p:nvSpPr>
          <p:cNvPr id="5" name="Footer Placeholder 4"/>
          <p:cNvSpPr>
            <a:spLocks noGrp="1"/>
          </p:cNvSpPr>
          <p:nvPr>
            <p:ph type="ftr" sz="quarter" idx="11"/>
          </p:nvPr>
        </p:nvSpPr>
        <p:spPr/>
        <p:txBody>
          <a:bodyPr/>
          <a:lstStyle/>
          <a:p>
            <a:r>
              <a:rPr lang="en-US" smtClean="0"/>
              <a:t>University of Dhake</a:t>
            </a:r>
            <a:endParaRPr lang="en-US"/>
          </a:p>
        </p:txBody>
      </p:sp>
    </p:spTree>
    <p:extLst>
      <p:ext uri="{BB962C8B-B14F-4D97-AF65-F5344CB8AC3E}">
        <p14:creationId xmlns:p14="http://schemas.microsoft.com/office/powerpoint/2010/main" xmlns="" val="372076598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019299-5F2C-41A1-96AA-7AA12657F4A2}"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1B9D42B-3B54-4C0E-8A04-2A71D3815B1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513801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CE4A8A7-96E7-48E3-8E60-52790DE0FB1F}"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77D869-ADCB-407D-A8DE-5408BD8575C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831435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1DF78F6-0EBC-4F67-AC2F-212A07229B66}"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D15655-1F2A-4505-B39D-FAF46CD603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903660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C38DDD-999F-4B1A-A16B-3DF1AA635C9D}"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86FC396-3758-4E9E-BAD8-8DDE962969E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2611973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04F2975-5EDA-415D-BD39-78A355B549F2}"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2112D4E-030C-448C-B10D-917D3B51DFF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692196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F4A0FE-7C49-49DF-B9F3-C5F7A48062CE}"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B49112-8764-4F47-A5BB-3D6E732E9F0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94030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5970238-1F4E-491C-81CA-DB8B90DDC1A4}"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630CDB5-64FC-4981-A536-2071B32262A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026002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4C84DFA-C561-4CE4-8F7B-92C765258BD6}"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46F708-A079-4019-8369-1CC6A732C6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7865263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43C2793-400F-4908-9E1D-CF9332D2AF4F}" type="datetime1">
              <a:rPr lang="en-US" smtClean="0">
                <a:solidFill>
                  <a:prstClr val="black">
                    <a:tint val="75000"/>
                  </a:prstClr>
                </a:solidFill>
              </a:rPr>
              <a:pPr>
                <a:defRPr/>
              </a:pPr>
              <a:t>11/18/2017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07FF01E-6303-42FF-AC39-1BC44CEBD0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4244264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5B648E1-A76C-4EFC-8E60-E9ECCF6F9E0E}" type="datetime1">
              <a:rPr lang="en-US" smtClean="0">
                <a:solidFill>
                  <a:prstClr val="black">
                    <a:tint val="75000"/>
                  </a:prstClr>
                </a:solidFill>
              </a:rPr>
              <a:pPr>
                <a:defRPr/>
              </a:pPr>
              <a:t>11/18/2017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AF847DC-BACF-47A0-B4E4-0C6DE264B52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5502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7AF791D-F8E1-4E46-B026-EC2F40A22294}" type="datetime1">
              <a:rPr lang="en-US" smtClean="0"/>
              <a:pPr/>
              <a:t>11/18/2017</a:t>
            </a:fld>
            <a:endParaRPr lang="en-US"/>
          </a:p>
        </p:txBody>
      </p:sp>
      <p:sp>
        <p:nvSpPr>
          <p:cNvPr id="6" name="Footer Placeholder 5"/>
          <p:cNvSpPr>
            <a:spLocks noGrp="1"/>
          </p:cNvSpPr>
          <p:nvPr>
            <p:ph type="ftr" sz="quarter" idx="11"/>
          </p:nvPr>
        </p:nvSpPr>
        <p:spPr/>
        <p:txBody>
          <a:bodyPr/>
          <a:lstStyle/>
          <a:p>
            <a:r>
              <a:rPr lang="en-US" smtClean="0"/>
              <a:t>University of Dhake</a:t>
            </a:r>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610600" y="6073567"/>
            <a:ext cx="533400" cy="632033"/>
          </a:xfrm>
          <a:prstGeom prst="rect">
            <a:avLst/>
          </a:prstGeom>
        </p:spPr>
      </p:pic>
    </p:spTree>
    <p:extLst>
      <p:ext uri="{BB962C8B-B14F-4D97-AF65-F5344CB8AC3E}">
        <p14:creationId xmlns:p14="http://schemas.microsoft.com/office/powerpoint/2010/main" xmlns="" val="296936556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3F3FBDF-F903-4F53-966F-BFCB7267B9E8}" type="datetime1">
              <a:rPr lang="en-US" smtClean="0">
                <a:solidFill>
                  <a:prstClr val="black">
                    <a:tint val="75000"/>
                  </a:prstClr>
                </a:solidFill>
              </a:rPr>
              <a:pPr>
                <a:defRPr/>
              </a:pPr>
              <a:t>11/18/2017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A517F9E-7089-4694-AC9A-A0B365C1F5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8741043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5F10204-DD50-46C1-BE4E-3282BFFF63DF}"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1B9D42B-3B54-4C0E-8A04-2A71D3815B1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282308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2E6E74-094D-4459-AA2D-1B8C8E121E53}"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77D869-ADCB-407D-A8DE-5408BD8575C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2550397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3833E9A-4CB4-483E-ADE4-334545878A84}"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D15655-1F2A-4505-B39D-FAF46CD603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0629543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1640E8A-0561-45F4-887A-8D6C47BCCB3F}"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86FC396-3758-4E9E-BAD8-8DDE962969E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8802045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A56D70-48E0-490C-B121-E6C4156B279B}"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2112D4E-030C-448C-B10D-917D3B51DFF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2475540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A66FEAE-1E57-4A28-8F46-856BBC88CB81}"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B49112-8764-4F47-A5BB-3D6E732E9F0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214428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DEF40DD-1D50-4CE3-83A2-4B20BFDC811B}"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630CDB5-64FC-4981-A536-2071B32262A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831282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D1CED96-1408-4CD9-BF5F-0D9F243FDAF4}"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46F708-A079-4019-8369-1CC6A732C6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42494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DB9DE12-EC00-4239-89DF-0A47A33B80E0}" type="datetime1">
              <a:rPr lang="en-US" smtClean="0">
                <a:solidFill>
                  <a:prstClr val="black">
                    <a:tint val="75000"/>
                  </a:prstClr>
                </a:solidFill>
              </a:rPr>
              <a:pPr>
                <a:defRPr/>
              </a:pPr>
              <a:t>11/18/2017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07FF01E-6303-42FF-AC39-1BC44CEBD0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31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BFA03EB1-FF40-4249-8053-66FA725349D7}" type="datetime1">
              <a:rPr lang="en-US" smtClean="0"/>
              <a:pPr/>
              <a:t>11/18/2017</a:t>
            </a:fld>
            <a:endParaRPr lang="en-US"/>
          </a:p>
        </p:txBody>
      </p:sp>
      <p:sp>
        <p:nvSpPr>
          <p:cNvPr id="8" name="Footer Placeholder 7"/>
          <p:cNvSpPr>
            <a:spLocks noGrp="1"/>
          </p:cNvSpPr>
          <p:nvPr>
            <p:ph type="ftr" sz="quarter" idx="11"/>
          </p:nvPr>
        </p:nvSpPr>
        <p:spPr/>
        <p:txBody>
          <a:bodyPr/>
          <a:lstStyle/>
          <a:p>
            <a:r>
              <a:rPr lang="en-US" smtClean="0"/>
              <a:t>University of Dhake</a:t>
            </a:r>
            <a:endParaRPr lang="en-US"/>
          </a:p>
        </p:txBody>
      </p:sp>
    </p:spTree>
    <p:extLst>
      <p:ext uri="{BB962C8B-B14F-4D97-AF65-F5344CB8AC3E}">
        <p14:creationId xmlns:p14="http://schemas.microsoft.com/office/powerpoint/2010/main" xmlns="" val="200554346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E8235C6-94EB-44F4-B36B-F23D03AE2055}" type="datetime1">
              <a:rPr lang="en-US" smtClean="0">
                <a:solidFill>
                  <a:prstClr val="black">
                    <a:tint val="75000"/>
                  </a:prstClr>
                </a:solidFill>
              </a:rPr>
              <a:pPr>
                <a:defRPr/>
              </a:pPr>
              <a:t>11/18/2017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AF847DC-BACF-47A0-B4E4-0C6DE264B52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586533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B22AAC-E401-49C5-9277-13C04DFEFE54}" type="datetime1">
              <a:rPr lang="en-US" smtClean="0">
                <a:solidFill>
                  <a:prstClr val="black">
                    <a:tint val="75000"/>
                  </a:prstClr>
                </a:solidFill>
              </a:rPr>
              <a:pPr>
                <a:defRPr/>
              </a:pPr>
              <a:t>11/18/2017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A517F9E-7089-4694-AC9A-A0B365C1F5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878638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84C602C-8488-4832-8574-B08823BCB7E7}"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1B9D42B-3B54-4C0E-8A04-2A71D3815B1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2832008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0E3412-71C6-497C-9A7C-0FBF04CDE67B}"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77D869-ADCB-407D-A8DE-5408BD8575C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768791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3FBF590-A2F2-4AF8-ABF2-4AD8ADF57AAA}"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D15655-1F2A-4505-B39D-FAF46CD603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8978639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7A64AA-1372-47E2-B035-0C96014727CB}"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86FC396-3758-4E9E-BAD8-8DDE962969E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5673215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58A6240-69F0-477F-9611-5E21719EFEC9}"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2112D4E-030C-448C-B10D-917D3B51DFF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2646112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5AB49E2-5E2C-4429-B2DA-6F1B69F2D14C}"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B49112-8764-4F47-A5BB-3D6E732E9F0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2715744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8591A76-E993-4DCA-94ED-E152CB33CE4C}"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630CDB5-64FC-4981-A536-2071B32262A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130992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47DBCF-2134-419A-B122-6E58E6258C89}"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46F708-A079-4019-8369-1CC6A732C6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03866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0C7860F-B7B1-45C7-8235-ECC49B30A052}" type="datetime1">
              <a:rPr lang="en-US" smtClean="0"/>
              <a:pPr/>
              <a:t>11/18/2017</a:t>
            </a:fld>
            <a:endParaRPr lang="en-US"/>
          </a:p>
        </p:txBody>
      </p:sp>
      <p:sp>
        <p:nvSpPr>
          <p:cNvPr id="5" name="Slide Number Placeholder 4"/>
          <p:cNvSpPr>
            <a:spLocks noGrp="1"/>
          </p:cNvSpPr>
          <p:nvPr>
            <p:ph type="sldNum" sz="quarter" idx="12"/>
          </p:nvPr>
        </p:nvSpPr>
        <p:spPr>
          <a:xfrm>
            <a:off x="4724400" y="6356350"/>
            <a:ext cx="533400" cy="365125"/>
          </a:xfrm>
        </p:spPr>
        <p:txBody>
          <a:bodyPr/>
          <a:lstStyle/>
          <a:p>
            <a:fld id="{37F7082D-21BF-4ED6-A0EE-74610B40F56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610600" y="6073567"/>
            <a:ext cx="533400" cy="632033"/>
          </a:xfrm>
          <a:prstGeom prst="rect">
            <a:avLst/>
          </a:prstGeom>
        </p:spPr>
      </p:pic>
    </p:spTree>
    <p:extLst>
      <p:ext uri="{BB962C8B-B14F-4D97-AF65-F5344CB8AC3E}">
        <p14:creationId xmlns:p14="http://schemas.microsoft.com/office/powerpoint/2010/main" xmlns="" val="7575885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40AC337-AD9B-492A-B849-F21611AB5741}" type="datetime1">
              <a:rPr lang="en-US" smtClean="0">
                <a:solidFill>
                  <a:prstClr val="black">
                    <a:tint val="75000"/>
                  </a:prstClr>
                </a:solidFill>
              </a:rPr>
              <a:pPr>
                <a:defRPr/>
              </a:pPr>
              <a:t>11/18/2017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07FF01E-6303-42FF-AC39-1BC44CEBD0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9245079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D4947AB-9D4E-4845-A29D-08914AE76C65}" type="datetime1">
              <a:rPr lang="en-US" smtClean="0">
                <a:solidFill>
                  <a:prstClr val="black">
                    <a:tint val="75000"/>
                  </a:prstClr>
                </a:solidFill>
              </a:rPr>
              <a:pPr>
                <a:defRPr/>
              </a:pPr>
              <a:t>11/18/2017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AF847DC-BACF-47A0-B4E4-0C6DE264B52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27220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5F18E5F-EF0C-44DE-B34F-6AFA0734FB82}" type="datetime1">
              <a:rPr lang="en-US" smtClean="0">
                <a:solidFill>
                  <a:prstClr val="black">
                    <a:tint val="75000"/>
                  </a:prstClr>
                </a:solidFill>
              </a:rPr>
              <a:pPr>
                <a:defRPr/>
              </a:pPr>
              <a:t>11/18/2017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A517F9E-7089-4694-AC9A-A0B365C1F5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3742207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F39C543-67E0-4832-A56F-E858AD8A1B70}"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1B9D42B-3B54-4C0E-8A04-2A71D3815B1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4739011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C6BB58-C0FC-47D1-90A6-369E44EE9620}"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77D869-ADCB-407D-A8DE-5408BD8575C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1814555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539B36B-A31A-4C3F-A16A-8710580EA84C}"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D15655-1F2A-4505-B39D-FAF46CD603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1486575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7B0A87-F9A2-4904-8DDA-739E276889FA}"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86FC396-3758-4E9E-BAD8-8DDE962969E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3470432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7BC9D01-5ED8-4A40-8FFA-FA947A1E6C37}"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2112D4E-030C-448C-B10D-917D3B51DFF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1320051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634C18F-358B-4DAB-8F24-B2F7B007B5E6}"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B49112-8764-4F47-A5BB-3D6E732E9F0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3130600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8C46EC8-41DB-4F14-9B24-E63EA39FBB45}"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630CDB5-64FC-4981-A536-2071B32262A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87946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B553BCF-99C0-41A4-847F-7380AB79F098}" type="datetime1">
              <a:rPr lang="en-US" smtClean="0"/>
              <a:pPr/>
              <a:t>11/18/2017</a:t>
            </a:fld>
            <a:endParaRPr lang="en-US"/>
          </a:p>
        </p:txBody>
      </p:sp>
      <p:sp>
        <p:nvSpPr>
          <p:cNvPr id="3" name="Footer Placeholder 2"/>
          <p:cNvSpPr>
            <a:spLocks noGrp="1"/>
          </p:cNvSpPr>
          <p:nvPr>
            <p:ph type="ftr" sz="quarter" idx="11"/>
          </p:nvPr>
        </p:nvSpPr>
        <p:spPr/>
        <p:txBody>
          <a:bodyPr/>
          <a:lstStyle/>
          <a:p>
            <a:r>
              <a:rPr lang="en-US" smtClean="0"/>
              <a:t>University of Dhake</a:t>
            </a:r>
            <a:endParaRPr lang="en-US"/>
          </a:p>
        </p:txBody>
      </p:sp>
      <p:sp>
        <p:nvSpPr>
          <p:cNvPr id="4" name="Slide Number Placeholder 3"/>
          <p:cNvSpPr>
            <a:spLocks noGrp="1"/>
          </p:cNvSpPr>
          <p:nvPr>
            <p:ph type="sldNum" sz="quarter" idx="12"/>
          </p:nvPr>
        </p:nvSpPr>
        <p:spPr>
          <a:xfrm>
            <a:off x="4724400" y="6356350"/>
            <a:ext cx="533400" cy="365125"/>
          </a:xfrm>
        </p:spPr>
        <p:txBody>
          <a:bodyPr/>
          <a:lstStyle/>
          <a:p>
            <a:fld id="{37F7082D-21BF-4ED6-A0EE-74610B40F569}" type="slidenum">
              <a:rPr lang="en-US" smtClean="0"/>
              <a:pPr/>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610600" y="6073567"/>
            <a:ext cx="533400" cy="632033"/>
          </a:xfrm>
          <a:prstGeom prst="rect">
            <a:avLst/>
          </a:prstGeom>
        </p:spPr>
      </p:pic>
    </p:spTree>
    <p:extLst>
      <p:ext uri="{BB962C8B-B14F-4D97-AF65-F5344CB8AC3E}">
        <p14:creationId xmlns:p14="http://schemas.microsoft.com/office/powerpoint/2010/main" xmlns="" val="397720366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9FD335-160A-43B8-821C-682BB33252F0}"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46F708-A079-4019-8369-1CC6A732C6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9689508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9ACFC6F-6392-4B3D-B772-CA303D81F925}" type="datetime1">
              <a:rPr lang="en-US" smtClean="0">
                <a:solidFill>
                  <a:prstClr val="black">
                    <a:tint val="75000"/>
                  </a:prstClr>
                </a:solidFill>
              </a:rPr>
              <a:pPr>
                <a:defRPr/>
              </a:pPr>
              <a:t>11/18/2017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07FF01E-6303-42FF-AC39-1BC44CEBD0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0818515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5B9459-5473-479F-B230-AC589CBD66B9}" type="datetime1">
              <a:rPr lang="en-US" smtClean="0">
                <a:solidFill>
                  <a:prstClr val="black">
                    <a:tint val="75000"/>
                  </a:prstClr>
                </a:solidFill>
              </a:rPr>
              <a:pPr>
                <a:defRPr/>
              </a:pPr>
              <a:t>11/18/2017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AF847DC-BACF-47A0-B4E4-0C6DE264B52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2188383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AF4C21-46C6-49A2-9E7F-C5850E514F6D}" type="datetime1">
              <a:rPr lang="en-US" smtClean="0">
                <a:solidFill>
                  <a:prstClr val="black">
                    <a:tint val="75000"/>
                  </a:prstClr>
                </a:solidFill>
              </a:rPr>
              <a:pPr>
                <a:defRPr/>
              </a:pPr>
              <a:t>11/18/2017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A517F9E-7089-4694-AC9A-A0B365C1F5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237674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B6A2E4-F7E6-4168-847C-2BB4139F0C46}"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1B9D42B-3B54-4C0E-8A04-2A71D3815B1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7943405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36BAD0F-438F-49C1-9E54-300A032DEC26}" type="datetime1">
              <a:rPr lang="en-US" smtClean="0">
                <a:solidFill>
                  <a:prstClr val="black">
                    <a:tint val="75000"/>
                  </a:prstClr>
                </a:solidFill>
              </a:rPr>
              <a:pPr>
                <a:defRPr/>
              </a:pPr>
              <a:t>11/18/2017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77D869-ADCB-407D-A8DE-5408BD8575C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2001514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47A3F8F-2627-4845-97E9-2976FA213DB2}"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D15655-1F2A-4505-B39D-FAF46CD603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781798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2FBC690-F4C4-4915-9F55-0632F25A03BB}"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86FC396-3758-4E9E-BAD8-8DDE962969E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14463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5975D1A-1024-455A-AFE8-65316FB79087}" type="datetime1">
              <a:rPr lang="en-US" smtClean="0"/>
              <a:pPr/>
              <a:t>11/18/2017</a:t>
            </a:fld>
            <a:endParaRPr lang="en-US"/>
          </a:p>
        </p:txBody>
      </p:sp>
      <p:sp>
        <p:nvSpPr>
          <p:cNvPr id="6" name="Footer Placeholder 5"/>
          <p:cNvSpPr>
            <a:spLocks noGrp="1"/>
          </p:cNvSpPr>
          <p:nvPr>
            <p:ph type="ftr" sz="quarter" idx="11"/>
          </p:nvPr>
        </p:nvSpPr>
        <p:spPr/>
        <p:txBody>
          <a:bodyPr/>
          <a:lstStyle/>
          <a:p>
            <a:r>
              <a:rPr lang="en-US" smtClean="0"/>
              <a:t>University of Dhake</a:t>
            </a:r>
            <a:endParaRPr lang="en-US"/>
          </a:p>
        </p:txBody>
      </p:sp>
      <p:sp>
        <p:nvSpPr>
          <p:cNvPr id="7" name="Slide Number Placeholder 6"/>
          <p:cNvSpPr>
            <a:spLocks noGrp="1"/>
          </p:cNvSpPr>
          <p:nvPr>
            <p:ph type="sldNum" sz="quarter" idx="12"/>
          </p:nvPr>
        </p:nvSpPr>
        <p:spPr>
          <a:xfrm>
            <a:off x="4648200" y="6356350"/>
            <a:ext cx="533400" cy="365125"/>
          </a:xfrm>
        </p:spPr>
        <p:txBody>
          <a:bodyPr/>
          <a:lstStyle/>
          <a:p>
            <a:fld id="{37F7082D-21BF-4ED6-A0EE-74610B40F56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610600" y="6073567"/>
            <a:ext cx="533400" cy="632033"/>
          </a:xfrm>
          <a:prstGeom prst="rect">
            <a:avLst/>
          </a:prstGeom>
        </p:spPr>
      </p:pic>
    </p:spTree>
    <p:extLst>
      <p:ext uri="{BB962C8B-B14F-4D97-AF65-F5344CB8AC3E}">
        <p14:creationId xmlns:p14="http://schemas.microsoft.com/office/powerpoint/2010/main" xmlns="" val="29731215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37CD258-8ADD-47AB-B2FD-E77293DA6CD8}" type="datetime1">
              <a:rPr lang="en-US" smtClean="0"/>
              <a:pPr/>
              <a:t>11/18/2017</a:t>
            </a:fld>
            <a:endParaRPr lang="en-US"/>
          </a:p>
        </p:txBody>
      </p:sp>
      <p:sp>
        <p:nvSpPr>
          <p:cNvPr id="6" name="Footer Placeholder 5"/>
          <p:cNvSpPr>
            <a:spLocks noGrp="1"/>
          </p:cNvSpPr>
          <p:nvPr>
            <p:ph type="ftr" sz="quarter" idx="11"/>
          </p:nvPr>
        </p:nvSpPr>
        <p:spPr/>
        <p:txBody>
          <a:bodyPr/>
          <a:lstStyle/>
          <a:p>
            <a:r>
              <a:rPr lang="en-US" smtClean="0"/>
              <a:t>University of Dhake</a:t>
            </a:r>
            <a:endParaRPr lang="en-US"/>
          </a:p>
        </p:txBody>
      </p:sp>
      <p:sp>
        <p:nvSpPr>
          <p:cNvPr id="7" name="Slide Number Placeholder 6"/>
          <p:cNvSpPr>
            <a:spLocks noGrp="1"/>
          </p:cNvSpPr>
          <p:nvPr>
            <p:ph type="sldNum" sz="quarter" idx="12"/>
          </p:nvPr>
        </p:nvSpPr>
        <p:spPr/>
        <p:txBody>
          <a:bodyPr/>
          <a:lstStyle/>
          <a:p>
            <a:fld id="{37F7082D-21BF-4ED6-A0EE-74610B40F569}" type="slidenum">
              <a:rPr lang="en-US" smtClean="0"/>
              <a:pPr/>
              <a:t>‹#›</a:t>
            </a:fld>
            <a:endParaRPr lang="en-US"/>
          </a:p>
        </p:txBody>
      </p:sp>
    </p:spTree>
    <p:extLst>
      <p:ext uri="{BB962C8B-B14F-4D97-AF65-F5344CB8AC3E}">
        <p14:creationId xmlns:p14="http://schemas.microsoft.com/office/powerpoint/2010/main" xmlns="" val="10945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2209800" y="6356350"/>
            <a:ext cx="5867400" cy="365125"/>
          </a:xfrm>
          <a:prstGeom prst="rect">
            <a:avLst/>
          </a:prstGeom>
        </p:spPr>
        <p:txBody>
          <a:bodyPr vert="horz" lIns="91440" tIns="45720" rIns="91440" bIns="45720" rtlCol="0" anchor="ctr"/>
          <a:lstStyle>
            <a:lvl1pPr algn="ctr">
              <a:defRPr sz="1200" b="1">
                <a:solidFill>
                  <a:schemeClr val="accent6">
                    <a:lumMod val="50000"/>
                  </a:schemeClr>
                </a:solidFill>
              </a:defRPr>
            </a:lvl1pPr>
          </a:lstStyle>
          <a:p>
            <a:r>
              <a:rPr lang="en-US" smtClean="0"/>
              <a:t>University of Dhake</a:t>
            </a:r>
            <a:endParaRPr lang="en-US"/>
          </a:p>
        </p:txBody>
      </p:sp>
      <p:sp>
        <p:nvSpPr>
          <p:cNvPr id="6" name="Slide Number Placeholder 5"/>
          <p:cNvSpPr>
            <a:spLocks noGrp="1"/>
          </p:cNvSpPr>
          <p:nvPr>
            <p:ph type="sldNum" sz="quarter" idx="4"/>
          </p:nvPr>
        </p:nvSpPr>
        <p:spPr>
          <a:xfrm>
            <a:off x="8153400" y="6356350"/>
            <a:ext cx="533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7082D-21BF-4ED6-A0EE-74610B40F569}" type="slidenum">
              <a:rPr lang="en-US" smtClean="0"/>
              <a:pPr/>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0" y="0"/>
            <a:ext cx="9144000" cy="6192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0" y="6803215"/>
            <a:ext cx="9144000" cy="61923"/>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1" y="5954916"/>
            <a:ext cx="2133600" cy="848299"/>
          </a:xfrm>
          <a:prstGeom prst="rect">
            <a:avLst/>
          </a:prstGeom>
        </p:spPr>
      </p:pic>
    </p:spTree>
    <p:extLst>
      <p:ext uri="{BB962C8B-B14F-4D97-AF65-F5344CB8AC3E}">
        <p14:creationId xmlns:p14="http://schemas.microsoft.com/office/powerpoint/2010/main" xmlns="" val="3935330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31B9B6A-8CAD-4F0E-985A-ED38823D3E40}"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7792A96-27D4-4A06-AA77-9E67A9A452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338949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36A27FC-E21F-4759-A574-DF666D5D0E99}"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7792A96-27D4-4A06-AA77-9E67A9A452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8644734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DDAC290-8A2E-4692-8D67-DF0BE225649A}"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7792A96-27D4-4A06-AA77-9E67A9A452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7134823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6263C21-13BD-4325-9D92-DA1A36147036}"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7792A96-27D4-4A06-AA77-9E67A9A452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1554453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23F765-46A6-494C-962C-56801D908B7E}"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7792A96-27D4-4A06-AA77-9E67A9A452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86827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DF215B0-9757-42E0-AA87-3BD74DF19640}" type="datetime1">
              <a:rPr lang="en-US" smtClean="0">
                <a:solidFill>
                  <a:prstClr val="black">
                    <a:tint val="75000"/>
                  </a:prstClr>
                </a:solidFill>
              </a:rPr>
              <a:pPr>
                <a:defRPr/>
              </a:pPr>
              <a:t>11/18/2017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University of Dhake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7792A96-27D4-4A06-AA77-9E67A9A452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6742542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81.png"/></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dl.acm.org/citation.cfm?id=2484920.2485063"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doi.acm.org/10.1145/1868521.1868526"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2400" y="381000"/>
            <a:ext cx="8839200" cy="1828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smtClean="0">
                <a:solidFill>
                  <a:schemeClr val="tx1"/>
                </a:solidFill>
                <a:latin typeface="+mj-lt"/>
              </a:rPr>
              <a:t>Optimal Selection of Crowdsourcing Workers Balancing their Utilities and Platform Profit</a:t>
            </a:r>
            <a:endParaRPr lang="en-US" sz="3600" b="1" dirty="0">
              <a:solidFill>
                <a:schemeClr val="tx1"/>
              </a:solidFill>
              <a:latin typeface="+mj-lt"/>
            </a:endParaRPr>
          </a:p>
        </p:txBody>
      </p:sp>
      <p:sp>
        <p:nvSpPr>
          <p:cNvPr id="8" name="Rounded Rectangle 7"/>
          <p:cNvSpPr/>
          <p:nvPr/>
        </p:nvSpPr>
        <p:spPr>
          <a:xfrm>
            <a:off x="2286000" y="2590800"/>
            <a:ext cx="5029200" cy="5334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algn="ctr">
              <a:spcBef>
                <a:spcPts val="480"/>
              </a:spcBef>
              <a:spcAft>
                <a:spcPts val="0"/>
              </a:spcAft>
              <a:buClr>
                <a:srgbClr val="A04DA3"/>
              </a:buClr>
              <a:defRPr/>
            </a:pPr>
            <a:r>
              <a:rPr lang="en-US" sz="2000" b="1" dirty="0" smtClean="0">
                <a:solidFill>
                  <a:schemeClr val="tx1">
                    <a:lumMod val="65000"/>
                    <a:lumOff val="35000"/>
                  </a:schemeClr>
                </a:solidFill>
                <a:latin typeface="+mj-lt"/>
              </a:rPr>
              <a:t>MS Thesis Defense </a:t>
            </a:r>
          </a:p>
        </p:txBody>
      </p:sp>
      <p:sp>
        <p:nvSpPr>
          <p:cNvPr id="9" name="TextBox 8"/>
          <p:cNvSpPr txBox="1"/>
          <p:nvPr/>
        </p:nvSpPr>
        <p:spPr>
          <a:xfrm>
            <a:off x="2262814" y="5934670"/>
            <a:ext cx="4897495" cy="923330"/>
          </a:xfrm>
          <a:prstGeom prst="rect">
            <a:avLst/>
          </a:prstGeom>
          <a:noFill/>
        </p:spPr>
        <p:txBody>
          <a:bodyPr wrap="none" rtlCol="0">
            <a:spAutoFit/>
          </a:bodyPr>
          <a:lstStyle/>
          <a:p>
            <a:pPr algn="ctr"/>
            <a:r>
              <a:rPr lang="en-US" b="1" dirty="0" smtClean="0">
                <a:solidFill>
                  <a:schemeClr val="tx1">
                    <a:lumMod val="65000"/>
                    <a:lumOff val="35000"/>
                  </a:schemeClr>
                </a:solidFill>
                <a:latin typeface="+mj-lt"/>
                <a:cs typeface="Times New Roman"/>
              </a:rPr>
              <a:t>Dept. of Computer Science and Engineering</a:t>
            </a:r>
          </a:p>
          <a:p>
            <a:pPr algn="ctr"/>
            <a:r>
              <a:rPr lang="en-US" b="1" dirty="0" smtClean="0">
                <a:solidFill>
                  <a:schemeClr val="tx1">
                    <a:lumMod val="65000"/>
                    <a:lumOff val="35000"/>
                  </a:schemeClr>
                </a:solidFill>
                <a:latin typeface="+mj-lt"/>
                <a:cs typeface="Times New Roman"/>
              </a:rPr>
              <a:t>University of Dhaka</a:t>
            </a:r>
          </a:p>
          <a:p>
            <a:pPr algn="ctr"/>
            <a:endParaRPr lang="en-US" dirty="0">
              <a:latin typeface="+mj-lt"/>
            </a:endParaRPr>
          </a:p>
        </p:txBody>
      </p:sp>
      <p:sp>
        <p:nvSpPr>
          <p:cNvPr id="11" name="Title 1"/>
          <p:cNvSpPr txBox="1">
            <a:spLocks/>
          </p:cNvSpPr>
          <p:nvPr/>
        </p:nvSpPr>
        <p:spPr bwMode="auto">
          <a:xfrm>
            <a:off x="1143000" y="3352800"/>
            <a:ext cx="7467600" cy="2514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lgn="ctr">
              <a:defRPr/>
            </a:pPr>
            <a:r>
              <a:rPr lang="en-US" sz="2000" dirty="0" smtClean="0">
                <a:solidFill>
                  <a:schemeClr val="accent3">
                    <a:lumMod val="50000"/>
                  </a:schemeClr>
                </a:solidFill>
              </a:rPr>
              <a:t>Presented By:</a:t>
            </a:r>
          </a:p>
          <a:p>
            <a:pPr algn="ctr">
              <a:defRPr/>
            </a:pPr>
            <a:r>
              <a:rPr lang="en-US" sz="2800" dirty="0" err="1" smtClean="0"/>
              <a:t>Sujan</a:t>
            </a:r>
            <a:r>
              <a:rPr lang="en-US" sz="2800" dirty="0" smtClean="0"/>
              <a:t> </a:t>
            </a:r>
            <a:r>
              <a:rPr lang="en-US" sz="2800" dirty="0" err="1" smtClean="0"/>
              <a:t>Sarker</a:t>
            </a:r>
            <a:endParaRPr lang="en-US" sz="2800" dirty="0" smtClean="0"/>
          </a:p>
          <a:p>
            <a:pPr algn="ctr">
              <a:defRPr/>
            </a:pPr>
            <a:r>
              <a:rPr lang="en-US" sz="2000" dirty="0" smtClean="0"/>
              <a:t>Exam Roll: 1314 (2015 - 2016)</a:t>
            </a:r>
          </a:p>
          <a:p>
            <a:pPr algn="ctr">
              <a:defRPr/>
            </a:pPr>
            <a:endParaRPr lang="en-US" sz="1400" dirty="0" smtClean="0"/>
          </a:p>
          <a:p>
            <a:pPr lvl="0" algn="ctr">
              <a:defRPr/>
            </a:pPr>
            <a:r>
              <a:rPr lang="en-US" sz="2000" dirty="0">
                <a:solidFill>
                  <a:schemeClr val="accent3">
                    <a:lumMod val="50000"/>
                  </a:schemeClr>
                </a:solidFill>
              </a:rPr>
              <a:t>Supervised By:</a:t>
            </a:r>
          </a:p>
          <a:p>
            <a:pPr algn="ctr">
              <a:defRPr/>
            </a:pPr>
            <a:r>
              <a:rPr lang="en-US" sz="2400" dirty="0"/>
              <a:t>Prof. Dr. Md. </a:t>
            </a:r>
            <a:r>
              <a:rPr lang="en-US" sz="2400" dirty="0" err="1"/>
              <a:t>Abdur</a:t>
            </a:r>
            <a:r>
              <a:rPr lang="en-US" sz="2400" dirty="0"/>
              <a:t> </a:t>
            </a:r>
            <a:r>
              <a:rPr lang="en-US" sz="2400" dirty="0" err="1" smtClean="0"/>
              <a:t>Razzaque</a:t>
            </a:r>
            <a:endParaRPr lang="en-US" sz="2400" dirty="0" smtClean="0"/>
          </a:p>
        </p:txBody>
      </p:sp>
    </p:spTree>
  </p:cSld>
  <p:clrMapOvr>
    <a:masterClrMapping/>
  </p:clrMapOvr>
  <p:transition advTm="142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3309937" y="5562600"/>
            <a:ext cx="2676525" cy="1076325"/>
          </a:xfrm>
          <a:prstGeom prst="rect">
            <a:avLst/>
          </a:prstGeom>
        </p:spPr>
      </p:pic>
      <p:pic>
        <p:nvPicPr>
          <p:cNvPr id="4" name="Picture 3"/>
          <p:cNvPicPr>
            <a:picLocks noChangeAspect="1"/>
          </p:cNvPicPr>
          <p:nvPr/>
        </p:nvPicPr>
        <p:blipFill>
          <a:blip r:embed="rId2" cstate="print"/>
          <a:stretch>
            <a:fillRect/>
          </a:stretch>
        </p:blipFill>
        <p:spPr>
          <a:xfrm>
            <a:off x="5638800" y="5389913"/>
            <a:ext cx="2676525" cy="1076325"/>
          </a:xfrm>
          <a:prstGeom prst="rect">
            <a:avLst/>
          </a:prstGeom>
        </p:spPr>
      </p:pic>
      <p:sp>
        <p:nvSpPr>
          <p:cNvPr id="8" name="Title 1"/>
          <p:cNvSpPr>
            <a:spLocks noGrp="1"/>
          </p:cNvSpPr>
          <p:nvPr>
            <p:ph type="title"/>
          </p:nvPr>
        </p:nvSpPr>
        <p:spPr>
          <a:xfrm>
            <a:off x="457200" y="2819400"/>
            <a:ext cx="8229600" cy="685800"/>
          </a:xfrm>
        </p:spPr>
        <p:txBody>
          <a:bodyPr>
            <a:normAutofit fontScale="90000"/>
          </a:bodyPr>
          <a:lstStyle/>
          <a:p>
            <a:r>
              <a:rPr lang="en-US" sz="4900" b="1" dirty="0" smtClean="0">
                <a:solidFill>
                  <a:srgbClr val="0066FF"/>
                </a:solidFill>
              </a:rPr>
              <a:t>State-of-the-Art-Works</a:t>
            </a:r>
            <a:endParaRPr lang="en-US" dirty="0">
              <a:solidFill>
                <a:srgbClr val="050C95"/>
              </a:solidFill>
            </a:endParaRPr>
          </a:p>
        </p:txBody>
      </p:sp>
      <p:sp>
        <p:nvSpPr>
          <p:cNvPr id="6"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10</a:t>
            </a:fld>
            <a:endParaRPr lang="en-US"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5638800" y="5389913"/>
            <a:ext cx="2676525" cy="1076325"/>
          </a:xfrm>
          <a:prstGeom prst="rect">
            <a:avLst/>
          </a:prstGeom>
        </p:spPr>
      </p:pic>
      <p:sp>
        <p:nvSpPr>
          <p:cNvPr id="11" name="Rectangle 10"/>
          <p:cNvSpPr/>
          <p:nvPr/>
        </p:nvSpPr>
        <p:spPr>
          <a:xfrm>
            <a:off x="838200" y="5646003"/>
            <a:ext cx="7848600" cy="830997"/>
          </a:xfrm>
          <a:prstGeom prst="rect">
            <a:avLst/>
          </a:prstGeom>
        </p:spPr>
        <p:txBody>
          <a:bodyPr wrap="square">
            <a:spAutoFit/>
          </a:bodyPr>
          <a:lstStyle/>
          <a:p>
            <a:r>
              <a:rPr lang="en-US" sz="1600" dirty="0" smtClean="0">
                <a:latin typeface="+mj-lt"/>
              </a:rPr>
              <a:t>[ 39] H. Shah-</a:t>
            </a:r>
            <a:r>
              <a:rPr lang="en-US" sz="1600" dirty="0" err="1" smtClean="0">
                <a:latin typeface="+mj-lt"/>
              </a:rPr>
              <a:t>Mansouri</a:t>
            </a:r>
            <a:r>
              <a:rPr lang="en-US" sz="1600" dirty="0" smtClean="0">
                <a:latin typeface="+mj-lt"/>
              </a:rPr>
              <a:t> and V. W. S. Wong, </a:t>
            </a:r>
            <a:r>
              <a:rPr lang="en-US" sz="1600" b="1" dirty="0" smtClean="0">
                <a:solidFill>
                  <a:srgbClr val="0070C0"/>
                </a:solidFill>
                <a:latin typeface="+mj-lt"/>
              </a:rPr>
              <a:t>“Profit maximization in mobile </a:t>
            </a:r>
            <a:r>
              <a:rPr lang="en-US" sz="1600" b="1" dirty="0" err="1" smtClean="0">
                <a:solidFill>
                  <a:srgbClr val="0070C0"/>
                </a:solidFill>
                <a:latin typeface="+mj-lt"/>
              </a:rPr>
              <a:t>crowdsourcing</a:t>
            </a:r>
            <a:r>
              <a:rPr lang="en-US" sz="1600" b="1" dirty="0" smtClean="0">
                <a:solidFill>
                  <a:srgbClr val="0070C0"/>
                </a:solidFill>
                <a:latin typeface="+mj-lt"/>
              </a:rPr>
              <a:t>:  A truthful auction mechanism,” </a:t>
            </a:r>
            <a:r>
              <a:rPr lang="en-US" sz="1600" dirty="0" smtClean="0">
                <a:latin typeface="+mj-lt"/>
              </a:rPr>
              <a:t>in 2015 IEEE International Conference on Communications (ICC), June 2015, pp. 3216–3221.</a:t>
            </a:r>
            <a:endParaRPr lang="en-US" sz="1600" dirty="0">
              <a:latin typeface="+mj-lt"/>
            </a:endParaRPr>
          </a:p>
        </p:txBody>
      </p:sp>
      <p:sp>
        <p:nvSpPr>
          <p:cNvPr id="12" name="Title 4"/>
          <p:cNvSpPr txBox="1">
            <a:spLocks/>
          </p:cNvSpPr>
          <p:nvPr/>
        </p:nvSpPr>
        <p:spPr>
          <a:xfrm>
            <a:off x="457200" y="152400"/>
            <a:ext cx="8229600" cy="914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66FF"/>
                </a:solidFill>
                <a:effectLst/>
                <a:uLnTx/>
                <a:uFillTx/>
                <a:latin typeface="+mj-lt"/>
                <a:ea typeface="+mj-ea"/>
                <a:cs typeface="+mj-cs"/>
              </a:rPr>
              <a:t>PROMOT</a:t>
            </a:r>
            <a:r>
              <a:rPr kumimoji="0" lang="en-US" sz="4000" b="1" i="0" u="none" strike="noStrike" kern="1200" cap="none" spc="0" normalizeH="0" noProof="0" dirty="0" smtClean="0">
                <a:ln>
                  <a:noFill/>
                </a:ln>
                <a:solidFill>
                  <a:srgbClr val="0066FF"/>
                </a:solidFill>
                <a:effectLst/>
                <a:uLnTx/>
                <a:uFillTx/>
                <a:latin typeface="+mj-lt"/>
                <a:ea typeface="+mj-ea"/>
                <a:cs typeface="+mj-cs"/>
              </a:rPr>
              <a:t> </a:t>
            </a:r>
            <a:r>
              <a:rPr kumimoji="0" lang="en-US" sz="4400" b="1" i="0" u="none" strike="noStrike" kern="1200" cap="none" spc="0" normalizeH="0" noProof="0" dirty="0" smtClean="0">
                <a:ln>
                  <a:noFill/>
                </a:ln>
                <a:solidFill>
                  <a:srgbClr val="0066FF"/>
                </a:solidFill>
                <a:effectLst/>
                <a:uLnTx/>
                <a:uFillTx/>
                <a:latin typeface="+mj-lt"/>
                <a:ea typeface="+mj-ea"/>
                <a:cs typeface="+mj-cs"/>
              </a:rPr>
              <a:t>Mechanism</a:t>
            </a:r>
            <a:r>
              <a:rPr kumimoji="0" lang="en-US" sz="4000" b="1" i="0" u="none" strike="noStrike" kern="1200" cap="none" spc="0" normalizeH="0" noProof="0" dirty="0" smtClean="0">
                <a:ln>
                  <a:noFill/>
                </a:ln>
                <a:solidFill>
                  <a:srgbClr val="0066FF"/>
                </a:solidFill>
                <a:effectLst/>
                <a:uLnTx/>
                <a:uFillTx/>
                <a:latin typeface="+mj-lt"/>
                <a:ea typeface="+mj-ea"/>
                <a:cs typeface="+mj-cs"/>
              </a:rPr>
              <a:t> </a:t>
            </a:r>
            <a:r>
              <a:rPr kumimoji="0" lang="en-US" sz="4000" b="1" i="0" u="none" strike="noStrike" kern="1200" cap="none" spc="0" normalizeH="0" baseline="0" noProof="0" dirty="0" smtClean="0">
                <a:ln>
                  <a:noFill/>
                </a:ln>
                <a:solidFill>
                  <a:srgbClr val="0066FF"/>
                </a:solidFill>
                <a:effectLst/>
                <a:uLnTx/>
                <a:uFillTx/>
                <a:latin typeface="+mj-lt"/>
                <a:ea typeface="+mj-ea"/>
                <a:cs typeface="+mj-cs"/>
              </a:rPr>
              <a:t>[39]</a:t>
            </a:r>
            <a:endParaRPr kumimoji="0" lang="en-US" sz="4000" b="1" i="0" u="none" strike="noStrike" kern="1200" cap="none" spc="0" normalizeH="0" baseline="0" noProof="0" dirty="0">
              <a:ln>
                <a:noFill/>
              </a:ln>
              <a:solidFill>
                <a:srgbClr val="0066FF"/>
              </a:solidFill>
              <a:effectLst/>
              <a:uLnTx/>
              <a:uFillTx/>
              <a:latin typeface="+mj-lt"/>
              <a:ea typeface="+mj-ea"/>
              <a:cs typeface="+mj-cs"/>
            </a:endParaRPr>
          </a:p>
        </p:txBody>
      </p:sp>
      <p:pic>
        <p:nvPicPr>
          <p:cNvPr id="50177" name="Picture 1"/>
          <p:cNvPicPr>
            <a:picLocks noChangeAspect="1" noChangeArrowheads="1"/>
          </p:cNvPicPr>
          <p:nvPr/>
        </p:nvPicPr>
        <p:blipFill>
          <a:blip r:embed="rId3" cstate="print"/>
          <a:srcRect/>
          <a:stretch>
            <a:fillRect/>
          </a:stretch>
        </p:blipFill>
        <p:spPr bwMode="auto">
          <a:xfrm>
            <a:off x="2895600" y="2057400"/>
            <a:ext cx="3255169" cy="1965385"/>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4" name="Rounded Rectangle 13"/>
          <p:cNvSpPr/>
          <p:nvPr/>
        </p:nvSpPr>
        <p:spPr>
          <a:xfrm>
            <a:off x="304800" y="1295400"/>
            <a:ext cx="2362200" cy="1371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Greedily selects worker with a aim to maximize platform profit</a:t>
            </a:r>
            <a:endParaRPr lang="en-US" dirty="0"/>
          </a:p>
        </p:txBody>
      </p:sp>
      <p:sp>
        <p:nvSpPr>
          <p:cNvPr id="15" name="Rounded Rectangle 14"/>
          <p:cNvSpPr/>
          <p:nvPr/>
        </p:nvSpPr>
        <p:spPr>
          <a:xfrm>
            <a:off x="304800" y="3276600"/>
            <a:ext cx="2362200" cy="1371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Provide satisfactory reward to the winners</a:t>
            </a:r>
            <a:endParaRPr lang="en-US" dirty="0"/>
          </a:p>
        </p:txBody>
      </p:sp>
      <p:sp>
        <p:nvSpPr>
          <p:cNvPr id="18" name="Rounded Rectangle 17"/>
          <p:cNvSpPr/>
          <p:nvPr/>
        </p:nvSpPr>
        <p:spPr>
          <a:xfrm>
            <a:off x="6324600" y="1219200"/>
            <a:ext cx="2667000" cy="12954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3500" algn="ctr">
              <a:spcBef>
                <a:spcPts val="300"/>
              </a:spcBef>
              <a:buClr>
                <a:srgbClr val="C00000"/>
              </a:buClr>
              <a:defRPr/>
            </a:pPr>
            <a:r>
              <a:rPr lang="en-US" sz="2000" dirty="0" smtClean="0">
                <a:solidFill>
                  <a:schemeClr val="tx1"/>
                </a:solidFill>
              </a:rPr>
              <a:t>Do not consider worker’s location or mobility</a:t>
            </a:r>
          </a:p>
        </p:txBody>
      </p:sp>
      <p:sp>
        <p:nvSpPr>
          <p:cNvPr id="19" name="Rounded Rectangle 18"/>
          <p:cNvSpPr/>
          <p:nvPr/>
        </p:nvSpPr>
        <p:spPr>
          <a:xfrm>
            <a:off x="6324600" y="2743200"/>
            <a:ext cx="2667000" cy="13716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3500" algn="ctr">
              <a:spcBef>
                <a:spcPts val="300"/>
              </a:spcBef>
              <a:buClr>
                <a:srgbClr val="C00000"/>
              </a:buClr>
              <a:defRPr/>
            </a:pPr>
            <a:r>
              <a:rPr lang="en-US" sz="2000" dirty="0" smtClean="0">
                <a:solidFill>
                  <a:schemeClr val="tx1"/>
                </a:solidFill>
              </a:rPr>
              <a:t>Tasks are considered atomic</a:t>
            </a:r>
          </a:p>
        </p:txBody>
      </p:sp>
      <p:sp>
        <p:nvSpPr>
          <p:cNvPr id="20" name="Rounded Rectangle 19"/>
          <p:cNvSpPr/>
          <p:nvPr/>
        </p:nvSpPr>
        <p:spPr>
          <a:xfrm>
            <a:off x="6324600" y="4267200"/>
            <a:ext cx="2667000" cy="13716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3500" algn="ctr">
              <a:spcBef>
                <a:spcPts val="300"/>
              </a:spcBef>
              <a:buClr>
                <a:srgbClr val="C00000"/>
              </a:buClr>
              <a:defRPr/>
            </a:pPr>
            <a:r>
              <a:rPr lang="en-US" sz="2000" dirty="0" smtClean="0">
                <a:solidFill>
                  <a:schemeClr val="tx1"/>
                </a:solidFill>
              </a:rPr>
              <a:t>Do not consider worker past sensing reputation</a:t>
            </a:r>
          </a:p>
        </p:txBody>
      </p:sp>
      <p:sp>
        <p:nvSpPr>
          <p:cNvPr id="13"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11</a:t>
            </a:fld>
            <a:endParaRPr 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nodeType="withEffect">
                                  <p:stCondLst>
                                    <p:cond delay="0"/>
                                  </p:stCondLst>
                                  <p:childTnLst>
                                    <p:set>
                                      <p:cBhvr>
                                        <p:cTn id="12" dur="1" fill="hold">
                                          <p:stCondLst>
                                            <p:cond delay="0"/>
                                          </p:stCondLst>
                                        </p:cTn>
                                        <p:tgtEl>
                                          <p:spTgt spid="50177"/>
                                        </p:tgtEl>
                                        <p:attrNameLst>
                                          <p:attrName>style.visibility</p:attrName>
                                        </p:attrNameLst>
                                      </p:cBhvr>
                                      <p:to>
                                        <p:strVal val="visible"/>
                                      </p:to>
                                    </p:set>
                                    <p:animEffect transition="in" filter="box(in)">
                                      <p:cBhvr>
                                        <p:cTn id="13" dur="500"/>
                                        <p:tgtEl>
                                          <p:spTgt spid="5017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ox(in)">
                                      <p:cBhvr>
                                        <p:cTn id="21" dur="500"/>
                                        <p:tgtEl>
                                          <p:spTgt spid="1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ox(in)">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3309937" y="5562600"/>
            <a:ext cx="2676525" cy="1076325"/>
          </a:xfrm>
          <a:prstGeom prst="rect">
            <a:avLst/>
          </a:prstGeom>
        </p:spPr>
      </p:pic>
      <p:pic>
        <p:nvPicPr>
          <p:cNvPr id="4" name="Picture 3"/>
          <p:cNvPicPr>
            <a:picLocks noChangeAspect="1"/>
          </p:cNvPicPr>
          <p:nvPr/>
        </p:nvPicPr>
        <p:blipFill>
          <a:blip r:embed="rId2" cstate="print"/>
          <a:stretch>
            <a:fillRect/>
          </a:stretch>
        </p:blipFill>
        <p:spPr>
          <a:xfrm>
            <a:off x="5638800" y="5389913"/>
            <a:ext cx="2676525" cy="1076325"/>
          </a:xfrm>
          <a:prstGeom prst="rect">
            <a:avLst/>
          </a:prstGeom>
        </p:spPr>
      </p:pic>
      <p:sp>
        <p:nvSpPr>
          <p:cNvPr id="11" name="Rectangle 10"/>
          <p:cNvSpPr/>
          <p:nvPr/>
        </p:nvSpPr>
        <p:spPr>
          <a:xfrm>
            <a:off x="762000" y="5569803"/>
            <a:ext cx="8001000" cy="1077218"/>
          </a:xfrm>
          <a:prstGeom prst="rect">
            <a:avLst/>
          </a:prstGeom>
        </p:spPr>
        <p:txBody>
          <a:bodyPr wrap="square">
            <a:spAutoFit/>
          </a:bodyPr>
          <a:lstStyle/>
          <a:p>
            <a:r>
              <a:rPr lang="en-US" sz="1600" dirty="0" smtClean="0">
                <a:latin typeface="+mj-lt"/>
              </a:rPr>
              <a:t>[ 36] J. </a:t>
            </a:r>
            <a:r>
              <a:rPr lang="en-US" sz="1600" dirty="0" err="1" smtClean="0">
                <a:latin typeface="+mj-lt"/>
              </a:rPr>
              <a:t>Ren</a:t>
            </a:r>
            <a:r>
              <a:rPr lang="en-US" sz="1600" dirty="0" smtClean="0">
                <a:latin typeface="+mj-lt"/>
              </a:rPr>
              <a:t>, Y. Zhang, K. Zhang, and X. S. </a:t>
            </a:r>
            <a:r>
              <a:rPr lang="en-US" sz="1600" dirty="0" err="1" smtClean="0">
                <a:latin typeface="+mj-lt"/>
              </a:rPr>
              <a:t>Shen</a:t>
            </a:r>
            <a:r>
              <a:rPr lang="en-US" sz="1600" dirty="0" smtClean="0">
                <a:latin typeface="+mj-lt"/>
              </a:rPr>
              <a:t>, </a:t>
            </a:r>
            <a:r>
              <a:rPr lang="en-US" sz="1600" b="1" dirty="0" smtClean="0">
                <a:solidFill>
                  <a:srgbClr val="0070C0"/>
                </a:solidFill>
                <a:latin typeface="+mj-lt"/>
              </a:rPr>
              <a:t>“</a:t>
            </a:r>
            <a:r>
              <a:rPr lang="en-US" sz="1600" b="1" dirty="0" err="1" smtClean="0">
                <a:solidFill>
                  <a:srgbClr val="0070C0"/>
                </a:solidFill>
                <a:latin typeface="+mj-lt"/>
              </a:rPr>
              <a:t>Sacrm</a:t>
            </a:r>
            <a:r>
              <a:rPr lang="en-US" sz="1600" b="1" dirty="0" smtClean="0">
                <a:solidFill>
                  <a:srgbClr val="0070C0"/>
                </a:solidFill>
                <a:latin typeface="+mj-lt"/>
              </a:rPr>
              <a:t>: Social aware </a:t>
            </a:r>
            <a:r>
              <a:rPr lang="en-US" sz="1600" b="1" dirty="0" err="1" smtClean="0">
                <a:solidFill>
                  <a:srgbClr val="0070C0"/>
                </a:solidFill>
                <a:latin typeface="+mj-lt"/>
              </a:rPr>
              <a:t>crowdsourcing</a:t>
            </a:r>
            <a:r>
              <a:rPr lang="en-US" sz="1600" b="1" dirty="0" smtClean="0">
                <a:solidFill>
                  <a:srgbClr val="0070C0"/>
                </a:solidFill>
                <a:latin typeface="+mj-lt"/>
              </a:rPr>
              <a:t> with reputation management in mobile sensing,” </a:t>
            </a:r>
            <a:r>
              <a:rPr lang="en-US" sz="1600" dirty="0" smtClean="0">
                <a:latin typeface="+mj-lt"/>
              </a:rPr>
              <a:t>Computer Communications, vol. 65, pp. 55 – 65, 2015, mobile Ubiquitous Sensing from Social Network Viewpoint.</a:t>
            </a:r>
          </a:p>
        </p:txBody>
      </p:sp>
      <p:sp>
        <p:nvSpPr>
          <p:cNvPr id="12" name="Title 4"/>
          <p:cNvSpPr txBox="1">
            <a:spLocks/>
          </p:cNvSpPr>
          <p:nvPr/>
        </p:nvSpPr>
        <p:spPr>
          <a:xfrm>
            <a:off x="457200" y="152400"/>
            <a:ext cx="8229600" cy="8382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rgbClr val="0066FF"/>
                </a:solidFill>
                <a:effectLst/>
                <a:uLnTx/>
                <a:uFillTx/>
                <a:latin typeface="+mj-lt"/>
                <a:ea typeface="+mj-ea"/>
                <a:cs typeface="+mj-cs"/>
              </a:rPr>
              <a:t>SACRM </a:t>
            </a:r>
            <a:r>
              <a:rPr kumimoji="0" lang="en-US" sz="4400" b="1" i="0" u="none" strike="noStrike" kern="1200" cap="none" spc="0" normalizeH="0" baseline="0" noProof="0" dirty="0" smtClean="0">
                <a:ln>
                  <a:noFill/>
                </a:ln>
                <a:solidFill>
                  <a:srgbClr val="0066FF"/>
                </a:solidFill>
                <a:effectLst/>
                <a:uLnTx/>
                <a:uFillTx/>
                <a:latin typeface="+mj-lt"/>
                <a:ea typeface="+mj-ea"/>
                <a:cs typeface="+mj-cs"/>
              </a:rPr>
              <a:t>System</a:t>
            </a:r>
            <a:r>
              <a:rPr kumimoji="0" lang="en-US" sz="4000" b="1" i="0" u="none" strike="noStrike" kern="1200" cap="none" spc="0" normalizeH="0" baseline="0" noProof="0" dirty="0" smtClean="0">
                <a:ln>
                  <a:noFill/>
                </a:ln>
                <a:solidFill>
                  <a:srgbClr val="0066FF"/>
                </a:solidFill>
                <a:effectLst/>
                <a:uLnTx/>
                <a:uFillTx/>
                <a:latin typeface="+mj-lt"/>
                <a:ea typeface="+mj-ea"/>
                <a:cs typeface="+mj-cs"/>
              </a:rPr>
              <a:t> [36]</a:t>
            </a:r>
            <a:endParaRPr kumimoji="0" lang="en-US" sz="4000" b="1" i="0" u="none" strike="noStrike" kern="1200" cap="none" spc="0" normalizeH="0" baseline="0" noProof="0" dirty="0">
              <a:ln>
                <a:noFill/>
              </a:ln>
              <a:solidFill>
                <a:srgbClr val="0066FF"/>
              </a:solidFill>
              <a:effectLst/>
              <a:uLnTx/>
              <a:uFillTx/>
              <a:latin typeface="+mj-lt"/>
              <a:ea typeface="+mj-ea"/>
              <a:cs typeface="+mj-cs"/>
            </a:endParaRPr>
          </a:p>
        </p:txBody>
      </p:sp>
      <p:pic>
        <p:nvPicPr>
          <p:cNvPr id="151554" name="Picture 2"/>
          <p:cNvPicPr>
            <a:picLocks noChangeAspect="1" noChangeArrowheads="1"/>
          </p:cNvPicPr>
          <p:nvPr/>
        </p:nvPicPr>
        <p:blipFill>
          <a:blip r:embed="rId3" cstate="print"/>
          <a:srcRect/>
          <a:stretch>
            <a:fillRect/>
          </a:stretch>
        </p:blipFill>
        <p:spPr bwMode="auto">
          <a:xfrm>
            <a:off x="2362200" y="1447800"/>
            <a:ext cx="4447244" cy="3048000"/>
          </a:xfrm>
          <a:prstGeom prst="rect">
            <a:avLst/>
          </a:prstGeom>
          <a:noFill/>
          <a:ln w="9525">
            <a:noFill/>
            <a:miter lim="800000"/>
            <a:headEnd/>
            <a:tailEnd/>
          </a:ln>
        </p:spPr>
      </p:pic>
      <p:sp>
        <p:nvSpPr>
          <p:cNvPr id="13" name="Rounded Rectangle 12"/>
          <p:cNvSpPr/>
          <p:nvPr/>
        </p:nvSpPr>
        <p:spPr>
          <a:xfrm>
            <a:off x="6705600" y="1143000"/>
            <a:ext cx="2209800" cy="12954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3500" algn="ctr">
              <a:spcBef>
                <a:spcPts val="300"/>
              </a:spcBef>
              <a:buClr>
                <a:srgbClr val="C00000"/>
              </a:buClr>
              <a:defRPr/>
            </a:pPr>
            <a:r>
              <a:rPr lang="en-US" sz="2000" dirty="0" smtClean="0">
                <a:solidFill>
                  <a:schemeClr val="tx1"/>
                </a:solidFill>
              </a:rPr>
              <a:t>Profit of the platform is not considered</a:t>
            </a:r>
          </a:p>
          <a:p>
            <a:pPr marL="63500" algn="ctr">
              <a:spcBef>
                <a:spcPts val="300"/>
              </a:spcBef>
              <a:buClr>
                <a:srgbClr val="C00000"/>
              </a:buClr>
              <a:defRPr/>
            </a:pPr>
            <a:endParaRPr lang="en-US" sz="2000" dirty="0" smtClean="0">
              <a:solidFill>
                <a:schemeClr val="tx1"/>
              </a:solidFill>
            </a:endParaRPr>
          </a:p>
        </p:txBody>
      </p:sp>
      <p:sp>
        <p:nvSpPr>
          <p:cNvPr id="16" name="Rounded Rectangle 15"/>
          <p:cNvSpPr/>
          <p:nvPr/>
        </p:nvSpPr>
        <p:spPr>
          <a:xfrm>
            <a:off x="6781800" y="2667000"/>
            <a:ext cx="2209800" cy="12192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3500" algn="ctr">
              <a:spcBef>
                <a:spcPts val="300"/>
              </a:spcBef>
              <a:buClr>
                <a:srgbClr val="C00000"/>
              </a:buClr>
              <a:defRPr/>
            </a:pPr>
            <a:r>
              <a:rPr lang="en-US" sz="2000" dirty="0" smtClean="0">
                <a:solidFill>
                  <a:schemeClr val="tx1"/>
                </a:solidFill>
              </a:rPr>
              <a:t>Do not consider worker mobility or location</a:t>
            </a:r>
          </a:p>
        </p:txBody>
      </p:sp>
      <p:sp>
        <p:nvSpPr>
          <p:cNvPr id="17" name="Rounded Rectangle 16"/>
          <p:cNvSpPr/>
          <p:nvPr/>
        </p:nvSpPr>
        <p:spPr>
          <a:xfrm>
            <a:off x="6781800" y="4038600"/>
            <a:ext cx="2209800" cy="12192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3500" algn="ctr">
              <a:spcBef>
                <a:spcPts val="300"/>
              </a:spcBef>
              <a:buClr>
                <a:srgbClr val="C00000"/>
              </a:buClr>
              <a:defRPr/>
            </a:pPr>
            <a:r>
              <a:rPr lang="en-US" sz="2000" dirty="0" smtClean="0">
                <a:solidFill>
                  <a:schemeClr val="tx1"/>
                </a:solidFill>
              </a:rPr>
              <a:t>Can’t handle heterogeneous task request</a:t>
            </a:r>
          </a:p>
        </p:txBody>
      </p:sp>
      <p:sp>
        <p:nvSpPr>
          <p:cNvPr id="15" name="Rounded Rectangle 14"/>
          <p:cNvSpPr/>
          <p:nvPr/>
        </p:nvSpPr>
        <p:spPr>
          <a:xfrm>
            <a:off x="152400" y="2895600"/>
            <a:ext cx="2209800" cy="1295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Report assessment and rewarding scheme</a:t>
            </a:r>
            <a:endParaRPr lang="en-US" dirty="0"/>
          </a:p>
        </p:txBody>
      </p:sp>
      <p:sp>
        <p:nvSpPr>
          <p:cNvPr id="14" name="Rounded Rectangle 13"/>
          <p:cNvSpPr/>
          <p:nvPr/>
        </p:nvSpPr>
        <p:spPr>
          <a:xfrm>
            <a:off x="152400" y="1143000"/>
            <a:ext cx="2209800"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Consider worker’s social attribute, task completion delay and reputation</a:t>
            </a:r>
            <a:endParaRPr lang="en-US" dirty="0"/>
          </a:p>
        </p:txBody>
      </p:sp>
      <p:sp>
        <p:nvSpPr>
          <p:cNvPr id="18"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12</a:t>
            </a:fld>
            <a:endParaRPr 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15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animBg="1"/>
      <p:bldP spid="17" grpId="0" animBg="1"/>
      <p:bldP spid="15"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3309937" y="5562600"/>
            <a:ext cx="2676525" cy="1076325"/>
          </a:xfrm>
          <a:prstGeom prst="rect">
            <a:avLst/>
          </a:prstGeom>
        </p:spPr>
      </p:pic>
      <p:pic>
        <p:nvPicPr>
          <p:cNvPr id="4" name="Picture 3"/>
          <p:cNvPicPr>
            <a:picLocks noChangeAspect="1"/>
          </p:cNvPicPr>
          <p:nvPr/>
        </p:nvPicPr>
        <p:blipFill>
          <a:blip r:embed="rId2" cstate="print"/>
          <a:stretch>
            <a:fillRect/>
          </a:stretch>
        </p:blipFill>
        <p:spPr>
          <a:xfrm>
            <a:off x="5638800" y="5389913"/>
            <a:ext cx="2676525" cy="1076325"/>
          </a:xfrm>
          <a:prstGeom prst="rect">
            <a:avLst/>
          </a:prstGeom>
        </p:spPr>
      </p:pic>
      <p:sp>
        <p:nvSpPr>
          <p:cNvPr id="11" name="Rectangle 10"/>
          <p:cNvSpPr/>
          <p:nvPr/>
        </p:nvSpPr>
        <p:spPr>
          <a:xfrm>
            <a:off x="762000" y="5615226"/>
            <a:ext cx="8001000" cy="861774"/>
          </a:xfrm>
          <a:prstGeom prst="rect">
            <a:avLst/>
          </a:prstGeom>
        </p:spPr>
        <p:txBody>
          <a:bodyPr wrap="square">
            <a:spAutoFit/>
          </a:bodyPr>
          <a:lstStyle/>
          <a:p>
            <a:r>
              <a:rPr lang="en-US" sz="1600" dirty="0" smtClean="0">
                <a:latin typeface="+mj-lt"/>
              </a:rPr>
              <a:t>[46 ] </a:t>
            </a:r>
            <a:r>
              <a:rPr lang="en-US" sz="1600" dirty="0" smtClean="0"/>
              <a:t>Z. </a:t>
            </a:r>
            <a:r>
              <a:rPr lang="en-US" sz="1600" dirty="0" err="1" smtClean="0"/>
              <a:t>Duan</a:t>
            </a:r>
            <a:r>
              <a:rPr lang="en-US" sz="1600" dirty="0" smtClean="0"/>
              <a:t>, M. Yan, Z. </a:t>
            </a:r>
            <a:r>
              <a:rPr lang="en-US" sz="1600" dirty="0" err="1" smtClean="0"/>
              <a:t>Cai</a:t>
            </a:r>
            <a:r>
              <a:rPr lang="en-US" sz="1600" dirty="0" smtClean="0"/>
              <a:t>, X. Wang, M. Han, and Y. Li, </a:t>
            </a:r>
            <a:r>
              <a:rPr lang="en-US" sz="1600" b="1" dirty="0" smtClean="0">
                <a:solidFill>
                  <a:srgbClr val="0070C0"/>
                </a:solidFill>
                <a:latin typeface="+mj-lt"/>
              </a:rPr>
              <a:t>“Truthful incentive mechanisms for social cost minimization in mobile </a:t>
            </a:r>
            <a:r>
              <a:rPr lang="en-US" sz="1600" b="1" dirty="0" err="1" smtClean="0">
                <a:solidFill>
                  <a:srgbClr val="0070C0"/>
                </a:solidFill>
                <a:latin typeface="+mj-lt"/>
              </a:rPr>
              <a:t>crowdsourcing</a:t>
            </a:r>
            <a:r>
              <a:rPr lang="en-US" sz="1600" b="1" dirty="0" smtClean="0">
                <a:solidFill>
                  <a:srgbClr val="0070C0"/>
                </a:solidFill>
                <a:latin typeface="+mj-lt"/>
              </a:rPr>
              <a:t> systems,” </a:t>
            </a:r>
            <a:r>
              <a:rPr lang="en-US" sz="1600" dirty="0" smtClean="0"/>
              <a:t>Sensors, vol. 16, no. 4, 2016.</a:t>
            </a:r>
          </a:p>
        </p:txBody>
      </p:sp>
      <p:sp>
        <p:nvSpPr>
          <p:cNvPr id="12" name="Title 4"/>
          <p:cNvSpPr txBox="1">
            <a:spLocks/>
          </p:cNvSpPr>
          <p:nvPr/>
        </p:nvSpPr>
        <p:spPr>
          <a:xfrm>
            <a:off x="457200" y="152400"/>
            <a:ext cx="8229600" cy="914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rgbClr val="0066FF"/>
                </a:solidFill>
                <a:effectLst/>
                <a:uLnTx/>
                <a:uFillTx/>
                <a:latin typeface="+mj-lt"/>
                <a:ea typeface="+mj-ea"/>
                <a:cs typeface="+mj-cs"/>
              </a:rPr>
              <a:t>MSC System [</a:t>
            </a:r>
            <a:r>
              <a:rPr lang="en-US" sz="4400" b="1" dirty="0" smtClean="0">
                <a:solidFill>
                  <a:srgbClr val="0066FF"/>
                </a:solidFill>
                <a:latin typeface="+mj-lt"/>
                <a:ea typeface="+mj-ea"/>
                <a:cs typeface="+mj-cs"/>
              </a:rPr>
              <a:t>46</a:t>
            </a:r>
            <a:r>
              <a:rPr kumimoji="0" lang="en-US" sz="4400" b="1" i="0" u="none" strike="noStrike" kern="1200" cap="none" spc="0" normalizeH="0" baseline="0" noProof="0" dirty="0" smtClean="0">
                <a:ln>
                  <a:noFill/>
                </a:ln>
                <a:solidFill>
                  <a:srgbClr val="0066FF"/>
                </a:solidFill>
                <a:effectLst/>
                <a:uLnTx/>
                <a:uFillTx/>
                <a:latin typeface="+mj-lt"/>
                <a:ea typeface="+mj-ea"/>
                <a:cs typeface="+mj-cs"/>
              </a:rPr>
              <a:t>]</a:t>
            </a:r>
            <a:endParaRPr kumimoji="0" lang="en-US" sz="4400" b="1" i="0" u="none" strike="noStrike" kern="1200" cap="none" spc="0" normalizeH="0" baseline="0" noProof="0" dirty="0">
              <a:ln>
                <a:noFill/>
              </a:ln>
              <a:solidFill>
                <a:srgbClr val="0066FF"/>
              </a:solidFill>
              <a:effectLst/>
              <a:uLnTx/>
              <a:uFillTx/>
              <a:latin typeface="+mj-lt"/>
              <a:ea typeface="+mj-ea"/>
              <a:cs typeface="+mj-cs"/>
            </a:endParaRPr>
          </a:p>
        </p:txBody>
      </p:sp>
      <p:sp>
        <p:nvSpPr>
          <p:cNvPr id="14" name="Rounded Rectangle 13"/>
          <p:cNvSpPr/>
          <p:nvPr/>
        </p:nvSpPr>
        <p:spPr>
          <a:xfrm>
            <a:off x="152400" y="1295400"/>
            <a:ext cx="2133600"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Consider  Two patterns : continuous and Discontinuous</a:t>
            </a:r>
            <a:endParaRPr lang="en-US" dirty="0"/>
          </a:p>
        </p:txBody>
      </p:sp>
      <p:sp>
        <p:nvSpPr>
          <p:cNvPr id="15" name="Rounded Rectangle 14"/>
          <p:cNvSpPr/>
          <p:nvPr/>
        </p:nvSpPr>
        <p:spPr>
          <a:xfrm>
            <a:off x="152400" y="2514600"/>
            <a:ext cx="2133600" cy="1143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Selects workers with a  aim to minimize social cost</a:t>
            </a:r>
            <a:endParaRPr lang="en-US" dirty="0"/>
          </a:p>
        </p:txBody>
      </p:sp>
      <p:sp>
        <p:nvSpPr>
          <p:cNvPr id="13" name="Rounded Rectangle 12"/>
          <p:cNvSpPr/>
          <p:nvPr/>
        </p:nvSpPr>
        <p:spPr>
          <a:xfrm>
            <a:off x="6324600" y="1143000"/>
            <a:ext cx="2667000" cy="12954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3500" algn="ctr">
              <a:spcBef>
                <a:spcPts val="300"/>
              </a:spcBef>
              <a:buClr>
                <a:srgbClr val="C00000"/>
              </a:buClr>
              <a:defRPr/>
            </a:pPr>
            <a:r>
              <a:rPr lang="en-US" sz="2000" dirty="0" smtClean="0">
                <a:solidFill>
                  <a:schemeClr val="tx1"/>
                </a:solidFill>
              </a:rPr>
              <a:t>Worker location, mobility or past sensing reputation are not considered</a:t>
            </a:r>
          </a:p>
        </p:txBody>
      </p:sp>
      <p:sp>
        <p:nvSpPr>
          <p:cNvPr id="16" name="Rounded Rectangle 15"/>
          <p:cNvSpPr/>
          <p:nvPr/>
        </p:nvSpPr>
        <p:spPr>
          <a:xfrm>
            <a:off x="6324600" y="2590800"/>
            <a:ext cx="2667000" cy="1219200"/>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63500" algn="ctr">
              <a:spcBef>
                <a:spcPts val="300"/>
              </a:spcBef>
              <a:buClr>
                <a:srgbClr val="C00000"/>
              </a:buClr>
              <a:defRPr/>
            </a:pPr>
            <a:r>
              <a:rPr lang="en-US" sz="2000" dirty="0" smtClean="0">
                <a:solidFill>
                  <a:schemeClr val="tx1"/>
                </a:solidFill>
              </a:rPr>
              <a:t>Can’t handle heterogeneous task request</a:t>
            </a:r>
          </a:p>
        </p:txBody>
      </p:sp>
      <p:pic>
        <p:nvPicPr>
          <p:cNvPr id="152578" name="Picture 2"/>
          <p:cNvPicPr>
            <a:picLocks noChangeAspect="1" noChangeArrowheads="1"/>
          </p:cNvPicPr>
          <p:nvPr/>
        </p:nvPicPr>
        <p:blipFill>
          <a:blip r:embed="rId3" cstate="print"/>
          <a:srcRect/>
          <a:stretch>
            <a:fillRect/>
          </a:stretch>
        </p:blipFill>
        <p:spPr bwMode="auto">
          <a:xfrm>
            <a:off x="2362200" y="1219200"/>
            <a:ext cx="3962400" cy="2739118"/>
          </a:xfrm>
          <a:prstGeom prst="rect">
            <a:avLst/>
          </a:prstGeom>
          <a:noFill/>
          <a:ln w="9525">
            <a:noFill/>
            <a:miter lim="800000"/>
            <a:headEnd/>
            <a:tailEnd/>
          </a:ln>
        </p:spPr>
      </p:pic>
      <p:pic>
        <p:nvPicPr>
          <p:cNvPr id="152579" name="Picture 3"/>
          <p:cNvPicPr>
            <a:picLocks noChangeAspect="1" noChangeArrowheads="1"/>
          </p:cNvPicPr>
          <p:nvPr/>
        </p:nvPicPr>
        <p:blipFill>
          <a:blip r:embed="rId4" cstate="print"/>
          <a:srcRect/>
          <a:stretch>
            <a:fillRect/>
          </a:stretch>
        </p:blipFill>
        <p:spPr bwMode="auto">
          <a:xfrm>
            <a:off x="1295400" y="3962400"/>
            <a:ext cx="6219825" cy="1371600"/>
          </a:xfrm>
          <a:prstGeom prst="rect">
            <a:avLst/>
          </a:prstGeom>
          <a:noFill/>
          <a:ln w="9525">
            <a:noFill/>
            <a:miter lim="800000"/>
            <a:headEnd/>
            <a:tailEnd/>
          </a:ln>
        </p:spPr>
      </p:pic>
      <p:sp>
        <p:nvSpPr>
          <p:cNvPr id="17"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13</a:t>
            </a:fld>
            <a:endParaRPr 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257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5257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3"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924800" cy="964987"/>
          </a:xfrm>
        </p:spPr>
        <p:txBody>
          <a:bodyPr>
            <a:normAutofit/>
          </a:bodyPr>
          <a:lstStyle/>
          <a:p>
            <a:pPr eaLnBrk="0" fontAlgn="base" hangingPunct="0">
              <a:spcAft>
                <a:spcPct val="0"/>
              </a:spcAft>
              <a:defRPr/>
            </a:pPr>
            <a:r>
              <a:rPr lang="en-US" b="1" dirty="0" smtClean="0">
                <a:solidFill>
                  <a:srgbClr val="0066FF"/>
                </a:solidFill>
              </a:rPr>
              <a:t>Thesis Contributions</a:t>
            </a:r>
            <a:endParaRPr lang="en-US" b="1" dirty="0">
              <a:solidFill>
                <a:srgbClr val="0066FF"/>
              </a:solidFill>
            </a:endParaRPr>
          </a:p>
        </p:txBody>
      </p:sp>
      <p:sp>
        <p:nvSpPr>
          <p:cNvPr id="10" name="Content Placeholder 9"/>
          <p:cNvSpPr>
            <a:spLocks noGrp="1"/>
          </p:cNvSpPr>
          <p:nvPr>
            <p:ph idx="1"/>
          </p:nvPr>
        </p:nvSpPr>
        <p:spPr>
          <a:xfrm>
            <a:off x="533400" y="1568261"/>
            <a:ext cx="8229600" cy="4222940"/>
          </a:xfrm>
        </p:spPr>
        <p:txBody>
          <a:bodyPr>
            <a:normAutofit fontScale="77500" lnSpcReduction="20000"/>
          </a:bodyPr>
          <a:lstStyle/>
          <a:p>
            <a:pPr lvl="0"/>
            <a:r>
              <a:rPr lang="en-US" dirty="0" smtClean="0">
                <a:solidFill>
                  <a:schemeClr val="tx1">
                    <a:lumMod val="95000"/>
                    <a:lumOff val="5000"/>
                  </a:schemeClr>
                </a:solidFill>
              </a:rPr>
              <a:t>Designed a </a:t>
            </a:r>
            <a:r>
              <a:rPr lang="en-US" dirty="0" smtClean="0">
                <a:solidFill>
                  <a:srgbClr val="00B050"/>
                </a:solidFill>
              </a:rPr>
              <a:t>workload allocation framework  </a:t>
            </a:r>
            <a:r>
              <a:rPr lang="en-US" dirty="0" smtClean="0">
                <a:solidFill>
                  <a:schemeClr val="tx1">
                    <a:lumMod val="95000"/>
                    <a:lumOff val="5000"/>
                  </a:schemeClr>
                </a:solidFill>
              </a:rPr>
              <a:t>for MCS platform named </a:t>
            </a:r>
            <a:r>
              <a:rPr lang="en-US" dirty="0" smtClean="0">
                <a:solidFill>
                  <a:srgbClr val="00B050"/>
                </a:solidFill>
              </a:rPr>
              <a:t>PQ-Trade system</a:t>
            </a:r>
            <a:r>
              <a:rPr lang="en-US" dirty="0" smtClean="0">
                <a:solidFill>
                  <a:schemeClr val="tx1">
                    <a:lumMod val="95000"/>
                    <a:lumOff val="5000"/>
                  </a:schemeClr>
                </a:solidFill>
              </a:rPr>
              <a:t>.</a:t>
            </a:r>
          </a:p>
          <a:p>
            <a:pPr lvl="0"/>
            <a:r>
              <a:rPr lang="en-US" dirty="0" smtClean="0">
                <a:solidFill>
                  <a:schemeClr val="tx1">
                    <a:lumMod val="95000"/>
                    <a:lumOff val="5000"/>
                  </a:schemeClr>
                </a:solidFill>
              </a:rPr>
              <a:t>Defined worker utility based on its </a:t>
            </a:r>
            <a:r>
              <a:rPr lang="en-US" dirty="0" smtClean="0">
                <a:solidFill>
                  <a:srgbClr val="00B050"/>
                </a:solidFill>
              </a:rPr>
              <a:t>mobility</a:t>
            </a:r>
            <a:r>
              <a:rPr lang="en-US" dirty="0" smtClean="0">
                <a:solidFill>
                  <a:schemeClr val="tx1">
                    <a:lumMod val="95000"/>
                    <a:lumOff val="5000"/>
                  </a:schemeClr>
                </a:solidFill>
              </a:rPr>
              <a:t>, </a:t>
            </a:r>
            <a:r>
              <a:rPr lang="en-US" dirty="0" smtClean="0">
                <a:solidFill>
                  <a:srgbClr val="00B050"/>
                </a:solidFill>
              </a:rPr>
              <a:t>current location </a:t>
            </a:r>
            <a:r>
              <a:rPr lang="en-US" dirty="0" smtClean="0">
                <a:solidFill>
                  <a:schemeClr val="tx1">
                    <a:lumMod val="95000"/>
                    <a:lumOff val="5000"/>
                  </a:schemeClr>
                </a:solidFill>
              </a:rPr>
              <a:t>and </a:t>
            </a:r>
            <a:r>
              <a:rPr lang="en-US" dirty="0" smtClean="0">
                <a:solidFill>
                  <a:srgbClr val="00B050"/>
                </a:solidFill>
              </a:rPr>
              <a:t>past sensing reputations</a:t>
            </a:r>
            <a:r>
              <a:rPr lang="en-US" dirty="0" smtClean="0">
                <a:solidFill>
                  <a:schemeClr val="tx1">
                    <a:lumMod val="95000"/>
                    <a:lumOff val="5000"/>
                  </a:schemeClr>
                </a:solidFill>
              </a:rPr>
              <a:t>.</a:t>
            </a:r>
          </a:p>
          <a:p>
            <a:pPr lvl="0"/>
            <a:r>
              <a:rPr lang="en-US" dirty="0" smtClean="0">
                <a:solidFill>
                  <a:schemeClr val="tx1">
                    <a:lumMod val="95000"/>
                    <a:lumOff val="5000"/>
                  </a:schemeClr>
                </a:solidFill>
              </a:rPr>
              <a:t>Allocation problem is formulated as </a:t>
            </a:r>
            <a:r>
              <a:rPr lang="en-US" dirty="0" smtClean="0">
                <a:solidFill>
                  <a:srgbClr val="00B050"/>
                </a:solidFill>
              </a:rPr>
              <a:t>MONLP</a:t>
            </a:r>
            <a:r>
              <a:rPr lang="en-US" dirty="0" smtClean="0">
                <a:solidFill>
                  <a:schemeClr val="tx1">
                    <a:lumMod val="95000"/>
                    <a:lumOff val="5000"/>
                  </a:schemeClr>
                </a:solidFill>
              </a:rPr>
              <a:t> problem</a:t>
            </a:r>
            <a:endParaRPr lang="en-US" dirty="0">
              <a:solidFill>
                <a:schemeClr val="tx1">
                  <a:lumMod val="95000"/>
                  <a:lumOff val="5000"/>
                </a:schemeClr>
              </a:solidFill>
            </a:endParaRPr>
          </a:p>
          <a:p>
            <a:pPr marL="914400" lvl="1" indent="-457200">
              <a:buFont typeface="Arial" panose="020B0604020202020204" pitchFamily="34" charset="0"/>
              <a:buChar char="•"/>
            </a:pPr>
            <a:r>
              <a:rPr lang="en-US" dirty="0">
                <a:solidFill>
                  <a:schemeClr val="tx1">
                    <a:lumMod val="95000"/>
                    <a:lumOff val="5000"/>
                  </a:schemeClr>
                </a:solidFill>
              </a:rPr>
              <a:t>Proven to be </a:t>
            </a:r>
            <a:r>
              <a:rPr lang="en-US" dirty="0" smtClean="0">
                <a:solidFill>
                  <a:srgbClr val="C00000"/>
                </a:solidFill>
              </a:rPr>
              <a:t>NP-Hard</a:t>
            </a:r>
          </a:p>
          <a:p>
            <a:pPr lvl="0"/>
            <a:r>
              <a:rPr lang="en-US" dirty="0" smtClean="0">
                <a:solidFill>
                  <a:schemeClr val="tx1">
                    <a:lumMod val="95000"/>
                    <a:lumOff val="5000"/>
                  </a:schemeClr>
                </a:solidFill>
              </a:rPr>
              <a:t>Developed  two </a:t>
            </a:r>
            <a:r>
              <a:rPr lang="en-US" dirty="0" smtClean="0">
                <a:solidFill>
                  <a:srgbClr val="00B050"/>
                </a:solidFill>
              </a:rPr>
              <a:t>greedy</a:t>
            </a:r>
            <a:r>
              <a:rPr lang="en-US" dirty="0" smtClean="0">
                <a:solidFill>
                  <a:srgbClr val="050C95"/>
                </a:solidFill>
              </a:rPr>
              <a:t> </a:t>
            </a:r>
            <a:r>
              <a:rPr lang="en-US" dirty="0" smtClean="0">
                <a:solidFill>
                  <a:schemeClr val="tx1">
                    <a:lumMod val="95000"/>
                    <a:lumOff val="5000"/>
                  </a:schemeClr>
                </a:solidFill>
              </a:rPr>
              <a:t>solutions</a:t>
            </a:r>
            <a:endParaRPr lang="en-US" sz="2400" dirty="0">
              <a:solidFill>
                <a:srgbClr val="050C95"/>
              </a:solidFill>
            </a:endParaRPr>
          </a:p>
          <a:p>
            <a:pPr marL="914400" lvl="1" indent="-457200">
              <a:buFont typeface="Arial" panose="020B0604020202020204" pitchFamily="34" charset="0"/>
              <a:buChar char="•"/>
            </a:pPr>
            <a:r>
              <a:rPr lang="en-US" dirty="0" smtClean="0">
                <a:solidFill>
                  <a:schemeClr val="tx1">
                    <a:lumMod val="95000"/>
                    <a:lumOff val="5000"/>
                  </a:schemeClr>
                </a:solidFill>
              </a:rPr>
              <a:t>First fit </a:t>
            </a:r>
            <a:r>
              <a:rPr lang="en-US" dirty="0" smtClean="0">
                <a:solidFill>
                  <a:srgbClr val="00B050"/>
                </a:solidFill>
              </a:rPr>
              <a:t>utility maximization</a:t>
            </a:r>
          </a:p>
          <a:p>
            <a:pPr marL="914400" lvl="1" indent="-457200">
              <a:buFont typeface="Arial" panose="020B0604020202020204" pitchFamily="34" charset="0"/>
              <a:buChar char="•"/>
            </a:pPr>
            <a:r>
              <a:rPr lang="en-US" dirty="0" smtClean="0">
                <a:solidFill>
                  <a:schemeClr val="tx1">
                    <a:lumMod val="95000"/>
                    <a:lumOff val="5000"/>
                  </a:schemeClr>
                </a:solidFill>
              </a:rPr>
              <a:t>First fit </a:t>
            </a:r>
            <a:r>
              <a:rPr lang="en-US" dirty="0" smtClean="0">
                <a:solidFill>
                  <a:srgbClr val="00B050"/>
                </a:solidFill>
              </a:rPr>
              <a:t>profit maximization</a:t>
            </a:r>
          </a:p>
          <a:p>
            <a:pPr marL="514350" lvl="0" indent="-457200"/>
            <a:r>
              <a:rPr lang="en-US" dirty="0" smtClean="0">
                <a:solidFill>
                  <a:schemeClr val="tx1">
                    <a:lumMod val="95000"/>
                    <a:lumOff val="5000"/>
                  </a:schemeClr>
                </a:solidFill>
              </a:rPr>
              <a:t>A </a:t>
            </a:r>
            <a:r>
              <a:rPr lang="en-US" dirty="0" smtClean="0">
                <a:solidFill>
                  <a:srgbClr val="00B050"/>
                </a:solidFill>
              </a:rPr>
              <a:t>payment policy </a:t>
            </a:r>
            <a:r>
              <a:rPr lang="en-US" dirty="0" smtClean="0">
                <a:solidFill>
                  <a:schemeClr val="tx1">
                    <a:lumMod val="95000"/>
                    <a:lumOff val="5000"/>
                  </a:schemeClr>
                </a:solidFill>
              </a:rPr>
              <a:t>for the selected worker</a:t>
            </a:r>
          </a:p>
          <a:p>
            <a:pPr marL="514350" lvl="0" indent="-457200"/>
            <a:r>
              <a:rPr lang="en-US" dirty="0" smtClean="0">
                <a:solidFill>
                  <a:schemeClr val="tx1">
                    <a:lumMod val="95000"/>
                    <a:lumOff val="5000"/>
                  </a:schemeClr>
                </a:solidFill>
              </a:rPr>
              <a:t>Performance </a:t>
            </a:r>
            <a:r>
              <a:rPr lang="en-US" dirty="0">
                <a:solidFill>
                  <a:schemeClr val="tx1">
                    <a:lumMod val="95000"/>
                    <a:lumOff val="5000"/>
                  </a:schemeClr>
                </a:solidFill>
              </a:rPr>
              <a:t>evaluation of the </a:t>
            </a:r>
            <a:r>
              <a:rPr lang="en-US" dirty="0" smtClean="0">
                <a:solidFill>
                  <a:schemeClr val="tx1">
                    <a:lumMod val="95000"/>
                    <a:lumOff val="5000"/>
                  </a:schemeClr>
                </a:solidFill>
              </a:rPr>
              <a:t>algorithms </a:t>
            </a:r>
            <a:r>
              <a:rPr lang="en-US" dirty="0">
                <a:solidFill>
                  <a:schemeClr val="tx1">
                    <a:lumMod val="95000"/>
                    <a:lumOff val="5000"/>
                  </a:schemeClr>
                </a:solidFill>
              </a:rPr>
              <a:t>and comparison with existing </a:t>
            </a:r>
            <a:r>
              <a:rPr lang="en-US" dirty="0" smtClean="0">
                <a:solidFill>
                  <a:schemeClr val="tx1">
                    <a:lumMod val="95000"/>
                    <a:lumOff val="5000"/>
                  </a:schemeClr>
                </a:solidFill>
              </a:rPr>
              <a:t>techniques</a:t>
            </a:r>
            <a:endParaRPr lang="en-US" dirty="0">
              <a:solidFill>
                <a:schemeClr val="tx1">
                  <a:lumMod val="95000"/>
                  <a:lumOff val="5000"/>
                </a:schemeClr>
              </a:solidFill>
            </a:endParaRPr>
          </a:p>
          <a:p>
            <a:pPr marL="514350" indent="-457200"/>
            <a:endParaRPr lang="en-US" dirty="0">
              <a:solidFill>
                <a:schemeClr val="tx1">
                  <a:lumMod val="95000"/>
                  <a:lumOff val="5000"/>
                </a:schemeClr>
              </a:solidFill>
            </a:endParaRPr>
          </a:p>
          <a:p>
            <a:pPr marL="0" lvl="0" indent="0">
              <a:buNone/>
            </a:pPr>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14</a:t>
            </a:fld>
            <a:endParaRPr lang="en-US" b="1" dirty="0">
              <a:solidFill>
                <a:schemeClr val="tx1"/>
              </a:solidFill>
            </a:endParaRPr>
          </a:p>
        </p:txBody>
      </p:sp>
    </p:spTree>
    <p:extLst>
      <p:ext uri="{BB962C8B-B14F-4D97-AF65-F5344CB8AC3E}">
        <p14:creationId xmlns:p14="http://schemas.microsoft.com/office/powerpoint/2010/main" xmlns="" val="2456061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152400"/>
            <a:ext cx="8229600" cy="533400"/>
          </a:xfrm>
        </p:spPr>
        <p:txBody>
          <a:bodyPr>
            <a:noAutofit/>
          </a:bodyPr>
          <a:lstStyle/>
          <a:p>
            <a:pPr eaLnBrk="0" fontAlgn="base" hangingPunct="0">
              <a:spcAft>
                <a:spcPct val="0"/>
              </a:spcAft>
              <a:defRPr/>
            </a:pPr>
            <a:r>
              <a:rPr lang="en-US" b="1" dirty="0" smtClean="0">
                <a:solidFill>
                  <a:srgbClr val="0066FF"/>
                </a:solidFill>
              </a:rPr>
              <a:t>System</a:t>
            </a:r>
            <a:r>
              <a:rPr lang="en-US" sz="4000" b="1" dirty="0" smtClean="0">
                <a:solidFill>
                  <a:srgbClr val="0066FF"/>
                </a:solidFill>
              </a:rPr>
              <a:t> Model</a:t>
            </a:r>
          </a:p>
        </p:txBody>
      </p:sp>
      <p:pic>
        <p:nvPicPr>
          <p:cNvPr id="19457" name="Picture 1"/>
          <p:cNvPicPr>
            <a:picLocks noChangeAspect="1" noChangeArrowheads="1"/>
          </p:cNvPicPr>
          <p:nvPr/>
        </p:nvPicPr>
        <p:blipFill>
          <a:blip r:embed="rId3" cstate="print"/>
          <a:srcRect/>
          <a:stretch>
            <a:fillRect/>
          </a:stretch>
        </p:blipFill>
        <p:spPr bwMode="auto">
          <a:xfrm>
            <a:off x="1447800" y="990600"/>
            <a:ext cx="6062662" cy="5414377"/>
          </a:xfrm>
          <a:prstGeom prst="rect">
            <a:avLst/>
          </a:prstGeom>
          <a:noFill/>
          <a:ln w="9525">
            <a:noFill/>
            <a:miter lim="800000"/>
            <a:headEnd/>
            <a:tailEnd/>
          </a:ln>
        </p:spPr>
      </p:pic>
      <p:pic>
        <p:nvPicPr>
          <p:cNvPr id="21505" name="Picture 1"/>
          <p:cNvPicPr>
            <a:picLocks noChangeAspect="1" noChangeArrowheads="1"/>
          </p:cNvPicPr>
          <p:nvPr/>
        </p:nvPicPr>
        <p:blipFill>
          <a:blip r:embed="rId4" cstate="print"/>
          <a:srcRect/>
          <a:stretch>
            <a:fillRect/>
          </a:stretch>
        </p:blipFill>
        <p:spPr bwMode="auto">
          <a:xfrm>
            <a:off x="6934200" y="1600200"/>
            <a:ext cx="1828800" cy="293390"/>
          </a:xfrm>
          <a:prstGeom prst="rect">
            <a:avLst/>
          </a:prstGeom>
          <a:noFill/>
          <a:ln w="9525">
            <a:noFill/>
            <a:miter lim="800000"/>
            <a:headEnd/>
            <a:tailEnd/>
          </a:ln>
        </p:spPr>
      </p:pic>
      <p:pic>
        <p:nvPicPr>
          <p:cNvPr id="21506" name="Picture 2"/>
          <p:cNvPicPr>
            <a:picLocks noChangeAspect="1" noChangeArrowheads="1"/>
          </p:cNvPicPr>
          <p:nvPr/>
        </p:nvPicPr>
        <p:blipFill>
          <a:blip r:embed="rId5" cstate="print"/>
          <a:srcRect/>
          <a:stretch>
            <a:fillRect/>
          </a:stretch>
        </p:blipFill>
        <p:spPr bwMode="auto">
          <a:xfrm>
            <a:off x="6659880" y="2438400"/>
            <a:ext cx="2407920" cy="347965"/>
          </a:xfrm>
          <a:prstGeom prst="rect">
            <a:avLst/>
          </a:prstGeom>
          <a:noFill/>
          <a:ln w="9525">
            <a:noFill/>
            <a:miter lim="800000"/>
            <a:headEnd/>
            <a:tailEnd/>
          </a:ln>
        </p:spPr>
      </p:pic>
      <p:sp>
        <p:nvSpPr>
          <p:cNvPr id="19" name="TextBox 18"/>
          <p:cNvSpPr txBox="1"/>
          <p:nvPr/>
        </p:nvSpPr>
        <p:spPr>
          <a:xfrm>
            <a:off x="5562600" y="1219200"/>
            <a:ext cx="2133600" cy="369332"/>
          </a:xfrm>
          <a:prstGeom prst="rect">
            <a:avLst/>
          </a:prstGeom>
          <a:noFill/>
        </p:spPr>
        <p:txBody>
          <a:bodyPr wrap="square" rtlCol="0">
            <a:spAutoFit/>
          </a:bodyPr>
          <a:lstStyle/>
          <a:p>
            <a:r>
              <a:rPr lang="en-US" dirty="0" smtClean="0"/>
              <a:t>Sensing tasks set,</a:t>
            </a:r>
            <a:endParaRPr lang="en-US" dirty="0"/>
          </a:p>
        </p:txBody>
      </p:sp>
      <p:sp>
        <p:nvSpPr>
          <p:cNvPr id="20" name="TextBox 19"/>
          <p:cNvSpPr txBox="1"/>
          <p:nvPr/>
        </p:nvSpPr>
        <p:spPr>
          <a:xfrm>
            <a:off x="5562600" y="1828801"/>
            <a:ext cx="2667000" cy="646331"/>
          </a:xfrm>
          <a:prstGeom prst="rect">
            <a:avLst/>
          </a:prstGeom>
          <a:noFill/>
        </p:spPr>
        <p:txBody>
          <a:bodyPr wrap="square" rtlCol="0">
            <a:spAutoFit/>
          </a:bodyPr>
          <a:lstStyle/>
          <a:p>
            <a:r>
              <a:rPr lang="en-US" dirty="0" smtClean="0"/>
              <a:t>Each task is define by the </a:t>
            </a:r>
            <a:r>
              <a:rPr lang="en-US" dirty="0" err="1" smtClean="0"/>
              <a:t>tuple</a:t>
            </a:r>
            <a:r>
              <a:rPr lang="en-US" dirty="0" smtClean="0"/>
              <a:t>,</a:t>
            </a:r>
            <a:endParaRPr lang="en-US" dirty="0"/>
          </a:p>
        </p:txBody>
      </p:sp>
      <p:pic>
        <p:nvPicPr>
          <p:cNvPr id="21507" name="Picture 3"/>
          <p:cNvPicPr>
            <a:picLocks noChangeAspect="1" noChangeArrowheads="1"/>
          </p:cNvPicPr>
          <p:nvPr/>
        </p:nvPicPr>
        <p:blipFill>
          <a:blip r:embed="rId6" cstate="print"/>
          <a:srcRect/>
          <a:stretch>
            <a:fillRect/>
          </a:stretch>
        </p:blipFill>
        <p:spPr bwMode="auto">
          <a:xfrm>
            <a:off x="533400" y="3048000"/>
            <a:ext cx="2184400" cy="381000"/>
          </a:xfrm>
          <a:prstGeom prst="rect">
            <a:avLst/>
          </a:prstGeom>
          <a:noFill/>
          <a:ln w="9525">
            <a:noFill/>
            <a:miter lim="800000"/>
            <a:headEnd/>
            <a:tailEnd/>
          </a:ln>
        </p:spPr>
      </p:pic>
      <p:sp>
        <p:nvSpPr>
          <p:cNvPr id="22" name="TextBox 21"/>
          <p:cNvSpPr txBox="1"/>
          <p:nvPr/>
        </p:nvSpPr>
        <p:spPr>
          <a:xfrm>
            <a:off x="533400" y="2667000"/>
            <a:ext cx="2133600" cy="369332"/>
          </a:xfrm>
          <a:prstGeom prst="rect">
            <a:avLst/>
          </a:prstGeom>
          <a:noFill/>
        </p:spPr>
        <p:txBody>
          <a:bodyPr wrap="square" rtlCol="0">
            <a:spAutoFit/>
          </a:bodyPr>
          <a:lstStyle/>
          <a:p>
            <a:r>
              <a:rPr lang="en-US" dirty="0" smtClean="0"/>
              <a:t>Set of workers,</a:t>
            </a:r>
            <a:endParaRPr lang="en-US" dirty="0"/>
          </a:p>
        </p:txBody>
      </p:sp>
      <p:pic>
        <p:nvPicPr>
          <p:cNvPr id="21508" name="Picture 4"/>
          <p:cNvPicPr>
            <a:picLocks noChangeAspect="1" noChangeArrowheads="1"/>
          </p:cNvPicPr>
          <p:nvPr/>
        </p:nvPicPr>
        <p:blipFill>
          <a:blip r:embed="rId7" cstate="print"/>
          <a:srcRect/>
          <a:stretch>
            <a:fillRect/>
          </a:stretch>
        </p:blipFill>
        <p:spPr bwMode="auto">
          <a:xfrm>
            <a:off x="6858000" y="3032259"/>
            <a:ext cx="2133600" cy="396741"/>
          </a:xfrm>
          <a:prstGeom prst="rect">
            <a:avLst/>
          </a:prstGeom>
          <a:noFill/>
          <a:ln w="9525">
            <a:noFill/>
            <a:miter lim="800000"/>
            <a:headEnd/>
            <a:tailEnd/>
          </a:ln>
        </p:spPr>
      </p:pic>
      <p:sp>
        <p:nvSpPr>
          <p:cNvPr id="24" name="TextBox 23"/>
          <p:cNvSpPr txBox="1"/>
          <p:nvPr/>
        </p:nvSpPr>
        <p:spPr>
          <a:xfrm>
            <a:off x="5562600" y="2743200"/>
            <a:ext cx="2667000" cy="646331"/>
          </a:xfrm>
          <a:prstGeom prst="rect">
            <a:avLst/>
          </a:prstGeom>
          <a:noFill/>
        </p:spPr>
        <p:txBody>
          <a:bodyPr wrap="square" rtlCol="0">
            <a:spAutoFit/>
          </a:bodyPr>
          <a:lstStyle/>
          <a:p>
            <a:r>
              <a:rPr lang="en-US" dirty="0" smtClean="0"/>
              <a:t>Each bid is defined by the </a:t>
            </a:r>
            <a:r>
              <a:rPr lang="en-US" dirty="0" err="1" smtClean="0"/>
              <a:t>tuple</a:t>
            </a:r>
            <a:r>
              <a:rPr lang="en-US" dirty="0" smtClean="0"/>
              <a:t>,</a:t>
            </a:r>
            <a:endParaRPr lang="en-US" dirty="0"/>
          </a:p>
        </p:txBody>
      </p:sp>
      <p:sp>
        <p:nvSpPr>
          <p:cNvPr id="13"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15</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228600"/>
            <a:ext cx="8229600" cy="533400"/>
          </a:xfrm>
        </p:spPr>
        <p:txBody>
          <a:bodyPr>
            <a:noAutofit/>
          </a:bodyPr>
          <a:lstStyle/>
          <a:p>
            <a:pPr eaLnBrk="0" fontAlgn="base" hangingPunct="0">
              <a:spcAft>
                <a:spcPct val="0"/>
              </a:spcAft>
              <a:defRPr/>
            </a:pPr>
            <a:r>
              <a:rPr lang="en-US" b="1" dirty="0" smtClean="0">
                <a:solidFill>
                  <a:srgbClr val="0066FF"/>
                </a:solidFill>
              </a:rPr>
              <a:t>Interaction among Entities</a:t>
            </a:r>
          </a:p>
        </p:txBody>
      </p:sp>
      <p:sp>
        <p:nvSpPr>
          <p:cNvPr id="79" name="Slide Number Placeholder 78"/>
          <p:cNvSpPr>
            <a:spLocks noGrp="1"/>
          </p:cNvSpPr>
          <p:nvPr>
            <p:ph type="sldNum" sz="quarter" idx="12"/>
          </p:nvPr>
        </p:nvSpPr>
        <p:spPr/>
        <p:txBody>
          <a:bodyPr/>
          <a:lstStyle/>
          <a:p>
            <a:fld id="{37F7082D-21BF-4ED6-A0EE-74610B40F569}" type="slidenum">
              <a:rPr lang="en-US" smtClean="0"/>
              <a:pPr/>
              <a:t>16</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504950" y="1066800"/>
            <a:ext cx="6343650" cy="5638800"/>
          </a:xfrm>
          <a:prstGeom prst="rect">
            <a:avLst/>
          </a:prstGeom>
          <a:noFill/>
          <a:ln w="9525">
            <a:noFill/>
            <a:miter lim="800000"/>
            <a:headEnd/>
            <a:tailEnd/>
          </a:ln>
        </p:spPr>
      </p:pic>
      <p:sp>
        <p:nvSpPr>
          <p:cNvPr id="7" name="Rectangle 6"/>
          <p:cNvSpPr/>
          <p:nvPr/>
        </p:nvSpPr>
        <p:spPr>
          <a:xfrm>
            <a:off x="2209800" y="1752600"/>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09800" y="1981200"/>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09800" y="2209800"/>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33800" y="2209800"/>
            <a:ext cx="2286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3733800" y="2438400"/>
            <a:ext cx="2286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ectangle 11"/>
          <p:cNvSpPr/>
          <p:nvPr/>
        </p:nvSpPr>
        <p:spPr>
          <a:xfrm>
            <a:off x="3733800" y="2667000"/>
            <a:ext cx="2286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p:cNvSpPr/>
          <p:nvPr/>
        </p:nvSpPr>
        <p:spPr>
          <a:xfrm>
            <a:off x="5029200" y="2667000"/>
            <a:ext cx="2286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p:cNvSpPr/>
          <p:nvPr/>
        </p:nvSpPr>
        <p:spPr>
          <a:xfrm>
            <a:off x="5029200" y="2895600"/>
            <a:ext cx="2286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5029200" y="3124200"/>
            <a:ext cx="2286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5-Point Star 16"/>
          <p:cNvSpPr/>
          <p:nvPr/>
        </p:nvSpPr>
        <p:spPr>
          <a:xfrm>
            <a:off x="3429000" y="3048000"/>
            <a:ext cx="609600" cy="533400"/>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3733800" y="3429000"/>
            <a:ext cx="2286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p:cNvSpPr/>
          <p:nvPr/>
        </p:nvSpPr>
        <p:spPr>
          <a:xfrm>
            <a:off x="3733800" y="3657600"/>
            <a:ext cx="2286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p:cNvSpPr/>
          <p:nvPr/>
        </p:nvSpPr>
        <p:spPr>
          <a:xfrm>
            <a:off x="3733800" y="3886200"/>
            <a:ext cx="2286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5-Point Star 20"/>
          <p:cNvSpPr/>
          <p:nvPr/>
        </p:nvSpPr>
        <p:spPr>
          <a:xfrm>
            <a:off x="4876800" y="3810000"/>
            <a:ext cx="762000" cy="457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29200" y="4038600"/>
            <a:ext cx="228600" cy="152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5029200" y="4267200"/>
            <a:ext cx="228600" cy="152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Rectangle 23"/>
          <p:cNvSpPr/>
          <p:nvPr/>
        </p:nvSpPr>
        <p:spPr>
          <a:xfrm>
            <a:off x="5029200" y="4495800"/>
            <a:ext cx="228600" cy="152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Rectangle 25"/>
          <p:cNvSpPr/>
          <p:nvPr/>
        </p:nvSpPr>
        <p:spPr>
          <a:xfrm>
            <a:off x="3505200" y="4495800"/>
            <a:ext cx="2286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p:cNvSpPr/>
          <p:nvPr/>
        </p:nvSpPr>
        <p:spPr>
          <a:xfrm>
            <a:off x="3505200" y="4724400"/>
            <a:ext cx="2286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3505200" y="4953000"/>
            <a:ext cx="2286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p:cNvSpPr/>
          <p:nvPr/>
        </p:nvSpPr>
        <p:spPr>
          <a:xfrm>
            <a:off x="2362200" y="5105400"/>
            <a:ext cx="2286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Rectangle 29"/>
          <p:cNvSpPr/>
          <p:nvPr/>
        </p:nvSpPr>
        <p:spPr>
          <a:xfrm>
            <a:off x="2362200" y="5334000"/>
            <a:ext cx="2286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30"/>
          <p:cNvSpPr/>
          <p:nvPr/>
        </p:nvSpPr>
        <p:spPr>
          <a:xfrm>
            <a:off x="2362200" y="5562600"/>
            <a:ext cx="2286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5-Point Star 34"/>
          <p:cNvSpPr/>
          <p:nvPr/>
        </p:nvSpPr>
        <p:spPr>
          <a:xfrm>
            <a:off x="3429000" y="5486400"/>
            <a:ext cx="762000" cy="45720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p:cNvSpPr/>
          <p:nvPr/>
        </p:nvSpPr>
        <p:spPr>
          <a:xfrm>
            <a:off x="3810000" y="5791200"/>
            <a:ext cx="228600" cy="152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Rectangle 36"/>
          <p:cNvSpPr/>
          <p:nvPr/>
        </p:nvSpPr>
        <p:spPr>
          <a:xfrm>
            <a:off x="3810000" y="6019800"/>
            <a:ext cx="228600" cy="152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Rectangle 37"/>
          <p:cNvSpPr/>
          <p:nvPr/>
        </p:nvSpPr>
        <p:spPr>
          <a:xfrm>
            <a:off x="3810000" y="6248400"/>
            <a:ext cx="228600" cy="152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16</a:t>
            </a:fld>
            <a:endParaRPr lang="en-US" b="1" dirty="0">
              <a:solidFill>
                <a:schemeClr val="tx1"/>
              </a:solidFill>
            </a:endParaRPr>
          </a:p>
        </p:txBody>
      </p:sp>
      <p:sp>
        <p:nvSpPr>
          <p:cNvPr id="33" name="Rectangle 32"/>
          <p:cNvSpPr/>
          <p:nvPr/>
        </p:nvSpPr>
        <p:spPr>
          <a:xfrm>
            <a:off x="5715000" y="2667000"/>
            <a:ext cx="29718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Workload allocation </a:t>
            </a:r>
            <a:endParaRPr lang="en-US" dirty="0"/>
          </a:p>
        </p:txBody>
      </p:sp>
      <p:sp>
        <p:nvSpPr>
          <p:cNvPr id="39" name="Rectangle 38"/>
          <p:cNvSpPr/>
          <p:nvPr/>
        </p:nvSpPr>
        <p:spPr>
          <a:xfrm>
            <a:off x="5715000" y="3657600"/>
            <a:ext cx="29718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Perform  tasks</a:t>
            </a:r>
            <a:endParaRPr lang="en-US" dirty="0"/>
          </a:p>
        </p:txBody>
      </p:sp>
      <p:sp>
        <p:nvSpPr>
          <p:cNvPr id="40" name="Rectangle 39"/>
          <p:cNvSpPr/>
          <p:nvPr/>
        </p:nvSpPr>
        <p:spPr>
          <a:xfrm>
            <a:off x="5791200" y="5410200"/>
            <a:ext cx="28956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Report assessment and payment</a:t>
            </a:r>
            <a:endParaRPr lang="en-US" dirty="0"/>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2"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0" presetClass="path" presetSubtype="0" accel="50000" decel="50000" fill="hold" grpId="0" nodeType="afterEffect">
                                  <p:stCondLst>
                                    <p:cond delay="0"/>
                                  </p:stCondLst>
                                  <p:childTnLst>
                                    <p:animMotion origin="layout" path="M -0.00417 3.33333E-6 L 0.14166 0.01111 " pathEditMode="relative" rAng="0" ptsTypes="AA">
                                      <p:cBhvr>
                                        <p:cTn id="15" dur="500" fill="hold"/>
                                        <p:tgtEl>
                                          <p:spTgt spid="7"/>
                                        </p:tgtEl>
                                        <p:attrNameLst>
                                          <p:attrName>ppt_x</p:attrName>
                                          <p:attrName>ppt_y</p:attrName>
                                        </p:attrNameLst>
                                      </p:cBhvr>
                                      <p:rCtr x="7300" y="600"/>
                                    </p:animMotion>
                                  </p:childTnLst>
                                </p:cTn>
                              </p:par>
                            </p:childTnLst>
                          </p:cTn>
                        </p:par>
                        <p:par>
                          <p:cTn id="16" fill="hold">
                            <p:stCondLst>
                              <p:cond delay="500"/>
                            </p:stCondLst>
                            <p:childTnLst>
                              <p:par>
                                <p:cTn id="17" presetID="0" presetClass="path" presetSubtype="0" accel="50000" decel="50000" fill="hold" grpId="0" nodeType="afterEffect">
                                  <p:stCondLst>
                                    <p:cond delay="0"/>
                                  </p:stCondLst>
                                  <p:childTnLst>
                                    <p:animMotion origin="layout" path="M 1.73472E-18 5.55112E-17 L 0.14166 0.01111 " pathEditMode="relative" ptsTypes="AA">
                                      <p:cBhvr>
                                        <p:cTn id="18" dur="500" fill="hold"/>
                                        <p:tgtEl>
                                          <p:spTgt spid="8"/>
                                        </p:tgtEl>
                                        <p:attrNameLst>
                                          <p:attrName>ppt_x</p:attrName>
                                          <p:attrName>ppt_y</p:attrName>
                                        </p:attrNameLst>
                                      </p:cBhvr>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1.73472E-18 -3.33333E-6 L 0.14166 0.01111 " pathEditMode="relative" ptsTypes="AA">
                                      <p:cBhvr>
                                        <p:cTn id="21" dur="500" fill="hold"/>
                                        <p:tgtEl>
                                          <p:spTgt spid="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7"/>
                                        </p:tgtEl>
                                        <p:attrNameLst>
                                          <p:attrName>style.visibility</p:attrName>
                                        </p:attrNameLst>
                                      </p:cBhvr>
                                      <p:to>
                                        <p:strVal val="hidden"/>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grpId="1" nodeType="afterEffect">
                                  <p:stCondLst>
                                    <p:cond delay="0"/>
                                  </p:stCondLst>
                                  <p:childTnLst>
                                    <p:set>
                                      <p:cBhvr>
                                        <p:cTn id="31" dur="1" fill="hold">
                                          <p:stCondLst>
                                            <p:cond delay="0"/>
                                          </p:stCondLst>
                                        </p:cTn>
                                        <p:tgtEl>
                                          <p:spTgt spid="9"/>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2"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2" nodeType="after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2"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grpId="0" nodeType="afterEffect">
                                  <p:stCondLst>
                                    <p:cond delay="0"/>
                                  </p:stCondLst>
                                  <p:childTnLst>
                                    <p:animMotion origin="layout" path="M 1.73472E-18 -3.33333E-6 L 0.14167 0.01111 " pathEditMode="relative" ptsTypes="AA">
                                      <p:cBhvr>
                                        <p:cTn id="43" dur="500" fill="hold"/>
                                        <p:tgtEl>
                                          <p:spTgt spid="10"/>
                                        </p:tgtEl>
                                        <p:attrNameLst>
                                          <p:attrName>ppt_x</p:attrName>
                                          <p:attrName>ppt_y</p:attrName>
                                        </p:attrNameLst>
                                      </p:cBhvr>
                                    </p:animMotion>
                                  </p:childTnLst>
                                </p:cTn>
                              </p:par>
                            </p:childTnLst>
                          </p:cTn>
                        </p:par>
                        <p:par>
                          <p:cTn id="44" fill="hold">
                            <p:stCondLst>
                              <p:cond delay="500"/>
                            </p:stCondLst>
                            <p:childTnLst>
                              <p:par>
                                <p:cTn id="45" presetID="0" presetClass="path" presetSubtype="0" accel="50000" decel="50000" fill="hold" grpId="0" nodeType="afterEffect">
                                  <p:stCondLst>
                                    <p:cond delay="0"/>
                                  </p:stCondLst>
                                  <p:childTnLst>
                                    <p:animMotion origin="layout" path="M 1.73472E-18 3.33333E-6 L 0.14167 0.01111 " pathEditMode="relative" ptsTypes="AA">
                                      <p:cBhvr>
                                        <p:cTn id="46" dur="500" fill="hold"/>
                                        <p:tgtEl>
                                          <p:spTgt spid="11"/>
                                        </p:tgtEl>
                                        <p:attrNameLst>
                                          <p:attrName>ppt_x</p:attrName>
                                          <p:attrName>ppt_y</p:attrName>
                                        </p:attrNameLst>
                                      </p:cBhvr>
                                    </p:animMotion>
                                  </p:childTnLst>
                                </p:cTn>
                              </p:par>
                            </p:childTnLst>
                          </p:cTn>
                        </p:par>
                        <p:par>
                          <p:cTn id="47" fill="hold">
                            <p:stCondLst>
                              <p:cond delay="1000"/>
                            </p:stCondLst>
                            <p:childTnLst>
                              <p:par>
                                <p:cTn id="48" presetID="0" presetClass="path" presetSubtype="0" accel="50000" decel="50000" fill="hold" grpId="0" nodeType="afterEffect">
                                  <p:stCondLst>
                                    <p:cond delay="0"/>
                                  </p:stCondLst>
                                  <p:childTnLst>
                                    <p:animMotion origin="layout" path="M 1.73472E-18 0 L 0.14167 0.01111 " pathEditMode="relative" ptsTypes="AA">
                                      <p:cBhvr>
                                        <p:cTn id="49" dur="500" fill="hold"/>
                                        <p:tgtEl>
                                          <p:spTgt spid="12"/>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1" nodeType="afterEffect">
                                  <p:stCondLst>
                                    <p:cond delay="0"/>
                                  </p:stCondLst>
                                  <p:childTnLst>
                                    <p:set>
                                      <p:cBhvr>
                                        <p:cTn id="56" dur="1" fill="hold">
                                          <p:stCondLst>
                                            <p:cond delay="0"/>
                                          </p:stCondLst>
                                        </p:cTn>
                                        <p:tgtEl>
                                          <p:spTgt spid="11"/>
                                        </p:tgtEl>
                                        <p:attrNameLst>
                                          <p:attrName>style.visibility</p:attrName>
                                        </p:attrNameLst>
                                      </p:cBhvr>
                                      <p:to>
                                        <p:strVal val="hidden"/>
                                      </p:to>
                                    </p:set>
                                  </p:childTnLst>
                                </p:cTn>
                              </p:par>
                            </p:childTnLst>
                          </p:cTn>
                        </p:par>
                        <p:par>
                          <p:cTn id="57" fill="hold">
                            <p:stCondLst>
                              <p:cond delay="0"/>
                            </p:stCondLst>
                            <p:childTnLst>
                              <p:par>
                                <p:cTn id="58" presetID="1" presetClass="exit" presetSubtype="0" fill="hold" grpId="1" nodeType="afterEffect">
                                  <p:stCondLst>
                                    <p:cond delay="0"/>
                                  </p:stCondLst>
                                  <p:childTnLst>
                                    <p:set>
                                      <p:cBhvr>
                                        <p:cTn id="59" dur="1" fill="hold">
                                          <p:stCondLst>
                                            <p:cond delay="0"/>
                                          </p:stCondLst>
                                        </p:cTn>
                                        <p:tgtEl>
                                          <p:spTgt spid="12"/>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par>
                          <p:cTn id="69" fill="hold">
                            <p:stCondLst>
                              <p:cond delay="0"/>
                            </p:stCondLst>
                            <p:childTnLst>
                              <p:par>
                                <p:cTn id="70" presetID="0" presetClass="path" presetSubtype="0" accel="50000" decel="50000" fill="hold" grpId="1" nodeType="afterEffect">
                                  <p:stCondLst>
                                    <p:cond delay="0"/>
                                  </p:stCondLst>
                                  <p:childTnLst>
                                    <p:animMotion origin="layout" path="M 0 0 L -0.15 0.03333 " pathEditMode="relative" ptsTypes="AA">
                                      <p:cBhvr>
                                        <p:cTn id="71" dur="500" fill="hold"/>
                                        <p:tgtEl>
                                          <p:spTgt spid="13"/>
                                        </p:tgtEl>
                                        <p:attrNameLst>
                                          <p:attrName>ppt_x</p:attrName>
                                          <p:attrName>ppt_y</p:attrName>
                                        </p:attrNameLst>
                                      </p:cBhvr>
                                    </p:animMotion>
                                  </p:childTnLst>
                                </p:cTn>
                              </p:par>
                            </p:childTnLst>
                          </p:cTn>
                        </p:par>
                        <p:par>
                          <p:cTn id="72" fill="hold">
                            <p:stCondLst>
                              <p:cond delay="500"/>
                            </p:stCondLst>
                            <p:childTnLst>
                              <p:par>
                                <p:cTn id="73" presetID="0" presetClass="path" presetSubtype="0" accel="50000" decel="50000" fill="hold" grpId="1" nodeType="afterEffect">
                                  <p:stCondLst>
                                    <p:cond delay="0"/>
                                  </p:stCondLst>
                                  <p:childTnLst>
                                    <p:animMotion origin="layout" path="M 0 0 L -0.15 0.03334 " pathEditMode="relative" ptsTypes="AA">
                                      <p:cBhvr>
                                        <p:cTn id="74" dur="500" fill="hold"/>
                                        <p:tgtEl>
                                          <p:spTgt spid="14"/>
                                        </p:tgtEl>
                                        <p:attrNameLst>
                                          <p:attrName>ppt_x</p:attrName>
                                          <p:attrName>ppt_y</p:attrName>
                                        </p:attrNameLst>
                                      </p:cBhvr>
                                    </p:animMotion>
                                  </p:childTnLst>
                                </p:cTn>
                              </p:par>
                            </p:childTnLst>
                          </p:cTn>
                        </p:par>
                        <p:par>
                          <p:cTn id="75" fill="hold">
                            <p:stCondLst>
                              <p:cond delay="1000"/>
                            </p:stCondLst>
                            <p:childTnLst>
                              <p:par>
                                <p:cTn id="76" presetID="0" presetClass="path" presetSubtype="0" accel="50000" decel="50000" fill="hold" grpId="1" nodeType="afterEffect">
                                  <p:stCondLst>
                                    <p:cond delay="0"/>
                                  </p:stCondLst>
                                  <p:childTnLst>
                                    <p:animMotion origin="layout" path="M 0 0 L -0.14166 0.02222 " pathEditMode="relative" ptsTypes="AA">
                                      <p:cBhvr>
                                        <p:cTn id="77" dur="500" fill="hold"/>
                                        <p:tgtEl>
                                          <p:spTgt spid="15"/>
                                        </p:tgtEl>
                                        <p:attrNameLst>
                                          <p:attrName>ppt_x</p:attrName>
                                          <p:attrName>ppt_y</p:attrName>
                                        </p:attrNameLst>
                                      </p:cBhvr>
                                    </p:animMotion>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2" nodeType="clickEffect">
                                  <p:stCondLst>
                                    <p:cond delay="0"/>
                                  </p:stCondLst>
                                  <p:childTnLst>
                                    <p:set>
                                      <p:cBhvr>
                                        <p:cTn id="81" dur="1" fill="hold">
                                          <p:stCondLst>
                                            <p:cond delay="0"/>
                                          </p:stCondLst>
                                        </p:cTn>
                                        <p:tgtEl>
                                          <p:spTgt spid="13"/>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2" nodeType="afterEffect">
                                  <p:stCondLst>
                                    <p:cond delay="0"/>
                                  </p:stCondLst>
                                  <p:childTnLst>
                                    <p:set>
                                      <p:cBhvr>
                                        <p:cTn id="84" dur="1" fill="hold">
                                          <p:stCondLst>
                                            <p:cond delay="0"/>
                                          </p:stCondLst>
                                        </p:cTn>
                                        <p:tgtEl>
                                          <p:spTgt spid="14"/>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grpId="2" nodeType="afterEffect">
                                  <p:stCondLst>
                                    <p:cond delay="0"/>
                                  </p:stCondLst>
                                  <p:childTnLst>
                                    <p:set>
                                      <p:cBhvr>
                                        <p:cTn id="87" dur="1" fill="hold">
                                          <p:stCondLst>
                                            <p:cond delay="0"/>
                                          </p:stCondLst>
                                        </p:cTn>
                                        <p:tgtEl>
                                          <p:spTgt spid="15"/>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2" nodeType="after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par>
                          <p:cTn id="91" fill="hold">
                            <p:stCondLst>
                              <p:cond delay="0"/>
                            </p:stCondLst>
                            <p:childTnLst>
                              <p:par>
                                <p:cTn id="92" presetID="6" presetClass="emph" presetSubtype="0" fill="hold" grpId="0" nodeType="afterEffect">
                                  <p:stCondLst>
                                    <p:cond delay="0"/>
                                  </p:stCondLst>
                                  <p:childTnLst>
                                    <p:animScale>
                                      <p:cBhvr>
                                        <p:cTn id="93" dur="1000" fill="hold"/>
                                        <p:tgtEl>
                                          <p:spTgt spid="17"/>
                                        </p:tgtEl>
                                      </p:cBhvr>
                                      <p:by x="150000" y="150000"/>
                                    </p:animScale>
                                  </p:childTnLst>
                                </p:cTn>
                              </p:par>
                              <p:par>
                                <p:cTn id="94" presetID="55" presetClass="entr" presetSubtype="0"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p:cTn id="96" dur="1000" fill="hold"/>
                                        <p:tgtEl>
                                          <p:spTgt spid="33"/>
                                        </p:tgtEl>
                                        <p:attrNameLst>
                                          <p:attrName>ppt_w</p:attrName>
                                        </p:attrNameLst>
                                      </p:cBhvr>
                                      <p:tavLst>
                                        <p:tav tm="0">
                                          <p:val>
                                            <p:strVal val="#ppt_w*0.70"/>
                                          </p:val>
                                        </p:tav>
                                        <p:tav tm="100000">
                                          <p:val>
                                            <p:strVal val="#ppt_w"/>
                                          </p:val>
                                        </p:tav>
                                      </p:tavLst>
                                    </p:anim>
                                    <p:anim calcmode="lin" valueType="num">
                                      <p:cBhvr>
                                        <p:cTn id="97" dur="1000" fill="hold"/>
                                        <p:tgtEl>
                                          <p:spTgt spid="33"/>
                                        </p:tgtEl>
                                        <p:attrNameLst>
                                          <p:attrName>ppt_h</p:attrName>
                                        </p:attrNameLst>
                                      </p:cBhvr>
                                      <p:tavLst>
                                        <p:tav tm="0">
                                          <p:val>
                                            <p:strVal val="#ppt_h"/>
                                          </p:val>
                                        </p:tav>
                                        <p:tav tm="100000">
                                          <p:val>
                                            <p:strVal val="#ppt_h"/>
                                          </p:val>
                                        </p:tav>
                                      </p:tavLst>
                                    </p:anim>
                                    <p:animEffect transition="in" filter="fade">
                                      <p:cBhvr>
                                        <p:cTn id="98" dur="10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7"/>
                                        </p:tgtEl>
                                        <p:attrNameLst>
                                          <p:attrName>style.visibility</p:attrName>
                                        </p:attrNameLst>
                                      </p:cBhvr>
                                      <p:to>
                                        <p:strVal val="hidden"/>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18"/>
                                        </p:tgtEl>
                                        <p:attrNameLst>
                                          <p:attrName>style.visibility</p:attrName>
                                        </p:attrNameLst>
                                      </p:cBhvr>
                                      <p:to>
                                        <p:strVal val="visible"/>
                                      </p:to>
                                    </p:set>
                                  </p:childTnLst>
                                </p:cTn>
                              </p:par>
                            </p:childTnLst>
                          </p:cTn>
                        </p:par>
                        <p:par>
                          <p:cTn id="106" fill="hold">
                            <p:stCondLst>
                              <p:cond delay="0"/>
                            </p:stCondLst>
                            <p:childTnLst>
                              <p:par>
                                <p:cTn id="107" presetID="1" presetClass="entr" presetSubtype="0" fill="hold" grpId="0" nodeType="afterEffect">
                                  <p:stCondLst>
                                    <p:cond delay="0"/>
                                  </p:stCondLst>
                                  <p:childTnLst>
                                    <p:set>
                                      <p:cBhvr>
                                        <p:cTn id="108" dur="1" fill="hold">
                                          <p:stCondLst>
                                            <p:cond delay="0"/>
                                          </p:stCondLst>
                                        </p:cTn>
                                        <p:tgtEl>
                                          <p:spTgt spid="19"/>
                                        </p:tgtEl>
                                        <p:attrNameLst>
                                          <p:attrName>style.visibility</p:attrName>
                                        </p:attrNameLst>
                                      </p:cBhvr>
                                      <p:to>
                                        <p:strVal val="visible"/>
                                      </p:to>
                                    </p:set>
                                  </p:childTnLst>
                                </p:cTn>
                              </p:par>
                            </p:childTnLst>
                          </p:cTn>
                        </p:par>
                        <p:par>
                          <p:cTn id="109" fill="hold">
                            <p:stCondLst>
                              <p:cond delay="0"/>
                            </p:stCondLst>
                            <p:childTnLst>
                              <p:par>
                                <p:cTn id="110" presetID="1" presetClass="entr" presetSubtype="0"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childTnLst>
                                </p:cTn>
                              </p:par>
                            </p:childTnLst>
                          </p:cTn>
                        </p:par>
                        <p:par>
                          <p:cTn id="112" fill="hold">
                            <p:stCondLst>
                              <p:cond delay="0"/>
                            </p:stCondLst>
                            <p:childTnLst>
                              <p:par>
                                <p:cTn id="113" presetID="0" presetClass="path" presetSubtype="0" accel="50000" decel="50000" fill="hold" grpId="1" nodeType="afterEffect">
                                  <p:stCondLst>
                                    <p:cond delay="0"/>
                                  </p:stCondLst>
                                  <p:childTnLst>
                                    <p:animMotion origin="layout" path="M 0 0 L 0.14167 0.01111 " pathEditMode="relative" ptsTypes="AA">
                                      <p:cBhvr>
                                        <p:cTn id="114" dur="500" fill="hold"/>
                                        <p:tgtEl>
                                          <p:spTgt spid="18"/>
                                        </p:tgtEl>
                                        <p:attrNameLst>
                                          <p:attrName>ppt_x</p:attrName>
                                          <p:attrName>ppt_y</p:attrName>
                                        </p:attrNameLst>
                                      </p:cBhvr>
                                    </p:animMotion>
                                  </p:childTnLst>
                                </p:cTn>
                              </p:par>
                            </p:childTnLst>
                          </p:cTn>
                        </p:par>
                        <p:par>
                          <p:cTn id="115" fill="hold">
                            <p:stCondLst>
                              <p:cond delay="500"/>
                            </p:stCondLst>
                            <p:childTnLst>
                              <p:par>
                                <p:cTn id="116" presetID="0" presetClass="path" presetSubtype="0" accel="50000" decel="50000" fill="hold" grpId="1" nodeType="afterEffect">
                                  <p:stCondLst>
                                    <p:cond delay="0"/>
                                  </p:stCondLst>
                                  <p:childTnLst>
                                    <p:animMotion origin="layout" path="M -0.00416 -4.44444E-6 L 0.14167 0.01112 " pathEditMode="relative" rAng="0" ptsTypes="AA">
                                      <p:cBhvr>
                                        <p:cTn id="117" dur="500" fill="hold"/>
                                        <p:tgtEl>
                                          <p:spTgt spid="19"/>
                                        </p:tgtEl>
                                        <p:attrNameLst>
                                          <p:attrName>ppt_x</p:attrName>
                                          <p:attrName>ppt_y</p:attrName>
                                        </p:attrNameLst>
                                      </p:cBhvr>
                                      <p:rCtr x="7300" y="600"/>
                                    </p:animMotion>
                                  </p:childTnLst>
                                </p:cTn>
                              </p:par>
                            </p:childTnLst>
                          </p:cTn>
                        </p:par>
                        <p:par>
                          <p:cTn id="118" fill="hold">
                            <p:stCondLst>
                              <p:cond delay="1000"/>
                            </p:stCondLst>
                            <p:childTnLst>
                              <p:par>
                                <p:cTn id="119" presetID="0" presetClass="path" presetSubtype="0" accel="50000" decel="50000" fill="hold" grpId="1" nodeType="afterEffect">
                                  <p:stCondLst>
                                    <p:cond delay="0"/>
                                  </p:stCondLst>
                                  <p:childTnLst>
                                    <p:animMotion origin="layout" path="M 0 0 L 0.14167 0 " pathEditMode="relative" ptsTypes="AA">
                                      <p:cBhvr>
                                        <p:cTn id="120" dur="500" fill="hold"/>
                                        <p:tgtEl>
                                          <p:spTgt spid="20"/>
                                        </p:tgtEl>
                                        <p:attrNameLst>
                                          <p:attrName>ppt_x</p:attrName>
                                          <p:attrName>ppt_y</p:attrName>
                                        </p:attrNameLst>
                                      </p:cBhvr>
                                    </p:animMotion>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2" nodeType="clickEffect">
                                  <p:stCondLst>
                                    <p:cond delay="0"/>
                                  </p:stCondLst>
                                  <p:childTnLst>
                                    <p:set>
                                      <p:cBhvr>
                                        <p:cTn id="124" dur="1" fill="hold">
                                          <p:stCondLst>
                                            <p:cond delay="0"/>
                                          </p:stCondLst>
                                        </p:cTn>
                                        <p:tgtEl>
                                          <p:spTgt spid="18"/>
                                        </p:tgtEl>
                                        <p:attrNameLst>
                                          <p:attrName>style.visibility</p:attrName>
                                        </p:attrNameLst>
                                      </p:cBhvr>
                                      <p:to>
                                        <p:strVal val="hidden"/>
                                      </p:to>
                                    </p:set>
                                  </p:childTnLst>
                                </p:cTn>
                              </p:par>
                            </p:childTnLst>
                          </p:cTn>
                        </p:par>
                        <p:par>
                          <p:cTn id="125" fill="hold">
                            <p:stCondLst>
                              <p:cond delay="0"/>
                            </p:stCondLst>
                            <p:childTnLst>
                              <p:par>
                                <p:cTn id="126" presetID="1" presetClass="exit" presetSubtype="0" fill="hold" grpId="2" nodeType="afterEffect">
                                  <p:stCondLst>
                                    <p:cond delay="0"/>
                                  </p:stCondLst>
                                  <p:childTnLst>
                                    <p:set>
                                      <p:cBhvr>
                                        <p:cTn id="127" dur="1" fill="hold">
                                          <p:stCondLst>
                                            <p:cond delay="0"/>
                                          </p:stCondLst>
                                        </p:cTn>
                                        <p:tgtEl>
                                          <p:spTgt spid="19"/>
                                        </p:tgtEl>
                                        <p:attrNameLst>
                                          <p:attrName>style.visibility</p:attrName>
                                        </p:attrNameLst>
                                      </p:cBhvr>
                                      <p:to>
                                        <p:strVal val="hidden"/>
                                      </p:to>
                                    </p:set>
                                  </p:childTnLst>
                                </p:cTn>
                              </p:par>
                            </p:childTnLst>
                          </p:cTn>
                        </p:par>
                        <p:par>
                          <p:cTn id="128" fill="hold">
                            <p:stCondLst>
                              <p:cond delay="0"/>
                            </p:stCondLst>
                            <p:childTnLst>
                              <p:par>
                                <p:cTn id="129" presetID="1" presetClass="exit" presetSubtype="0" fill="hold" grpId="2" nodeType="afterEffect">
                                  <p:stCondLst>
                                    <p:cond delay="0"/>
                                  </p:stCondLst>
                                  <p:childTnLst>
                                    <p:set>
                                      <p:cBhvr>
                                        <p:cTn id="130" dur="1" fill="hold">
                                          <p:stCondLst>
                                            <p:cond delay="0"/>
                                          </p:stCondLst>
                                        </p:cTn>
                                        <p:tgtEl>
                                          <p:spTgt spid="2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2" nodeType="afterEffect">
                                  <p:stCondLst>
                                    <p:cond delay="0"/>
                                  </p:stCondLst>
                                  <p:childTnLst>
                                    <p:set>
                                      <p:cBhvr>
                                        <p:cTn id="133" dur="1" fill="hold">
                                          <p:stCondLst>
                                            <p:cond delay="0"/>
                                          </p:stCondLst>
                                        </p:cTn>
                                        <p:tgtEl>
                                          <p:spTgt spid="21"/>
                                        </p:tgtEl>
                                        <p:attrNameLst>
                                          <p:attrName>style.visibility</p:attrName>
                                        </p:attrNameLst>
                                      </p:cBhvr>
                                      <p:to>
                                        <p:strVal val="visible"/>
                                      </p:to>
                                    </p:set>
                                  </p:childTnLst>
                                </p:cTn>
                              </p:par>
                            </p:childTnLst>
                          </p:cTn>
                        </p:par>
                        <p:par>
                          <p:cTn id="134" fill="hold">
                            <p:stCondLst>
                              <p:cond delay="0"/>
                            </p:stCondLst>
                            <p:childTnLst>
                              <p:par>
                                <p:cTn id="135" presetID="6" presetClass="emph" presetSubtype="0" fill="hold" grpId="0" nodeType="afterEffect">
                                  <p:stCondLst>
                                    <p:cond delay="0"/>
                                  </p:stCondLst>
                                  <p:childTnLst>
                                    <p:animScale>
                                      <p:cBhvr>
                                        <p:cTn id="136" dur="1000" fill="hold"/>
                                        <p:tgtEl>
                                          <p:spTgt spid="21"/>
                                        </p:tgtEl>
                                      </p:cBhvr>
                                      <p:by x="150000" y="150000"/>
                                    </p:animScale>
                                  </p:childTnLst>
                                </p:cTn>
                              </p:par>
                              <p:par>
                                <p:cTn id="137" presetID="55" presetClass="entr" presetSubtype="0" fill="hold" grpId="0" nodeType="withEffect">
                                  <p:stCondLst>
                                    <p:cond delay="0"/>
                                  </p:stCondLst>
                                  <p:childTnLst>
                                    <p:set>
                                      <p:cBhvr>
                                        <p:cTn id="138" dur="1" fill="hold">
                                          <p:stCondLst>
                                            <p:cond delay="0"/>
                                          </p:stCondLst>
                                        </p:cTn>
                                        <p:tgtEl>
                                          <p:spTgt spid="39"/>
                                        </p:tgtEl>
                                        <p:attrNameLst>
                                          <p:attrName>style.visibility</p:attrName>
                                        </p:attrNameLst>
                                      </p:cBhvr>
                                      <p:to>
                                        <p:strVal val="visible"/>
                                      </p:to>
                                    </p:set>
                                    <p:anim calcmode="lin" valueType="num">
                                      <p:cBhvr>
                                        <p:cTn id="139" dur="1000" fill="hold"/>
                                        <p:tgtEl>
                                          <p:spTgt spid="39"/>
                                        </p:tgtEl>
                                        <p:attrNameLst>
                                          <p:attrName>ppt_w</p:attrName>
                                        </p:attrNameLst>
                                      </p:cBhvr>
                                      <p:tavLst>
                                        <p:tav tm="0">
                                          <p:val>
                                            <p:strVal val="#ppt_w*0.70"/>
                                          </p:val>
                                        </p:tav>
                                        <p:tav tm="100000">
                                          <p:val>
                                            <p:strVal val="#ppt_w"/>
                                          </p:val>
                                        </p:tav>
                                      </p:tavLst>
                                    </p:anim>
                                    <p:anim calcmode="lin" valueType="num">
                                      <p:cBhvr>
                                        <p:cTn id="140" dur="1000" fill="hold"/>
                                        <p:tgtEl>
                                          <p:spTgt spid="39"/>
                                        </p:tgtEl>
                                        <p:attrNameLst>
                                          <p:attrName>ppt_h</p:attrName>
                                        </p:attrNameLst>
                                      </p:cBhvr>
                                      <p:tavLst>
                                        <p:tav tm="0">
                                          <p:val>
                                            <p:strVal val="#ppt_h"/>
                                          </p:val>
                                        </p:tav>
                                        <p:tav tm="100000">
                                          <p:val>
                                            <p:strVal val="#ppt_h"/>
                                          </p:val>
                                        </p:tav>
                                      </p:tavLst>
                                    </p:anim>
                                    <p:animEffect transition="in" filter="fade">
                                      <p:cBhvr>
                                        <p:cTn id="141" dur="1000"/>
                                        <p:tgtEl>
                                          <p:spTgt spid="39"/>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21"/>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22"/>
                                        </p:tgtEl>
                                        <p:attrNameLst>
                                          <p:attrName>style.visibility</p:attrName>
                                        </p:attrNameLst>
                                      </p:cBhvr>
                                      <p:to>
                                        <p:strVal val="visible"/>
                                      </p:to>
                                    </p:set>
                                  </p:childTnLst>
                                </p:cTn>
                              </p:par>
                            </p:childTnLst>
                          </p:cTn>
                        </p:par>
                        <p:par>
                          <p:cTn id="149" fill="hold">
                            <p:stCondLst>
                              <p:cond delay="0"/>
                            </p:stCondLst>
                            <p:childTnLst>
                              <p:par>
                                <p:cTn id="150" presetID="1" presetClass="entr" presetSubtype="0" fill="hold" grpId="0" nodeType="afterEffect">
                                  <p:stCondLst>
                                    <p:cond delay="0"/>
                                  </p:stCondLst>
                                  <p:childTnLst>
                                    <p:set>
                                      <p:cBhvr>
                                        <p:cTn id="151" dur="1" fill="hold">
                                          <p:stCondLst>
                                            <p:cond delay="0"/>
                                          </p:stCondLst>
                                        </p:cTn>
                                        <p:tgtEl>
                                          <p:spTgt spid="23"/>
                                        </p:tgtEl>
                                        <p:attrNameLst>
                                          <p:attrName>style.visibility</p:attrName>
                                        </p:attrNameLst>
                                      </p:cBhvr>
                                      <p:to>
                                        <p:strVal val="visible"/>
                                      </p:to>
                                    </p:set>
                                  </p:childTnLst>
                                </p:cTn>
                              </p:par>
                            </p:childTnLst>
                          </p:cTn>
                        </p:par>
                        <p:par>
                          <p:cTn id="152" fill="hold">
                            <p:stCondLst>
                              <p:cond delay="0"/>
                            </p:stCondLst>
                            <p:childTnLst>
                              <p:par>
                                <p:cTn id="153" presetID="1" presetClass="entr" presetSubtype="0" fill="hold" grpId="0" nodeType="afterEffect">
                                  <p:stCondLst>
                                    <p:cond delay="0"/>
                                  </p:stCondLst>
                                  <p:childTnLst>
                                    <p:set>
                                      <p:cBhvr>
                                        <p:cTn id="154" dur="1" fill="hold">
                                          <p:stCondLst>
                                            <p:cond delay="0"/>
                                          </p:stCondLst>
                                        </p:cTn>
                                        <p:tgtEl>
                                          <p:spTgt spid="2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0 1.11022E-16 L -0.15417 0.03333 " pathEditMode="relative" rAng="0" ptsTypes="AA">
                                      <p:cBhvr>
                                        <p:cTn id="158" dur="500" fill="hold"/>
                                        <p:tgtEl>
                                          <p:spTgt spid="22"/>
                                        </p:tgtEl>
                                        <p:attrNameLst>
                                          <p:attrName>ppt_x</p:attrName>
                                          <p:attrName>ppt_y</p:attrName>
                                        </p:attrNameLst>
                                      </p:cBhvr>
                                      <p:rCtr x="-7700" y="1700"/>
                                    </p:animMotion>
                                  </p:childTnLst>
                                </p:cTn>
                              </p:par>
                            </p:childTnLst>
                          </p:cTn>
                        </p:par>
                        <p:par>
                          <p:cTn id="159" fill="hold">
                            <p:stCondLst>
                              <p:cond delay="500"/>
                            </p:stCondLst>
                            <p:childTnLst>
                              <p:par>
                                <p:cTn id="160" presetID="0" presetClass="path" presetSubtype="0" accel="50000" decel="50000" fill="hold" grpId="1" nodeType="afterEffect">
                                  <p:stCondLst>
                                    <p:cond delay="0"/>
                                  </p:stCondLst>
                                  <p:childTnLst>
                                    <p:animMotion origin="layout" path="M 0 0 L -0.15 0.03334 " pathEditMode="relative" ptsTypes="AA">
                                      <p:cBhvr>
                                        <p:cTn id="161" dur="500" fill="hold"/>
                                        <p:tgtEl>
                                          <p:spTgt spid="23"/>
                                        </p:tgtEl>
                                        <p:attrNameLst>
                                          <p:attrName>ppt_x</p:attrName>
                                          <p:attrName>ppt_y</p:attrName>
                                        </p:attrNameLst>
                                      </p:cBhvr>
                                    </p:animMotion>
                                  </p:childTnLst>
                                </p:cTn>
                              </p:par>
                            </p:childTnLst>
                          </p:cTn>
                        </p:par>
                        <p:par>
                          <p:cTn id="162" fill="hold">
                            <p:stCondLst>
                              <p:cond delay="1000"/>
                            </p:stCondLst>
                            <p:childTnLst>
                              <p:par>
                                <p:cTn id="163" presetID="0" presetClass="path" presetSubtype="0" accel="50000" decel="50000" fill="hold" grpId="1" nodeType="afterEffect">
                                  <p:stCondLst>
                                    <p:cond delay="0"/>
                                  </p:stCondLst>
                                  <p:childTnLst>
                                    <p:animMotion origin="layout" path="M 0 0 L -0.15 0.03333 " pathEditMode="relative" ptsTypes="AA">
                                      <p:cBhvr>
                                        <p:cTn id="164" dur="500" fill="hold"/>
                                        <p:tgtEl>
                                          <p:spTgt spid="24"/>
                                        </p:tgtEl>
                                        <p:attrNameLst>
                                          <p:attrName>ppt_x</p:attrName>
                                          <p:attrName>ppt_y</p:attrName>
                                        </p:attrNameLst>
                                      </p:cBhvr>
                                    </p:animMotion>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childTnLst>
                          </p:cTn>
                        </p:par>
                        <p:par>
                          <p:cTn id="169" fill="hold">
                            <p:stCondLst>
                              <p:cond delay="0"/>
                            </p:stCondLst>
                            <p:childTnLst>
                              <p:par>
                                <p:cTn id="170" presetID="1" presetClass="exit" presetSubtype="0" fill="hold" grpId="2" nodeType="afterEffect">
                                  <p:stCondLst>
                                    <p:cond delay="0"/>
                                  </p:stCondLst>
                                  <p:childTnLst>
                                    <p:set>
                                      <p:cBhvr>
                                        <p:cTn id="171" dur="1" fill="hold">
                                          <p:stCondLst>
                                            <p:cond delay="0"/>
                                          </p:stCondLst>
                                        </p:cTn>
                                        <p:tgtEl>
                                          <p:spTgt spid="23"/>
                                        </p:tgtEl>
                                        <p:attrNameLst>
                                          <p:attrName>style.visibility</p:attrName>
                                        </p:attrNameLst>
                                      </p:cBhvr>
                                      <p:to>
                                        <p:strVal val="hidden"/>
                                      </p:to>
                                    </p:set>
                                  </p:childTnLst>
                                </p:cTn>
                              </p:par>
                            </p:childTnLst>
                          </p:cTn>
                        </p:par>
                        <p:par>
                          <p:cTn id="172" fill="hold">
                            <p:stCondLst>
                              <p:cond delay="0"/>
                            </p:stCondLst>
                            <p:childTnLst>
                              <p:par>
                                <p:cTn id="173" presetID="1" presetClass="exit" presetSubtype="0" fill="hold" grpId="2" nodeType="afterEffect">
                                  <p:stCondLst>
                                    <p:cond delay="0"/>
                                  </p:stCondLst>
                                  <p:childTnLst>
                                    <p:set>
                                      <p:cBhvr>
                                        <p:cTn id="174" dur="1" fill="hold">
                                          <p:stCondLst>
                                            <p:cond delay="0"/>
                                          </p:stCondLst>
                                        </p:cTn>
                                        <p:tgtEl>
                                          <p:spTgt spid="24"/>
                                        </p:tgtEl>
                                        <p:attrNameLst>
                                          <p:attrName>style.visibility</p:attrName>
                                        </p:attrNameLst>
                                      </p:cBhvr>
                                      <p:to>
                                        <p:strVal val="hidden"/>
                                      </p:to>
                                    </p:set>
                                  </p:childTnLst>
                                </p:cTn>
                              </p:par>
                            </p:childTnLst>
                          </p:cTn>
                        </p:par>
                        <p:par>
                          <p:cTn id="175" fill="hold">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26"/>
                                        </p:tgtEl>
                                        <p:attrNameLst>
                                          <p:attrName>style.visibility</p:attrName>
                                        </p:attrNameLst>
                                      </p:cBhvr>
                                      <p:to>
                                        <p:strVal val="visible"/>
                                      </p:to>
                                    </p:set>
                                  </p:childTnLst>
                                </p:cTn>
                              </p:par>
                            </p:childTnLst>
                          </p:cTn>
                        </p:par>
                        <p:par>
                          <p:cTn id="178" fill="hold">
                            <p:stCondLst>
                              <p:cond delay="0"/>
                            </p:stCondLst>
                            <p:childTnLst>
                              <p:par>
                                <p:cTn id="179" presetID="1" presetClass="entr" presetSubtype="0" fill="hold" grpId="0" nodeType="afterEffect">
                                  <p:stCondLst>
                                    <p:cond delay="0"/>
                                  </p:stCondLst>
                                  <p:childTnLst>
                                    <p:set>
                                      <p:cBhvr>
                                        <p:cTn id="180" dur="1" fill="hold">
                                          <p:stCondLst>
                                            <p:cond delay="0"/>
                                          </p:stCondLst>
                                        </p:cTn>
                                        <p:tgtEl>
                                          <p:spTgt spid="2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28"/>
                                        </p:tgtEl>
                                        <p:attrNameLst>
                                          <p:attrName>style.visibility</p:attrName>
                                        </p:attrNameLst>
                                      </p:cBhvr>
                                      <p:to>
                                        <p:strVal val="visible"/>
                                      </p:to>
                                    </p:set>
                                  </p:childTnLst>
                                </p:cTn>
                              </p:par>
                            </p:childTnLst>
                          </p:cTn>
                        </p:par>
                        <p:par>
                          <p:cTn id="184" fill="hold">
                            <p:stCondLst>
                              <p:cond delay="0"/>
                            </p:stCondLst>
                            <p:childTnLst>
                              <p:par>
                                <p:cTn id="185" presetID="0" presetClass="path" presetSubtype="0" accel="50000" decel="50000" fill="hold" grpId="1" nodeType="afterEffect">
                                  <p:stCondLst>
                                    <p:cond delay="0"/>
                                  </p:stCondLst>
                                  <p:childTnLst>
                                    <p:animMotion origin="layout" path="M 0 0 L -0.15 0.03333 " pathEditMode="relative" ptsTypes="AA">
                                      <p:cBhvr>
                                        <p:cTn id="186" dur="500" fill="hold"/>
                                        <p:tgtEl>
                                          <p:spTgt spid="26"/>
                                        </p:tgtEl>
                                        <p:attrNameLst>
                                          <p:attrName>ppt_x</p:attrName>
                                          <p:attrName>ppt_y</p:attrName>
                                        </p:attrNameLst>
                                      </p:cBhvr>
                                    </p:animMotion>
                                  </p:childTnLst>
                                </p:cTn>
                              </p:par>
                            </p:childTnLst>
                          </p:cTn>
                        </p:par>
                        <p:par>
                          <p:cTn id="187" fill="hold">
                            <p:stCondLst>
                              <p:cond delay="500"/>
                            </p:stCondLst>
                            <p:childTnLst>
                              <p:par>
                                <p:cTn id="188" presetID="0" presetClass="path" presetSubtype="0" accel="50000" decel="50000" fill="hold" grpId="1" nodeType="afterEffect">
                                  <p:stCondLst>
                                    <p:cond delay="0"/>
                                  </p:stCondLst>
                                  <p:childTnLst>
                                    <p:animMotion origin="layout" path="M 0 0 L -0.15 0.03334 " pathEditMode="relative" ptsTypes="AA">
                                      <p:cBhvr>
                                        <p:cTn id="189" dur="500" fill="hold"/>
                                        <p:tgtEl>
                                          <p:spTgt spid="27"/>
                                        </p:tgtEl>
                                        <p:attrNameLst>
                                          <p:attrName>ppt_x</p:attrName>
                                          <p:attrName>ppt_y</p:attrName>
                                        </p:attrNameLst>
                                      </p:cBhvr>
                                    </p:animMotion>
                                  </p:childTnLst>
                                </p:cTn>
                              </p:par>
                            </p:childTnLst>
                          </p:cTn>
                        </p:par>
                        <p:par>
                          <p:cTn id="190" fill="hold">
                            <p:stCondLst>
                              <p:cond delay="1000"/>
                            </p:stCondLst>
                            <p:childTnLst>
                              <p:par>
                                <p:cTn id="191" presetID="0" presetClass="path" presetSubtype="0" accel="50000" decel="50000" fill="hold" grpId="1" nodeType="afterEffect">
                                  <p:stCondLst>
                                    <p:cond delay="0"/>
                                  </p:stCondLst>
                                  <p:childTnLst>
                                    <p:animMotion origin="layout" path="M -3.33333E-6 0.01111 L -0.15416 0.03334 " pathEditMode="relative" rAng="0" ptsTypes="AA">
                                      <p:cBhvr>
                                        <p:cTn id="192" dur="500" fill="hold"/>
                                        <p:tgtEl>
                                          <p:spTgt spid="28"/>
                                        </p:tgtEl>
                                        <p:attrNameLst>
                                          <p:attrName>ppt_x</p:attrName>
                                          <p:attrName>ppt_y</p:attrName>
                                        </p:attrNameLst>
                                      </p:cBhvr>
                                      <p:rCtr x="-7700" y="1100"/>
                                    </p:animMotion>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2" nodeType="clickEffect">
                                  <p:stCondLst>
                                    <p:cond delay="0"/>
                                  </p:stCondLst>
                                  <p:childTnLst>
                                    <p:set>
                                      <p:cBhvr>
                                        <p:cTn id="196" dur="1" fill="hold">
                                          <p:stCondLst>
                                            <p:cond delay="0"/>
                                          </p:stCondLst>
                                        </p:cTn>
                                        <p:tgtEl>
                                          <p:spTgt spid="26"/>
                                        </p:tgtEl>
                                        <p:attrNameLst>
                                          <p:attrName>style.visibility</p:attrName>
                                        </p:attrNameLst>
                                      </p:cBhvr>
                                      <p:to>
                                        <p:strVal val="hidden"/>
                                      </p:to>
                                    </p:set>
                                  </p:childTnLst>
                                </p:cTn>
                              </p:par>
                            </p:childTnLst>
                          </p:cTn>
                        </p:par>
                        <p:par>
                          <p:cTn id="197" fill="hold">
                            <p:stCondLst>
                              <p:cond delay="0"/>
                            </p:stCondLst>
                            <p:childTnLst>
                              <p:par>
                                <p:cTn id="198" presetID="1" presetClass="exit" presetSubtype="0" fill="hold" grpId="2" nodeType="afterEffect">
                                  <p:stCondLst>
                                    <p:cond delay="0"/>
                                  </p:stCondLst>
                                  <p:childTnLst>
                                    <p:set>
                                      <p:cBhvr>
                                        <p:cTn id="199" dur="1" fill="hold">
                                          <p:stCondLst>
                                            <p:cond delay="0"/>
                                          </p:stCondLst>
                                        </p:cTn>
                                        <p:tgtEl>
                                          <p:spTgt spid="27"/>
                                        </p:tgtEl>
                                        <p:attrNameLst>
                                          <p:attrName>style.visibility</p:attrName>
                                        </p:attrNameLst>
                                      </p:cBhvr>
                                      <p:to>
                                        <p:strVal val="hidden"/>
                                      </p:to>
                                    </p:set>
                                  </p:childTnLst>
                                </p:cTn>
                              </p:par>
                            </p:childTnLst>
                          </p:cTn>
                        </p:par>
                        <p:par>
                          <p:cTn id="200" fill="hold">
                            <p:stCondLst>
                              <p:cond delay="0"/>
                            </p:stCondLst>
                            <p:childTnLst>
                              <p:par>
                                <p:cTn id="201" presetID="1" presetClass="exit" presetSubtype="0" fill="hold" grpId="2" nodeType="afterEffect">
                                  <p:stCondLst>
                                    <p:cond delay="0"/>
                                  </p:stCondLst>
                                  <p:childTnLst>
                                    <p:set>
                                      <p:cBhvr>
                                        <p:cTn id="202" dur="1" fill="hold">
                                          <p:stCondLst>
                                            <p:cond delay="0"/>
                                          </p:stCondLst>
                                        </p:cTn>
                                        <p:tgtEl>
                                          <p:spTgt spid="28"/>
                                        </p:tgtEl>
                                        <p:attrNameLst>
                                          <p:attrName>style.visibility</p:attrName>
                                        </p:attrNameLst>
                                      </p:cBhvr>
                                      <p:to>
                                        <p:strVal val="hidden"/>
                                      </p:to>
                                    </p:set>
                                  </p:childTnLst>
                                </p:cTn>
                              </p:par>
                            </p:childTnLst>
                          </p:cTn>
                        </p:par>
                        <p:par>
                          <p:cTn id="203" fill="hold">
                            <p:stCondLst>
                              <p:cond delay="0"/>
                            </p:stCondLst>
                            <p:childTnLst>
                              <p:par>
                                <p:cTn id="204" presetID="1" presetClass="entr" presetSubtype="0" fill="hold" grpId="2" nodeType="afterEffect">
                                  <p:stCondLst>
                                    <p:cond delay="0"/>
                                  </p:stCondLst>
                                  <p:childTnLst>
                                    <p:set>
                                      <p:cBhvr>
                                        <p:cTn id="205" dur="1" fill="hold">
                                          <p:stCondLst>
                                            <p:cond delay="0"/>
                                          </p:stCondLst>
                                        </p:cTn>
                                        <p:tgtEl>
                                          <p:spTgt spid="29"/>
                                        </p:tgtEl>
                                        <p:attrNameLst>
                                          <p:attrName>style.visibility</p:attrName>
                                        </p:attrNameLst>
                                      </p:cBhvr>
                                      <p:to>
                                        <p:strVal val="visible"/>
                                      </p:to>
                                    </p:set>
                                  </p:childTnLst>
                                </p:cTn>
                              </p:par>
                            </p:childTnLst>
                          </p:cTn>
                        </p:par>
                        <p:par>
                          <p:cTn id="206" fill="hold">
                            <p:stCondLst>
                              <p:cond delay="0"/>
                            </p:stCondLst>
                            <p:childTnLst>
                              <p:par>
                                <p:cTn id="207" presetID="1" presetClass="entr" presetSubtype="0" fill="hold" grpId="2" nodeType="afterEffect">
                                  <p:stCondLst>
                                    <p:cond delay="0"/>
                                  </p:stCondLst>
                                  <p:childTnLst>
                                    <p:set>
                                      <p:cBhvr>
                                        <p:cTn id="208" dur="1" fill="hold">
                                          <p:stCondLst>
                                            <p:cond delay="0"/>
                                          </p:stCondLst>
                                        </p:cTn>
                                        <p:tgtEl>
                                          <p:spTgt spid="30"/>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2" nodeType="afterEffect">
                                  <p:stCondLst>
                                    <p:cond delay="0"/>
                                  </p:stCondLst>
                                  <p:childTnLst>
                                    <p:set>
                                      <p:cBhvr>
                                        <p:cTn id="211" dur="1" fill="hold">
                                          <p:stCondLst>
                                            <p:cond delay="0"/>
                                          </p:stCondLst>
                                        </p:cTn>
                                        <p:tgtEl>
                                          <p:spTgt spid="31"/>
                                        </p:tgtEl>
                                        <p:attrNameLst>
                                          <p:attrName>style.visibility</p:attrName>
                                        </p:attrNameLst>
                                      </p:cBhvr>
                                      <p:to>
                                        <p:strVal val="visible"/>
                                      </p:to>
                                    </p:set>
                                  </p:childTnLst>
                                </p:cTn>
                              </p:par>
                            </p:childTnLst>
                          </p:cTn>
                        </p:par>
                        <p:par>
                          <p:cTn id="212" fill="hold">
                            <p:stCondLst>
                              <p:cond delay="0"/>
                            </p:stCondLst>
                            <p:childTnLst>
                              <p:par>
                                <p:cTn id="213" presetID="0" presetClass="path" presetSubtype="0" accel="50000" decel="50000" fill="hold" grpId="0" nodeType="afterEffect">
                                  <p:stCondLst>
                                    <p:cond delay="0"/>
                                  </p:stCondLst>
                                  <p:childTnLst>
                                    <p:animMotion origin="layout" path="M 1.73472E-18 3.33333E-6 L 0.14167 0.01111 " pathEditMode="relative" ptsTypes="AA">
                                      <p:cBhvr>
                                        <p:cTn id="214" dur="500" fill="hold"/>
                                        <p:tgtEl>
                                          <p:spTgt spid="30"/>
                                        </p:tgtEl>
                                        <p:attrNameLst>
                                          <p:attrName>ppt_x</p:attrName>
                                          <p:attrName>ppt_y</p:attrName>
                                        </p:attrNameLst>
                                      </p:cBhvr>
                                    </p:animMotion>
                                  </p:childTnLst>
                                </p:cTn>
                              </p:par>
                            </p:childTnLst>
                          </p:cTn>
                        </p:par>
                        <p:par>
                          <p:cTn id="215" fill="hold">
                            <p:stCondLst>
                              <p:cond delay="500"/>
                            </p:stCondLst>
                            <p:childTnLst>
                              <p:par>
                                <p:cTn id="216" presetID="0" presetClass="path" presetSubtype="0" accel="50000" decel="50000" fill="hold" grpId="0" nodeType="afterEffect">
                                  <p:stCondLst>
                                    <p:cond delay="0"/>
                                  </p:stCondLst>
                                  <p:childTnLst>
                                    <p:animMotion origin="layout" path="M 1.73472E-18 -3.33333E-6 L 0.14167 0.01111 " pathEditMode="relative" ptsTypes="AA">
                                      <p:cBhvr>
                                        <p:cTn id="217" dur="500" fill="hold"/>
                                        <p:tgtEl>
                                          <p:spTgt spid="29"/>
                                        </p:tgtEl>
                                        <p:attrNameLst>
                                          <p:attrName>ppt_x</p:attrName>
                                          <p:attrName>ppt_y</p:attrName>
                                        </p:attrNameLst>
                                      </p:cBhvr>
                                    </p:animMotion>
                                  </p:childTnLst>
                                </p:cTn>
                              </p:par>
                            </p:childTnLst>
                          </p:cTn>
                        </p:par>
                        <p:par>
                          <p:cTn id="218" fill="hold">
                            <p:stCondLst>
                              <p:cond delay="1000"/>
                            </p:stCondLst>
                            <p:childTnLst>
                              <p:par>
                                <p:cTn id="219" presetID="0" presetClass="path" presetSubtype="0" accel="50000" decel="50000" fill="hold" grpId="0" nodeType="afterEffect">
                                  <p:stCondLst>
                                    <p:cond delay="0"/>
                                  </p:stCondLst>
                                  <p:childTnLst>
                                    <p:animMotion origin="layout" path="M 1.73472E-18 0 L 0.14167 0.01111 " pathEditMode="relative" ptsTypes="AA">
                                      <p:cBhvr>
                                        <p:cTn id="220" dur="500" fill="hold"/>
                                        <p:tgtEl>
                                          <p:spTgt spid="31"/>
                                        </p:tgtEl>
                                        <p:attrNameLst>
                                          <p:attrName>ppt_x</p:attrName>
                                          <p:attrName>ppt_y</p:attrName>
                                        </p:attrNameLst>
                                      </p:cBhvr>
                                    </p:animMotion>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29"/>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grpId="1" nodeType="afterEffect">
                                  <p:stCondLst>
                                    <p:cond delay="0"/>
                                  </p:stCondLst>
                                  <p:childTnLst>
                                    <p:set>
                                      <p:cBhvr>
                                        <p:cTn id="227" dur="1" fill="hold">
                                          <p:stCondLst>
                                            <p:cond delay="0"/>
                                          </p:stCondLst>
                                        </p:cTn>
                                        <p:tgtEl>
                                          <p:spTgt spid="30"/>
                                        </p:tgtEl>
                                        <p:attrNameLst>
                                          <p:attrName>style.visibility</p:attrName>
                                        </p:attrNameLst>
                                      </p:cBhvr>
                                      <p:to>
                                        <p:strVal val="hidden"/>
                                      </p:to>
                                    </p:set>
                                  </p:childTnLst>
                                </p:cTn>
                              </p:par>
                            </p:childTnLst>
                          </p:cTn>
                        </p:par>
                        <p:par>
                          <p:cTn id="228" fill="hold">
                            <p:stCondLst>
                              <p:cond delay="0"/>
                            </p:stCondLst>
                            <p:childTnLst>
                              <p:par>
                                <p:cTn id="229" presetID="1" presetClass="exit" presetSubtype="0" fill="hold" grpId="1" nodeType="afterEffect">
                                  <p:stCondLst>
                                    <p:cond delay="0"/>
                                  </p:stCondLst>
                                  <p:childTnLst>
                                    <p:set>
                                      <p:cBhvr>
                                        <p:cTn id="230" dur="1" fill="hold">
                                          <p:stCondLst>
                                            <p:cond delay="0"/>
                                          </p:stCondLst>
                                        </p:cTn>
                                        <p:tgtEl>
                                          <p:spTgt spid="31"/>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35"/>
                                        </p:tgtEl>
                                        <p:attrNameLst>
                                          <p:attrName>style.visibility</p:attrName>
                                        </p:attrNameLst>
                                      </p:cBhvr>
                                      <p:to>
                                        <p:strVal val="visible"/>
                                      </p:to>
                                    </p:set>
                                  </p:childTnLst>
                                </p:cTn>
                              </p:par>
                            </p:childTnLst>
                          </p:cTn>
                        </p:par>
                        <p:par>
                          <p:cTn id="234" fill="hold">
                            <p:stCondLst>
                              <p:cond delay="0"/>
                            </p:stCondLst>
                            <p:childTnLst>
                              <p:par>
                                <p:cTn id="235" presetID="6" presetClass="emph" presetSubtype="0" fill="hold" grpId="0" nodeType="afterEffect">
                                  <p:stCondLst>
                                    <p:cond delay="0"/>
                                  </p:stCondLst>
                                  <p:childTnLst>
                                    <p:animScale>
                                      <p:cBhvr>
                                        <p:cTn id="236" dur="500" fill="hold"/>
                                        <p:tgtEl>
                                          <p:spTgt spid="35"/>
                                        </p:tgtEl>
                                      </p:cBhvr>
                                      <p:by x="150000" y="150000"/>
                                    </p:animScale>
                                  </p:childTnLst>
                                </p:cTn>
                              </p:par>
                              <p:par>
                                <p:cTn id="237" presetID="55" presetClass="entr" presetSubtype="0" fill="hold" grpId="0" nodeType="withEffect">
                                  <p:stCondLst>
                                    <p:cond delay="0"/>
                                  </p:stCondLst>
                                  <p:childTnLst>
                                    <p:set>
                                      <p:cBhvr>
                                        <p:cTn id="238" dur="1" fill="hold">
                                          <p:stCondLst>
                                            <p:cond delay="0"/>
                                          </p:stCondLst>
                                        </p:cTn>
                                        <p:tgtEl>
                                          <p:spTgt spid="40"/>
                                        </p:tgtEl>
                                        <p:attrNameLst>
                                          <p:attrName>style.visibility</p:attrName>
                                        </p:attrNameLst>
                                      </p:cBhvr>
                                      <p:to>
                                        <p:strVal val="visible"/>
                                      </p:to>
                                    </p:set>
                                    <p:anim calcmode="lin" valueType="num">
                                      <p:cBhvr>
                                        <p:cTn id="239" dur="1000" fill="hold"/>
                                        <p:tgtEl>
                                          <p:spTgt spid="40"/>
                                        </p:tgtEl>
                                        <p:attrNameLst>
                                          <p:attrName>ppt_w</p:attrName>
                                        </p:attrNameLst>
                                      </p:cBhvr>
                                      <p:tavLst>
                                        <p:tav tm="0">
                                          <p:val>
                                            <p:strVal val="#ppt_w*0.70"/>
                                          </p:val>
                                        </p:tav>
                                        <p:tav tm="100000">
                                          <p:val>
                                            <p:strVal val="#ppt_w"/>
                                          </p:val>
                                        </p:tav>
                                      </p:tavLst>
                                    </p:anim>
                                    <p:anim calcmode="lin" valueType="num">
                                      <p:cBhvr>
                                        <p:cTn id="240" dur="1000" fill="hold"/>
                                        <p:tgtEl>
                                          <p:spTgt spid="40"/>
                                        </p:tgtEl>
                                        <p:attrNameLst>
                                          <p:attrName>ppt_h</p:attrName>
                                        </p:attrNameLst>
                                      </p:cBhvr>
                                      <p:tavLst>
                                        <p:tav tm="0">
                                          <p:val>
                                            <p:strVal val="#ppt_h"/>
                                          </p:val>
                                        </p:tav>
                                        <p:tav tm="100000">
                                          <p:val>
                                            <p:strVal val="#ppt_h"/>
                                          </p:val>
                                        </p:tav>
                                      </p:tavLst>
                                    </p:anim>
                                    <p:animEffect transition="in" filter="fade">
                                      <p:cBhvr>
                                        <p:cTn id="241" dur="1000"/>
                                        <p:tgtEl>
                                          <p:spTgt spid="40"/>
                                        </p:tgtEl>
                                      </p:cBhvr>
                                    </p:animEffec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1" nodeType="clickEffect">
                                  <p:stCondLst>
                                    <p:cond delay="0"/>
                                  </p:stCondLst>
                                  <p:childTnLst>
                                    <p:set>
                                      <p:cBhvr>
                                        <p:cTn id="245" dur="1" fill="hold">
                                          <p:stCondLst>
                                            <p:cond delay="0"/>
                                          </p:stCondLst>
                                        </p:cTn>
                                        <p:tgtEl>
                                          <p:spTgt spid="35"/>
                                        </p:tgtEl>
                                        <p:attrNameLst>
                                          <p:attrName>style.visibility</p:attrName>
                                        </p:attrNameLst>
                                      </p:cBhvr>
                                      <p:to>
                                        <p:strVal val="hidden"/>
                                      </p:to>
                                    </p:set>
                                  </p:childTnLst>
                                </p:cTn>
                              </p:par>
                            </p:childTnLst>
                          </p:cTn>
                        </p:par>
                        <p:par>
                          <p:cTn id="246" fill="hold">
                            <p:stCondLst>
                              <p:cond delay="0"/>
                            </p:stCondLst>
                            <p:childTnLst>
                              <p:par>
                                <p:cTn id="247" presetID="1" presetClass="entr" presetSubtype="0" fill="hold" grpId="2" nodeType="afterEffect">
                                  <p:stCondLst>
                                    <p:cond delay="0"/>
                                  </p:stCondLst>
                                  <p:childTnLst>
                                    <p:set>
                                      <p:cBhvr>
                                        <p:cTn id="248" dur="1" fill="hold">
                                          <p:stCondLst>
                                            <p:cond delay="0"/>
                                          </p:stCondLst>
                                        </p:cTn>
                                        <p:tgtEl>
                                          <p:spTgt spid="36"/>
                                        </p:tgtEl>
                                        <p:attrNameLst>
                                          <p:attrName>style.visibility</p:attrName>
                                        </p:attrNameLst>
                                      </p:cBhvr>
                                      <p:to>
                                        <p:strVal val="visible"/>
                                      </p:to>
                                    </p:set>
                                  </p:childTnLst>
                                </p:cTn>
                              </p:par>
                            </p:childTnLst>
                          </p:cTn>
                        </p:par>
                        <p:par>
                          <p:cTn id="249" fill="hold">
                            <p:stCondLst>
                              <p:cond delay="0"/>
                            </p:stCondLst>
                            <p:childTnLst>
                              <p:par>
                                <p:cTn id="250" presetID="1" presetClass="entr" presetSubtype="0" fill="hold" grpId="2" nodeType="afterEffect">
                                  <p:stCondLst>
                                    <p:cond delay="0"/>
                                  </p:stCondLst>
                                  <p:childTnLst>
                                    <p:set>
                                      <p:cBhvr>
                                        <p:cTn id="251" dur="1" fill="hold">
                                          <p:stCondLst>
                                            <p:cond delay="0"/>
                                          </p:stCondLst>
                                        </p:cTn>
                                        <p:tgtEl>
                                          <p:spTgt spid="37"/>
                                        </p:tgtEl>
                                        <p:attrNameLst>
                                          <p:attrName>style.visibility</p:attrName>
                                        </p:attrNameLst>
                                      </p:cBhvr>
                                      <p:to>
                                        <p:strVal val="visible"/>
                                      </p:to>
                                    </p:set>
                                  </p:childTnLst>
                                </p:cTn>
                              </p:par>
                            </p:childTnLst>
                          </p:cTn>
                        </p:par>
                        <p:par>
                          <p:cTn id="252" fill="hold">
                            <p:stCondLst>
                              <p:cond delay="0"/>
                            </p:stCondLst>
                            <p:childTnLst>
                              <p:par>
                                <p:cTn id="253" presetID="1" presetClass="entr" presetSubtype="0" fill="hold" grpId="2" nodeType="afterEffect">
                                  <p:stCondLst>
                                    <p:cond delay="0"/>
                                  </p:stCondLst>
                                  <p:childTnLst>
                                    <p:set>
                                      <p:cBhvr>
                                        <p:cTn id="254" dur="1" fill="hold">
                                          <p:stCondLst>
                                            <p:cond delay="0"/>
                                          </p:stCondLst>
                                        </p:cTn>
                                        <p:tgtEl>
                                          <p:spTgt spid="38"/>
                                        </p:tgtEl>
                                        <p:attrNameLst>
                                          <p:attrName>style.visibility</p:attrName>
                                        </p:attrNameLst>
                                      </p:cBhvr>
                                      <p:to>
                                        <p:strVal val="visible"/>
                                      </p:to>
                                    </p:set>
                                  </p:childTnLst>
                                </p:cTn>
                              </p:par>
                            </p:childTnLst>
                          </p:cTn>
                        </p:par>
                        <p:par>
                          <p:cTn id="255" fill="hold">
                            <p:stCondLst>
                              <p:cond delay="0"/>
                            </p:stCondLst>
                            <p:childTnLst>
                              <p:par>
                                <p:cTn id="256" presetID="0" presetClass="path" presetSubtype="0" accel="50000" decel="50000" fill="hold" grpId="0" nodeType="afterEffect">
                                  <p:stCondLst>
                                    <p:cond delay="0"/>
                                  </p:stCondLst>
                                  <p:childTnLst>
                                    <p:animMotion origin="layout" path="M -0.00417 3.33333E-6 L 0.14166 0.01111 " pathEditMode="relative" rAng="0" ptsTypes="AA">
                                      <p:cBhvr>
                                        <p:cTn id="257" dur="500" fill="hold"/>
                                        <p:tgtEl>
                                          <p:spTgt spid="36"/>
                                        </p:tgtEl>
                                        <p:attrNameLst>
                                          <p:attrName>ppt_x</p:attrName>
                                          <p:attrName>ppt_y</p:attrName>
                                        </p:attrNameLst>
                                      </p:cBhvr>
                                      <p:rCtr x="7300" y="600"/>
                                    </p:animMotion>
                                  </p:childTnLst>
                                </p:cTn>
                              </p:par>
                            </p:childTnLst>
                          </p:cTn>
                        </p:par>
                        <p:par>
                          <p:cTn id="258" fill="hold">
                            <p:stCondLst>
                              <p:cond delay="500"/>
                            </p:stCondLst>
                            <p:childTnLst>
                              <p:par>
                                <p:cTn id="259" presetID="0" presetClass="path" presetSubtype="0" accel="50000" decel="50000" fill="hold" grpId="0" nodeType="afterEffect">
                                  <p:stCondLst>
                                    <p:cond delay="0"/>
                                  </p:stCondLst>
                                  <p:childTnLst>
                                    <p:animMotion origin="layout" path="M 1.73472E-18 5.55112E-17 L 0.14166 0.01111 " pathEditMode="relative" ptsTypes="AA">
                                      <p:cBhvr>
                                        <p:cTn id="260" dur="500" fill="hold"/>
                                        <p:tgtEl>
                                          <p:spTgt spid="37"/>
                                        </p:tgtEl>
                                        <p:attrNameLst>
                                          <p:attrName>ppt_x</p:attrName>
                                          <p:attrName>ppt_y</p:attrName>
                                        </p:attrNameLst>
                                      </p:cBhvr>
                                    </p:animMotion>
                                  </p:childTnLst>
                                </p:cTn>
                              </p:par>
                            </p:childTnLst>
                          </p:cTn>
                        </p:par>
                        <p:par>
                          <p:cTn id="261" fill="hold">
                            <p:stCondLst>
                              <p:cond delay="1000"/>
                            </p:stCondLst>
                            <p:childTnLst>
                              <p:par>
                                <p:cTn id="262" presetID="0" presetClass="path" presetSubtype="0" accel="50000" decel="50000" fill="hold" grpId="0" nodeType="afterEffect">
                                  <p:stCondLst>
                                    <p:cond delay="0"/>
                                  </p:stCondLst>
                                  <p:childTnLst>
                                    <p:animMotion origin="layout" path="M 1.73472E-18 -3.33333E-6 L 0.14166 0.01111 " pathEditMode="relative" ptsTypes="AA">
                                      <p:cBhvr>
                                        <p:cTn id="263" dur="500" fill="hold"/>
                                        <p:tgtEl>
                                          <p:spTgt spid="38"/>
                                        </p:tgtEl>
                                        <p:attrNameLst>
                                          <p:attrName>ppt_x</p:attrName>
                                          <p:attrName>ppt_y</p:attrName>
                                        </p:attrNameLst>
                                      </p:cBhvr>
                                    </p:animMotion>
                                  </p:childTnLst>
                                </p:cTn>
                              </p:par>
                            </p:childTnLst>
                          </p:cTn>
                        </p:par>
                        <p:par>
                          <p:cTn id="264" fill="hold">
                            <p:stCondLst>
                              <p:cond delay="1500"/>
                            </p:stCondLst>
                            <p:childTnLst>
                              <p:par>
                                <p:cTn id="265" presetID="1" presetClass="exit" presetSubtype="0" fill="hold" grpId="1" nodeType="afterEffect">
                                  <p:stCondLst>
                                    <p:cond delay="0"/>
                                  </p:stCondLst>
                                  <p:childTnLst>
                                    <p:set>
                                      <p:cBhvr>
                                        <p:cTn id="266" dur="1" fill="hold">
                                          <p:stCondLst>
                                            <p:cond delay="0"/>
                                          </p:stCondLst>
                                        </p:cTn>
                                        <p:tgtEl>
                                          <p:spTgt spid="36"/>
                                        </p:tgtEl>
                                        <p:attrNameLst>
                                          <p:attrName>style.visibility</p:attrName>
                                        </p:attrNameLst>
                                      </p:cBhvr>
                                      <p:to>
                                        <p:strVal val="hidden"/>
                                      </p:to>
                                    </p:set>
                                  </p:childTnLst>
                                </p:cTn>
                              </p:par>
                            </p:childTnLst>
                          </p:cTn>
                        </p:par>
                        <p:par>
                          <p:cTn id="267" fill="hold">
                            <p:stCondLst>
                              <p:cond delay="1500"/>
                            </p:stCondLst>
                            <p:childTnLst>
                              <p:par>
                                <p:cTn id="268" presetID="1" presetClass="exit" presetSubtype="0" fill="hold" grpId="1" nodeType="afterEffect">
                                  <p:stCondLst>
                                    <p:cond delay="0"/>
                                  </p:stCondLst>
                                  <p:childTnLst>
                                    <p:set>
                                      <p:cBhvr>
                                        <p:cTn id="269" dur="1" fill="hold">
                                          <p:stCondLst>
                                            <p:cond delay="0"/>
                                          </p:stCondLst>
                                        </p:cTn>
                                        <p:tgtEl>
                                          <p:spTgt spid="37"/>
                                        </p:tgtEl>
                                        <p:attrNameLst>
                                          <p:attrName>style.visibility</p:attrName>
                                        </p:attrNameLst>
                                      </p:cBhvr>
                                      <p:to>
                                        <p:strVal val="hidden"/>
                                      </p:to>
                                    </p:set>
                                  </p:childTnLst>
                                </p:cTn>
                              </p:par>
                            </p:childTnLst>
                          </p:cTn>
                        </p:par>
                        <p:par>
                          <p:cTn id="270" fill="hold">
                            <p:stCondLst>
                              <p:cond delay="1500"/>
                            </p:stCondLst>
                            <p:childTnLst>
                              <p:par>
                                <p:cTn id="271" presetID="1" presetClass="exit" presetSubtype="0" fill="hold" grpId="1" nodeType="afterEffect">
                                  <p:stCondLst>
                                    <p:cond delay="0"/>
                                  </p:stCondLst>
                                  <p:childTnLst>
                                    <p:set>
                                      <p:cBhvr>
                                        <p:cTn id="272"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24" grpId="0" animBg="1"/>
      <p:bldP spid="24" grpId="1" animBg="1"/>
      <p:bldP spid="24" grpId="2" animBg="1"/>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29" grpId="1" animBg="1"/>
      <p:bldP spid="29" grpId="2" animBg="1"/>
      <p:bldP spid="30" grpId="0" animBg="1"/>
      <p:bldP spid="30" grpId="1" animBg="1"/>
      <p:bldP spid="30" grpId="2" animBg="1"/>
      <p:bldP spid="31" grpId="0" animBg="1"/>
      <p:bldP spid="31" grpId="1" animBg="1"/>
      <p:bldP spid="31" grpId="2" animBg="1"/>
      <p:bldP spid="35" grpId="0" animBg="1"/>
      <p:bldP spid="35" grpId="1" animBg="1"/>
      <p:bldP spid="35" grpId="2" animBg="1"/>
      <p:bldP spid="36" grpId="0" animBg="1"/>
      <p:bldP spid="36" grpId="1" animBg="1"/>
      <p:bldP spid="36" grpId="2" animBg="1"/>
      <p:bldP spid="37" grpId="0" animBg="1"/>
      <p:bldP spid="37" grpId="1" animBg="1"/>
      <p:bldP spid="37" grpId="2" animBg="1"/>
      <p:bldP spid="38" grpId="0" animBg="1"/>
      <p:bldP spid="38" grpId="1" animBg="1"/>
      <p:bldP spid="38" grpId="2" animBg="1"/>
      <p:bldP spid="33" grpId="0" animBg="1"/>
      <p:bldP spid="3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228600"/>
            <a:ext cx="8229600" cy="838200"/>
          </a:xfrm>
        </p:spPr>
        <p:txBody>
          <a:bodyPr vert="horz" lIns="91440" tIns="45720" rIns="91440" bIns="45720" rtlCol="0" anchor="ctr">
            <a:noAutofit/>
          </a:bodyPr>
          <a:lstStyle/>
          <a:p>
            <a:pPr eaLnBrk="0" fontAlgn="base" hangingPunct="0">
              <a:spcAft>
                <a:spcPct val="0"/>
              </a:spcAft>
              <a:defRPr/>
            </a:pPr>
            <a:r>
              <a:rPr lang="en-US" b="1" dirty="0" smtClean="0">
                <a:solidFill>
                  <a:srgbClr val="0066FF"/>
                </a:solidFill>
              </a:rPr>
              <a:t>Computational</a:t>
            </a:r>
            <a:r>
              <a:rPr lang="en-US" sz="4000" b="1" dirty="0" smtClean="0">
                <a:solidFill>
                  <a:srgbClr val="0066FF"/>
                </a:solidFill>
              </a:rPr>
              <a:t> Model of </a:t>
            </a:r>
            <a:br>
              <a:rPr lang="en-US" sz="4000" b="1" dirty="0" smtClean="0">
                <a:solidFill>
                  <a:srgbClr val="0066FF"/>
                </a:solidFill>
              </a:rPr>
            </a:br>
            <a:r>
              <a:rPr lang="en-US" sz="4000" b="1" dirty="0" smtClean="0">
                <a:solidFill>
                  <a:srgbClr val="0066FF"/>
                </a:solidFill>
              </a:rPr>
              <a:t>PQ – Trade Platform</a:t>
            </a:r>
          </a:p>
        </p:txBody>
      </p:sp>
      <p:pic>
        <p:nvPicPr>
          <p:cNvPr id="3074" name="Picture 2"/>
          <p:cNvPicPr>
            <a:picLocks noChangeAspect="1" noChangeArrowheads="1"/>
          </p:cNvPicPr>
          <p:nvPr/>
        </p:nvPicPr>
        <p:blipFill>
          <a:blip r:embed="rId3" cstate="print"/>
          <a:srcRect/>
          <a:stretch>
            <a:fillRect/>
          </a:stretch>
        </p:blipFill>
        <p:spPr bwMode="auto">
          <a:xfrm>
            <a:off x="761999" y="1828800"/>
            <a:ext cx="7598229" cy="3810000"/>
          </a:xfrm>
          <a:prstGeom prst="rect">
            <a:avLst/>
          </a:prstGeom>
          <a:noFill/>
          <a:ln w="9525">
            <a:noFill/>
            <a:miter lim="800000"/>
            <a:headEnd/>
            <a:tailEnd/>
          </a:ln>
        </p:spPr>
      </p:pic>
      <p:cxnSp>
        <p:nvCxnSpPr>
          <p:cNvPr id="6" name="Straight Connector 5"/>
          <p:cNvCxnSpPr/>
          <p:nvPr/>
        </p:nvCxnSpPr>
        <p:spPr>
          <a:xfrm>
            <a:off x="2895600" y="1371600"/>
            <a:ext cx="0" cy="4953000"/>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72200" y="1371600"/>
            <a:ext cx="0" cy="4953000"/>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5638800"/>
            <a:ext cx="2133600" cy="646331"/>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solidFill>
                  <a:schemeClr val="tx1"/>
                </a:solidFill>
              </a:rPr>
              <a:t>Interact with Data Requesters</a:t>
            </a:r>
            <a:endParaRPr lang="en-US" b="1" dirty="0">
              <a:solidFill>
                <a:schemeClr val="tx1"/>
              </a:solidFill>
            </a:endParaRPr>
          </a:p>
        </p:txBody>
      </p:sp>
      <p:sp>
        <p:nvSpPr>
          <p:cNvPr id="9" name="TextBox 8"/>
          <p:cNvSpPr txBox="1"/>
          <p:nvPr/>
        </p:nvSpPr>
        <p:spPr>
          <a:xfrm>
            <a:off x="3200400" y="5638800"/>
            <a:ext cx="2514600" cy="646331"/>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t>Core Computational Modules</a:t>
            </a:r>
            <a:endParaRPr lang="en-US" b="1" dirty="0"/>
          </a:p>
        </p:txBody>
      </p:sp>
      <p:sp>
        <p:nvSpPr>
          <p:cNvPr id="10" name="TextBox 9"/>
          <p:cNvSpPr txBox="1"/>
          <p:nvPr/>
        </p:nvSpPr>
        <p:spPr>
          <a:xfrm>
            <a:off x="6400800" y="5638800"/>
            <a:ext cx="2057400" cy="646331"/>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solidFill>
                  <a:schemeClr val="dk1"/>
                </a:solidFill>
              </a:rPr>
              <a:t>Interact with Worker Devices</a:t>
            </a:r>
            <a:endParaRPr lang="en-US" b="1" dirty="0">
              <a:solidFill>
                <a:schemeClr val="dk1"/>
              </a:solidFill>
            </a:endParaRPr>
          </a:p>
        </p:txBody>
      </p:sp>
      <p:sp>
        <p:nvSpPr>
          <p:cNvPr id="11"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17</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304800"/>
            <a:ext cx="8229600" cy="914400"/>
          </a:xfrm>
        </p:spPr>
        <p:txBody>
          <a:bodyPr vert="horz" lIns="91440" tIns="45720" rIns="91440" bIns="45720" rtlCol="0" anchor="ctr">
            <a:noAutofit/>
          </a:bodyPr>
          <a:lstStyle/>
          <a:p>
            <a:pPr eaLnBrk="0" fontAlgn="base" hangingPunct="0">
              <a:spcAft>
                <a:spcPct val="0"/>
              </a:spcAft>
              <a:defRPr/>
            </a:pPr>
            <a:r>
              <a:rPr lang="en-US" sz="4000" b="1" dirty="0" smtClean="0">
                <a:solidFill>
                  <a:srgbClr val="0066FF"/>
                </a:solidFill>
              </a:rPr>
              <a:t>Receiving </a:t>
            </a:r>
            <a:r>
              <a:rPr lang="en-US" b="1" dirty="0" smtClean="0">
                <a:solidFill>
                  <a:srgbClr val="0066FF"/>
                </a:solidFill>
              </a:rPr>
              <a:t>Sensing</a:t>
            </a:r>
            <a:r>
              <a:rPr lang="en-US" sz="4000" b="1" dirty="0" smtClean="0">
                <a:solidFill>
                  <a:srgbClr val="0066FF"/>
                </a:solidFill>
              </a:rPr>
              <a:t> Task Request</a:t>
            </a:r>
          </a:p>
        </p:txBody>
      </p:sp>
      <p:sp>
        <p:nvSpPr>
          <p:cNvPr id="27" name="Right Arrow 26"/>
          <p:cNvSpPr/>
          <p:nvPr/>
        </p:nvSpPr>
        <p:spPr>
          <a:xfrm>
            <a:off x="609600" y="2895600"/>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267200" y="2971800"/>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olded Corner 29"/>
          <p:cNvSpPr/>
          <p:nvPr/>
        </p:nvSpPr>
        <p:spPr>
          <a:xfrm>
            <a:off x="2286000" y="3733800"/>
            <a:ext cx="1219200" cy="16764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r>
              <a:rPr lang="en-US" dirty="0" smtClean="0"/>
              <a:t>Location </a:t>
            </a:r>
          </a:p>
          <a:p>
            <a:pPr>
              <a:buFont typeface="Arial" pitchFamily="34" charset="0"/>
              <a:buChar char="•"/>
            </a:pPr>
            <a:r>
              <a:rPr lang="en-US" dirty="0" smtClean="0"/>
              <a:t>Type</a:t>
            </a:r>
          </a:p>
          <a:p>
            <a:pPr>
              <a:buFont typeface="Arial" pitchFamily="34" charset="0"/>
              <a:buChar char="•"/>
            </a:pPr>
            <a:r>
              <a:rPr lang="en-US" dirty="0" smtClean="0"/>
              <a:t>Deadline</a:t>
            </a:r>
          </a:p>
          <a:p>
            <a:pPr>
              <a:buFont typeface="Arial" pitchFamily="34" charset="0"/>
              <a:buChar char="•"/>
            </a:pPr>
            <a:r>
              <a:rPr lang="en-US" dirty="0" smtClean="0"/>
              <a:t>Budget</a:t>
            </a:r>
            <a:endParaRPr lang="en-US" dirty="0"/>
          </a:p>
        </p:txBody>
      </p:sp>
      <p:sp>
        <p:nvSpPr>
          <p:cNvPr id="9"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18</a:t>
            </a:fld>
            <a:endParaRPr lang="en-US" b="1" dirty="0">
              <a:solidFill>
                <a:schemeClr val="tx1"/>
              </a:solidFill>
            </a:endParaRPr>
          </a:p>
        </p:txBody>
      </p:sp>
      <p:sp>
        <p:nvSpPr>
          <p:cNvPr id="11" name="Rectangle 10"/>
          <p:cNvSpPr/>
          <p:nvPr/>
        </p:nvSpPr>
        <p:spPr>
          <a:xfrm>
            <a:off x="1752600" y="2819400"/>
            <a:ext cx="2362200" cy="76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Request Receiver</a:t>
            </a:r>
            <a:endParaRPr lang="en-US" dirty="0"/>
          </a:p>
        </p:txBody>
      </p:sp>
      <p:sp>
        <p:nvSpPr>
          <p:cNvPr id="12" name="Rectangle 11"/>
          <p:cNvSpPr/>
          <p:nvPr/>
        </p:nvSpPr>
        <p:spPr>
          <a:xfrm>
            <a:off x="5486400" y="2819400"/>
            <a:ext cx="2590800" cy="76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Workload Computation</a:t>
            </a:r>
            <a:endParaRPr lang="en-US" dirty="0"/>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0.70"/>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47800" y="228600"/>
            <a:ext cx="6400800" cy="685800"/>
          </a:xfrm>
        </p:spPr>
        <p:txBody>
          <a:bodyPr vert="horz" lIns="91440" tIns="45720" rIns="91440" bIns="45720" rtlCol="0" anchor="ctr">
            <a:noAutofit/>
          </a:bodyPr>
          <a:lstStyle/>
          <a:p>
            <a:pPr eaLnBrk="0" fontAlgn="base" hangingPunct="0">
              <a:spcAft>
                <a:spcPct val="0"/>
              </a:spcAft>
              <a:defRPr/>
            </a:pPr>
            <a:r>
              <a:rPr lang="en-US" b="1" dirty="0" smtClean="0">
                <a:solidFill>
                  <a:srgbClr val="0066FF"/>
                </a:solidFill>
              </a:rPr>
              <a:t>Workload Computation</a:t>
            </a:r>
          </a:p>
        </p:txBody>
      </p:sp>
      <p:sp>
        <p:nvSpPr>
          <p:cNvPr id="30" name="Folded Corner 29"/>
          <p:cNvSpPr/>
          <p:nvPr/>
        </p:nvSpPr>
        <p:spPr>
          <a:xfrm>
            <a:off x="7696200" y="1066799"/>
            <a:ext cx="914400" cy="11430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r>
              <a:rPr lang="en-US" sz="1200" dirty="0" smtClean="0"/>
              <a:t>Location </a:t>
            </a:r>
          </a:p>
          <a:p>
            <a:pPr>
              <a:buFont typeface="Arial" pitchFamily="34" charset="0"/>
              <a:buChar char="•"/>
            </a:pPr>
            <a:r>
              <a:rPr lang="en-US" sz="1200" dirty="0" smtClean="0"/>
              <a:t>Type</a:t>
            </a:r>
          </a:p>
          <a:p>
            <a:pPr>
              <a:buFont typeface="Arial" pitchFamily="34" charset="0"/>
              <a:buChar char="•"/>
            </a:pPr>
            <a:r>
              <a:rPr lang="en-US" sz="1200" dirty="0" smtClean="0"/>
              <a:t>Deadline</a:t>
            </a:r>
          </a:p>
          <a:p>
            <a:pPr>
              <a:buFont typeface="Arial" pitchFamily="34" charset="0"/>
              <a:buChar char="•"/>
            </a:pPr>
            <a:r>
              <a:rPr lang="en-US" sz="1200" dirty="0" smtClean="0"/>
              <a:t>Budget</a:t>
            </a:r>
          </a:p>
          <a:p>
            <a:pPr>
              <a:buFont typeface="Arial" pitchFamily="34" charset="0"/>
              <a:buChar char="•"/>
            </a:pPr>
            <a:r>
              <a:rPr lang="en-US" sz="1200" dirty="0" smtClean="0">
                <a:solidFill>
                  <a:srgbClr val="00B050"/>
                </a:solidFill>
              </a:rPr>
              <a:t>Workload</a:t>
            </a:r>
            <a:endParaRPr lang="en-US" sz="1200" dirty="0">
              <a:solidFill>
                <a:srgbClr val="00B050"/>
              </a:solidFill>
            </a:endParaRPr>
          </a:p>
        </p:txBody>
      </p:sp>
      <p:sp>
        <p:nvSpPr>
          <p:cNvPr id="12" name="TextBox 11"/>
          <p:cNvSpPr txBox="1"/>
          <p:nvPr/>
        </p:nvSpPr>
        <p:spPr>
          <a:xfrm>
            <a:off x="-1524000" y="3657600"/>
            <a:ext cx="184731" cy="369332"/>
          </a:xfrm>
          <a:prstGeom prst="rect">
            <a:avLst/>
          </a:prstGeom>
          <a:noFill/>
        </p:spPr>
        <p:txBody>
          <a:bodyPr wrap="none" rtlCol="0">
            <a:spAutoFit/>
          </a:bodyPr>
          <a:lstStyle/>
          <a:p>
            <a:endParaRPr lang="en-US" dirty="0"/>
          </a:p>
        </p:txBody>
      </p:sp>
      <p:sp>
        <p:nvSpPr>
          <p:cNvPr id="14" name="Folded Corner 13"/>
          <p:cNvSpPr/>
          <p:nvPr/>
        </p:nvSpPr>
        <p:spPr>
          <a:xfrm>
            <a:off x="8001000" y="1676399"/>
            <a:ext cx="914400" cy="114300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r>
              <a:rPr lang="en-US" sz="1200" dirty="0" smtClean="0"/>
              <a:t>Location </a:t>
            </a:r>
          </a:p>
          <a:p>
            <a:pPr>
              <a:buFont typeface="Arial" pitchFamily="34" charset="0"/>
              <a:buChar char="•"/>
            </a:pPr>
            <a:r>
              <a:rPr lang="en-US" sz="1200" dirty="0" smtClean="0"/>
              <a:t>Type</a:t>
            </a:r>
          </a:p>
          <a:p>
            <a:pPr>
              <a:buFont typeface="Arial" pitchFamily="34" charset="0"/>
              <a:buChar char="•"/>
            </a:pPr>
            <a:r>
              <a:rPr lang="en-US" sz="1200" dirty="0" smtClean="0"/>
              <a:t>Deadline</a:t>
            </a:r>
          </a:p>
          <a:p>
            <a:pPr>
              <a:buFont typeface="Arial" pitchFamily="34" charset="0"/>
              <a:buChar char="•"/>
            </a:pPr>
            <a:r>
              <a:rPr lang="en-US" sz="1200" dirty="0" smtClean="0"/>
              <a:t>Budget</a:t>
            </a:r>
          </a:p>
          <a:p>
            <a:pPr>
              <a:buFont typeface="Arial" pitchFamily="34" charset="0"/>
              <a:buChar char="•"/>
            </a:pPr>
            <a:r>
              <a:rPr lang="en-US" sz="1200" dirty="0" smtClean="0">
                <a:solidFill>
                  <a:srgbClr val="00B050"/>
                </a:solidFill>
              </a:rPr>
              <a:t>Workload</a:t>
            </a:r>
            <a:endParaRPr lang="en-US" sz="1200" dirty="0">
              <a:solidFill>
                <a:srgbClr val="00B050"/>
              </a:solidFill>
            </a:endParaRPr>
          </a:p>
        </p:txBody>
      </p:sp>
      <p:sp>
        <p:nvSpPr>
          <p:cNvPr id="16" name="TextBox 15"/>
          <p:cNvSpPr txBox="1"/>
          <p:nvPr/>
        </p:nvSpPr>
        <p:spPr>
          <a:xfrm>
            <a:off x="7696200" y="3047999"/>
            <a:ext cx="1295400" cy="369332"/>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smtClean="0">
                <a:solidFill>
                  <a:schemeClr val="tx1"/>
                </a:solidFill>
              </a:rPr>
              <a:t>Task Pool</a:t>
            </a:r>
            <a:endParaRPr lang="en-US" b="1" dirty="0">
              <a:solidFill>
                <a:schemeClr val="tx1"/>
              </a:solidFill>
            </a:endParaRPr>
          </a:p>
        </p:txBody>
      </p:sp>
      <p:cxnSp>
        <p:nvCxnSpPr>
          <p:cNvPr id="18" name="Elbow Connector 17"/>
          <p:cNvCxnSpPr>
            <a:stCxn id="11" idx="3"/>
          </p:cNvCxnSpPr>
          <p:nvPr/>
        </p:nvCxnSpPr>
        <p:spPr>
          <a:xfrm flipV="1">
            <a:off x="6477000" y="2514599"/>
            <a:ext cx="1524000" cy="8001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Content Placeholder 2"/>
          <p:cNvSpPr>
            <a:spLocks noGrp="1"/>
          </p:cNvSpPr>
          <p:nvPr>
            <p:ph idx="1"/>
          </p:nvPr>
        </p:nvSpPr>
        <p:spPr>
          <a:xfrm>
            <a:off x="381000" y="2209800"/>
            <a:ext cx="4572000" cy="1828800"/>
          </a:xfrm>
        </p:spPr>
        <p:txBody>
          <a:bodyPr>
            <a:normAutofit fontScale="85000" lnSpcReduction="20000"/>
          </a:bodyPr>
          <a:lstStyle/>
          <a:p>
            <a:r>
              <a:rPr lang="en-US" dirty="0" smtClean="0"/>
              <a:t>Each task is divided into subtasks of </a:t>
            </a:r>
            <a:r>
              <a:rPr lang="en-US" b="1" dirty="0" smtClean="0">
                <a:solidFill>
                  <a:srgbClr val="00B050"/>
                </a:solidFill>
              </a:rPr>
              <a:t>uniform size</a:t>
            </a:r>
            <a:r>
              <a:rPr lang="en-US" dirty="0" smtClean="0"/>
              <a:t>. </a:t>
            </a:r>
          </a:p>
          <a:p>
            <a:r>
              <a:rPr lang="en-US" dirty="0" smtClean="0"/>
              <a:t>Total number of subtasks is defined as </a:t>
            </a:r>
            <a:r>
              <a:rPr lang="en-US" b="1" dirty="0" smtClean="0">
                <a:solidFill>
                  <a:srgbClr val="00B050"/>
                </a:solidFill>
              </a:rPr>
              <a:t>workload</a:t>
            </a:r>
            <a:r>
              <a:rPr lang="en-US" dirty="0" smtClean="0"/>
              <a:t> of that task</a:t>
            </a:r>
          </a:p>
        </p:txBody>
      </p:sp>
      <p:grpSp>
        <p:nvGrpSpPr>
          <p:cNvPr id="25" name="Group 24"/>
          <p:cNvGrpSpPr/>
          <p:nvPr/>
        </p:nvGrpSpPr>
        <p:grpSpPr>
          <a:xfrm>
            <a:off x="4800600" y="2743200"/>
            <a:ext cx="1676400" cy="1143000"/>
            <a:chOff x="4800600" y="2743200"/>
            <a:chExt cx="1676400" cy="1143000"/>
          </a:xfrm>
        </p:grpSpPr>
        <p:sp>
          <p:nvSpPr>
            <p:cNvPr id="11" name="Rectangle 10"/>
            <p:cNvSpPr/>
            <p:nvPr/>
          </p:nvSpPr>
          <p:spPr>
            <a:xfrm>
              <a:off x="4800600" y="2743200"/>
              <a:ext cx="167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4876800" y="2819400"/>
              <a:ext cx="1498283" cy="990600"/>
            </a:xfrm>
            <a:prstGeom prst="rect">
              <a:avLst/>
            </a:prstGeom>
            <a:noFill/>
            <a:ln w="9525">
              <a:noFill/>
              <a:miter lim="800000"/>
              <a:headEnd/>
              <a:tailEnd/>
            </a:ln>
          </p:spPr>
        </p:pic>
      </p:grpSp>
      <p:sp>
        <p:nvSpPr>
          <p:cNvPr id="2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19</a:t>
            </a:fld>
            <a:endParaRPr lang="en-US" b="1" dirty="0">
              <a:solidFill>
                <a:schemeClr val="tx1"/>
              </a:solidFill>
            </a:endParaRPr>
          </a:p>
        </p:txBody>
      </p:sp>
      <p:sp>
        <p:nvSpPr>
          <p:cNvPr id="29" name="Right Arrow 28"/>
          <p:cNvSpPr/>
          <p:nvPr/>
        </p:nvSpPr>
        <p:spPr>
          <a:xfrm>
            <a:off x="3124200" y="1371599"/>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09600" y="1219199"/>
            <a:ext cx="2362200" cy="76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Request Receiver</a:t>
            </a:r>
            <a:endParaRPr lang="en-US" dirty="0"/>
          </a:p>
        </p:txBody>
      </p:sp>
      <p:sp>
        <p:nvSpPr>
          <p:cNvPr id="32" name="Rectangle 31"/>
          <p:cNvSpPr/>
          <p:nvPr/>
        </p:nvSpPr>
        <p:spPr>
          <a:xfrm>
            <a:off x="4267200" y="1219199"/>
            <a:ext cx="2590800" cy="76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Workload Computation</a:t>
            </a:r>
            <a:endParaRPr lang="en-US" dirty="0"/>
          </a:p>
        </p:txBody>
      </p:sp>
      <p:sp>
        <p:nvSpPr>
          <p:cNvPr id="26" name="TextBox 25"/>
          <p:cNvSpPr txBox="1"/>
          <p:nvPr/>
        </p:nvSpPr>
        <p:spPr>
          <a:xfrm>
            <a:off x="2590800" y="3810001"/>
            <a:ext cx="2057400" cy="461665"/>
          </a:xfrm>
          <a:prstGeom prst="rect">
            <a:avLst/>
          </a:prstGeom>
          <a:noFill/>
        </p:spPr>
        <p:txBody>
          <a:bodyPr wrap="square" rtlCol="0">
            <a:spAutoFit/>
          </a:bodyPr>
          <a:lstStyle/>
          <a:p>
            <a:pPr marL="342900" lvl="0" indent="-342900">
              <a:spcBef>
                <a:spcPct val="20000"/>
              </a:spcBef>
              <a:defRPr/>
            </a:pPr>
            <a:r>
              <a:rPr lang="en-US" sz="2400" dirty="0" smtClean="0">
                <a:solidFill>
                  <a:prstClr val="black"/>
                </a:solidFill>
              </a:rPr>
              <a:t>Task volume</a:t>
            </a:r>
          </a:p>
        </p:txBody>
      </p:sp>
      <p:sp>
        <p:nvSpPr>
          <p:cNvPr id="27" name="TextBox 26"/>
          <p:cNvSpPr txBox="1"/>
          <p:nvPr/>
        </p:nvSpPr>
        <p:spPr>
          <a:xfrm>
            <a:off x="6705600" y="3733800"/>
            <a:ext cx="2286000" cy="904863"/>
          </a:xfrm>
          <a:prstGeom prst="rect">
            <a:avLst/>
          </a:prstGeom>
          <a:noFill/>
        </p:spPr>
        <p:txBody>
          <a:bodyPr wrap="square" rtlCol="0">
            <a:spAutoFit/>
          </a:bodyPr>
          <a:lstStyle/>
          <a:p>
            <a:pPr marL="342900" lvl="0" indent="-342900" algn="ctr">
              <a:spcBef>
                <a:spcPct val="20000"/>
              </a:spcBef>
              <a:defRPr/>
            </a:pPr>
            <a:r>
              <a:rPr lang="en-US" sz="2400" dirty="0" smtClean="0">
                <a:solidFill>
                  <a:prstClr val="black"/>
                </a:solidFill>
              </a:rPr>
              <a:t>Size of uniform </a:t>
            </a:r>
          </a:p>
          <a:p>
            <a:pPr marL="342900" lvl="0" indent="-342900" algn="ctr">
              <a:spcBef>
                <a:spcPct val="20000"/>
              </a:spcBef>
              <a:defRPr/>
            </a:pPr>
            <a:r>
              <a:rPr lang="en-US" sz="2400" dirty="0" smtClean="0">
                <a:solidFill>
                  <a:prstClr val="black"/>
                </a:solidFill>
              </a:rPr>
              <a:t>subtask</a:t>
            </a:r>
          </a:p>
        </p:txBody>
      </p:sp>
      <p:cxnSp>
        <p:nvCxnSpPr>
          <p:cNvPr id="33" name="Straight Arrow Connector 32"/>
          <p:cNvCxnSpPr/>
          <p:nvPr/>
        </p:nvCxnSpPr>
        <p:spPr>
          <a:xfrm flipV="1">
            <a:off x="4038600" y="3200400"/>
            <a:ext cx="19050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324600" y="3581400"/>
            <a:ext cx="12192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 name="Content Placeholder 2"/>
          <p:cNvSpPr txBox="1">
            <a:spLocks/>
          </p:cNvSpPr>
          <p:nvPr/>
        </p:nvSpPr>
        <p:spPr>
          <a:xfrm>
            <a:off x="533400" y="4343400"/>
            <a:ext cx="6629400" cy="1143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For</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smtClean="0">
                <a:ln>
                  <a:noFill/>
                </a:ln>
                <a:solidFill>
                  <a:srgbClr val="FF0000"/>
                </a:solidFill>
                <a:effectLst/>
                <a:uLnTx/>
                <a:uFillTx/>
                <a:latin typeface="+mn-lt"/>
                <a:ea typeface="+mn-ea"/>
                <a:cs typeface="+mn-cs"/>
              </a:rPr>
              <a:t>heterogeneous service request </a:t>
            </a:r>
            <a:r>
              <a:rPr kumimoji="0" lang="en-US" sz="3200" b="0" i="0" u="none" strike="noStrike" kern="1200" cap="none" spc="0" normalizeH="0" noProof="0" dirty="0" smtClean="0">
                <a:ln>
                  <a:noFill/>
                </a:ln>
                <a:solidFill>
                  <a:schemeClr val="tx1"/>
                </a:solidFill>
                <a:effectLst/>
                <a:uLnTx/>
                <a:uFillTx/>
                <a:latin typeface="+mn-lt"/>
                <a:ea typeface="+mn-ea"/>
                <a:cs typeface="+mn-cs"/>
              </a:rPr>
              <a:t>subtask definition can be more </a:t>
            </a:r>
            <a:r>
              <a:rPr kumimoji="0" lang="en-US" sz="3200" b="0" i="0" u="none" strike="noStrike" kern="1200" cap="none" spc="0" normalizeH="0" noProof="0" dirty="0" smtClean="0">
                <a:ln>
                  <a:noFill/>
                </a:ln>
                <a:solidFill>
                  <a:srgbClr val="FF0000"/>
                </a:solidFill>
                <a:effectLst/>
                <a:uLnTx/>
                <a:uFillTx/>
                <a:latin typeface="+mn-lt"/>
                <a:ea typeface="+mn-ea"/>
                <a:cs typeface="+mn-cs"/>
              </a:rPr>
              <a:t>complex</a:t>
            </a:r>
          </a:p>
          <a:p>
            <a:pPr marL="1257300" lvl="2" indent="-342900">
              <a:spcBef>
                <a:spcPct val="20000"/>
              </a:spcBef>
            </a:pPr>
            <a:r>
              <a:rPr lang="en-US" sz="3200" dirty="0" smtClean="0"/>
              <a:t>- Introduces another research problem [62]</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2" name="Rectangle 41"/>
          <p:cNvSpPr/>
          <p:nvPr/>
        </p:nvSpPr>
        <p:spPr>
          <a:xfrm>
            <a:off x="609600" y="5486400"/>
            <a:ext cx="80010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buNone/>
            </a:pPr>
            <a:r>
              <a:rPr lang="en-US" sz="1600" dirty="0" smtClean="0"/>
              <a:t>[62] S. Chen, M. Liu, and X. Chen, “A truthful double auction for two-sided heterogeneous mobile </a:t>
            </a:r>
            <a:r>
              <a:rPr lang="en-US" sz="1600" dirty="0" err="1" smtClean="0"/>
              <a:t>crowdsensing</a:t>
            </a:r>
            <a:r>
              <a:rPr lang="en-US" sz="1600" dirty="0" smtClean="0"/>
              <a:t> markets,” </a:t>
            </a:r>
            <a:r>
              <a:rPr lang="en-US" sz="1600" i="1" dirty="0" smtClean="0"/>
              <a:t>Computer Communications, vol. 81, no. </a:t>
            </a:r>
            <a:r>
              <a:rPr lang="en-US" sz="1600" dirty="0" smtClean="0"/>
              <a:t>Complete, pp. 31–42, 2016.</a:t>
            </a: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strVal val="#ppt_w*0.70"/>
                                          </p:val>
                                        </p:tav>
                                        <p:tav tm="100000">
                                          <p:val>
                                            <p:strVal val="#ppt_w"/>
                                          </p:val>
                                        </p:tav>
                                      </p:tavLst>
                                    </p:anim>
                                    <p:anim calcmode="lin" valueType="num">
                                      <p:cBhvr>
                                        <p:cTn id="20" dur="1000" fill="hold"/>
                                        <p:tgtEl>
                                          <p:spTgt spid="18"/>
                                        </p:tgtEl>
                                        <p:attrNameLst>
                                          <p:attrName>ppt_h</p:attrName>
                                        </p:attrNameLst>
                                      </p:cBhvr>
                                      <p:tavLst>
                                        <p:tav tm="0">
                                          <p:val>
                                            <p:strVal val="#ppt_h"/>
                                          </p:val>
                                        </p:tav>
                                        <p:tav tm="100000">
                                          <p:val>
                                            <p:strVal val="#ppt_h"/>
                                          </p:val>
                                        </p:tav>
                                      </p:tavLst>
                                    </p:anim>
                                    <p:animEffect transition="in" filter="fade">
                                      <p:cBhvr>
                                        <p:cTn id="21" dur="1000"/>
                                        <p:tgtEl>
                                          <p:spTgt spid="18"/>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1000" fill="hold"/>
                                        <p:tgtEl>
                                          <p:spTgt spid="30"/>
                                        </p:tgtEl>
                                        <p:attrNameLst>
                                          <p:attrName>ppt_w</p:attrName>
                                        </p:attrNameLst>
                                      </p:cBhvr>
                                      <p:tavLst>
                                        <p:tav tm="0">
                                          <p:val>
                                            <p:strVal val="#ppt_w*0.70"/>
                                          </p:val>
                                        </p:tav>
                                        <p:tav tm="100000">
                                          <p:val>
                                            <p:strVal val="#ppt_w"/>
                                          </p:val>
                                        </p:tav>
                                      </p:tavLst>
                                    </p:anim>
                                    <p:anim calcmode="lin" valueType="num">
                                      <p:cBhvr>
                                        <p:cTn id="25" dur="1000" fill="hold"/>
                                        <p:tgtEl>
                                          <p:spTgt spid="30"/>
                                        </p:tgtEl>
                                        <p:attrNameLst>
                                          <p:attrName>ppt_h</p:attrName>
                                        </p:attrNameLst>
                                      </p:cBhvr>
                                      <p:tavLst>
                                        <p:tav tm="0">
                                          <p:val>
                                            <p:strVal val="#ppt_h"/>
                                          </p:val>
                                        </p:tav>
                                        <p:tav tm="100000">
                                          <p:val>
                                            <p:strVal val="#ppt_h"/>
                                          </p:val>
                                        </p:tav>
                                      </p:tavLst>
                                    </p:anim>
                                    <p:animEffect transition="in" filter="fade">
                                      <p:cBhvr>
                                        <p:cTn id="26" dur="1000"/>
                                        <p:tgtEl>
                                          <p:spTgt spid="30"/>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1000" fill="hold"/>
                                        <p:tgtEl>
                                          <p:spTgt spid="14"/>
                                        </p:tgtEl>
                                        <p:attrNameLst>
                                          <p:attrName>ppt_w</p:attrName>
                                        </p:attrNameLst>
                                      </p:cBhvr>
                                      <p:tavLst>
                                        <p:tav tm="0">
                                          <p:val>
                                            <p:strVal val="#ppt_w*0.70"/>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animEffect transition="in" filter="fade">
                                      <p:cBhvr>
                                        <p:cTn id="31" dur="1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1000" fill="hold"/>
                                        <p:tgtEl>
                                          <p:spTgt spid="39"/>
                                        </p:tgtEl>
                                        <p:attrNameLst>
                                          <p:attrName>ppt_w</p:attrName>
                                        </p:attrNameLst>
                                      </p:cBhvr>
                                      <p:tavLst>
                                        <p:tav tm="0">
                                          <p:val>
                                            <p:strVal val="#ppt_w*0.70"/>
                                          </p:val>
                                        </p:tav>
                                        <p:tav tm="100000">
                                          <p:val>
                                            <p:strVal val="#ppt_w"/>
                                          </p:val>
                                        </p:tav>
                                      </p:tavLst>
                                    </p:anim>
                                    <p:anim calcmode="lin" valueType="num">
                                      <p:cBhvr>
                                        <p:cTn id="37" dur="1000" fill="hold"/>
                                        <p:tgtEl>
                                          <p:spTgt spid="39"/>
                                        </p:tgtEl>
                                        <p:attrNameLst>
                                          <p:attrName>ppt_h</p:attrName>
                                        </p:attrNameLst>
                                      </p:cBhvr>
                                      <p:tavLst>
                                        <p:tav tm="0">
                                          <p:val>
                                            <p:strVal val="#ppt_h"/>
                                          </p:val>
                                        </p:tav>
                                        <p:tav tm="100000">
                                          <p:val>
                                            <p:strVal val="#ppt_h"/>
                                          </p:val>
                                        </p:tav>
                                      </p:tavLst>
                                    </p:anim>
                                    <p:animEffect transition="in" filter="fade">
                                      <p:cBhvr>
                                        <p:cTn id="38" dur="1000"/>
                                        <p:tgtEl>
                                          <p:spTgt spid="39"/>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p:cTn id="41" dur="1000" fill="hold"/>
                                        <p:tgtEl>
                                          <p:spTgt spid="42"/>
                                        </p:tgtEl>
                                        <p:attrNameLst>
                                          <p:attrName>ppt_w</p:attrName>
                                        </p:attrNameLst>
                                      </p:cBhvr>
                                      <p:tavLst>
                                        <p:tav tm="0">
                                          <p:val>
                                            <p:strVal val="#ppt_w*0.70"/>
                                          </p:val>
                                        </p:tav>
                                        <p:tav tm="100000">
                                          <p:val>
                                            <p:strVal val="#ppt_w"/>
                                          </p:val>
                                        </p:tav>
                                      </p:tavLst>
                                    </p:anim>
                                    <p:anim calcmode="lin" valueType="num">
                                      <p:cBhvr>
                                        <p:cTn id="42" dur="1000" fill="hold"/>
                                        <p:tgtEl>
                                          <p:spTgt spid="42"/>
                                        </p:tgtEl>
                                        <p:attrNameLst>
                                          <p:attrName>ppt_h</p:attrName>
                                        </p:attrNameLst>
                                      </p:cBhvr>
                                      <p:tavLst>
                                        <p:tav tm="0">
                                          <p:val>
                                            <p:strVal val="#ppt_h"/>
                                          </p:val>
                                        </p:tav>
                                        <p:tav tm="100000">
                                          <p:val>
                                            <p:strVal val="#ppt_h"/>
                                          </p:val>
                                        </p:tav>
                                      </p:tavLst>
                                    </p:anim>
                                    <p:animEffect transition="in" filter="fade">
                                      <p:cBhvr>
                                        <p:cTn id="43"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4" grpId="0" animBg="1"/>
      <p:bldP spid="26" grpId="0"/>
      <p:bldP spid="27" grpId="0"/>
      <p:bldP spid="39" grpId="0"/>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sz="4900" b="1" dirty="0" smtClean="0">
                <a:solidFill>
                  <a:srgbClr val="0066FF"/>
                </a:solidFill>
              </a:rPr>
              <a:t>Presentation</a:t>
            </a:r>
            <a:r>
              <a:rPr lang="en-US" b="1" dirty="0" smtClean="0">
                <a:solidFill>
                  <a:srgbClr val="0066FF"/>
                </a:solidFill>
              </a:rPr>
              <a:t> Outline</a:t>
            </a:r>
            <a:endParaRPr lang="en-US" dirty="0">
              <a:solidFill>
                <a:srgbClr val="050C95"/>
              </a:solidFill>
            </a:endParaRPr>
          </a:p>
        </p:txBody>
      </p:sp>
      <p:sp>
        <p:nvSpPr>
          <p:cNvPr id="5" name="Slide Number Placeholder 4"/>
          <p:cNvSpPr>
            <a:spLocks noGrp="1"/>
          </p:cNvSpPr>
          <p:nvPr>
            <p:ph type="sldNum" sz="quarter" idx="12"/>
          </p:nvPr>
        </p:nvSpPr>
        <p:spPr>
          <a:xfrm>
            <a:off x="8534400" y="76200"/>
            <a:ext cx="533400" cy="365125"/>
          </a:xfrm>
        </p:spPr>
        <p:txBody>
          <a:bodyPr/>
          <a:lstStyle/>
          <a:p>
            <a:fld id="{A55C83CC-674D-48B3-9879-FA64517658EE}" type="slidenum">
              <a:rPr lang="en-US" b="1" smtClean="0">
                <a:solidFill>
                  <a:schemeClr val="tx1"/>
                </a:solidFill>
              </a:rPr>
              <a:pPr/>
              <a:t>2</a:t>
            </a:fld>
            <a:endParaRPr lang="en-US" b="1" dirty="0">
              <a:solidFill>
                <a:schemeClr val="tx1"/>
              </a:solidFill>
            </a:endParaRPr>
          </a:p>
        </p:txBody>
      </p:sp>
      <p:graphicFrame>
        <p:nvGraphicFramePr>
          <p:cNvPr id="4" name="Diagram 3"/>
          <p:cNvGraphicFramePr/>
          <p:nvPr>
            <p:extLst>
              <p:ext uri="{D42A27DB-BD31-4B8C-83A1-F6EECF244321}">
                <p14:modId xmlns:p14="http://schemas.microsoft.com/office/powerpoint/2010/main" xmlns="" val="3749045040"/>
              </p:ext>
            </p:extLst>
          </p:nvPr>
        </p:nvGraphicFramePr>
        <p:xfrm>
          <a:off x="457200" y="1022350"/>
          <a:ext cx="8382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78767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819400" y="3429000"/>
            <a:ext cx="2590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Title 1"/>
          <p:cNvSpPr>
            <a:spLocks noGrp="1"/>
          </p:cNvSpPr>
          <p:nvPr>
            <p:ph type="title"/>
          </p:nvPr>
        </p:nvSpPr>
        <p:spPr>
          <a:xfrm>
            <a:off x="381000" y="228600"/>
            <a:ext cx="8534400" cy="990600"/>
          </a:xfrm>
        </p:spPr>
        <p:txBody>
          <a:bodyPr vert="horz" lIns="91440" tIns="45720" rIns="91440" bIns="45720" rtlCol="0" anchor="ctr">
            <a:noAutofit/>
          </a:bodyPr>
          <a:lstStyle/>
          <a:p>
            <a:pPr eaLnBrk="0" fontAlgn="base" hangingPunct="0">
              <a:spcAft>
                <a:spcPct val="0"/>
              </a:spcAft>
              <a:defRPr/>
            </a:pPr>
            <a:r>
              <a:rPr lang="en-US" sz="4000" b="1" dirty="0" smtClean="0">
                <a:solidFill>
                  <a:srgbClr val="0066FF"/>
                </a:solidFill>
              </a:rPr>
              <a:t>Calculation of </a:t>
            </a:r>
            <a:r>
              <a:rPr lang="en-US" b="1" dirty="0" smtClean="0">
                <a:solidFill>
                  <a:srgbClr val="0066FF"/>
                </a:solidFill>
              </a:rPr>
              <a:t>Worker</a:t>
            </a:r>
            <a:r>
              <a:rPr lang="en-US" sz="4000" b="1" dirty="0" smtClean="0">
                <a:solidFill>
                  <a:srgbClr val="0066FF"/>
                </a:solidFill>
              </a:rPr>
              <a:t> Sojourn Time in a Task’s AOI</a:t>
            </a:r>
          </a:p>
        </p:txBody>
      </p:sp>
      <p:sp>
        <p:nvSpPr>
          <p:cNvPr id="12" name="Content Placeholder 2"/>
          <p:cNvSpPr>
            <a:spLocks noGrp="1"/>
          </p:cNvSpPr>
          <p:nvPr>
            <p:ph idx="1"/>
          </p:nvPr>
        </p:nvSpPr>
        <p:spPr>
          <a:xfrm>
            <a:off x="228600" y="1447800"/>
            <a:ext cx="5257800" cy="2438400"/>
          </a:xfrm>
        </p:spPr>
        <p:txBody>
          <a:bodyPr>
            <a:normAutofit fontScale="77500" lnSpcReduction="20000"/>
          </a:bodyPr>
          <a:lstStyle/>
          <a:p>
            <a:r>
              <a:rPr lang="en-US" dirty="0" smtClean="0"/>
              <a:t>Worker move at random direction with  random velocity</a:t>
            </a:r>
          </a:p>
          <a:p>
            <a:r>
              <a:rPr lang="en-US" dirty="0" smtClean="0"/>
              <a:t>Smooth Random mobility mode to predict expected velocity,</a:t>
            </a:r>
          </a:p>
          <a:p>
            <a:pPr>
              <a:buNone/>
            </a:pPr>
            <a:r>
              <a:rPr lang="en-US" dirty="0" smtClean="0"/>
              <a:t>    and sojourn time,       [65] </a:t>
            </a:r>
          </a:p>
        </p:txBody>
      </p:sp>
      <p:sp>
        <p:nvSpPr>
          <p:cNvPr id="13" name="Left Arrow 12"/>
          <p:cNvSpPr/>
          <p:nvPr/>
        </p:nvSpPr>
        <p:spPr>
          <a:xfrm>
            <a:off x="8229600" y="1676400"/>
            <a:ext cx="6858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7"/>
          <p:cNvGrpSpPr/>
          <p:nvPr/>
        </p:nvGrpSpPr>
        <p:grpSpPr>
          <a:xfrm>
            <a:off x="6248400" y="3276600"/>
            <a:ext cx="2001417" cy="1905000"/>
            <a:chOff x="3581400" y="3581400"/>
            <a:chExt cx="2971800" cy="2819400"/>
          </a:xfrm>
        </p:grpSpPr>
        <p:sp>
          <p:nvSpPr>
            <p:cNvPr id="27" name="Oval 26"/>
            <p:cNvSpPr/>
            <p:nvPr/>
          </p:nvSpPr>
          <p:spPr>
            <a:xfrm>
              <a:off x="3581400" y="3581400"/>
              <a:ext cx="2971800" cy="2819400"/>
            </a:xfrm>
            <a:prstGeom prst="ellipse">
              <a:avLst/>
            </a:prstGeom>
            <a:solidFill>
              <a:schemeClr val="accent1">
                <a:alpha val="0"/>
              </a:schemeClr>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953000" y="4800600"/>
              <a:ext cx="228600" cy="22860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pic>
        <p:nvPicPr>
          <p:cNvPr id="29" name="Picture 2"/>
          <p:cNvPicPr>
            <a:picLocks noChangeAspect="1" noChangeArrowheads="1"/>
          </p:cNvPicPr>
          <p:nvPr/>
        </p:nvPicPr>
        <p:blipFill>
          <a:blip r:embed="rId3" cstate="print"/>
          <a:srcRect/>
          <a:stretch>
            <a:fillRect/>
          </a:stretch>
        </p:blipFill>
        <p:spPr bwMode="auto">
          <a:xfrm>
            <a:off x="8610600" y="3886200"/>
            <a:ext cx="205273" cy="390769"/>
          </a:xfrm>
          <a:prstGeom prst="rect">
            <a:avLst/>
          </a:prstGeom>
          <a:noFill/>
          <a:ln w="9525">
            <a:noFill/>
            <a:miter lim="800000"/>
            <a:headEnd/>
            <a:tailEnd/>
          </a:ln>
        </p:spPr>
      </p:pic>
      <p:cxnSp>
        <p:nvCxnSpPr>
          <p:cNvPr id="30" name="Straight Arrow Connector 29"/>
          <p:cNvCxnSpPr/>
          <p:nvPr/>
        </p:nvCxnSpPr>
        <p:spPr>
          <a:xfrm flipH="1" flipV="1">
            <a:off x="8382000" y="3962400"/>
            <a:ext cx="177282" cy="1472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34200" y="2438400"/>
            <a:ext cx="228600" cy="2743200"/>
          </a:xfrm>
          <a:prstGeom prst="line">
            <a:avLst/>
          </a:prstGeom>
          <a:ln w="25400">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32" name="Left Brace 31"/>
          <p:cNvSpPr/>
          <p:nvPr/>
        </p:nvSpPr>
        <p:spPr>
          <a:xfrm rot="21364334">
            <a:off x="6686995" y="3657600"/>
            <a:ext cx="426719" cy="14478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4" name="Picture 2"/>
          <p:cNvPicPr>
            <a:picLocks noChangeAspect="1" noChangeArrowheads="1"/>
          </p:cNvPicPr>
          <p:nvPr/>
        </p:nvPicPr>
        <p:blipFill>
          <a:blip r:embed="rId3" cstate="print"/>
          <a:srcRect/>
          <a:stretch>
            <a:fillRect/>
          </a:stretch>
        </p:blipFill>
        <p:spPr bwMode="auto">
          <a:xfrm>
            <a:off x="7010400" y="3352800"/>
            <a:ext cx="205273" cy="390769"/>
          </a:xfrm>
          <a:prstGeom prst="rect">
            <a:avLst/>
          </a:prstGeom>
          <a:noFill/>
          <a:ln w="9525">
            <a:noFill/>
            <a:miter lim="800000"/>
            <a:headEnd/>
            <a:tailEnd/>
          </a:ln>
        </p:spPr>
      </p:pic>
      <p:cxnSp>
        <p:nvCxnSpPr>
          <p:cNvPr id="35" name="Straight Arrow Connector 34"/>
          <p:cNvCxnSpPr/>
          <p:nvPr/>
        </p:nvCxnSpPr>
        <p:spPr>
          <a:xfrm>
            <a:off x="7035282" y="3728638"/>
            <a:ext cx="51318" cy="3099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37" name="Picture 3"/>
          <p:cNvPicPr>
            <a:picLocks noChangeAspect="1" noChangeArrowheads="1"/>
          </p:cNvPicPr>
          <p:nvPr/>
        </p:nvPicPr>
        <p:blipFill>
          <a:blip r:embed="rId4" cstate="print"/>
          <a:srcRect/>
          <a:stretch>
            <a:fillRect/>
          </a:stretch>
        </p:blipFill>
        <p:spPr bwMode="auto">
          <a:xfrm>
            <a:off x="4800600" y="2438400"/>
            <a:ext cx="533400" cy="390525"/>
          </a:xfrm>
          <a:prstGeom prst="rect">
            <a:avLst/>
          </a:prstGeom>
          <a:noFill/>
          <a:ln w="9525">
            <a:noFill/>
            <a:miter lim="800000"/>
            <a:headEnd/>
            <a:tailEnd/>
          </a:ln>
        </p:spPr>
      </p:pic>
      <p:pic>
        <p:nvPicPr>
          <p:cNvPr id="154626" name="Picture 2"/>
          <p:cNvPicPr>
            <a:picLocks noChangeAspect="1" noChangeArrowheads="1"/>
          </p:cNvPicPr>
          <p:nvPr/>
        </p:nvPicPr>
        <p:blipFill>
          <a:blip r:embed="rId5" cstate="print"/>
          <a:srcRect/>
          <a:stretch>
            <a:fillRect/>
          </a:stretch>
        </p:blipFill>
        <p:spPr bwMode="auto">
          <a:xfrm>
            <a:off x="2925305" y="3505200"/>
            <a:ext cx="2408695" cy="838200"/>
          </a:xfrm>
          <a:prstGeom prst="rect">
            <a:avLst/>
          </a:prstGeom>
          <a:noFill/>
          <a:ln w="9525">
            <a:noFill/>
            <a:miter lim="800000"/>
            <a:headEnd/>
            <a:tailEnd/>
          </a:ln>
        </p:spPr>
      </p:pic>
      <p:sp>
        <p:nvSpPr>
          <p:cNvPr id="23"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20</a:t>
            </a:fld>
            <a:endParaRPr lang="en-US" b="1" dirty="0">
              <a:solidFill>
                <a:schemeClr val="tx1"/>
              </a:solidFill>
            </a:endParaRPr>
          </a:p>
        </p:txBody>
      </p:sp>
      <p:sp>
        <p:nvSpPr>
          <p:cNvPr id="24" name="Rectangle 23"/>
          <p:cNvSpPr/>
          <p:nvPr/>
        </p:nvSpPr>
        <p:spPr>
          <a:xfrm>
            <a:off x="5562600" y="1600200"/>
            <a:ext cx="2590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Worker Mobility Predictor</a:t>
            </a:r>
            <a:endParaRPr lang="en-US" dirty="0"/>
          </a:p>
        </p:txBody>
      </p:sp>
      <p:sp>
        <p:nvSpPr>
          <p:cNvPr id="25" name="Rectangle 24"/>
          <p:cNvSpPr/>
          <p:nvPr/>
        </p:nvSpPr>
        <p:spPr>
          <a:xfrm>
            <a:off x="609600" y="5341203"/>
            <a:ext cx="80010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smtClean="0"/>
              <a:t>[65] M. H. G. F. </a:t>
            </a:r>
            <a:r>
              <a:rPr lang="en-US" sz="1600" dirty="0" err="1" smtClean="0"/>
              <a:t>Asma</a:t>
            </a:r>
            <a:r>
              <a:rPr lang="en-US" sz="1600" dirty="0" smtClean="0"/>
              <a:t> </a:t>
            </a:r>
            <a:r>
              <a:rPr lang="en-US" sz="1600" dirty="0" err="1" smtClean="0"/>
              <a:t>Enayet</a:t>
            </a:r>
            <a:r>
              <a:rPr lang="en-US" sz="1600" dirty="0" smtClean="0"/>
              <a:t>, Md. </a:t>
            </a:r>
            <a:r>
              <a:rPr lang="en-US" sz="1600" dirty="0" err="1" smtClean="0"/>
              <a:t>Abdur</a:t>
            </a:r>
            <a:r>
              <a:rPr lang="en-US" sz="1600" dirty="0" smtClean="0"/>
              <a:t> </a:t>
            </a:r>
            <a:r>
              <a:rPr lang="en-US" sz="1600" dirty="0" err="1" smtClean="0"/>
              <a:t>Razzaque</a:t>
            </a:r>
            <a:r>
              <a:rPr lang="en-US" sz="1600" dirty="0" smtClean="0"/>
              <a:t>, “A mobility-aware optimal resource allocation architecture for big data task execution on mobile cloud in smart </a:t>
            </a:r>
            <a:r>
              <a:rPr lang="en-US" sz="1600" dirty="0" err="1" smtClean="0"/>
              <a:t>cities,”IEEE</a:t>
            </a:r>
            <a:r>
              <a:rPr lang="en-US" sz="1600" dirty="0" smtClean="0"/>
              <a:t> Communications Magazine, 2017.</a:t>
            </a:r>
            <a:endParaRPr lang="en-US" sz="1600" dirty="0"/>
          </a:p>
        </p:txBody>
      </p:sp>
      <p:pic>
        <p:nvPicPr>
          <p:cNvPr id="21" name="Picture 2"/>
          <p:cNvPicPr>
            <a:picLocks noChangeAspect="1" noChangeArrowheads="1"/>
          </p:cNvPicPr>
          <p:nvPr/>
        </p:nvPicPr>
        <p:blipFill>
          <a:blip r:embed="rId5" cstate="print"/>
          <a:srcRect t="27273" r="74692" b="27273"/>
          <a:stretch>
            <a:fillRect/>
          </a:stretch>
        </p:blipFill>
        <p:spPr bwMode="auto">
          <a:xfrm>
            <a:off x="3200400" y="2819400"/>
            <a:ext cx="609600" cy="381000"/>
          </a:xfrm>
          <a:prstGeom prst="rect">
            <a:avLst/>
          </a:prstGeom>
          <a:noFill/>
          <a:ln w="9525">
            <a:noFill/>
            <a:miter lim="800000"/>
            <a:headEnd/>
            <a:tailEnd/>
          </a:ln>
        </p:spPr>
      </p:pic>
      <p:cxnSp>
        <p:nvCxnSpPr>
          <p:cNvPr id="39" name="Straight Arrow Connector 38"/>
          <p:cNvCxnSpPr/>
          <p:nvPr/>
        </p:nvCxnSpPr>
        <p:spPr>
          <a:xfrm>
            <a:off x="4953000" y="3810000"/>
            <a:ext cx="19050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strVal val="#ppt_w*0.70"/>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animEffect transition="in" filter="fade">
                                      <p:cBhvr>
                                        <p:cTn id="9"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381000"/>
            <a:ext cx="8229600" cy="533400"/>
          </a:xfrm>
        </p:spPr>
        <p:txBody>
          <a:bodyPr vert="horz" lIns="91440" tIns="45720" rIns="91440" bIns="45720" rtlCol="0" anchor="ctr">
            <a:noAutofit/>
          </a:bodyPr>
          <a:lstStyle/>
          <a:p>
            <a:pPr eaLnBrk="0" fontAlgn="base" hangingPunct="0">
              <a:spcAft>
                <a:spcPct val="0"/>
              </a:spcAft>
              <a:defRPr/>
            </a:pPr>
            <a:r>
              <a:rPr lang="en-US" b="1" dirty="0" smtClean="0">
                <a:solidFill>
                  <a:srgbClr val="0066FF"/>
                </a:solidFill>
              </a:rPr>
              <a:t>Utility of a Worker</a:t>
            </a:r>
          </a:p>
        </p:txBody>
      </p:sp>
      <p:pic>
        <p:nvPicPr>
          <p:cNvPr id="9" name="Content Placeholder 8" descr="reputation.jpg"/>
          <p:cNvPicPr>
            <a:picLocks noGrp="1" noChangeAspect="1"/>
          </p:cNvPicPr>
          <p:nvPr>
            <p:ph idx="1"/>
          </p:nvPr>
        </p:nvPicPr>
        <p:blipFill>
          <a:blip r:embed="rId3" cstate="print"/>
          <a:stretch>
            <a:fillRect/>
          </a:stretch>
        </p:blipFill>
        <p:spPr>
          <a:xfrm>
            <a:off x="4114800" y="3276600"/>
            <a:ext cx="2362200" cy="2362200"/>
          </a:xfrm>
        </p:spPr>
      </p:pic>
      <p:pic>
        <p:nvPicPr>
          <p:cNvPr id="10" name="Picture 9" descr="Distance.jpg"/>
          <p:cNvPicPr>
            <a:picLocks noChangeAspect="1"/>
          </p:cNvPicPr>
          <p:nvPr/>
        </p:nvPicPr>
        <p:blipFill>
          <a:blip r:embed="rId4" cstate="print"/>
          <a:stretch>
            <a:fillRect/>
          </a:stretch>
        </p:blipFill>
        <p:spPr>
          <a:xfrm>
            <a:off x="6477000" y="914400"/>
            <a:ext cx="2143125" cy="2143125"/>
          </a:xfrm>
          <a:prstGeom prst="rect">
            <a:avLst/>
          </a:prstGeom>
        </p:spPr>
      </p:pic>
      <p:pic>
        <p:nvPicPr>
          <p:cNvPr id="11" name="Picture 10" descr="smarthphone_running_2.jpg"/>
          <p:cNvPicPr>
            <a:picLocks noChangeAspect="1"/>
          </p:cNvPicPr>
          <p:nvPr/>
        </p:nvPicPr>
        <p:blipFill>
          <a:blip r:embed="rId5" cstate="print"/>
          <a:srcRect l="7500" r="7500" b="11184"/>
          <a:stretch>
            <a:fillRect/>
          </a:stretch>
        </p:blipFill>
        <p:spPr>
          <a:xfrm>
            <a:off x="228600" y="1447799"/>
            <a:ext cx="2590800" cy="2286001"/>
          </a:xfrm>
          <a:prstGeom prst="rect">
            <a:avLst/>
          </a:prstGeom>
        </p:spPr>
      </p:pic>
      <p:sp>
        <p:nvSpPr>
          <p:cNvPr id="12" name="Rectangle 11"/>
          <p:cNvSpPr/>
          <p:nvPr/>
        </p:nvSpPr>
        <p:spPr>
          <a:xfrm>
            <a:off x="76200" y="3886200"/>
            <a:ext cx="3124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Mobility Based Utility</a:t>
            </a:r>
            <a:endParaRPr lang="en-US" sz="2400" dirty="0"/>
          </a:p>
        </p:txBody>
      </p:sp>
      <p:sp>
        <p:nvSpPr>
          <p:cNvPr id="13" name="Rectangle 12"/>
          <p:cNvSpPr/>
          <p:nvPr/>
        </p:nvSpPr>
        <p:spPr>
          <a:xfrm>
            <a:off x="3124200" y="2133600"/>
            <a:ext cx="32004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Distance Based Utility</a:t>
            </a:r>
            <a:endParaRPr lang="en-US" sz="2400" dirty="0"/>
          </a:p>
        </p:txBody>
      </p:sp>
      <p:sp>
        <p:nvSpPr>
          <p:cNvPr id="14" name="Rectangle 13"/>
          <p:cNvSpPr/>
          <p:nvPr/>
        </p:nvSpPr>
        <p:spPr>
          <a:xfrm>
            <a:off x="2971800" y="5791200"/>
            <a:ext cx="4876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Past Sensing Quality Based Utility</a:t>
            </a:r>
            <a:endParaRPr lang="en-US" sz="2400" dirty="0"/>
          </a:p>
        </p:txBody>
      </p:sp>
      <p:sp>
        <p:nvSpPr>
          <p:cNvPr id="15"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21</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strVal val="#ppt_w*0.70"/>
                                          </p:val>
                                        </p:tav>
                                        <p:tav tm="100000">
                                          <p:val>
                                            <p:strVal val="#ppt_w"/>
                                          </p:val>
                                        </p:tav>
                                      </p:tavLst>
                                    </p:anim>
                                    <p:anim calcmode="lin" valueType="num">
                                      <p:cBhvr>
                                        <p:cTn id="23" dur="1000" fill="hold"/>
                                        <p:tgtEl>
                                          <p:spTgt spid="13"/>
                                        </p:tgtEl>
                                        <p:attrNameLst>
                                          <p:attrName>ppt_h</p:attrName>
                                        </p:attrNameLst>
                                      </p:cBhvr>
                                      <p:tavLst>
                                        <p:tav tm="0">
                                          <p:val>
                                            <p:strVal val="#ppt_h"/>
                                          </p:val>
                                        </p:tav>
                                        <p:tav tm="100000">
                                          <p:val>
                                            <p:strVal val="#ppt_h"/>
                                          </p:val>
                                        </p:tav>
                                      </p:tavLst>
                                    </p:anim>
                                    <p:animEffect transition="in" filter="fade">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838200" y="2438400"/>
            <a:ext cx="510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
          </p:nvPr>
        </p:nvSpPr>
        <p:spPr>
          <a:xfrm>
            <a:off x="914400" y="3657600"/>
            <a:ext cx="5257800" cy="2590800"/>
          </a:xfrm>
        </p:spPr>
        <p:txBody>
          <a:bodyPr>
            <a:normAutofit fontScale="77500" lnSpcReduction="20000"/>
          </a:bodyPr>
          <a:lstStyle/>
          <a:p>
            <a:r>
              <a:rPr lang="en-US" dirty="0" smtClean="0"/>
              <a:t>     is the completion delay of task t by worker m</a:t>
            </a:r>
          </a:p>
          <a:p>
            <a:r>
              <a:rPr lang="en-US" dirty="0" smtClean="0"/>
              <a:t>     is the delay deadline of task t</a:t>
            </a:r>
          </a:p>
          <a:p>
            <a:r>
              <a:rPr lang="en-US" dirty="0" smtClean="0"/>
              <a:t>     is the sojourn time of worker m in the AOI of task t</a:t>
            </a:r>
          </a:p>
          <a:p>
            <a:endParaRPr lang="en-US" dirty="0" smtClean="0"/>
          </a:p>
          <a:p>
            <a:pPr>
              <a:buNone/>
            </a:pPr>
            <a:r>
              <a:rPr lang="en-US" dirty="0" smtClean="0"/>
              <a:t>   </a:t>
            </a:r>
          </a:p>
        </p:txBody>
      </p:sp>
      <p:sp>
        <p:nvSpPr>
          <p:cNvPr id="13" name="Left Arrow 12"/>
          <p:cNvSpPr/>
          <p:nvPr/>
        </p:nvSpPr>
        <p:spPr>
          <a:xfrm>
            <a:off x="5486400" y="1371600"/>
            <a:ext cx="6858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152400" y="228600"/>
            <a:ext cx="8839200" cy="609600"/>
          </a:xfrm>
          <a:prstGeom prst="rect">
            <a:avLst/>
          </a:prstGeom>
        </p:spPr>
        <p:txBody>
          <a:bodyPr vert="horz" lIns="91440" tIns="45720" rIns="91440" bIns="45720" rtlCol="0" anchor="ctr">
            <a:noAutofit/>
          </a:bodyPr>
          <a:lstStyle/>
          <a:p>
            <a:pPr marL="0" marR="0" lvl="0" indent="0" algn="ctr" eaLnBrk="0" fontAlgn="base" hangingPunct="0">
              <a:lnSpc>
                <a:spcPct val="100000"/>
              </a:lnSpc>
              <a:spcBef>
                <a:spcPct val="0"/>
              </a:spcBef>
              <a:spcAft>
                <a:spcPct val="0"/>
              </a:spcAft>
              <a:buClrTx/>
              <a:buSzTx/>
              <a:tabLst/>
              <a:defRPr/>
            </a:pPr>
            <a:r>
              <a:rPr lang="en-US" sz="4000" b="1" dirty="0" smtClean="0">
                <a:solidFill>
                  <a:srgbClr val="0066FF"/>
                </a:solidFill>
                <a:latin typeface="+mj-lt"/>
                <a:ea typeface="+mj-ea"/>
                <a:cs typeface="+mj-cs"/>
              </a:rPr>
              <a:t>Mobility Based Utility Calculation</a:t>
            </a:r>
          </a:p>
        </p:txBody>
      </p:sp>
      <p:sp>
        <p:nvSpPr>
          <p:cNvPr id="33" name="Content Placeholder 1"/>
          <p:cNvSpPr txBox="1">
            <a:spLocks/>
          </p:cNvSpPr>
          <p:nvPr/>
        </p:nvSpPr>
        <p:spPr>
          <a:xfrm>
            <a:off x="381000" y="1338263"/>
            <a:ext cx="8458200" cy="4376737"/>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pSp>
        <p:nvGrpSpPr>
          <p:cNvPr id="2" name="Group 7"/>
          <p:cNvGrpSpPr/>
          <p:nvPr/>
        </p:nvGrpSpPr>
        <p:grpSpPr>
          <a:xfrm>
            <a:off x="6324600" y="3124200"/>
            <a:ext cx="2001417" cy="1905000"/>
            <a:chOff x="3581400" y="3581400"/>
            <a:chExt cx="2971800" cy="2819400"/>
          </a:xfrm>
        </p:grpSpPr>
        <p:sp>
          <p:nvSpPr>
            <p:cNvPr id="26" name="Oval 25"/>
            <p:cNvSpPr/>
            <p:nvPr/>
          </p:nvSpPr>
          <p:spPr>
            <a:xfrm>
              <a:off x="3581400" y="3581400"/>
              <a:ext cx="2971800" cy="2819400"/>
            </a:xfrm>
            <a:prstGeom prst="ellipse">
              <a:avLst/>
            </a:prstGeom>
            <a:solidFill>
              <a:schemeClr val="accent1">
                <a:alpha val="0"/>
              </a:schemeClr>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53000" y="4800600"/>
              <a:ext cx="228600" cy="22860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pic>
        <p:nvPicPr>
          <p:cNvPr id="28" name="Picture 2"/>
          <p:cNvPicPr>
            <a:picLocks noChangeAspect="1" noChangeArrowheads="1"/>
          </p:cNvPicPr>
          <p:nvPr/>
        </p:nvPicPr>
        <p:blipFill>
          <a:blip r:embed="rId3" cstate="print"/>
          <a:srcRect/>
          <a:stretch>
            <a:fillRect/>
          </a:stretch>
        </p:blipFill>
        <p:spPr bwMode="auto">
          <a:xfrm>
            <a:off x="8686800" y="3733800"/>
            <a:ext cx="205273" cy="390769"/>
          </a:xfrm>
          <a:prstGeom prst="rect">
            <a:avLst/>
          </a:prstGeom>
          <a:noFill/>
          <a:ln w="9525">
            <a:noFill/>
            <a:miter lim="800000"/>
            <a:headEnd/>
            <a:tailEnd/>
          </a:ln>
        </p:spPr>
      </p:pic>
      <p:cxnSp>
        <p:nvCxnSpPr>
          <p:cNvPr id="29" name="Straight Arrow Connector 28"/>
          <p:cNvCxnSpPr/>
          <p:nvPr/>
        </p:nvCxnSpPr>
        <p:spPr>
          <a:xfrm flipH="1" flipV="1">
            <a:off x="8458200" y="3810000"/>
            <a:ext cx="177282" cy="1472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010400" y="2286000"/>
            <a:ext cx="304800" cy="3200400"/>
          </a:xfrm>
          <a:prstGeom prst="line">
            <a:avLst/>
          </a:prstGeom>
          <a:ln w="25400">
            <a:solidFill>
              <a:srgbClr val="92D050"/>
            </a:solidFill>
            <a:prstDash val="sysDash"/>
          </a:ln>
        </p:spPr>
        <p:style>
          <a:lnRef idx="1">
            <a:schemeClr val="accent1"/>
          </a:lnRef>
          <a:fillRef idx="0">
            <a:schemeClr val="accent1"/>
          </a:fillRef>
          <a:effectRef idx="0">
            <a:schemeClr val="accent1"/>
          </a:effectRef>
          <a:fontRef idx="minor">
            <a:schemeClr val="tx1"/>
          </a:fontRef>
        </p:style>
      </p:cxnSp>
      <p:pic>
        <p:nvPicPr>
          <p:cNvPr id="31" name="Picture 2"/>
          <p:cNvPicPr>
            <a:picLocks noChangeAspect="1" noChangeArrowheads="1"/>
          </p:cNvPicPr>
          <p:nvPr/>
        </p:nvPicPr>
        <p:blipFill>
          <a:blip r:embed="rId3" cstate="print"/>
          <a:srcRect/>
          <a:stretch>
            <a:fillRect/>
          </a:stretch>
        </p:blipFill>
        <p:spPr bwMode="auto">
          <a:xfrm>
            <a:off x="7086600" y="3200400"/>
            <a:ext cx="205273" cy="390769"/>
          </a:xfrm>
          <a:prstGeom prst="rect">
            <a:avLst/>
          </a:prstGeom>
          <a:noFill/>
          <a:ln w="9525">
            <a:noFill/>
            <a:miter lim="800000"/>
            <a:headEnd/>
            <a:tailEnd/>
          </a:ln>
        </p:spPr>
      </p:pic>
      <p:cxnSp>
        <p:nvCxnSpPr>
          <p:cNvPr id="32" name="Straight Arrow Connector 31"/>
          <p:cNvCxnSpPr/>
          <p:nvPr/>
        </p:nvCxnSpPr>
        <p:spPr>
          <a:xfrm>
            <a:off x="7111482" y="3576238"/>
            <a:ext cx="51318" cy="3099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56674" name="Picture 2"/>
          <p:cNvPicPr>
            <a:picLocks noChangeAspect="1" noChangeArrowheads="1"/>
          </p:cNvPicPr>
          <p:nvPr/>
        </p:nvPicPr>
        <p:blipFill>
          <a:blip r:embed="rId4" cstate="print"/>
          <a:srcRect/>
          <a:stretch>
            <a:fillRect/>
          </a:stretch>
        </p:blipFill>
        <p:spPr bwMode="auto">
          <a:xfrm>
            <a:off x="914400" y="2524125"/>
            <a:ext cx="4953000" cy="828675"/>
          </a:xfrm>
          <a:prstGeom prst="rect">
            <a:avLst/>
          </a:prstGeom>
          <a:noFill/>
          <a:ln w="9525">
            <a:noFill/>
            <a:miter lim="800000"/>
            <a:headEnd/>
            <a:tailEnd/>
          </a:ln>
        </p:spPr>
      </p:pic>
      <p:pic>
        <p:nvPicPr>
          <p:cNvPr id="35" name="Picture 2"/>
          <p:cNvPicPr>
            <a:picLocks noChangeAspect="1" noChangeArrowheads="1"/>
          </p:cNvPicPr>
          <p:nvPr/>
        </p:nvPicPr>
        <p:blipFill>
          <a:blip r:embed="rId4" cstate="print"/>
          <a:srcRect l="61538" t="13136" r="30770" b="44828"/>
          <a:stretch>
            <a:fillRect/>
          </a:stretch>
        </p:blipFill>
        <p:spPr bwMode="auto">
          <a:xfrm>
            <a:off x="1219200" y="3581400"/>
            <a:ext cx="533400" cy="487680"/>
          </a:xfrm>
          <a:prstGeom prst="rect">
            <a:avLst/>
          </a:prstGeom>
          <a:noFill/>
          <a:ln w="9525">
            <a:noFill/>
            <a:miter lim="800000"/>
            <a:headEnd/>
            <a:tailEnd/>
          </a:ln>
        </p:spPr>
      </p:pic>
      <p:pic>
        <p:nvPicPr>
          <p:cNvPr id="36" name="Picture 2"/>
          <p:cNvPicPr>
            <a:picLocks noChangeAspect="1" noChangeArrowheads="1"/>
          </p:cNvPicPr>
          <p:nvPr/>
        </p:nvPicPr>
        <p:blipFill>
          <a:blip r:embed="rId4" cstate="print"/>
          <a:srcRect l="92308" t="12261" r="1538" b="54023"/>
          <a:stretch>
            <a:fillRect/>
          </a:stretch>
        </p:blipFill>
        <p:spPr bwMode="auto">
          <a:xfrm>
            <a:off x="1295400" y="4267200"/>
            <a:ext cx="457200" cy="419100"/>
          </a:xfrm>
          <a:prstGeom prst="rect">
            <a:avLst/>
          </a:prstGeom>
          <a:noFill/>
          <a:ln w="9525">
            <a:noFill/>
            <a:miter lim="800000"/>
            <a:headEnd/>
            <a:tailEnd/>
          </a:ln>
        </p:spPr>
      </p:pic>
      <p:pic>
        <p:nvPicPr>
          <p:cNvPr id="38" name="Picture 2"/>
          <p:cNvPicPr>
            <a:picLocks noChangeAspect="1" noChangeArrowheads="1"/>
          </p:cNvPicPr>
          <p:nvPr/>
        </p:nvPicPr>
        <p:blipFill>
          <a:blip r:embed="rId5" cstate="print"/>
          <a:srcRect l="5882" t="35144" r="70588" b="29711"/>
          <a:stretch>
            <a:fillRect/>
          </a:stretch>
        </p:blipFill>
        <p:spPr bwMode="auto">
          <a:xfrm>
            <a:off x="1219200" y="4724400"/>
            <a:ext cx="609600" cy="381000"/>
          </a:xfrm>
          <a:prstGeom prst="rect">
            <a:avLst/>
          </a:prstGeom>
          <a:noFill/>
          <a:ln w="9525">
            <a:noFill/>
            <a:miter lim="800000"/>
            <a:headEnd/>
            <a:tailEnd/>
          </a:ln>
        </p:spPr>
      </p:pic>
      <p:sp>
        <p:nvSpPr>
          <p:cNvPr id="22"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22</a:t>
            </a:fld>
            <a:endParaRPr lang="en-US" b="1" dirty="0">
              <a:solidFill>
                <a:schemeClr val="tx1"/>
              </a:solidFill>
            </a:endParaRPr>
          </a:p>
        </p:txBody>
      </p:sp>
      <p:sp>
        <p:nvSpPr>
          <p:cNvPr id="23" name="Rectangle 22"/>
          <p:cNvSpPr/>
          <p:nvPr/>
        </p:nvSpPr>
        <p:spPr>
          <a:xfrm>
            <a:off x="2819400" y="12954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Worker Device Selection</a:t>
            </a:r>
            <a:endParaRPr lang="en-US" dirty="0">
              <a:solidFill>
                <a:schemeClr val="tx1"/>
              </a:solidFill>
            </a:endParaRPr>
          </a:p>
        </p:txBody>
      </p:sp>
      <p:sp>
        <p:nvSpPr>
          <p:cNvPr id="34" name="Rectangle 33"/>
          <p:cNvSpPr/>
          <p:nvPr/>
        </p:nvSpPr>
        <p:spPr>
          <a:xfrm>
            <a:off x="6324600" y="12954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Worker Mobility Prediction</a:t>
            </a:r>
            <a:endParaRPr lang="en-US" dirty="0">
              <a:solidFill>
                <a:schemeClr val="tx1"/>
              </a:solidFill>
            </a:endParaRPr>
          </a:p>
        </p:txBody>
      </p:sp>
      <p:sp>
        <p:nvSpPr>
          <p:cNvPr id="37" name="Rectangle 36"/>
          <p:cNvSpPr/>
          <p:nvPr/>
        </p:nvSpPr>
        <p:spPr>
          <a:xfrm>
            <a:off x="457200" y="5486400"/>
            <a:ext cx="81534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smtClean="0"/>
              <a:t>[36] J. </a:t>
            </a:r>
            <a:r>
              <a:rPr lang="en-US" sz="1600" dirty="0" err="1" smtClean="0"/>
              <a:t>Ren</a:t>
            </a:r>
            <a:r>
              <a:rPr lang="en-US" sz="1600" dirty="0" smtClean="0"/>
              <a:t>, Y. Zhang, K. Zhang, and X. S. </a:t>
            </a:r>
            <a:r>
              <a:rPr lang="en-US" sz="1600" dirty="0" err="1" smtClean="0"/>
              <a:t>Shen</a:t>
            </a:r>
            <a:r>
              <a:rPr lang="en-US" sz="1600" dirty="0" smtClean="0"/>
              <a:t>, “</a:t>
            </a:r>
            <a:r>
              <a:rPr lang="en-US" sz="1600" dirty="0" err="1" smtClean="0"/>
              <a:t>Sacrm</a:t>
            </a:r>
            <a:r>
              <a:rPr lang="en-US" sz="1600" dirty="0" smtClean="0"/>
              <a:t>: Social aware</a:t>
            </a:r>
          </a:p>
          <a:p>
            <a:r>
              <a:rPr lang="en-US" sz="1600" dirty="0" err="1" smtClean="0"/>
              <a:t>crowdsourcing</a:t>
            </a:r>
            <a:r>
              <a:rPr lang="en-US" sz="1600" dirty="0" smtClean="0"/>
              <a:t> with reputation management in mobile sensing,” </a:t>
            </a:r>
            <a:r>
              <a:rPr lang="en-US" sz="1600" i="1" dirty="0" smtClean="0"/>
              <a:t>Computer</a:t>
            </a:r>
          </a:p>
          <a:p>
            <a:r>
              <a:rPr lang="fr-FR" sz="1600" i="1" dirty="0" smtClean="0"/>
              <a:t>Communications, vol. 65, pp. 55 – 65, 2015.</a:t>
            </a: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838200" y="4648200"/>
            <a:ext cx="4572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
          </p:nvPr>
        </p:nvSpPr>
        <p:spPr>
          <a:xfrm>
            <a:off x="304800" y="2209800"/>
            <a:ext cx="5257800" cy="2590800"/>
          </a:xfrm>
        </p:spPr>
        <p:txBody>
          <a:bodyPr>
            <a:normAutofit fontScale="77500" lnSpcReduction="20000"/>
          </a:bodyPr>
          <a:lstStyle/>
          <a:p>
            <a:r>
              <a:rPr lang="en-US" dirty="0" smtClean="0"/>
              <a:t>Further away the user is, less sensing quality it can provide. </a:t>
            </a:r>
          </a:p>
          <a:p>
            <a:pPr lvl="1"/>
            <a:r>
              <a:rPr lang="en-US" dirty="0" smtClean="0"/>
              <a:t>Temperature, Wi-Fi signal Strength, etc.</a:t>
            </a:r>
          </a:p>
          <a:p>
            <a:r>
              <a:rPr lang="en-US" dirty="0" smtClean="0"/>
              <a:t>Can be modeled as:</a:t>
            </a:r>
          </a:p>
          <a:p>
            <a:endParaRPr lang="en-US" dirty="0" smtClean="0"/>
          </a:p>
          <a:p>
            <a:pPr>
              <a:buNone/>
            </a:pPr>
            <a:r>
              <a:rPr lang="en-US" dirty="0" smtClean="0"/>
              <a:t>   </a:t>
            </a:r>
          </a:p>
        </p:txBody>
      </p:sp>
      <p:sp>
        <p:nvSpPr>
          <p:cNvPr id="41" name="TextBox 40"/>
          <p:cNvSpPr txBox="1"/>
          <p:nvPr/>
        </p:nvSpPr>
        <p:spPr>
          <a:xfrm>
            <a:off x="3962400" y="3821669"/>
            <a:ext cx="2286000" cy="461665"/>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smtClean="0">
                <a:solidFill>
                  <a:srgbClr val="C00000"/>
                </a:solidFill>
              </a:rPr>
              <a:t> </a:t>
            </a:r>
            <a:r>
              <a:rPr lang="en-US" sz="2000" b="1" dirty="0" smtClean="0">
                <a:solidFill>
                  <a:schemeClr val="tx1"/>
                </a:solidFill>
              </a:rPr>
              <a:t>Distance factor</a:t>
            </a:r>
            <a:endParaRPr lang="en-US" sz="2000" b="1" dirty="0">
              <a:solidFill>
                <a:schemeClr val="tx1"/>
              </a:solidFill>
            </a:endParaRPr>
          </a:p>
        </p:txBody>
      </p:sp>
      <p:sp>
        <p:nvSpPr>
          <p:cNvPr id="25" name="Title 1"/>
          <p:cNvSpPr txBox="1">
            <a:spLocks/>
          </p:cNvSpPr>
          <p:nvPr/>
        </p:nvSpPr>
        <p:spPr>
          <a:xfrm>
            <a:off x="685800" y="228600"/>
            <a:ext cx="8229600" cy="533400"/>
          </a:xfrm>
          <a:prstGeom prst="rect">
            <a:avLst/>
          </a:prstGeom>
        </p:spPr>
        <p:txBody>
          <a:bodyPr vert="horz" lIns="91440" tIns="45720" rIns="91440" bIns="45720" rtlCol="0" anchor="ctr">
            <a:noAutofit/>
          </a:bodyPr>
          <a:lstStyle/>
          <a:p>
            <a:pPr algn="ctr" eaLnBrk="0" fontAlgn="base" hangingPunct="0">
              <a:spcBef>
                <a:spcPct val="0"/>
              </a:spcBef>
              <a:spcAft>
                <a:spcPct val="0"/>
              </a:spcAft>
              <a:buFontTx/>
              <a:buNone/>
              <a:defRPr/>
            </a:pPr>
            <a:r>
              <a:rPr lang="en-US" sz="4000" b="1" dirty="0" smtClean="0">
                <a:solidFill>
                  <a:srgbClr val="0066FF"/>
                </a:solidFill>
                <a:latin typeface="+mj-lt"/>
                <a:ea typeface="+mj-ea"/>
                <a:cs typeface="+mj-cs"/>
              </a:rPr>
              <a:t>Distance Based Utility Calculation</a:t>
            </a:r>
          </a:p>
        </p:txBody>
      </p:sp>
      <p:grpSp>
        <p:nvGrpSpPr>
          <p:cNvPr id="36" name="Group 5"/>
          <p:cNvGrpSpPr/>
          <p:nvPr/>
        </p:nvGrpSpPr>
        <p:grpSpPr>
          <a:xfrm>
            <a:off x="6529873" y="2514600"/>
            <a:ext cx="2309327" cy="1905000"/>
            <a:chOff x="3124200" y="3581400"/>
            <a:chExt cx="3429000" cy="2819400"/>
          </a:xfrm>
        </p:grpSpPr>
        <p:sp>
          <p:nvSpPr>
            <p:cNvPr id="43" name="Oval 42"/>
            <p:cNvSpPr/>
            <p:nvPr/>
          </p:nvSpPr>
          <p:spPr>
            <a:xfrm>
              <a:off x="3581400" y="3581400"/>
              <a:ext cx="2971800" cy="2819400"/>
            </a:xfrm>
            <a:prstGeom prst="ellipse">
              <a:avLst/>
            </a:prstGeom>
            <a:solidFill>
              <a:schemeClr val="accent1">
                <a:alpha val="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953000" y="4800600"/>
              <a:ext cx="228600" cy="2286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3" cstate="print"/>
            <a:srcRect/>
            <a:stretch>
              <a:fillRect/>
            </a:stretch>
          </p:blipFill>
          <p:spPr bwMode="auto">
            <a:xfrm>
              <a:off x="3581400" y="4165112"/>
              <a:ext cx="304800" cy="578338"/>
            </a:xfrm>
            <a:prstGeom prst="rect">
              <a:avLst/>
            </a:prstGeom>
            <a:noFill/>
            <a:ln w="9525">
              <a:noFill/>
              <a:miter lim="800000"/>
              <a:headEnd/>
              <a:tailEnd/>
            </a:ln>
          </p:spPr>
        </p:pic>
        <p:pic>
          <p:nvPicPr>
            <p:cNvPr id="46" name="Picture 2"/>
            <p:cNvPicPr>
              <a:picLocks noChangeAspect="1" noChangeArrowheads="1"/>
            </p:cNvPicPr>
            <p:nvPr/>
          </p:nvPicPr>
          <p:blipFill>
            <a:blip r:embed="rId3" cstate="print"/>
            <a:srcRect/>
            <a:stretch>
              <a:fillRect/>
            </a:stretch>
          </p:blipFill>
          <p:spPr bwMode="auto">
            <a:xfrm>
              <a:off x="5082310" y="5484134"/>
              <a:ext cx="304799" cy="578338"/>
            </a:xfrm>
            <a:prstGeom prst="rect">
              <a:avLst/>
            </a:prstGeom>
            <a:noFill/>
            <a:ln w="9525">
              <a:noFill/>
              <a:miter lim="800000"/>
              <a:headEnd/>
              <a:tailEnd/>
            </a:ln>
          </p:spPr>
        </p:pic>
        <p:pic>
          <p:nvPicPr>
            <p:cNvPr id="47" name="Picture 2"/>
            <p:cNvPicPr>
              <a:picLocks noChangeAspect="1" noChangeArrowheads="1"/>
            </p:cNvPicPr>
            <p:nvPr/>
          </p:nvPicPr>
          <p:blipFill>
            <a:blip r:embed="rId3" cstate="print"/>
            <a:srcRect/>
            <a:stretch>
              <a:fillRect/>
            </a:stretch>
          </p:blipFill>
          <p:spPr bwMode="auto">
            <a:xfrm>
              <a:off x="5791200" y="4495800"/>
              <a:ext cx="304800" cy="578338"/>
            </a:xfrm>
            <a:prstGeom prst="rect">
              <a:avLst/>
            </a:prstGeom>
            <a:noFill/>
            <a:ln w="9525">
              <a:noFill/>
              <a:miter lim="800000"/>
              <a:headEnd/>
              <a:tailEnd/>
            </a:ln>
          </p:spPr>
        </p:pic>
        <p:pic>
          <p:nvPicPr>
            <p:cNvPr id="48" name="Picture 2"/>
            <p:cNvPicPr>
              <a:picLocks noChangeAspect="1" noChangeArrowheads="1"/>
            </p:cNvPicPr>
            <p:nvPr/>
          </p:nvPicPr>
          <p:blipFill>
            <a:blip r:embed="rId3" cstate="print"/>
            <a:srcRect/>
            <a:stretch>
              <a:fillRect/>
            </a:stretch>
          </p:blipFill>
          <p:spPr bwMode="auto">
            <a:xfrm>
              <a:off x="3124200" y="5410200"/>
              <a:ext cx="304800" cy="578338"/>
            </a:xfrm>
            <a:prstGeom prst="rect">
              <a:avLst/>
            </a:prstGeom>
            <a:noFill/>
            <a:ln w="9525">
              <a:noFill/>
              <a:miter lim="800000"/>
              <a:headEnd/>
              <a:tailEnd/>
            </a:ln>
          </p:spPr>
        </p:pic>
      </p:grpSp>
      <p:cxnSp>
        <p:nvCxnSpPr>
          <p:cNvPr id="49" name="Straight Connector 48"/>
          <p:cNvCxnSpPr>
            <a:stCxn id="44" idx="1"/>
            <a:endCxn id="43" idx="0"/>
          </p:cNvCxnSpPr>
          <p:nvPr/>
        </p:nvCxnSpPr>
        <p:spPr>
          <a:xfrm flipV="1">
            <a:off x="7784060" y="2514600"/>
            <a:ext cx="54432" cy="846404"/>
          </a:xfrm>
          <a:prstGeom prst="line">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4" idx="2"/>
          </p:cNvCxnSpPr>
          <p:nvPr/>
        </p:nvCxnSpPr>
        <p:spPr>
          <a:xfrm flipH="1" flipV="1">
            <a:off x="7063274" y="3200400"/>
            <a:ext cx="698240" cy="215214"/>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4"/>
            <a:endCxn id="46" idx="0"/>
          </p:cNvCxnSpPr>
          <p:nvPr/>
        </p:nvCxnSpPr>
        <p:spPr>
          <a:xfrm>
            <a:off x="7838492" y="3492843"/>
            <a:ext cx="112745" cy="307388"/>
          </a:xfrm>
          <a:prstGeom prst="line">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55650" name="Picture 2"/>
          <p:cNvPicPr>
            <a:picLocks noChangeAspect="1" noChangeArrowheads="1"/>
          </p:cNvPicPr>
          <p:nvPr/>
        </p:nvPicPr>
        <p:blipFill>
          <a:blip r:embed="rId4" cstate="print"/>
          <a:srcRect/>
          <a:stretch>
            <a:fillRect/>
          </a:stretch>
        </p:blipFill>
        <p:spPr bwMode="auto">
          <a:xfrm>
            <a:off x="914400" y="4724400"/>
            <a:ext cx="4419600" cy="914400"/>
          </a:xfrm>
          <a:prstGeom prst="rect">
            <a:avLst/>
          </a:prstGeom>
          <a:noFill/>
          <a:ln w="9525">
            <a:noFill/>
            <a:miter lim="800000"/>
            <a:headEnd/>
            <a:tailEnd/>
          </a:ln>
        </p:spPr>
      </p:pic>
      <p:cxnSp>
        <p:nvCxnSpPr>
          <p:cNvPr id="55" name="Straight Arrow Connector 54"/>
          <p:cNvCxnSpPr>
            <a:stCxn id="41" idx="1"/>
          </p:cNvCxnSpPr>
          <p:nvPr/>
        </p:nvCxnSpPr>
        <p:spPr>
          <a:xfrm flipH="1">
            <a:off x="3429000" y="4052502"/>
            <a:ext cx="533400" cy="7480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23</a:t>
            </a:fld>
            <a:endParaRPr lang="en-US" b="1" dirty="0">
              <a:solidFill>
                <a:schemeClr val="tx1"/>
              </a:solidFill>
            </a:endParaRPr>
          </a:p>
        </p:txBody>
      </p:sp>
      <p:sp>
        <p:nvSpPr>
          <p:cNvPr id="26" name="Left Arrow 25"/>
          <p:cNvSpPr/>
          <p:nvPr/>
        </p:nvSpPr>
        <p:spPr>
          <a:xfrm>
            <a:off x="5486400" y="1371600"/>
            <a:ext cx="6858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819400" y="12954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Worker Device Selection</a:t>
            </a:r>
            <a:endParaRPr lang="en-US" dirty="0">
              <a:solidFill>
                <a:schemeClr val="tx1"/>
              </a:solidFill>
            </a:endParaRPr>
          </a:p>
        </p:txBody>
      </p:sp>
      <p:sp>
        <p:nvSpPr>
          <p:cNvPr id="28" name="Rectangle 27"/>
          <p:cNvSpPr/>
          <p:nvPr/>
        </p:nvSpPr>
        <p:spPr>
          <a:xfrm>
            <a:off x="6324600" y="12954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Worker Mobility Prediction</a:t>
            </a:r>
            <a:endParaRPr lang="en-US"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3200400" y="3048000"/>
            <a:ext cx="3276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a:spLocks noGrp="1"/>
          </p:cNvSpPr>
          <p:nvPr>
            <p:ph idx="1"/>
          </p:nvPr>
        </p:nvSpPr>
        <p:spPr>
          <a:xfrm>
            <a:off x="533400" y="2209800"/>
            <a:ext cx="8610600" cy="990600"/>
          </a:xfrm>
        </p:spPr>
        <p:txBody>
          <a:bodyPr>
            <a:normAutofit fontScale="85000" lnSpcReduction="10000"/>
          </a:bodyPr>
          <a:lstStyle/>
          <a:p>
            <a:pPr>
              <a:buNone/>
            </a:pPr>
            <a:r>
              <a:rPr lang="en-US" dirty="0" smtClean="0"/>
              <a:t>Combines       and      to define location  based utility</a:t>
            </a:r>
          </a:p>
          <a:p>
            <a:pPr>
              <a:buNone/>
            </a:pPr>
            <a:r>
              <a:rPr lang="en-US" dirty="0" smtClean="0"/>
              <a:t>   </a:t>
            </a:r>
          </a:p>
        </p:txBody>
      </p:sp>
      <p:sp>
        <p:nvSpPr>
          <p:cNvPr id="25" name="Title 1"/>
          <p:cNvSpPr txBox="1">
            <a:spLocks/>
          </p:cNvSpPr>
          <p:nvPr/>
        </p:nvSpPr>
        <p:spPr>
          <a:xfrm>
            <a:off x="76200" y="228600"/>
            <a:ext cx="8991600" cy="533400"/>
          </a:xfrm>
          <a:prstGeom prst="rect">
            <a:avLst/>
          </a:prstGeom>
        </p:spPr>
        <p:txBody>
          <a:bodyPr vert="horz" lIns="91440" tIns="45720" rIns="91440" bIns="45720" rtlCol="0" anchor="ctr">
            <a:noAutofit/>
          </a:bodyPr>
          <a:lstStyle/>
          <a:p>
            <a:pPr marR="0" lvl="0" indent="0" algn="ctr" eaLnBrk="0" fontAlgn="base" hangingPunct="0">
              <a:lnSpc>
                <a:spcPct val="100000"/>
              </a:lnSpc>
              <a:spcBef>
                <a:spcPct val="0"/>
              </a:spcBef>
              <a:spcAft>
                <a:spcPct val="0"/>
              </a:spcAft>
              <a:buClrTx/>
              <a:buSzTx/>
              <a:tabLst/>
              <a:defRPr/>
            </a:pPr>
            <a:r>
              <a:rPr lang="en-US" sz="4000" b="1" dirty="0" smtClean="0">
                <a:solidFill>
                  <a:srgbClr val="0066FF"/>
                </a:solidFill>
                <a:latin typeface="+mj-lt"/>
                <a:ea typeface="+mj-ea"/>
                <a:cs typeface="+mj-cs"/>
              </a:rPr>
              <a:t>Location Based Utility Calculation</a:t>
            </a:r>
          </a:p>
        </p:txBody>
      </p:sp>
      <p:sp>
        <p:nvSpPr>
          <p:cNvPr id="33" name="Content Placeholder 1"/>
          <p:cNvSpPr txBox="1">
            <a:spLocks/>
          </p:cNvSpPr>
          <p:nvPr/>
        </p:nvSpPr>
        <p:spPr>
          <a:xfrm>
            <a:off x="381000" y="1338263"/>
            <a:ext cx="8458200" cy="4376737"/>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22" name="Picture 2"/>
          <p:cNvPicPr>
            <a:picLocks noChangeAspect="1" noChangeArrowheads="1"/>
          </p:cNvPicPr>
          <p:nvPr/>
        </p:nvPicPr>
        <p:blipFill>
          <a:blip r:embed="rId3" cstate="print"/>
          <a:srcRect/>
          <a:stretch>
            <a:fillRect/>
          </a:stretch>
        </p:blipFill>
        <p:spPr bwMode="auto">
          <a:xfrm>
            <a:off x="3276600" y="3124200"/>
            <a:ext cx="3108998" cy="682817"/>
          </a:xfrm>
          <a:prstGeom prst="rect">
            <a:avLst/>
          </a:prstGeom>
          <a:noFill/>
          <a:ln w="9525">
            <a:noFill/>
            <a:miter lim="800000"/>
            <a:headEnd/>
            <a:tailEnd/>
          </a:ln>
        </p:spPr>
      </p:pic>
      <p:sp>
        <p:nvSpPr>
          <p:cNvPr id="34" name="TextBox 33"/>
          <p:cNvSpPr txBox="1"/>
          <p:nvPr/>
        </p:nvSpPr>
        <p:spPr>
          <a:xfrm>
            <a:off x="762000" y="4267200"/>
            <a:ext cx="7696200" cy="830997"/>
          </a:xfrm>
          <a:prstGeom prst="rect">
            <a:avLst/>
          </a:prstGeom>
          <a:noFill/>
          <a:ln>
            <a:solidFill>
              <a:schemeClr val="accent3"/>
            </a:solidFill>
          </a:ln>
        </p:spPr>
        <p:txBody>
          <a:bodyPr wrap="square" rtlCol="0">
            <a:spAutoFit/>
          </a:bodyPr>
          <a:lstStyle/>
          <a:p>
            <a:pPr algn="ctr"/>
            <a:r>
              <a:rPr lang="en-US" b="1" dirty="0" smtClean="0">
                <a:solidFill>
                  <a:srgbClr val="C00000"/>
                </a:solidFill>
              </a:rPr>
              <a:t> </a:t>
            </a:r>
            <a:r>
              <a:rPr lang="en-US" sz="2400" b="1" dirty="0" smtClean="0">
                <a:solidFill>
                  <a:srgbClr val="C00000"/>
                </a:solidFill>
              </a:rPr>
              <a:t>Worker with longer remaining lifetime and closer  to the task center gives higher utility</a:t>
            </a:r>
          </a:p>
        </p:txBody>
      </p:sp>
      <p:pic>
        <p:nvPicPr>
          <p:cNvPr id="37" name="Picture 2"/>
          <p:cNvPicPr>
            <a:picLocks noChangeAspect="1" noChangeArrowheads="1"/>
          </p:cNvPicPr>
          <p:nvPr/>
        </p:nvPicPr>
        <p:blipFill>
          <a:blip r:embed="rId3" cstate="print"/>
          <a:srcRect l="75892" r="6251" b="18694"/>
          <a:stretch>
            <a:fillRect/>
          </a:stretch>
        </p:blipFill>
        <p:spPr bwMode="auto">
          <a:xfrm>
            <a:off x="3429000" y="2202873"/>
            <a:ext cx="464127" cy="464127"/>
          </a:xfrm>
          <a:prstGeom prst="rect">
            <a:avLst/>
          </a:prstGeom>
          <a:noFill/>
          <a:ln w="9525">
            <a:noFill/>
            <a:miter lim="800000"/>
            <a:headEnd/>
            <a:tailEnd/>
          </a:ln>
        </p:spPr>
      </p:pic>
      <p:pic>
        <p:nvPicPr>
          <p:cNvPr id="39" name="Picture 2"/>
          <p:cNvPicPr>
            <a:picLocks noChangeAspect="1" noChangeArrowheads="1"/>
          </p:cNvPicPr>
          <p:nvPr/>
        </p:nvPicPr>
        <p:blipFill>
          <a:blip r:embed="rId3" cstate="print"/>
          <a:srcRect l="44642" r="33037"/>
          <a:stretch>
            <a:fillRect/>
          </a:stretch>
        </p:blipFill>
        <p:spPr bwMode="auto">
          <a:xfrm>
            <a:off x="2199847" y="2133600"/>
            <a:ext cx="619553" cy="609600"/>
          </a:xfrm>
          <a:prstGeom prst="rect">
            <a:avLst/>
          </a:prstGeom>
          <a:noFill/>
          <a:ln w="9525">
            <a:noFill/>
            <a:miter lim="800000"/>
            <a:headEnd/>
            <a:tailEnd/>
          </a:ln>
        </p:spPr>
      </p:pic>
      <p:sp>
        <p:nvSpPr>
          <p:cNvPr id="1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24</a:t>
            </a:fld>
            <a:endParaRPr lang="en-US" b="1" dirty="0">
              <a:solidFill>
                <a:schemeClr val="tx1"/>
              </a:solidFill>
            </a:endParaRPr>
          </a:p>
        </p:txBody>
      </p:sp>
      <p:sp>
        <p:nvSpPr>
          <p:cNvPr id="15" name="Left Arrow 14"/>
          <p:cNvSpPr/>
          <p:nvPr/>
        </p:nvSpPr>
        <p:spPr>
          <a:xfrm>
            <a:off x="5486400" y="1371600"/>
            <a:ext cx="685800"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819400" y="12954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Worker Device Selection</a:t>
            </a:r>
            <a:endParaRPr lang="en-US" dirty="0">
              <a:solidFill>
                <a:schemeClr val="tx1"/>
              </a:solidFill>
            </a:endParaRPr>
          </a:p>
        </p:txBody>
      </p:sp>
      <p:sp>
        <p:nvSpPr>
          <p:cNvPr id="17" name="Rectangle 16"/>
          <p:cNvSpPr/>
          <p:nvPr/>
        </p:nvSpPr>
        <p:spPr>
          <a:xfrm>
            <a:off x="6324600" y="12954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Worker Mobility Prediction</a:t>
            </a:r>
            <a:endParaRPr lang="en-US"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5029200" y="2590800"/>
            <a:ext cx="3505200" cy="1066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0" y="304800"/>
            <a:ext cx="9144000" cy="533400"/>
          </a:xfrm>
          <a:prstGeom prst="rect">
            <a:avLst/>
          </a:prstGeom>
        </p:spPr>
        <p:txBody>
          <a:bodyPr vert="horz" lIns="91440" tIns="45720" rIns="91440" bIns="45720" rtlCol="0" anchor="ctr">
            <a:noAutofit/>
          </a:bodyPr>
          <a:lstStyle/>
          <a:p>
            <a:pPr algn="ctr" eaLnBrk="0" fontAlgn="base" hangingPunct="0">
              <a:spcBef>
                <a:spcPct val="0"/>
              </a:spcBef>
              <a:spcAft>
                <a:spcPct val="0"/>
              </a:spcAft>
              <a:buFontTx/>
              <a:buNone/>
              <a:defRPr/>
            </a:pPr>
            <a:r>
              <a:rPr lang="en-US" sz="4000" b="1" dirty="0" smtClean="0">
                <a:solidFill>
                  <a:srgbClr val="0066FF"/>
                </a:solidFill>
                <a:latin typeface="+mj-lt"/>
                <a:ea typeface="+mj-ea"/>
                <a:cs typeface="+mj-cs"/>
              </a:rPr>
              <a:t>Past Quality Based Utility Calculation</a:t>
            </a:r>
          </a:p>
        </p:txBody>
      </p:sp>
      <p:sp>
        <p:nvSpPr>
          <p:cNvPr id="33" name="Content Placeholder 1"/>
          <p:cNvSpPr txBox="1">
            <a:spLocks/>
          </p:cNvSpPr>
          <p:nvPr/>
        </p:nvSpPr>
        <p:spPr>
          <a:xfrm>
            <a:off x="2667000" y="1828800"/>
            <a:ext cx="8458200" cy="4376737"/>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cxnSp>
        <p:nvCxnSpPr>
          <p:cNvPr id="17" name="Elbow Connector 16"/>
          <p:cNvCxnSpPr/>
          <p:nvPr/>
        </p:nvCxnSpPr>
        <p:spPr>
          <a:xfrm flipV="1">
            <a:off x="5334000" y="1371600"/>
            <a:ext cx="609600" cy="685800"/>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7005637" y="1676400"/>
            <a:ext cx="4763" cy="914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157698" name="Picture 2"/>
          <p:cNvPicPr>
            <a:picLocks noChangeAspect="1" noChangeArrowheads="1"/>
          </p:cNvPicPr>
          <p:nvPr/>
        </p:nvPicPr>
        <p:blipFill>
          <a:blip r:embed="rId3" cstate="print"/>
          <a:srcRect/>
          <a:stretch>
            <a:fillRect/>
          </a:stretch>
        </p:blipFill>
        <p:spPr bwMode="auto">
          <a:xfrm>
            <a:off x="5105400" y="2667000"/>
            <a:ext cx="3352800" cy="914400"/>
          </a:xfrm>
          <a:prstGeom prst="rect">
            <a:avLst/>
          </a:prstGeom>
          <a:noFill/>
          <a:ln w="9525">
            <a:noFill/>
            <a:miter lim="800000"/>
            <a:headEnd/>
            <a:tailEnd/>
          </a:ln>
        </p:spPr>
      </p:pic>
      <p:sp>
        <p:nvSpPr>
          <p:cNvPr id="42" name="TextBox 41"/>
          <p:cNvSpPr txBox="1"/>
          <p:nvPr/>
        </p:nvSpPr>
        <p:spPr>
          <a:xfrm>
            <a:off x="685800" y="2667000"/>
            <a:ext cx="3505200" cy="707886"/>
          </a:xfrm>
          <a:prstGeom prst="rect">
            <a:avLst/>
          </a:prstGeom>
          <a:noFill/>
          <a:ln>
            <a:solidFill>
              <a:schemeClr val="accent3"/>
            </a:solidFill>
          </a:ln>
        </p:spPr>
        <p:txBody>
          <a:bodyPr wrap="square" rtlCol="0">
            <a:spAutoFit/>
          </a:bodyPr>
          <a:lstStyle/>
          <a:p>
            <a:pPr algn="ctr"/>
            <a:r>
              <a:rPr lang="en-US" sz="2000" b="1" dirty="0" smtClean="0">
                <a:solidFill>
                  <a:srgbClr val="C00000"/>
                </a:solidFill>
              </a:rPr>
              <a:t>Standard deviation of sensed data </a:t>
            </a:r>
            <a:endParaRPr lang="en-US" sz="2000" b="1" dirty="0">
              <a:solidFill>
                <a:srgbClr val="C00000"/>
              </a:solidFill>
            </a:endParaRPr>
          </a:p>
        </p:txBody>
      </p:sp>
      <p:sp>
        <p:nvSpPr>
          <p:cNvPr id="43" name="TextBox 42"/>
          <p:cNvSpPr txBox="1"/>
          <p:nvPr/>
        </p:nvSpPr>
        <p:spPr>
          <a:xfrm>
            <a:off x="152400" y="1828800"/>
            <a:ext cx="2819400" cy="461665"/>
          </a:xfrm>
          <a:prstGeom prst="rect">
            <a:avLst/>
          </a:prstGeom>
          <a:noFill/>
        </p:spPr>
        <p:txBody>
          <a:bodyPr wrap="square" rtlCol="0">
            <a:spAutoFit/>
          </a:bodyPr>
          <a:lstStyle/>
          <a:p>
            <a:r>
              <a:rPr lang="en-US" sz="2400" dirty="0" smtClean="0"/>
              <a:t>Quality Indicator, </a:t>
            </a:r>
            <a:endParaRPr lang="en-US" sz="2400" dirty="0"/>
          </a:p>
        </p:txBody>
      </p:sp>
      <p:pic>
        <p:nvPicPr>
          <p:cNvPr id="157701" name="Picture 5"/>
          <p:cNvPicPr>
            <a:picLocks noChangeAspect="1" noChangeArrowheads="1"/>
          </p:cNvPicPr>
          <p:nvPr/>
        </p:nvPicPr>
        <p:blipFill>
          <a:blip r:embed="rId4" cstate="print"/>
          <a:srcRect/>
          <a:stretch>
            <a:fillRect/>
          </a:stretch>
        </p:blipFill>
        <p:spPr bwMode="auto">
          <a:xfrm>
            <a:off x="2667000" y="1828800"/>
            <a:ext cx="457200" cy="457200"/>
          </a:xfrm>
          <a:prstGeom prst="rect">
            <a:avLst/>
          </a:prstGeom>
          <a:noFill/>
          <a:ln w="9525">
            <a:noFill/>
            <a:miter lim="800000"/>
            <a:headEnd/>
            <a:tailEnd/>
          </a:ln>
        </p:spPr>
      </p:pic>
      <p:cxnSp>
        <p:nvCxnSpPr>
          <p:cNvPr id="45" name="Straight Arrow Connector 44"/>
          <p:cNvCxnSpPr/>
          <p:nvPr/>
        </p:nvCxnSpPr>
        <p:spPr>
          <a:xfrm>
            <a:off x="3200400" y="20574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56" name="Group 55"/>
          <p:cNvGrpSpPr/>
          <p:nvPr/>
        </p:nvGrpSpPr>
        <p:grpSpPr>
          <a:xfrm>
            <a:off x="304800" y="4038600"/>
            <a:ext cx="6477000" cy="1752600"/>
            <a:chOff x="304800" y="4572000"/>
            <a:chExt cx="6477000" cy="1752600"/>
          </a:xfrm>
        </p:grpSpPr>
        <p:sp>
          <p:nvSpPr>
            <p:cNvPr id="31" name="Rectangle 30"/>
            <p:cNvSpPr/>
            <p:nvPr/>
          </p:nvSpPr>
          <p:spPr>
            <a:xfrm>
              <a:off x="4724400" y="5791200"/>
              <a:ext cx="1447800" cy="533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3" name="Rectangle 22"/>
            <p:cNvSpPr/>
            <p:nvPr/>
          </p:nvSpPr>
          <p:spPr>
            <a:xfrm>
              <a:off x="4114800" y="4572000"/>
              <a:ext cx="2667000" cy="76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57699" name="Picture 3"/>
            <p:cNvPicPr>
              <a:picLocks noChangeAspect="1" noChangeArrowheads="1"/>
            </p:cNvPicPr>
            <p:nvPr/>
          </p:nvPicPr>
          <p:blipFill>
            <a:blip r:embed="rId5" cstate="print"/>
            <a:srcRect/>
            <a:stretch>
              <a:fillRect/>
            </a:stretch>
          </p:blipFill>
          <p:spPr bwMode="auto">
            <a:xfrm>
              <a:off x="4191000" y="4673997"/>
              <a:ext cx="2514600" cy="583803"/>
            </a:xfrm>
            <a:prstGeom prst="rect">
              <a:avLst/>
            </a:prstGeom>
            <a:noFill/>
            <a:ln w="9525">
              <a:noFill/>
              <a:miter lim="800000"/>
              <a:headEnd/>
              <a:tailEnd/>
            </a:ln>
          </p:spPr>
        </p:pic>
        <p:pic>
          <p:nvPicPr>
            <p:cNvPr id="157700" name="Picture 4"/>
            <p:cNvPicPr>
              <a:picLocks noChangeAspect="1" noChangeArrowheads="1"/>
            </p:cNvPicPr>
            <p:nvPr/>
          </p:nvPicPr>
          <p:blipFill>
            <a:blip r:embed="rId6" cstate="print"/>
            <a:srcRect/>
            <a:stretch>
              <a:fillRect/>
            </a:stretch>
          </p:blipFill>
          <p:spPr bwMode="auto">
            <a:xfrm>
              <a:off x="4800600" y="5867400"/>
              <a:ext cx="1265464" cy="381000"/>
            </a:xfrm>
            <a:prstGeom prst="rect">
              <a:avLst/>
            </a:prstGeom>
            <a:noFill/>
            <a:ln w="9525">
              <a:noFill/>
              <a:miter lim="800000"/>
              <a:headEnd/>
              <a:tailEnd/>
            </a:ln>
          </p:spPr>
        </p:pic>
        <p:sp>
          <p:nvSpPr>
            <p:cNvPr id="32" name="Down Arrow 31"/>
            <p:cNvSpPr/>
            <p:nvPr/>
          </p:nvSpPr>
          <p:spPr>
            <a:xfrm>
              <a:off x="5257800" y="54102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04800" y="4724400"/>
              <a:ext cx="2719014" cy="738664"/>
            </a:xfrm>
            <a:prstGeom prst="rect">
              <a:avLst/>
            </a:prstGeom>
            <a:noFill/>
          </p:spPr>
          <p:txBody>
            <a:bodyPr wrap="none" rtlCol="0">
              <a:spAutoFit/>
            </a:bodyPr>
            <a:lstStyle/>
            <a:p>
              <a:pPr marL="0" lvl="1"/>
              <a:r>
                <a:rPr lang="en-US" sz="2400" b="1" dirty="0" smtClean="0">
                  <a:solidFill>
                    <a:srgbClr val="009900"/>
                  </a:solidFill>
                  <a:latin typeface="+mn-lt"/>
                </a:rPr>
                <a:t>For a new worker</a:t>
              </a:r>
            </a:p>
            <a:p>
              <a:endParaRPr lang="en-US" dirty="0">
                <a:latin typeface="+mn-lt"/>
              </a:endParaRPr>
            </a:p>
          </p:txBody>
        </p:sp>
        <p:cxnSp>
          <p:nvCxnSpPr>
            <p:cNvPr id="50" name="Straight Arrow Connector 49"/>
            <p:cNvCxnSpPr/>
            <p:nvPr/>
          </p:nvCxnSpPr>
          <p:spPr>
            <a:xfrm>
              <a:off x="2971800" y="4953000"/>
              <a:ext cx="10668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p:cNvCxnSpPr/>
          <p:nvPr/>
        </p:nvCxnSpPr>
        <p:spPr>
          <a:xfrm flipH="1" flipV="1">
            <a:off x="7543800" y="3352800"/>
            <a:ext cx="304800" cy="762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858000" y="4191000"/>
            <a:ext cx="2057400" cy="461665"/>
          </a:xfrm>
          <a:prstGeom prst="rect">
            <a:avLst/>
          </a:prstGeom>
          <a:noFill/>
        </p:spPr>
        <p:txBody>
          <a:bodyPr wrap="square" rtlCol="0">
            <a:spAutoFit/>
          </a:bodyPr>
          <a:lstStyle/>
          <a:p>
            <a:r>
              <a:rPr lang="en-US" sz="2400" dirty="0" smtClean="0"/>
              <a:t>Scaling factor </a:t>
            </a:r>
            <a:endParaRPr lang="en-US" sz="2400" dirty="0"/>
          </a:p>
        </p:txBody>
      </p:sp>
      <p:sp>
        <p:nvSpPr>
          <p:cNvPr id="26"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25</a:t>
            </a:fld>
            <a:endParaRPr lang="en-US" b="1" dirty="0">
              <a:solidFill>
                <a:schemeClr val="tx1"/>
              </a:solidFill>
            </a:endParaRPr>
          </a:p>
        </p:txBody>
      </p:sp>
      <p:sp>
        <p:nvSpPr>
          <p:cNvPr id="28" name="Flowchart: Magnetic Disk 27"/>
          <p:cNvSpPr/>
          <p:nvPr/>
        </p:nvSpPr>
        <p:spPr>
          <a:xfrm>
            <a:off x="3810000" y="1371600"/>
            <a:ext cx="1524000" cy="114300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Reputation</a:t>
            </a:r>
          </a:p>
          <a:p>
            <a:pPr algn="ctr"/>
            <a:r>
              <a:rPr lang="en-US" dirty="0" smtClean="0"/>
              <a:t>Database</a:t>
            </a:r>
            <a:endParaRPr lang="en-US" dirty="0"/>
          </a:p>
        </p:txBody>
      </p:sp>
      <p:sp>
        <p:nvSpPr>
          <p:cNvPr id="30" name="Rectangle 29"/>
          <p:cNvSpPr/>
          <p:nvPr/>
        </p:nvSpPr>
        <p:spPr>
          <a:xfrm>
            <a:off x="5943600" y="9906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Worker Device Selection</a:t>
            </a:r>
            <a:endParaRPr lang="en-US" dirty="0">
              <a:solidFill>
                <a:schemeClr val="tx1"/>
              </a:solidFill>
            </a:endParaRPr>
          </a:p>
        </p:txBody>
      </p:sp>
      <p:sp>
        <p:nvSpPr>
          <p:cNvPr id="35" name="Rectangle 34"/>
          <p:cNvSpPr/>
          <p:nvPr/>
        </p:nvSpPr>
        <p:spPr>
          <a:xfrm>
            <a:off x="457200" y="5867400"/>
            <a:ext cx="81534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buNone/>
            </a:pPr>
            <a:r>
              <a:rPr lang="en-US" sz="1600" dirty="0" smtClean="0"/>
              <a:t>[37] B. Song, H. Shah-</a:t>
            </a:r>
            <a:r>
              <a:rPr lang="en-US" sz="1600" dirty="0" err="1" smtClean="0"/>
              <a:t>Mansouri</a:t>
            </a:r>
            <a:r>
              <a:rPr lang="en-US" sz="1600" dirty="0" smtClean="0"/>
              <a:t>, and V. W. S. Wong, “Quality of sensing aware budget</a:t>
            </a:r>
          </a:p>
          <a:p>
            <a:pPr>
              <a:buNone/>
            </a:pPr>
            <a:r>
              <a:rPr lang="en-US" sz="1600" dirty="0" smtClean="0"/>
              <a:t>feasible mechanism for mobile </a:t>
            </a:r>
            <a:r>
              <a:rPr lang="en-US" sz="1600" dirty="0" err="1" smtClean="0"/>
              <a:t>crowdsensing</a:t>
            </a:r>
            <a:r>
              <a:rPr lang="en-US" sz="1600" dirty="0" smtClean="0"/>
              <a:t>,” </a:t>
            </a:r>
            <a:r>
              <a:rPr lang="en-US" sz="1600" i="1" dirty="0" smtClean="0"/>
              <a:t>IEEE Transactions on Wireless</a:t>
            </a:r>
          </a:p>
          <a:p>
            <a:pPr>
              <a:buNone/>
            </a:pPr>
            <a:r>
              <a:rPr lang="fr-FR" sz="1600" i="1" dirty="0" smtClean="0"/>
              <a:t>Communications, vol. 16, no. 6, pp. 3619–3631, </a:t>
            </a:r>
            <a:r>
              <a:rPr lang="fr-FR" sz="1600" i="1" dirty="0" err="1" smtClean="0"/>
              <a:t>June</a:t>
            </a:r>
            <a:r>
              <a:rPr lang="fr-FR" sz="1600" i="1" dirty="0" smtClean="0"/>
              <a:t> 2017.</a:t>
            </a: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strVal val="#ppt_w*0.70"/>
                                          </p:val>
                                        </p:tav>
                                        <p:tav tm="100000">
                                          <p:val>
                                            <p:strVal val="#ppt_w"/>
                                          </p:val>
                                        </p:tav>
                                      </p:tavLst>
                                    </p:anim>
                                    <p:anim calcmode="lin" valueType="num">
                                      <p:cBhvr>
                                        <p:cTn id="8" dur="1000" fill="hold"/>
                                        <p:tgtEl>
                                          <p:spTgt spid="43"/>
                                        </p:tgtEl>
                                        <p:attrNameLst>
                                          <p:attrName>ppt_h</p:attrName>
                                        </p:attrNameLst>
                                      </p:cBhvr>
                                      <p:tavLst>
                                        <p:tav tm="0">
                                          <p:val>
                                            <p:strVal val="#ppt_h"/>
                                          </p:val>
                                        </p:tav>
                                        <p:tav tm="100000">
                                          <p:val>
                                            <p:strVal val="#ppt_h"/>
                                          </p:val>
                                        </p:tav>
                                      </p:tavLst>
                                    </p:anim>
                                    <p:animEffect transition="in" filter="fade">
                                      <p:cBhvr>
                                        <p:cTn id="9" dur="1000"/>
                                        <p:tgtEl>
                                          <p:spTgt spid="43"/>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p:cTn id="12" dur="1000" fill="hold"/>
                                        <p:tgtEl>
                                          <p:spTgt spid="42"/>
                                        </p:tgtEl>
                                        <p:attrNameLst>
                                          <p:attrName>ppt_w</p:attrName>
                                        </p:attrNameLst>
                                      </p:cBhvr>
                                      <p:tavLst>
                                        <p:tav tm="0">
                                          <p:val>
                                            <p:strVal val="#ppt_w*0.70"/>
                                          </p:val>
                                        </p:tav>
                                        <p:tav tm="100000">
                                          <p:val>
                                            <p:strVal val="#ppt_w"/>
                                          </p:val>
                                        </p:tav>
                                      </p:tavLst>
                                    </p:anim>
                                    <p:anim calcmode="lin" valueType="num">
                                      <p:cBhvr>
                                        <p:cTn id="13" dur="1000" fill="hold"/>
                                        <p:tgtEl>
                                          <p:spTgt spid="42"/>
                                        </p:tgtEl>
                                        <p:attrNameLst>
                                          <p:attrName>ppt_h</p:attrName>
                                        </p:attrNameLst>
                                      </p:cBhvr>
                                      <p:tavLst>
                                        <p:tav tm="0">
                                          <p:val>
                                            <p:strVal val="#ppt_h"/>
                                          </p:val>
                                        </p:tav>
                                        <p:tav tm="100000">
                                          <p:val>
                                            <p:strVal val="#ppt_h"/>
                                          </p:val>
                                        </p:tav>
                                      </p:tavLst>
                                    </p:anim>
                                    <p:animEffect transition="in" filter="fade">
                                      <p:cBhvr>
                                        <p:cTn id="14" dur="1000"/>
                                        <p:tgtEl>
                                          <p:spTgt spid="42"/>
                                        </p:tgtEl>
                                      </p:cBhvr>
                                    </p:animEffect>
                                  </p:childTnLst>
                                </p:cTn>
                              </p:par>
                              <p:par>
                                <p:cTn id="15" presetID="55"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1000" fill="hold"/>
                                        <p:tgtEl>
                                          <p:spTgt spid="45"/>
                                        </p:tgtEl>
                                        <p:attrNameLst>
                                          <p:attrName>ppt_w</p:attrName>
                                        </p:attrNameLst>
                                      </p:cBhvr>
                                      <p:tavLst>
                                        <p:tav tm="0">
                                          <p:val>
                                            <p:strVal val="#ppt_w*0.70"/>
                                          </p:val>
                                        </p:tav>
                                        <p:tav tm="100000">
                                          <p:val>
                                            <p:strVal val="#ppt_w"/>
                                          </p:val>
                                        </p:tav>
                                      </p:tavLst>
                                    </p:anim>
                                    <p:anim calcmode="lin" valueType="num">
                                      <p:cBhvr>
                                        <p:cTn id="18" dur="1000" fill="hold"/>
                                        <p:tgtEl>
                                          <p:spTgt spid="45"/>
                                        </p:tgtEl>
                                        <p:attrNameLst>
                                          <p:attrName>ppt_h</p:attrName>
                                        </p:attrNameLst>
                                      </p:cBhvr>
                                      <p:tavLst>
                                        <p:tav tm="0">
                                          <p:val>
                                            <p:strVal val="#ppt_h"/>
                                          </p:val>
                                        </p:tav>
                                        <p:tav tm="100000">
                                          <p:val>
                                            <p:strVal val="#ppt_h"/>
                                          </p:val>
                                        </p:tav>
                                      </p:tavLst>
                                    </p:anim>
                                    <p:animEffect transition="in" filter="fade">
                                      <p:cBhvr>
                                        <p:cTn id="19" dur="1000"/>
                                        <p:tgtEl>
                                          <p:spTgt spid="45"/>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55" presetClass="entr" presetSubtype="0" fill="hold" nodeType="withEffect">
                                  <p:stCondLst>
                                    <p:cond delay="0"/>
                                  </p:stCondLst>
                                  <p:childTnLst>
                                    <p:set>
                                      <p:cBhvr>
                                        <p:cTn id="24" dur="1" fill="hold">
                                          <p:stCondLst>
                                            <p:cond delay="0"/>
                                          </p:stCondLst>
                                        </p:cTn>
                                        <p:tgtEl>
                                          <p:spTgt spid="157701"/>
                                        </p:tgtEl>
                                        <p:attrNameLst>
                                          <p:attrName>style.visibility</p:attrName>
                                        </p:attrNameLst>
                                      </p:cBhvr>
                                      <p:to>
                                        <p:strVal val="visible"/>
                                      </p:to>
                                    </p:set>
                                    <p:anim calcmode="lin" valueType="num">
                                      <p:cBhvr>
                                        <p:cTn id="25" dur="1000" fill="hold"/>
                                        <p:tgtEl>
                                          <p:spTgt spid="157701"/>
                                        </p:tgtEl>
                                        <p:attrNameLst>
                                          <p:attrName>ppt_w</p:attrName>
                                        </p:attrNameLst>
                                      </p:cBhvr>
                                      <p:tavLst>
                                        <p:tav tm="0">
                                          <p:val>
                                            <p:strVal val="#ppt_w*0.70"/>
                                          </p:val>
                                        </p:tav>
                                        <p:tav tm="100000">
                                          <p:val>
                                            <p:strVal val="#ppt_w"/>
                                          </p:val>
                                        </p:tav>
                                      </p:tavLst>
                                    </p:anim>
                                    <p:anim calcmode="lin" valueType="num">
                                      <p:cBhvr>
                                        <p:cTn id="26" dur="1000" fill="hold"/>
                                        <p:tgtEl>
                                          <p:spTgt spid="157701"/>
                                        </p:tgtEl>
                                        <p:attrNameLst>
                                          <p:attrName>ppt_h</p:attrName>
                                        </p:attrNameLst>
                                      </p:cBhvr>
                                      <p:tavLst>
                                        <p:tav tm="0">
                                          <p:val>
                                            <p:strVal val="#ppt_h"/>
                                          </p:val>
                                        </p:tav>
                                        <p:tav tm="100000">
                                          <p:val>
                                            <p:strVal val="#ppt_h"/>
                                          </p:val>
                                        </p:tav>
                                      </p:tavLst>
                                    </p:anim>
                                    <p:animEffect transition="in" filter="fade">
                                      <p:cBhvr>
                                        <p:cTn id="27" dur="1000"/>
                                        <p:tgtEl>
                                          <p:spTgt spid="15770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5769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p:cTn id="42" dur="1000" fill="hold"/>
                                        <p:tgtEl>
                                          <p:spTgt spid="53"/>
                                        </p:tgtEl>
                                        <p:attrNameLst>
                                          <p:attrName>ppt_w</p:attrName>
                                        </p:attrNameLst>
                                      </p:cBhvr>
                                      <p:tavLst>
                                        <p:tav tm="0">
                                          <p:val>
                                            <p:strVal val="#ppt_w*0.70"/>
                                          </p:val>
                                        </p:tav>
                                        <p:tav tm="100000">
                                          <p:val>
                                            <p:strVal val="#ppt_w"/>
                                          </p:val>
                                        </p:tav>
                                      </p:tavLst>
                                    </p:anim>
                                    <p:anim calcmode="lin" valueType="num">
                                      <p:cBhvr>
                                        <p:cTn id="43" dur="1000" fill="hold"/>
                                        <p:tgtEl>
                                          <p:spTgt spid="53"/>
                                        </p:tgtEl>
                                        <p:attrNameLst>
                                          <p:attrName>ppt_h</p:attrName>
                                        </p:attrNameLst>
                                      </p:cBhvr>
                                      <p:tavLst>
                                        <p:tav tm="0">
                                          <p:val>
                                            <p:strVal val="#ppt_h"/>
                                          </p:val>
                                        </p:tav>
                                        <p:tav tm="100000">
                                          <p:val>
                                            <p:strVal val="#ppt_h"/>
                                          </p:val>
                                        </p:tav>
                                      </p:tavLst>
                                    </p:anim>
                                    <p:animEffect transition="in" filter="fade">
                                      <p:cBhvr>
                                        <p:cTn id="44" dur="1000"/>
                                        <p:tgtEl>
                                          <p:spTgt spid="53"/>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1000" fill="hold"/>
                                        <p:tgtEl>
                                          <p:spTgt spid="55"/>
                                        </p:tgtEl>
                                        <p:attrNameLst>
                                          <p:attrName>ppt_w</p:attrName>
                                        </p:attrNameLst>
                                      </p:cBhvr>
                                      <p:tavLst>
                                        <p:tav tm="0">
                                          <p:val>
                                            <p:strVal val="#ppt_w*0.70"/>
                                          </p:val>
                                        </p:tav>
                                        <p:tav tm="100000">
                                          <p:val>
                                            <p:strVal val="#ppt_w"/>
                                          </p:val>
                                        </p:tav>
                                      </p:tavLst>
                                    </p:anim>
                                    <p:anim calcmode="lin" valueType="num">
                                      <p:cBhvr>
                                        <p:cTn id="48" dur="1000" fill="hold"/>
                                        <p:tgtEl>
                                          <p:spTgt spid="55"/>
                                        </p:tgtEl>
                                        <p:attrNameLst>
                                          <p:attrName>ppt_h</p:attrName>
                                        </p:attrNameLst>
                                      </p:cBhvr>
                                      <p:tavLst>
                                        <p:tav tm="0">
                                          <p:val>
                                            <p:strVal val="#ppt_h"/>
                                          </p:val>
                                        </p:tav>
                                        <p:tav tm="100000">
                                          <p:val>
                                            <p:strVal val="#ppt_h"/>
                                          </p:val>
                                        </p:tav>
                                      </p:tavLst>
                                    </p:anim>
                                    <p:animEffect transition="in" filter="fade">
                                      <p:cBhvr>
                                        <p:cTn id="49" dur="10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2" grpId="0" animBg="1"/>
      <p:bldP spid="43" grpId="0"/>
      <p:bldP spid="55" grpId="0"/>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304800"/>
            <a:ext cx="8229600" cy="533400"/>
          </a:xfrm>
        </p:spPr>
        <p:txBody>
          <a:bodyPr vert="horz" lIns="91440" tIns="45720" rIns="91440" bIns="45720" rtlCol="0" anchor="ctr">
            <a:noAutofit/>
          </a:bodyPr>
          <a:lstStyle/>
          <a:p>
            <a:pPr eaLnBrk="0" fontAlgn="base" hangingPunct="0">
              <a:spcAft>
                <a:spcPct val="0"/>
              </a:spcAft>
              <a:defRPr/>
            </a:pPr>
            <a:r>
              <a:rPr lang="en-US" b="1" dirty="0" smtClean="0">
                <a:solidFill>
                  <a:srgbClr val="0066FF"/>
                </a:solidFill>
              </a:rPr>
              <a:t>Combined Utility Calculation</a:t>
            </a:r>
          </a:p>
        </p:txBody>
      </p:sp>
      <p:sp>
        <p:nvSpPr>
          <p:cNvPr id="25" name="Content Placeholder 1"/>
          <p:cNvSpPr>
            <a:spLocks noGrp="1"/>
          </p:cNvSpPr>
          <p:nvPr>
            <p:ph idx="1"/>
          </p:nvPr>
        </p:nvSpPr>
        <p:spPr>
          <a:xfrm>
            <a:off x="381000" y="1338263"/>
            <a:ext cx="8458200" cy="2395537"/>
          </a:xfrm>
        </p:spPr>
        <p:txBody>
          <a:bodyPr>
            <a:normAutofit/>
          </a:bodyPr>
          <a:lstStyle/>
          <a:p>
            <a:pPr algn="just"/>
            <a:r>
              <a:rPr lang="en-US" sz="2700" dirty="0" smtClean="0"/>
              <a:t>Now we calculate the combined utility of a worker m for performing task t as</a:t>
            </a:r>
            <a:r>
              <a:rPr lang="en-US" dirty="0" smtClean="0">
                <a:latin typeface="Times New Roman" pitchFamily="18" charset="0"/>
                <a:cs typeface="Times New Roman" pitchFamily="18" charset="0"/>
              </a:rPr>
              <a:t>,</a:t>
            </a:r>
          </a:p>
          <a:p>
            <a:pPr lvl="1" algn="just"/>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p:txBody>
      </p:sp>
      <p:sp>
        <p:nvSpPr>
          <p:cNvPr id="6" name="Rounded Rectangle 5"/>
          <p:cNvSpPr/>
          <p:nvPr/>
        </p:nvSpPr>
        <p:spPr>
          <a:xfrm>
            <a:off x="1219200" y="2895600"/>
            <a:ext cx="6477000" cy="685800"/>
          </a:xfrm>
          <a:prstGeom prst="round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3" cstate="print"/>
          <a:srcRect l="14286"/>
          <a:stretch>
            <a:fillRect/>
          </a:stretch>
        </p:blipFill>
        <p:spPr bwMode="auto">
          <a:xfrm>
            <a:off x="4876800" y="4267200"/>
            <a:ext cx="1828800" cy="388999"/>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371600" y="2971800"/>
            <a:ext cx="6172200" cy="533400"/>
          </a:xfrm>
          <a:prstGeom prst="rect">
            <a:avLst/>
          </a:prstGeom>
          <a:noFill/>
          <a:ln w="9525">
            <a:noFill/>
            <a:miter lim="800000"/>
            <a:headEnd/>
            <a:tailEnd/>
          </a:ln>
        </p:spPr>
      </p:pic>
      <p:sp>
        <p:nvSpPr>
          <p:cNvPr id="14" name="TextBox 13"/>
          <p:cNvSpPr txBox="1"/>
          <p:nvPr/>
        </p:nvSpPr>
        <p:spPr>
          <a:xfrm>
            <a:off x="2438400" y="4191000"/>
            <a:ext cx="2514600" cy="461665"/>
          </a:xfrm>
          <a:prstGeom prst="rect">
            <a:avLst/>
          </a:prstGeom>
          <a:noFill/>
        </p:spPr>
        <p:txBody>
          <a:bodyPr wrap="square" rtlCol="0">
            <a:spAutoFit/>
          </a:bodyPr>
          <a:lstStyle/>
          <a:p>
            <a:r>
              <a:rPr lang="en-US" sz="2400" dirty="0" smtClean="0"/>
              <a:t>weighting factor</a:t>
            </a:r>
            <a:endParaRPr lang="en-US" sz="2400" dirty="0"/>
          </a:p>
        </p:txBody>
      </p:sp>
      <p:sp>
        <p:nvSpPr>
          <p:cNvPr id="9"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26</a:t>
            </a:fld>
            <a:endParaRPr lang="en-US" b="1" dirty="0">
              <a:solidFill>
                <a:schemeClr val="tx1"/>
              </a:solidFill>
            </a:endParaRPr>
          </a:p>
        </p:txBody>
      </p:sp>
      <p:cxnSp>
        <p:nvCxnSpPr>
          <p:cNvPr id="11" name="Straight Arrow Connector 10"/>
          <p:cNvCxnSpPr>
            <a:stCxn id="14" idx="0"/>
          </p:cNvCxnSpPr>
          <p:nvPr/>
        </p:nvCxnSpPr>
        <p:spPr>
          <a:xfrm flipH="1" flipV="1">
            <a:off x="3276600" y="3429000"/>
            <a:ext cx="4191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0.70"/>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par>
                                <p:cTn id="15" presetID="55"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p:cTn id="17" dur="1000" fill="hold"/>
                                        <p:tgtEl>
                                          <p:spTgt spid="1028"/>
                                        </p:tgtEl>
                                        <p:attrNameLst>
                                          <p:attrName>ppt_w</p:attrName>
                                        </p:attrNameLst>
                                      </p:cBhvr>
                                      <p:tavLst>
                                        <p:tav tm="0">
                                          <p:val>
                                            <p:strVal val="#ppt_w*0.70"/>
                                          </p:val>
                                        </p:tav>
                                        <p:tav tm="100000">
                                          <p:val>
                                            <p:strVal val="#ppt_w"/>
                                          </p:val>
                                        </p:tav>
                                      </p:tavLst>
                                    </p:anim>
                                    <p:anim calcmode="lin" valueType="num">
                                      <p:cBhvr>
                                        <p:cTn id="18" dur="1000" fill="hold"/>
                                        <p:tgtEl>
                                          <p:spTgt spid="1028"/>
                                        </p:tgtEl>
                                        <p:attrNameLst>
                                          <p:attrName>ppt_h</p:attrName>
                                        </p:attrNameLst>
                                      </p:cBhvr>
                                      <p:tavLst>
                                        <p:tav tm="0">
                                          <p:val>
                                            <p:strVal val="#ppt_h"/>
                                          </p:val>
                                        </p:tav>
                                        <p:tav tm="100000">
                                          <p:val>
                                            <p:strVal val="#ppt_h"/>
                                          </p:val>
                                        </p:tav>
                                      </p:tavLst>
                                    </p:anim>
                                    <p:animEffect transition="in" filter="fade">
                                      <p:cBhvr>
                                        <p:cTn id="19"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381000"/>
            <a:ext cx="8229600" cy="533400"/>
          </a:xfrm>
        </p:spPr>
        <p:txBody>
          <a:bodyPr vert="horz" lIns="91440" tIns="45720" rIns="91440" bIns="45720" rtlCol="0" anchor="ctr">
            <a:noAutofit/>
          </a:bodyPr>
          <a:lstStyle/>
          <a:p>
            <a:pPr eaLnBrk="0" fontAlgn="base" hangingPunct="0">
              <a:spcAft>
                <a:spcPct val="0"/>
              </a:spcAft>
              <a:defRPr/>
            </a:pPr>
            <a:r>
              <a:rPr lang="en-US" sz="4000" b="1" dirty="0" smtClean="0">
                <a:solidFill>
                  <a:srgbClr val="0066FF"/>
                </a:solidFill>
              </a:rPr>
              <a:t>Profit of the Platform</a:t>
            </a:r>
          </a:p>
        </p:txBody>
      </p:sp>
      <p:sp>
        <p:nvSpPr>
          <p:cNvPr id="36" name="Content Placeholder 1"/>
          <p:cNvSpPr>
            <a:spLocks noGrp="1"/>
          </p:cNvSpPr>
          <p:nvPr>
            <p:ph idx="1"/>
          </p:nvPr>
        </p:nvSpPr>
        <p:spPr>
          <a:xfrm>
            <a:off x="457200" y="1371601"/>
            <a:ext cx="8458200" cy="1371600"/>
          </a:xfrm>
        </p:spPr>
        <p:txBody>
          <a:bodyPr>
            <a:normAutofit/>
          </a:bodyPr>
          <a:lstStyle/>
          <a:p>
            <a:pPr algn="just"/>
            <a:r>
              <a:rPr lang="en-US" sz="2700" dirty="0" smtClean="0"/>
              <a:t>Profit of the Cloud Platform can be calculated as:</a:t>
            </a:r>
          </a:p>
        </p:txBody>
      </p:sp>
      <p:sp>
        <p:nvSpPr>
          <p:cNvPr id="12" name="Content Placeholder 1"/>
          <p:cNvSpPr txBox="1">
            <a:spLocks/>
          </p:cNvSpPr>
          <p:nvPr/>
        </p:nvSpPr>
        <p:spPr>
          <a:xfrm>
            <a:off x="457200" y="3200400"/>
            <a:ext cx="3352800" cy="5334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tabLst/>
              <a:defRPr/>
            </a:pPr>
            <a:r>
              <a:rPr lang="en-US" sz="2700" dirty="0" smtClean="0"/>
              <a:t>Worker claimed cost</a:t>
            </a:r>
          </a:p>
        </p:txBody>
      </p:sp>
      <p:sp>
        <p:nvSpPr>
          <p:cNvPr id="9" name="Content Placeholder 1"/>
          <p:cNvSpPr txBox="1">
            <a:spLocks/>
          </p:cNvSpPr>
          <p:nvPr/>
        </p:nvSpPr>
        <p:spPr>
          <a:xfrm>
            <a:off x="3810000" y="3276600"/>
            <a:ext cx="4419600" cy="457200"/>
          </a:xfrm>
          <a:prstGeom prst="rect">
            <a:avLst/>
          </a:prstGeom>
        </p:spPr>
        <p:txBody>
          <a:bodyPr vert="horz" lIns="91440" tIns="45720" rIns="91440" bIns="45720" rtlCol="0">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tabLst/>
              <a:defRPr/>
            </a:pPr>
            <a:r>
              <a:rPr lang="en-US" sz="2700" dirty="0" smtClean="0"/>
              <a:t>Monetary value of the task,,</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11" name="Content Placeholder 1"/>
          <p:cNvSpPr txBox="1">
            <a:spLocks/>
          </p:cNvSpPr>
          <p:nvPr/>
        </p:nvSpPr>
        <p:spPr>
          <a:xfrm>
            <a:off x="457200" y="4038600"/>
            <a:ext cx="8458200" cy="6858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sz="2700" dirty="0" smtClean="0"/>
              <a:t>Now we calculate normalized profit as:</a:t>
            </a:r>
          </a:p>
        </p:txBody>
      </p:sp>
      <p:sp>
        <p:nvSpPr>
          <p:cNvPr id="18" name="Rectangle 17"/>
          <p:cNvSpPr/>
          <p:nvPr/>
        </p:nvSpPr>
        <p:spPr>
          <a:xfrm>
            <a:off x="3124200" y="21336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p:cNvPicPr>
            <a:picLocks noChangeAspect="1" noChangeArrowheads="1"/>
          </p:cNvPicPr>
          <p:nvPr/>
        </p:nvPicPr>
        <p:blipFill>
          <a:blip r:embed="rId3" cstate="print"/>
          <a:srcRect t="56719"/>
          <a:stretch>
            <a:fillRect/>
          </a:stretch>
        </p:blipFill>
        <p:spPr bwMode="auto">
          <a:xfrm>
            <a:off x="838200" y="5638800"/>
            <a:ext cx="5410200" cy="645069"/>
          </a:xfrm>
          <a:prstGeom prst="rect">
            <a:avLst/>
          </a:prstGeom>
          <a:noFill/>
          <a:ln w="9525">
            <a:noFill/>
            <a:miter lim="800000"/>
            <a:headEnd/>
            <a:tailEnd/>
          </a:ln>
        </p:spPr>
      </p:pic>
      <p:sp>
        <p:nvSpPr>
          <p:cNvPr id="17"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27</a:t>
            </a:fld>
            <a:endParaRPr lang="en-US" b="1" dirty="0">
              <a:solidFill>
                <a:schemeClr val="tx1"/>
              </a:solidFill>
            </a:endParaRPr>
          </a:p>
        </p:txBody>
      </p:sp>
      <p:sp>
        <p:nvSpPr>
          <p:cNvPr id="19" name="Rectangle 18"/>
          <p:cNvSpPr/>
          <p:nvPr/>
        </p:nvSpPr>
        <p:spPr>
          <a:xfrm>
            <a:off x="3124200" y="4572000"/>
            <a:ext cx="2438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867" name="Picture 3"/>
          <p:cNvPicPr>
            <a:picLocks noChangeAspect="1" noChangeArrowheads="1"/>
          </p:cNvPicPr>
          <p:nvPr/>
        </p:nvPicPr>
        <p:blipFill>
          <a:blip r:embed="rId4" cstate="print"/>
          <a:srcRect/>
          <a:stretch>
            <a:fillRect/>
          </a:stretch>
        </p:blipFill>
        <p:spPr bwMode="auto">
          <a:xfrm>
            <a:off x="3200400" y="2209800"/>
            <a:ext cx="1905000" cy="616857"/>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l="53125" b="37609"/>
          <a:stretch>
            <a:fillRect/>
          </a:stretch>
        </p:blipFill>
        <p:spPr bwMode="auto">
          <a:xfrm>
            <a:off x="3200400" y="4648200"/>
            <a:ext cx="2286000" cy="838200"/>
          </a:xfrm>
          <a:prstGeom prst="rect">
            <a:avLst/>
          </a:prstGeom>
          <a:noFill/>
          <a:ln w="9525">
            <a:no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7772400" y="3276600"/>
            <a:ext cx="1143000" cy="457200"/>
          </a:xfrm>
          <a:prstGeom prst="rect">
            <a:avLst/>
          </a:prstGeom>
          <a:noFill/>
          <a:ln w="9525">
            <a:noFill/>
            <a:miter lim="800000"/>
            <a:headEnd/>
            <a:tailEnd/>
          </a:ln>
        </p:spPr>
      </p:pic>
      <p:cxnSp>
        <p:nvCxnSpPr>
          <p:cNvPr id="22" name="Straight Arrow Connector 21"/>
          <p:cNvCxnSpPr>
            <a:stCxn id="12" idx="0"/>
          </p:cNvCxnSpPr>
          <p:nvPr/>
        </p:nvCxnSpPr>
        <p:spPr>
          <a:xfrm flipV="1">
            <a:off x="2133600" y="2590800"/>
            <a:ext cx="18288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p:cNvCxnSpPr>
          <p:nvPr/>
        </p:nvCxnSpPr>
        <p:spPr>
          <a:xfrm flipH="1" flipV="1">
            <a:off x="4953000" y="2667000"/>
            <a:ext cx="10668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5"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1000" fill="hold"/>
                                        <p:tgtEl>
                                          <p:spTgt spid="24"/>
                                        </p:tgtEl>
                                        <p:attrNameLst>
                                          <p:attrName>ppt_w</p:attrName>
                                        </p:attrNameLst>
                                      </p:cBhvr>
                                      <p:tavLst>
                                        <p:tav tm="0">
                                          <p:val>
                                            <p:strVal val="#ppt_w*0.70"/>
                                          </p:val>
                                        </p:tav>
                                        <p:tav tm="100000">
                                          <p:val>
                                            <p:strVal val="#ppt_w"/>
                                          </p:val>
                                        </p:tav>
                                      </p:tavLst>
                                    </p:anim>
                                    <p:anim calcmode="lin" valueType="num">
                                      <p:cBhvr>
                                        <p:cTn id="18" dur="1000" fill="hold"/>
                                        <p:tgtEl>
                                          <p:spTgt spid="24"/>
                                        </p:tgtEl>
                                        <p:attrNameLst>
                                          <p:attrName>ppt_h</p:attrName>
                                        </p:attrNameLst>
                                      </p:cBhvr>
                                      <p:tavLst>
                                        <p:tav tm="0">
                                          <p:val>
                                            <p:strVal val="#ppt_h"/>
                                          </p:val>
                                        </p:tav>
                                        <p:tav tm="100000">
                                          <p:val>
                                            <p:strVal val="#ppt_h"/>
                                          </p:val>
                                        </p:tav>
                                      </p:tavLst>
                                    </p:anim>
                                    <p:animEffect transition="in" filter="fade">
                                      <p:cBhvr>
                                        <p:cTn id="19" dur="1000"/>
                                        <p:tgtEl>
                                          <p:spTgt spid="24"/>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strVal val="#ppt_w*0.70"/>
                                          </p:val>
                                        </p:tav>
                                        <p:tav tm="100000">
                                          <p:val>
                                            <p:strVal val="#ppt_w"/>
                                          </p:val>
                                        </p:tav>
                                      </p:tavLst>
                                    </p:anim>
                                    <p:anim calcmode="lin" valueType="num">
                                      <p:cBhvr>
                                        <p:cTn id="23" dur="1000" fill="hold"/>
                                        <p:tgtEl>
                                          <p:spTgt spid="9"/>
                                        </p:tgtEl>
                                        <p:attrNameLst>
                                          <p:attrName>ppt_h</p:attrName>
                                        </p:attrNameLst>
                                      </p:cBhvr>
                                      <p:tavLst>
                                        <p:tav tm="0">
                                          <p:val>
                                            <p:strVal val="#ppt_h"/>
                                          </p:val>
                                        </p:tav>
                                        <p:tav tm="100000">
                                          <p:val>
                                            <p:strVal val="#ppt_h"/>
                                          </p:val>
                                        </p:tav>
                                      </p:tavLst>
                                    </p:anim>
                                    <p:animEffect transition="in" filter="fade">
                                      <p:cBhvr>
                                        <p:cTn id="24" dur="1000"/>
                                        <p:tgtEl>
                                          <p:spTgt spid="9"/>
                                        </p:tgtEl>
                                      </p:cBhvr>
                                    </p:animEffect>
                                  </p:childTnLst>
                                </p:cTn>
                              </p:par>
                              <p:par>
                                <p:cTn id="25" presetID="55"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anim calcmode="lin" valueType="num">
                                      <p:cBhvr>
                                        <p:cTn id="27" dur="1000" fill="hold"/>
                                        <p:tgtEl>
                                          <p:spTgt spid="2050"/>
                                        </p:tgtEl>
                                        <p:attrNameLst>
                                          <p:attrName>ppt_w</p:attrName>
                                        </p:attrNameLst>
                                      </p:cBhvr>
                                      <p:tavLst>
                                        <p:tav tm="0">
                                          <p:val>
                                            <p:strVal val="#ppt_w*0.70"/>
                                          </p:val>
                                        </p:tav>
                                        <p:tav tm="100000">
                                          <p:val>
                                            <p:strVal val="#ppt_w"/>
                                          </p:val>
                                        </p:tav>
                                      </p:tavLst>
                                    </p:anim>
                                    <p:anim calcmode="lin" valueType="num">
                                      <p:cBhvr>
                                        <p:cTn id="28" dur="1000" fill="hold"/>
                                        <p:tgtEl>
                                          <p:spTgt spid="2050"/>
                                        </p:tgtEl>
                                        <p:attrNameLst>
                                          <p:attrName>ppt_h</p:attrName>
                                        </p:attrNameLst>
                                      </p:cBhvr>
                                      <p:tavLst>
                                        <p:tav tm="0">
                                          <p:val>
                                            <p:strVal val="#ppt_h"/>
                                          </p:val>
                                        </p:tav>
                                        <p:tav tm="100000">
                                          <p:val>
                                            <p:strVal val="#ppt_h"/>
                                          </p:val>
                                        </p:tav>
                                      </p:tavLst>
                                    </p:anim>
                                    <p:animEffect transition="in" filter="fade">
                                      <p:cBhvr>
                                        <p:cTn id="29" dur="1000"/>
                                        <p:tgtEl>
                                          <p:spTgt spid="205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strVal val="#ppt_w*0.70"/>
                                          </p:val>
                                        </p:tav>
                                        <p:tav tm="100000">
                                          <p:val>
                                            <p:strVal val="#ppt_w"/>
                                          </p:val>
                                        </p:tav>
                                      </p:tavLst>
                                    </p:anim>
                                    <p:anim calcmode="lin" valueType="num">
                                      <p:cBhvr>
                                        <p:cTn id="43" dur="1000" fill="hold"/>
                                        <p:tgtEl>
                                          <p:spTgt spid="16"/>
                                        </p:tgtEl>
                                        <p:attrNameLst>
                                          <p:attrName>ppt_h</p:attrName>
                                        </p:attrNameLst>
                                      </p:cBhvr>
                                      <p:tavLst>
                                        <p:tav tm="0">
                                          <p:val>
                                            <p:strVal val="#ppt_h"/>
                                          </p:val>
                                        </p:tav>
                                        <p:tav tm="100000">
                                          <p:val>
                                            <p:strVal val="#ppt_h"/>
                                          </p:val>
                                        </p:tav>
                                      </p:tavLst>
                                    </p:anim>
                                    <p:animEffect transition="in" filter="fade">
                                      <p:cBhvr>
                                        <p:cTn id="4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1" grpId="0"/>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609600"/>
            <a:ext cx="8229600" cy="533400"/>
          </a:xfrm>
        </p:spPr>
        <p:txBody>
          <a:bodyPr vert="horz" lIns="91440" tIns="45720" rIns="91440" bIns="45720" rtlCol="0" anchor="ctr">
            <a:noAutofit/>
          </a:bodyPr>
          <a:lstStyle/>
          <a:p>
            <a:pPr eaLnBrk="0" fontAlgn="base" hangingPunct="0">
              <a:spcAft>
                <a:spcPct val="0"/>
              </a:spcAft>
              <a:defRPr/>
            </a:pPr>
            <a:r>
              <a:rPr lang="en-US" b="1" dirty="0" smtClean="0">
                <a:solidFill>
                  <a:srgbClr val="0066FF"/>
                </a:solidFill>
              </a:rPr>
              <a:t>MONLP Problem Formulation</a:t>
            </a:r>
          </a:p>
        </p:txBody>
      </p:sp>
      <p:sp>
        <p:nvSpPr>
          <p:cNvPr id="13" name="Rounded Rectangle 12"/>
          <p:cNvSpPr/>
          <p:nvPr/>
        </p:nvSpPr>
        <p:spPr>
          <a:xfrm>
            <a:off x="1524000" y="1828800"/>
            <a:ext cx="6096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3" cstate="print"/>
          <a:srcRect/>
          <a:stretch>
            <a:fillRect/>
          </a:stretch>
        </p:blipFill>
        <p:spPr bwMode="auto">
          <a:xfrm>
            <a:off x="2743200" y="3657600"/>
            <a:ext cx="2362200" cy="480680"/>
          </a:xfrm>
          <a:prstGeom prst="rect">
            <a:avLst/>
          </a:prstGeom>
          <a:noFill/>
          <a:ln w="9525">
            <a:noFill/>
            <a:miter lim="800000"/>
            <a:headEnd/>
            <a:tailEnd/>
          </a:ln>
        </p:spPr>
      </p:pic>
      <p:pic>
        <p:nvPicPr>
          <p:cNvPr id="165890" name="Picture 2"/>
          <p:cNvPicPr>
            <a:picLocks noChangeAspect="1" noChangeArrowheads="1"/>
          </p:cNvPicPr>
          <p:nvPr/>
        </p:nvPicPr>
        <p:blipFill>
          <a:blip r:embed="rId4" cstate="print"/>
          <a:srcRect/>
          <a:stretch>
            <a:fillRect/>
          </a:stretch>
        </p:blipFill>
        <p:spPr bwMode="auto">
          <a:xfrm>
            <a:off x="1653988" y="1905000"/>
            <a:ext cx="5889812" cy="9144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9" name="Content Placeholder 2"/>
          <p:cNvSpPr>
            <a:spLocks noGrp="1"/>
          </p:cNvSpPr>
          <p:nvPr>
            <p:ph idx="1"/>
          </p:nvPr>
        </p:nvSpPr>
        <p:spPr>
          <a:xfrm>
            <a:off x="1447800" y="3657600"/>
            <a:ext cx="7010400" cy="3200400"/>
          </a:xfrm>
        </p:spPr>
        <p:txBody>
          <a:bodyPr>
            <a:normAutofit fontScale="92500" lnSpcReduction="10000"/>
          </a:bodyPr>
          <a:lstStyle/>
          <a:p>
            <a:pPr>
              <a:buNone/>
            </a:pPr>
            <a:r>
              <a:rPr lang="en-US" dirty="0" smtClean="0"/>
              <a:t>where,</a:t>
            </a:r>
          </a:p>
          <a:p>
            <a:pPr>
              <a:buNone/>
            </a:pPr>
            <a:r>
              <a:rPr lang="en-US" dirty="0" smtClean="0"/>
              <a:t>     = 1</a:t>
            </a:r>
          </a:p>
          <a:p>
            <a:pPr>
              <a:buNone/>
            </a:pPr>
            <a:r>
              <a:rPr lang="en-US" dirty="0" smtClean="0"/>
              <a:t>     = 0</a:t>
            </a:r>
          </a:p>
          <a:p>
            <a:pPr>
              <a:buNone/>
            </a:pPr>
            <a:r>
              <a:rPr lang="en-US" dirty="0" smtClean="0"/>
              <a:t>0 &lt;     &lt; 1</a:t>
            </a:r>
          </a:p>
          <a:p>
            <a:pPr>
              <a:buNone/>
            </a:pPr>
            <a:endParaRPr lang="en-US" dirty="0" smtClean="0"/>
          </a:p>
          <a:p>
            <a:pPr>
              <a:buNone/>
            </a:pPr>
            <a:r>
              <a:rPr lang="en-US" dirty="0" smtClean="0"/>
              <a:t>   </a:t>
            </a:r>
          </a:p>
        </p:txBody>
      </p:sp>
      <p:pic>
        <p:nvPicPr>
          <p:cNvPr id="10" name="Picture 3"/>
          <p:cNvPicPr>
            <a:picLocks noChangeAspect="1" noChangeArrowheads="1"/>
          </p:cNvPicPr>
          <p:nvPr/>
        </p:nvPicPr>
        <p:blipFill>
          <a:blip r:embed="rId3" cstate="print"/>
          <a:srcRect l="3226" t="15852" r="80645" b="4885"/>
          <a:stretch>
            <a:fillRect/>
          </a:stretch>
        </p:blipFill>
        <p:spPr bwMode="auto">
          <a:xfrm>
            <a:off x="2133600" y="5181600"/>
            <a:ext cx="457200" cy="457200"/>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l="3226" t="15852" r="80645" b="4885"/>
          <a:stretch>
            <a:fillRect/>
          </a:stretch>
        </p:blipFill>
        <p:spPr bwMode="auto">
          <a:xfrm>
            <a:off x="1600200" y="4114800"/>
            <a:ext cx="457200" cy="457200"/>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l="3226" t="15852" r="80645" b="4885"/>
          <a:stretch>
            <a:fillRect/>
          </a:stretch>
        </p:blipFill>
        <p:spPr bwMode="auto">
          <a:xfrm>
            <a:off x="1600200" y="4648200"/>
            <a:ext cx="457200" cy="457200"/>
          </a:xfrm>
          <a:prstGeom prst="rect">
            <a:avLst/>
          </a:prstGeom>
          <a:noFill/>
          <a:ln w="9525">
            <a:noFill/>
            <a:miter lim="800000"/>
            <a:headEnd/>
            <a:tailEnd/>
          </a:ln>
        </p:spPr>
      </p:pic>
      <p:sp>
        <p:nvSpPr>
          <p:cNvPr id="14" name="TextBox 13"/>
          <p:cNvSpPr txBox="1"/>
          <p:nvPr/>
        </p:nvSpPr>
        <p:spPr>
          <a:xfrm>
            <a:off x="3962400" y="4191000"/>
            <a:ext cx="4397358" cy="461665"/>
          </a:xfrm>
          <a:prstGeom prst="rect">
            <a:avLst/>
          </a:prstGeom>
          <a:noFill/>
        </p:spPr>
        <p:txBody>
          <a:bodyPr wrap="square" rtlCol="0">
            <a:spAutoFit/>
          </a:bodyPr>
          <a:lstStyle/>
          <a:p>
            <a:pPr marL="0" lvl="1"/>
            <a:r>
              <a:rPr lang="en-US" sz="2400" b="1" dirty="0" smtClean="0">
                <a:solidFill>
                  <a:srgbClr val="009900"/>
                </a:solidFill>
                <a:latin typeface="+mn-lt"/>
              </a:rPr>
              <a:t>Utility maximization problem</a:t>
            </a:r>
          </a:p>
        </p:txBody>
      </p:sp>
      <p:cxnSp>
        <p:nvCxnSpPr>
          <p:cNvPr id="15" name="Straight Arrow Connector 14"/>
          <p:cNvCxnSpPr/>
          <p:nvPr/>
        </p:nvCxnSpPr>
        <p:spPr>
          <a:xfrm>
            <a:off x="2895600" y="4419600"/>
            <a:ext cx="10668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62400" y="4648200"/>
            <a:ext cx="4322017" cy="461665"/>
          </a:xfrm>
          <a:prstGeom prst="rect">
            <a:avLst/>
          </a:prstGeom>
          <a:noFill/>
        </p:spPr>
        <p:txBody>
          <a:bodyPr wrap="none" rtlCol="0">
            <a:spAutoFit/>
          </a:bodyPr>
          <a:lstStyle/>
          <a:p>
            <a:pPr marL="0" lvl="1"/>
            <a:r>
              <a:rPr lang="en-US" sz="2400" b="1" dirty="0" smtClean="0">
                <a:solidFill>
                  <a:srgbClr val="009900"/>
                </a:solidFill>
              </a:rPr>
              <a:t>Profit maximization problem</a:t>
            </a:r>
          </a:p>
        </p:txBody>
      </p:sp>
      <p:cxnSp>
        <p:nvCxnSpPr>
          <p:cNvPr id="17" name="Straight Arrow Connector 16"/>
          <p:cNvCxnSpPr/>
          <p:nvPr/>
        </p:nvCxnSpPr>
        <p:spPr>
          <a:xfrm>
            <a:off x="2895600" y="4876800"/>
            <a:ext cx="10668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67200" y="5105400"/>
            <a:ext cx="3583032" cy="461665"/>
          </a:xfrm>
          <a:prstGeom prst="rect">
            <a:avLst/>
          </a:prstGeom>
          <a:noFill/>
        </p:spPr>
        <p:txBody>
          <a:bodyPr wrap="none" rtlCol="0">
            <a:spAutoFit/>
          </a:bodyPr>
          <a:lstStyle/>
          <a:p>
            <a:pPr marL="0" lvl="1"/>
            <a:r>
              <a:rPr lang="en-US" sz="2400" b="1" dirty="0" smtClean="0">
                <a:solidFill>
                  <a:srgbClr val="009900"/>
                </a:solidFill>
              </a:rPr>
              <a:t>Makes desired trade-off</a:t>
            </a:r>
          </a:p>
        </p:txBody>
      </p:sp>
      <p:cxnSp>
        <p:nvCxnSpPr>
          <p:cNvPr id="19" name="Straight Arrow Connector 18"/>
          <p:cNvCxnSpPr/>
          <p:nvPr/>
        </p:nvCxnSpPr>
        <p:spPr>
          <a:xfrm>
            <a:off x="3200400" y="5410200"/>
            <a:ext cx="10668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28</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09800" y="457200"/>
            <a:ext cx="5334000" cy="533400"/>
          </a:xfrm>
        </p:spPr>
        <p:txBody>
          <a:bodyPr vert="horz" lIns="91440" tIns="45720" rIns="91440" bIns="45720" rtlCol="0" anchor="ctr">
            <a:noAutofit/>
          </a:bodyPr>
          <a:lstStyle/>
          <a:p>
            <a:pPr eaLnBrk="0" fontAlgn="base" hangingPunct="0">
              <a:spcAft>
                <a:spcPct val="0"/>
              </a:spcAft>
              <a:defRPr/>
            </a:pPr>
            <a:r>
              <a:rPr lang="en-US" b="1" dirty="0" smtClean="0">
                <a:solidFill>
                  <a:srgbClr val="0066FF"/>
                </a:solidFill>
              </a:rPr>
              <a:t>Constraints</a:t>
            </a:r>
          </a:p>
        </p:txBody>
      </p:sp>
      <p:pic>
        <p:nvPicPr>
          <p:cNvPr id="166914" name="Picture 2"/>
          <p:cNvPicPr>
            <a:picLocks noChangeAspect="1" noChangeArrowheads="1"/>
          </p:cNvPicPr>
          <p:nvPr/>
        </p:nvPicPr>
        <p:blipFill>
          <a:blip r:embed="rId3" cstate="print"/>
          <a:srcRect r="48864" b="72222"/>
          <a:stretch>
            <a:fillRect/>
          </a:stretch>
        </p:blipFill>
        <p:spPr bwMode="auto">
          <a:xfrm>
            <a:off x="609600" y="1371600"/>
            <a:ext cx="3429000" cy="838200"/>
          </a:xfrm>
          <a:prstGeom prst="rect">
            <a:avLst/>
          </a:prstGeom>
          <a:noFill/>
          <a:ln w="9525">
            <a:noFill/>
            <a:miter lim="800000"/>
            <a:headEnd/>
            <a:tailEnd/>
          </a:ln>
        </p:spPr>
      </p:pic>
      <p:pic>
        <p:nvPicPr>
          <p:cNvPr id="16" name="Picture 2"/>
          <p:cNvPicPr>
            <a:picLocks noChangeAspect="1" noChangeArrowheads="1"/>
          </p:cNvPicPr>
          <p:nvPr/>
        </p:nvPicPr>
        <p:blipFill>
          <a:blip r:embed="rId3" cstate="print"/>
          <a:srcRect t="42929" r="42045" b="41919"/>
          <a:stretch>
            <a:fillRect/>
          </a:stretch>
        </p:blipFill>
        <p:spPr bwMode="auto">
          <a:xfrm>
            <a:off x="762000" y="2438400"/>
            <a:ext cx="3886200" cy="457200"/>
          </a:xfrm>
          <a:prstGeom prst="rect">
            <a:avLst/>
          </a:prstGeom>
          <a:noFill/>
          <a:ln w="9525">
            <a:noFill/>
            <a:miter lim="800000"/>
            <a:headEnd/>
            <a:tailEnd/>
          </a:ln>
        </p:spPr>
      </p:pic>
      <p:pic>
        <p:nvPicPr>
          <p:cNvPr id="158722" name="Picture 2"/>
          <p:cNvPicPr>
            <a:picLocks noChangeAspect="1" noChangeArrowheads="1"/>
          </p:cNvPicPr>
          <p:nvPr/>
        </p:nvPicPr>
        <p:blipFill>
          <a:blip r:embed="rId4" cstate="print"/>
          <a:srcRect b="66667"/>
          <a:stretch>
            <a:fillRect/>
          </a:stretch>
        </p:blipFill>
        <p:spPr bwMode="auto">
          <a:xfrm>
            <a:off x="786925" y="3124200"/>
            <a:ext cx="4166075" cy="457200"/>
          </a:xfrm>
          <a:prstGeom prst="rect">
            <a:avLst/>
          </a:prstGeom>
          <a:noFill/>
          <a:ln w="9525">
            <a:noFill/>
            <a:miter lim="800000"/>
            <a:headEnd/>
            <a:tailEnd/>
          </a:ln>
        </p:spPr>
      </p:pic>
      <p:pic>
        <p:nvPicPr>
          <p:cNvPr id="19" name="Picture 2"/>
          <p:cNvPicPr>
            <a:picLocks noChangeAspect="1" noChangeArrowheads="1"/>
          </p:cNvPicPr>
          <p:nvPr/>
        </p:nvPicPr>
        <p:blipFill>
          <a:blip r:embed="rId4" cstate="print"/>
          <a:srcRect t="61111"/>
          <a:stretch>
            <a:fillRect/>
          </a:stretch>
        </p:blipFill>
        <p:spPr bwMode="auto">
          <a:xfrm>
            <a:off x="533400" y="4267200"/>
            <a:ext cx="4166075" cy="533400"/>
          </a:xfrm>
          <a:prstGeom prst="rect">
            <a:avLst/>
          </a:prstGeom>
          <a:noFill/>
          <a:ln w="9525">
            <a:noFill/>
            <a:miter lim="800000"/>
            <a:headEnd/>
            <a:tailEnd/>
          </a:ln>
        </p:spPr>
      </p:pic>
      <p:pic>
        <p:nvPicPr>
          <p:cNvPr id="20" name="Picture 2"/>
          <p:cNvPicPr>
            <a:picLocks noChangeAspect="1" noChangeArrowheads="1"/>
          </p:cNvPicPr>
          <p:nvPr/>
        </p:nvPicPr>
        <p:blipFill>
          <a:blip r:embed="rId4" cstate="print"/>
          <a:srcRect t="33333" b="33333"/>
          <a:stretch>
            <a:fillRect/>
          </a:stretch>
        </p:blipFill>
        <p:spPr bwMode="auto">
          <a:xfrm>
            <a:off x="533400" y="3733800"/>
            <a:ext cx="4166075" cy="457200"/>
          </a:xfrm>
          <a:prstGeom prst="rect">
            <a:avLst/>
          </a:prstGeom>
          <a:noFill/>
          <a:ln w="9525">
            <a:noFill/>
            <a:miter lim="800000"/>
            <a:headEnd/>
            <a:tailEnd/>
          </a:ln>
        </p:spPr>
      </p:pic>
      <p:sp>
        <p:nvSpPr>
          <p:cNvPr id="22" name="TextBox 21"/>
          <p:cNvSpPr txBox="1"/>
          <p:nvPr/>
        </p:nvSpPr>
        <p:spPr>
          <a:xfrm>
            <a:off x="4876800" y="1447800"/>
            <a:ext cx="3074111" cy="738664"/>
          </a:xfrm>
          <a:prstGeom prst="rect">
            <a:avLst/>
          </a:prstGeom>
          <a:noFill/>
        </p:spPr>
        <p:txBody>
          <a:bodyPr wrap="none" rtlCol="0">
            <a:spAutoFit/>
          </a:bodyPr>
          <a:lstStyle/>
          <a:p>
            <a:pPr marL="0" lvl="1"/>
            <a:r>
              <a:rPr lang="en-US" sz="2400" b="1" dirty="0" smtClean="0">
                <a:solidFill>
                  <a:srgbClr val="009900"/>
                </a:solidFill>
                <a:latin typeface="+mn-lt"/>
              </a:rPr>
              <a:t>Workload constraint</a:t>
            </a:r>
          </a:p>
          <a:p>
            <a:endParaRPr lang="en-US" dirty="0">
              <a:latin typeface="+mn-lt"/>
            </a:endParaRPr>
          </a:p>
        </p:txBody>
      </p:sp>
      <p:cxnSp>
        <p:nvCxnSpPr>
          <p:cNvPr id="23" name="Straight Arrow Connector 22"/>
          <p:cNvCxnSpPr/>
          <p:nvPr/>
        </p:nvCxnSpPr>
        <p:spPr>
          <a:xfrm>
            <a:off x="3810000" y="1676400"/>
            <a:ext cx="10668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76800" y="2362200"/>
            <a:ext cx="3631122" cy="461665"/>
          </a:xfrm>
          <a:prstGeom prst="rect">
            <a:avLst/>
          </a:prstGeom>
          <a:noFill/>
        </p:spPr>
        <p:txBody>
          <a:bodyPr wrap="none" rtlCol="0">
            <a:spAutoFit/>
          </a:bodyPr>
          <a:lstStyle/>
          <a:p>
            <a:pPr marL="0" lvl="1"/>
            <a:r>
              <a:rPr lang="en-US" sz="2400" b="1" dirty="0" smtClean="0">
                <a:solidFill>
                  <a:srgbClr val="009900"/>
                </a:solidFill>
                <a:latin typeface="+mn-lt"/>
              </a:rPr>
              <a:t>Maximum bid constraint</a:t>
            </a:r>
          </a:p>
        </p:txBody>
      </p:sp>
      <p:cxnSp>
        <p:nvCxnSpPr>
          <p:cNvPr id="25" name="Straight Arrow Connector 24"/>
          <p:cNvCxnSpPr/>
          <p:nvPr/>
        </p:nvCxnSpPr>
        <p:spPr>
          <a:xfrm>
            <a:off x="4495800" y="2590800"/>
            <a:ext cx="4572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00600" y="3124200"/>
            <a:ext cx="4441472" cy="738664"/>
          </a:xfrm>
          <a:prstGeom prst="rect">
            <a:avLst/>
          </a:prstGeom>
          <a:noFill/>
        </p:spPr>
        <p:txBody>
          <a:bodyPr wrap="none" rtlCol="0">
            <a:spAutoFit/>
          </a:bodyPr>
          <a:lstStyle/>
          <a:p>
            <a:pPr marL="0" lvl="1"/>
            <a:r>
              <a:rPr lang="en-US" sz="2400" b="1" dirty="0" smtClean="0">
                <a:solidFill>
                  <a:srgbClr val="009900"/>
                </a:solidFill>
              </a:rPr>
              <a:t>Worker availability </a:t>
            </a:r>
            <a:r>
              <a:rPr lang="en-US" sz="2400" b="1" dirty="0" smtClean="0">
                <a:solidFill>
                  <a:srgbClr val="009900"/>
                </a:solidFill>
                <a:latin typeface="+mn-lt"/>
              </a:rPr>
              <a:t>constraint</a:t>
            </a:r>
          </a:p>
          <a:p>
            <a:endParaRPr lang="en-US" dirty="0">
              <a:latin typeface="+mn-lt"/>
            </a:endParaRPr>
          </a:p>
        </p:txBody>
      </p:sp>
      <p:cxnSp>
        <p:nvCxnSpPr>
          <p:cNvPr id="27" name="Straight Arrow Connector 26"/>
          <p:cNvCxnSpPr/>
          <p:nvPr/>
        </p:nvCxnSpPr>
        <p:spPr>
          <a:xfrm>
            <a:off x="4495800" y="3352800"/>
            <a:ext cx="3810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876800" y="3733800"/>
            <a:ext cx="3886000" cy="461665"/>
          </a:xfrm>
          <a:prstGeom prst="rect">
            <a:avLst/>
          </a:prstGeom>
          <a:noFill/>
        </p:spPr>
        <p:txBody>
          <a:bodyPr wrap="none" rtlCol="0">
            <a:spAutoFit/>
          </a:bodyPr>
          <a:lstStyle/>
          <a:p>
            <a:pPr marL="0" lvl="1"/>
            <a:r>
              <a:rPr lang="en-US" sz="2400" b="1" dirty="0" smtClean="0">
                <a:solidFill>
                  <a:srgbClr val="009900"/>
                </a:solidFill>
                <a:latin typeface="+mn-lt"/>
              </a:rPr>
              <a:t>Marginal utility constraint</a:t>
            </a:r>
          </a:p>
        </p:txBody>
      </p:sp>
      <p:cxnSp>
        <p:nvCxnSpPr>
          <p:cNvPr id="29" name="Straight Arrow Connector 28"/>
          <p:cNvCxnSpPr/>
          <p:nvPr/>
        </p:nvCxnSpPr>
        <p:spPr>
          <a:xfrm>
            <a:off x="4495800" y="3962400"/>
            <a:ext cx="4572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76800" y="4267200"/>
            <a:ext cx="3836307" cy="461665"/>
          </a:xfrm>
          <a:prstGeom prst="rect">
            <a:avLst/>
          </a:prstGeom>
          <a:noFill/>
        </p:spPr>
        <p:txBody>
          <a:bodyPr wrap="none" rtlCol="0">
            <a:spAutoFit/>
          </a:bodyPr>
          <a:lstStyle/>
          <a:p>
            <a:pPr marL="0" lvl="1"/>
            <a:r>
              <a:rPr lang="en-US" sz="2400" b="1" dirty="0" smtClean="0">
                <a:solidFill>
                  <a:srgbClr val="009900"/>
                </a:solidFill>
                <a:latin typeface="+mn-lt"/>
              </a:rPr>
              <a:t>Marginal profit constraint</a:t>
            </a:r>
          </a:p>
        </p:txBody>
      </p:sp>
      <p:cxnSp>
        <p:nvCxnSpPr>
          <p:cNvPr id="31" name="Straight Arrow Connector 30"/>
          <p:cNvCxnSpPr/>
          <p:nvPr/>
        </p:nvCxnSpPr>
        <p:spPr>
          <a:xfrm>
            <a:off x="4495800" y="4495800"/>
            <a:ext cx="4572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29</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28"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Image result for mobile crowdsourcing"/>
          <p:cNvPicPr>
            <a:picLocks noChangeAspect="1" noChangeArrowheads="1"/>
          </p:cNvPicPr>
          <p:nvPr/>
        </p:nvPicPr>
        <p:blipFill>
          <a:blip r:embed="rId3" cstate="print"/>
          <a:srcRect r="18071" b="13637"/>
          <a:stretch>
            <a:fillRect/>
          </a:stretch>
        </p:blipFill>
        <p:spPr bwMode="auto">
          <a:xfrm>
            <a:off x="1828800" y="2514600"/>
            <a:ext cx="7315200" cy="4343400"/>
          </a:xfrm>
          <a:prstGeom prst="rect">
            <a:avLst/>
          </a:prstGeom>
          <a:noFill/>
        </p:spPr>
      </p:pic>
      <p:sp>
        <p:nvSpPr>
          <p:cNvPr id="40963" name="Content Placeholder 2"/>
          <p:cNvSpPr>
            <a:spLocks noGrp="1"/>
          </p:cNvSpPr>
          <p:nvPr>
            <p:ph idx="1"/>
          </p:nvPr>
        </p:nvSpPr>
        <p:spPr>
          <a:xfrm>
            <a:off x="228600" y="1295400"/>
            <a:ext cx="6629400" cy="2743200"/>
          </a:xfrm>
        </p:spPr>
        <p:txBody>
          <a:bodyPr>
            <a:normAutofit/>
          </a:bodyPr>
          <a:lstStyle/>
          <a:p>
            <a:pPr>
              <a:lnSpc>
                <a:spcPct val="80000"/>
              </a:lnSpc>
            </a:pPr>
            <a:r>
              <a:rPr lang="en-US" sz="2700" dirty="0" smtClean="0"/>
              <a:t>Distributed problem solving model</a:t>
            </a:r>
          </a:p>
          <a:p>
            <a:pPr>
              <a:lnSpc>
                <a:spcPct val="80000"/>
              </a:lnSpc>
            </a:pPr>
            <a:r>
              <a:rPr lang="en-US" sz="2700" dirty="0" smtClean="0"/>
              <a:t>Outsources tasks to the crowd</a:t>
            </a:r>
          </a:p>
          <a:p>
            <a:pPr marL="1200150" lvl="3" indent="-342900">
              <a:lnSpc>
                <a:spcPct val="80000"/>
              </a:lnSpc>
            </a:pPr>
            <a:r>
              <a:rPr lang="en-US" sz="1900" dirty="0" smtClean="0"/>
              <a:t>Online community</a:t>
            </a:r>
          </a:p>
          <a:p>
            <a:pPr marL="1200150" lvl="3" indent="-342900">
              <a:lnSpc>
                <a:spcPct val="80000"/>
              </a:lnSpc>
            </a:pPr>
            <a:r>
              <a:rPr lang="en-US" sz="1900" dirty="0" smtClean="0"/>
              <a:t>Easy for human, difficult for computer</a:t>
            </a:r>
          </a:p>
          <a:p>
            <a:pPr marL="342900" lvl="1" indent="-342900">
              <a:lnSpc>
                <a:spcPct val="80000"/>
              </a:lnSpc>
              <a:buFont typeface="Arial" pitchFamily="34" charset="0"/>
              <a:buChar char="•"/>
            </a:pPr>
            <a:r>
              <a:rPr lang="en-US" sz="2700" dirty="0" smtClean="0"/>
              <a:t>Innovation</a:t>
            </a:r>
          </a:p>
          <a:p>
            <a:pPr marL="342900" lvl="1" indent="-342900">
              <a:lnSpc>
                <a:spcPct val="80000"/>
              </a:lnSpc>
              <a:buFont typeface="Arial" pitchFamily="34" charset="0"/>
              <a:buChar char="•"/>
            </a:pPr>
            <a:r>
              <a:rPr lang="en-US" sz="2700" dirty="0" smtClean="0"/>
              <a:t>Problem solving</a:t>
            </a:r>
          </a:p>
          <a:p>
            <a:pPr marL="342900" lvl="1" indent="-342900">
              <a:lnSpc>
                <a:spcPct val="80000"/>
              </a:lnSpc>
              <a:buFont typeface="Arial" pitchFamily="34" charset="0"/>
              <a:buChar char="•"/>
            </a:pPr>
            <a:r>
              <a:rPr lang="en-US" sz="2700" dirty="0" smtClean="0"/>
              <a:t>Efficiency</a:t>
            </a:r>
          </a:p>
          <a:p>
            <a:pPr marL="1200150" lvl="3" indent="-342900">
              <a:lnSpc>
                <a:spcPct val="80000"/>
              </a:lnSpc>
            </a:pPr>
            <a:endParaRPr lang="en-US" sz="1900" dirty="0" smtClean="0"/>
          </a:p>
        </p:txBody>
      </p:sp>
      <p:sp>
        <p:nvSpPr>
          <p:cNvPr id="4" name="Slide Number Placeholder 3"/>
          <p:cNvSpPr>
            <a:spLocks noGrp="1"/>
          </p:cNvSpPr>
          <p:nvPr>
            <p:ph type="sldNum" sz="quarter" idx="12"/>
          </p:nvPr>
        </p:nvSpPr>
        <p:spPr>
          <a:xfrm>
            <a:off x="4572000" y="6172200"/>
            <a:ext cx="548640" cy="365760"/>
          </a:xfrm>
        </p:spPr>
        <p:txBody>
          <a:bodyPr/>
          <a:lstStyle/>
          <a:p>
            <a:pPr>
              <a:defRPr/>
            </a:pPr>
            <a:fld id="{197776FF-A1A4-489F-B4E1-EA7CA915481C}" type="slidenum">
              <a:rPr lang="en-US" smtClean="0"/>
              <a:pPr>
                <a:defRPr/>
              </a:pPr>
              <a:t>3</a:t>
            </a:fld>
            <a:endParaRPr lang="en-US" dirty="0"/>
          </a:p>
        </p:txBody>
      </p:sp>
      <p:sp>
        <p:nvSpPr>
          <p:cNvPr id="14" name="Title 1"/>
          <p:cNvSpPr>
            <a:spLocks noGrp="1"/>
          </p:cNvSpPr>
          <p:nvPr>
            <p:ph type="title"/>
          </p:nvPr>
        </p:nvSpPr>
        <p:spPr>
          <a:xfrm>
            <a:off x="457200" y="228600"/>
            <a:ext cx="8229600" cy="685800"/>
          </a:xfrm>
        </p:spPr>
        <p:txBody>
          <a:bodyPr>
            <a:normAutofit fontScale="90000"/>
          </a:bodyPr>
          <a:lstStyle/>
          <a:p>
            <a:r>
              <a:rPr lang="en-US" sz="4900" b="1" dirty="0" err="1" smtClean="0">
                <a:solidFill>
                  <a:srgbClr val="0066FF"/>
                </a:solidFill>
              </a:rPr>
              <a:t>Crowdsourcing</a:t>
            </a:r>
            <a:endParaRPr lang="en-US" dirty="0">
              <a:solidFill>
                <a:srgbClr val="050C95"/>
              </a:solidFill>
            </a:endParaRPr>
          </a:p>
        </p:txBody>
      </p:sp>
      <p:sp>
        <p:nvSpPr>
          <p:cNvPr id="26"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a:t>
            </a:fld>
            <a:endParaRPr lang="en-US" b="1" dirty="0">
              <a:solidFill>
                <a:schemeClr val="tx1"/>
              </a:solidFill>
            </a:endParaRPr>
          </a:p>
        </p:txBody>
      </p:sp>
      <p:sp>
        <p:nvSpPr>
          <p:cNvPr id="28" name="Rectangle 27"/>
          <p:cNvSpPr/>
          <p:nvPr/>
        </p:nvSpPr>
        <p:spPr>
          <a:xfrm>
            <a:off x="5486400" y="4038600"/>
            <a:ext cx="2286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ectangle 28"/>
          <p:cNvSpPr/>
          <p:nvPr/>
        </p:nvSpPr>
        <p:spPr>
          <a:xfrm>
            <a:off x="5791200" y="3657600"/>
            <a:ext cx="228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6019800" y="4114800"/>
            <a:ext cx="2286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p:cNvSpPr/>
          <p:nvPr/>
        </p:nvSpPr>
        <p:spPr>
          <a:xfrm>
            <a:off x="6172200" y="36576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cstate="print"/>
          <a:srcRect/>
          <a:stretch>
            <a:fillRect/>
          </a:stretch>
        </p:blipFill>
        <p:spPr bwMode="auto">
          <a:xfrm>
            <a:off x="7696200" y="5181600"/>
            <a:ext cx="466725" cy="3810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8534400" y="5791200"/>
            <a:ext cx="457200" cy="409575"/>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4038600" y="4648200"/>
            <a:ext cx="466725" cy="409575"/>
          </a:xfrm>
          <a:prstGeom prst="rect">
            <a:avLst/>
          </a:prstGeom>
          <a:noFill/>
          <a:ln w="9525">
            <a:noFill/>
            <a:miter lim="800000"/>
            <a:headEnd/>
            <a:tailEnd/>
          </a:ln>
        </p:spPr>
      </p:pic>
      <p:pic>
        <p:nvPicPr>
          <p:cNvPr id="1029" name="Picture 5"/>
          <p:cNvPicPr>
            <a:picLocks noChangeAspect="1" noChangeArrowheads="1"/>
          </p:cNvPicPr>
          <p:nvPr/>
        </p:nvPicPr>
        <p:blipFill>
          <a:blip r:embed="rId7" cstate="print"/>
          <a:srcRect/>
          <a:stretch>
            <a:fillRect/>
          </a:stretch>
        </p:blipFill>
        <p:spPr bwMode="auto">
          <a:xfrm>
            <a:off x="7467600" y="6248400"/>
            <a:ext cx="419100" cy="381000"/>
          </a:xfrm>
          <a:prstGeom prst="rect">
            <a:avLst/>
          </a:prstGeom>
          <a:noFill/>
          <a:ln w="9525">
            <a:noFill/>
            <a:miter lim="800000"/>
            <a:headEnd/>
            <a:tailEnd/>
          </a:ln>
        </p:spPr>
      </p:pic>
    </p:spTree>
    <p:extLst>
      <p:ext uri="{BB962C8B-B14F-4D97-AF65-F5344CB8AC3E}">
        <p14:creationId xmlns:p14="http://schemas.microsoft.com/office/powerpoint/2010/main" xmlns="" val="1440528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3.33333E-6 4.44444E-6 L -0.17448 0.15208 " pathEditMode="fixed" rAng="0" ptsTypes="AA">
                                      <p:cBhvr>
                                        <p:cTn id="6" dur="2000" fill="hold"/>
                                        <p:tgtEl>
                                          <p:spTgt spid="29"/>
                                        </p:tgtEl>
                                        <p:attrNameLst>
                                          <p:attrName>ppt_x</p:attrName>
                                          <p:attrName>ppt_y</p:attrName>
                                        </p:attrNameLst>
                                      </p:cBhvr>
                                      <p:rCtr x="-87" y="76"/>
                                    </p:animMotion>
                                  </p:childTnLst>
                                </p:cTn>
                              </p:par>
                              <p:par>
                                <p:cTn id="7" presetID="0" presetClass="path" presetSubtype="0" accel="50000" decel="50000" fill="hold" grpId="0" nodeType="withEffect">
                                  <p:stCondLst>
                                    <p:cond delay="0"/>
                                  </p:stCondLst>
                                  <p:childTnLst>
                                    <p:animMotion origin="layout" path="M -3.33333E-6 -4.44444E-6 L 0.26667 0.27778 " pathEditMode="fixed" rAng="0" ptsTypes="AA">
                                      <p:cBhvr>
                                        <p:cTn id="8" dur="2000" fill="hold"/>
                                        <p:tgtEl>
                                          <p:spTgt spid="33"/>
                                        </p:tgtEl>
                                        <p:attrNameLst>
                                          <p:attrName>ppt_x</p:attrName>
                                          <p:attrName>ppt_y</p:attrName>
                                        </p:attrNameLst>
                                      </p:cBhvr>
                                      <p:rCtr x="133" y="139"/>
                                    </p:animMotion>
                                  </p:childTnLst>
                                </p:cTn>
                              </p:par>
                              <p:par>
                                <p:cTn id="9" presetID="0" presetClass="path" presetSubtype="0" accel="50000" decel="50000" fill="hold" grpId="0" nodeType="withEffect">
                                  <p:stCondLst>
                                    <p:cond delay="0"/>
                                  </p:stCondLst>
                                  <p:childTnLst>
                                    <p:animMotion origin="layout" path="M -0.0625 -0.01667 L 0.13334 0.35555 " pathEditMode="fixed" rAng="0" ptsTypes="AA">
                                      <p:cBhvr>
                                        <p:cTn id="10" dur="2000" fill="hold"/>
                                        <p:tgtEl>
                                          <p:spTgt spid="31"/>
                                        </p:tgtEl>
                                        <p:attrNameLst>
                                          <p:attrName>ppt_x</p:attrName>
                                          <p:attrName>ppt_y</p:attrName>
                                        </p:attrNameLst>
                                      </p:cBhvr>
                                      <p:rCtr x="98" y="186"/>
                                    </p:animMotion>
                                  </p:childTnLst>
                                </p:cTn>
                              </p:par>
                              <p:par>
                                <p:cTn id="11" presetID="0" presetClass="path" presetSubtype="0" accel="50000" decel="50000" fill="hold" grpId="0" nodeType="withEffect">
                                  <p:stCondLst>
                                    <p:cond delay="0"/>
                                  </p:stCondLst>
                                  <p:childTnLst>
                                    <p:animMotion origin="layout" path="M 0.06302 0.01111 L 0.25468 0.17778 " pathEditMode="fixed" rAng="0" ptsTypes="AA">
                                      <p:cBhvr>
                                        <p:cTn id="12" dur="2000" fill="hold"/>
                                        <p:tgtEl>
                                          <p:spTgt spid="28"/>
                                        </p:tgtEl>
                                        <p:attrNameLst>
                                          <p:attrName>ppt_x</p:attrName>
                                          <p:attrName>ppt_y</p:attrName>
                                        </p:attrNameLst>
                                      </p:cBhvr>
                                      <p:rCtr x="96" y="83"/>
                                    </p:animMotion>
                                  </p:childTnLst>
                                </p:cTn>
                              </p:par>
                            </p:childTnLst>
                          </p:cTn>
                        </p:par>
                        <p:par>
                          <p:cTn id="13" fill="hold">
                            <p:stCondLst>
                              <p:cond delay="2000"/>
                            </p:stCondLst>
                            <p:childTnLst>
                              <p:par>
                                <p:cTn id="14" presetID="1" presetClass="exit" presetSubtype="0" fill="hold" nodeType="afterEffect">
                                  <p:stCondLst>
                                    <p:cond delay="0"/>
                                  </p:stCondLst>
                                  <p:childTnLst>
                                    <p:set>
                                      <p:cBhvr>
                                        <p:cTn id="15" dur="1" fill="hold">
                                          <p:stCondLst>
                                            <p:cond delay="0"/>
                                          </p:stCondLst>
                                        </p:cTn>
                                        <p:tgtEl>
                                          <p:spTgt spid="28"/>
                                        </p:tgtEl>
                                        <p:attrNameLst>
                                          <p:attrName>style.visibility</p:attrName>
                                        </p:attrNameLst>
                                      </p:cBhvr>
                                      <p:to>
                                        <p:strVal val="hidden"/>
                                      </p:to>
                                    </p:set>
                                  </p:childTnLst>
                                </p:cTn>
                              </p:par>
                            </p:childTnLst>
                          </p:cTn>
                        </p:par>
                        <p:par>
                          <p:cTn id="16" fill="hold">
                            <p:stCondLst>
                              <p:cond delay="2000"/>
                            </p:stCondLst>
                            <p:childTnLst>
                              <p:par>
                                <p:cTn id="17" presetID="1" presetClass="exit" presetSubtype="0" fill="hold" grpId="1" nodeType="afterEffect">
                                  <p:stCondLst>
                                    <p:cond delay="0"/>
                                  </p:stCondLst>
                                  <p:childTnLst>
                                    <p:set>
                                      <p:cBhvr>
                                        <p:cTn id="18" dur="1" fill="hold">
                                          <p:stCondLst>
                                            <p:cond delay="0"/>
                                          </p:stCondLst>
                                        </p:cTn>
                                        <p:tgtEl>
                                          <p:spTgt spid="29"/>
                                        </p:tgtEl>
                                        <p:attrNameLst>
                                          <p:attrName>style.visibility</p:attrName>
                                        </p:attrNameLst>
                                      </p:cBhvr>
                                      <p:to>
                                        <p:strVal val="hidden"/>
                                      </p:to>
                                    </p:set>
                                  </p:childTnLst>
                                </p:cTn>
                              </p:par>
                            </p:childTnLst>
                          </p:cTn>
                        </p:par>
                        <p:par>
                          <p:cTn id="19" fill="hold">
                            <p:stCondLst>
                              <p:cond delay="2000"/>
                            </p:stCondLst>
                            <p:childTnLst>
                              <p:par>
                                <p:cTn id="20" presetID="1" presetClass="exit" presetSubtype="0" fill="hold" grpId="1" nodeType="afterEffect">
                                  <p:stCondLst>
                                    <p:cond delay="0"/>
                                  </p:stCondLst>
                                  <p:childTnLst>
                                    <p:set>
                                      <p:cBhvr>
                                        <p:cTn id="21" dur="1" fill="hold">
                                          <p:stCondLst>
                                            <p:cond delay="0"/>
                                          </p:stCondLst>
                                        </p:cTn>
                                        <p:tgtEl>
                                          <p:spTgt spid="33"/>
                                        </p:tgtEl>
                                        <p:attrNameLst>
                                          <p:attrName>style.visibility</p:attrName>
                                        </p:attrNameLst>
                                      </p:cBhvr>
                                      <p:to>
                                        <p:strVal val="hidden"/>
                                      </p:to>
                                    </p:set>
                                  </p:childTnLst>
                                </p:cTn>
                              </p:par>
                            </p:childTnLst>
                          </p:cTn>
                        </p:par>
                        <p:par>
                          <p:cTn id="22" fill="hold">
                            <p:stCondLst>
                              <p:cond delay="2000"/>
                            </p:stCondLst>
                            <p:childTnLst>
                              <p:par>
                                <p:cTn id="23" presetID="1" presetClass="exit" presetSubtype="0" fill="hold" grpId="1" nodeType="afterEffect">
                                  <p:stCondLst>
                                    <p:cond delay="0"/>
                                  </p:stCondLst>
                                  <p:childTnLst>
                                    <p:set>
                                      <p:cBhvr>
                                        <p:cTn id="24" dur="1" fill="hold">
                                          <p:stCondLst>
                                            <p:cond delay="0"/>
                                          </p:stCondLst>
                                        </p:cTn>
                                        <p:tgtEl>
                                          <p:spTgt spid="31"/>
                                        </p:tgtEl>
                                        <p:attrNameLst>
                                          <p:attrName>style.visibility</p:attrName>
                                        </p:attrNameLst>
                                      </p:cBhvr>
                                      <p:to>
                                        <p:strVal val="hidden"/>
                                      </p:to>
                                    </p:set>
                                  </p:childTnLst>
                                </p:cTn>
                              </p:par>
                            </p:childTnLst>
                          </p:cTn>
                        </p:par>
                        <p:par>
                          <p:cTn id="25" fill="hold">
                            <p:stCondLst>
                              <p:cond delay="2000"/>
                            </p:stCondLst>
                            <p:childTnLst>
                              <p:par>
                                <p:cTn id="26" presetID="0" presetClass="path" presetSubtype="0" accel="50000" decel="50000" fill="hold" nodeType="afterEffect">
                                  <p:stCondLst>
                                    <p:cond delay="0"/>
                                  </p:stCondLst>
                                  <p:childTnLst>
                                    <p:animMotion origin="layout" path="M -2.5E-6 -1.11111E-6 L 0.3 -0.15556 " pathEditMode="relative" ptsTypes="AA">
                                      <p:cBhvr>
                                        <p:cTn id="27" dur="2000" fill="hold"/>
                                        <p:tgtEl>
                                          <p:spTgt spid="1028"/>
                                        </p:tgtEl>
                                        <p:attrNameLst>
                                          <p:attrName>ppt_x</p:attrName>
                                          <p:attrName>ppt_y</p:attrName>
                                        </p:attrNameLst>
                                      </p:cBhvr>
                                    </p:animMotion>
                                  </p:childTnLst>
                                </p:cTn>
                              </p:par>
                              <p:par>
                                <p:cTn id="28" presetID="0" presetClass="path" presetSubtype="0" accel="50000" decel="50000" fill="hold" nodeType="withEffect">
                                  <p:stCondLst>
                                    <p:cond delay="0"/>
                                  </p:stCondLst>
                                  <p:childTnLst>
                                    <p:animMotion origin="layout" path="M -0.03542 0.03333 L -0.01458 -0.46111 " pathEditMode="relative" rAng="0" ptsTypes="AA">
                                      <p:cBhvr>
                                        <p:cTn id="29" dur="2000" fill="hold"/>
                                        <p:tgtEl>
                                          <p:spTgt spid="1029"/>
                                        </p:tgtEl>
                                        <p:attrNameLst>
                                          <p:attrName>ppt_x</p:attrName>
                                          <p:attrName>ppt_y</p:attrName>
                                        </p:attrNameLst>
                                      </p:cBhvr>
                                      <p:rCtr x="10" y="-247"/>
                                    </p:animMotion>
                                  </p:childTnLst>
                                </p:cTn>
                              </p:par>
                              <p:par>
                                <p:cTn id="30" presetID="0" presetClass="path" presetSubtype="0" accel="50000" decel="50000" fill="hold" nodeType="withEffect">
                                  <p:stCondLst>
                                    <p:cond delay="0"/>
                                  </p:stCondLst>
                                  <p:childTnLst>
                                    <p:animMotion origin="layout" path="M -3.33333E-6 3.33333E-6 L 0.02032 -0.35556 " pathEditMode="relative" rAng="0" ptsTypes="AA">
                                      <p:cBhvr>
                                        <p:cTn id="31" dur="2000" fill="hold"/>
                                        <p:tgtEl>
                                          <p:spTgt spid="1026"/>
                                        </p:tgtEl>
                                        <p:attrNameLst>
                                          <p:attrName>ppt_x</p:attrName>
                                          <p:attrName>ppt_y</p:attrName>
                                        </p:attrNameLst>
                                      </p:cBhvr>
                                      <p:rCtr x="10" y="-178"/>
                                    </p:animMotion>
                                  </p:childTnLst>
                                </p:cTn>
                              </p:par>
                              <p:par>
                                <p:cTn id="32" presetID="0" presetClass="path" presetSubtype="0" accel="50000" decel="50000" fill="hold" nodeType="withEffect">
                                  <p:stCondLst>
                                    <p:cond delay="0"/>
                                  </p:stCondLst>
                                  <p:childTnLst>
                                    <p:animMotion origin="layout" path="M 6.66667E-6 -1.11111E-6 L 6.66667E-6 -0.41111 " pathEditMode="relative" ptsTypes="AA">
                                      <p:cBhvr>
                                        <p:cTn id="33" dur="2000" fill="hold"/>
                                        <p:tgtEl>
                                          <p:spTgt spid="1027"/>
                                        </p:tgtEl>
                                        <p:attrNameLst>
                                          <p:attrName>ppt_x</p:attrName>
                                          <p:attrName>ppt_y</p:attrName>
                                        </p:attrNameLst>
                                      </p:cBhvr>
                                    </p:animMotion>
                                  </p:childTnLst>
                                </p:cTn>
                              </p:par>
                            </p:childTnLst>
                          </p:cTn>
                        </p:par>
                        <p:par>
                          <p:cTn id="34" fill="hold">
                            <p:stCondLst>
                              <p:cond delay="4000"/>
                            </p:stCondLst>
                            <p:childTnLst>
                              <p:par>
                                <p:cTn id="35" presetID="1" presetClass="entr" presetSubtype="0" fill="hold" nodeType="after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6"/>
                                        </p:tgtEl>
                                        <p:attrNameLst>
                                          <p:attrName>style.visibility</p:attrName>
                                        </p:attrNameLst>
                                      </p:cBhvr>
                                      <p:to>
                                        <p:strVal val="visible"/>
                                      </p:to>
                                    </p:set>
                                  </p:childTnLst>
                                </p:cTn>
                              </p:par>
                            </p:childTnLst>
                          </p:cTn>
                        </p:par>
                        <p:par>
                          <p:cTn id="43" fill="hold">
                            <p:stCondLst>
                              <p:cond delay="4000"/>
                            </p:stCondLst>
                            <p:childTnLst>
                              <p:par>
                                <p:cTn id="44" presetID="1" presetClass="exit" presetSubtype="0" fill="hold" nodeType="afterEffect">
                                  <p:stCondLst>
                                    <p:cond delay="0"/>
                                  </p:stCondLst>
                                  <p:childTnLst>
                                    <p:set>
                                      <p:cBhvr>
                                        <p:cTn id="45" dur="1" fill="hold">
                                          <p:stCondLst>
                                            <p:cond delay="0"/>
                                          </p:stCondLst>
                                        </p:cTn>
                                        <p:tgtEl>
                                          <p:spTgt spid="1028"/>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029"/>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027"/>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31" grpId="0" animBg="1"/>
      <p:bldP spid="31" grpId="1" animBg="1"/>
      <p:bldP spid="33" grpId="0" animBg="1"/>
      <p:bldP spid="3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381000"/>
            <a:ext cx="9144000" cy="838200"/>
          </a:xfrm>
        </p:spPr>
        <p:txBody>
          <a:bodyPr vert="horz" lIns="91440" tIns="45720" rIns="91440" bIns="45720" rtlCol="0" anchor="ctr">
            <a:noAutofit/>
          </a:bodyPr>
          <a:lstStyle/>
          <a:p>
            <a:pPr eaLnBrk="0" fontAlgn="base" hangingPunct="0">
              <a:spcAft>
                <a:spcPct val="0"/>
              </a:spcAft>
              <a:defRPr/>
            </a:pPr>
            <a:r>
              <a:rPr lang="en-US" sz="4000" b="1" dirty="0" smtClean="0">
                <a:solidFill>
                  <a:srgbClr val="0066FF"/>
                </a:solidFill>
              </a:rPr>
              <a:t>Workload Allocation Problem </a:t>
            </a:r>
            <a:br>
              <a:rPr lang="en-US" sz="4000" b="1" dirty="0" smtClean="0">
                <a:solidFill>
                  <a:srgbClr val="0066FF"/>
                </a:solidFill>
              </a:rPr>
            </a:br>
            <a:r>
              <a:rPr lang="en-US" sz="4000" b="1" dirty="0" smtClean="0">
                <a:solidFill>
                  <a:srgbClr val="0066FF"/>
                </a:solidFill>
              </a:rPr>
              <a:t>is NP - Hard </a:t>
            </a:r>
          </a:p>
        </p:txBody>
      </p:sp>
      <p:sp>
        <p:nvSpPr>
          <p:cNvPr id="19" name="Content Placeholder 2"/>
          <p:cNvSpPr>
            <a:spLocks noGrp="1"/>
          </p:cNvSpPr>
          <p:nvPr>
            <p:ph idx="1"/>
          </p:nvPr>
        </p:nvSpPr>
        <p:spPr>
          <a:xfrm>
            <a:off x="457200" y="1600201"/>
            <a:ext cx="8229600" cy="3733800"/>
          </a:xfrm>
        </p:spPr>
        <p:txBody>
          <a:bodyPr>
            <a:normAutofit/>
          </a:bodyPr>
          <a:lstStyle/>
          <a:p>
            <a:r>
              <a:rPr lang="en-US" dirty="0" smtClean="0"/>
              <a:t>MONLP selects a subset b  from P(B), i.e., </a:t>
            </a:r>
            <a:r>
              <a:rPr lang="en-US" b="1" dirty="0" smtClean="0">
                <a:solidFill>
                  <a:srgbClr val="FF0000"/>
                </a:solidFill>
              </a:rPr>
              <a:t>b ∈ P(B) </a:t>
            </a:r>
            <a:r>
              <a:rPr lang="en-US" dirty="0" smtClean="0"/>
              <a:t>that maximizes the objective function satisfying given constraints.</a:t>
            </a:r>
          </a:p>
          <a:p>
            <a:pPr lvl="1"/>
            <a:r>
              <a:rPr lang="en-US" dirty="0" smtClean="0"/>
              <a:t>Same as </a:t>
            </a:r>
            <a:r>
              <a:rPr lang="en-US" b="1" dirty="0" smtClean="0">
                <a:solidFill>
                  <a:srgbClr val="0000FF"/>
                </a:solidFill>
              </a:rPr>
              <a:t>maximum weight subset selection </a:t>
            </a:r>
            <a:r>
              <a:rPr lang="en-US" dirty="0" smtClean="0"/>
              <a:t>problem</a:t>
            </a:r>
          </a:p>
          <a:p>
            <a:pPr lvl="2"/>
            <a:r>
              <a:rPr lang="en-US" sz="2800" b="1" dirty="0" smtClean="0">
                <a:solidFill>
                  <a:srgbClr val="FF0000"/>
                </a:solidFill>
              </a:rPr>
              <a:t>NP-hard</a:t>
            </a:r>
            <a:r>
              <a:rPr lang="en-US" sz="2800" dirty="0" smtClean="0"/>
              <a:t> </a:t>
            </a:r>
          </a:p>
        </p:txBody>
      </p:sp>
      <p:sp>
        <p:nvSpPr>
          <p:cNvPr id="5"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30</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1"/>
          <p:cNvSpPr>
            <a:spLocks noGrp="1"/>
          </p:cNvSpPr>
          <p:nvPr>
            <p:ph idx="1"/>
          </p:nvPr>
        </p:nvSpPr>
        <p:spPr>
          <a:xfrm>
            <a:off x="304800" y="1371601"/>
            <a:ext cx="8686800" cy="2667000"/>
          </a:xfrm>
        </p:spPr>
        <p:txBody>
          <a:bodyPr>
            <a:normAutofit/>
          </a:bodyPr>
          <a:lstStyle/>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p>
          <a:p>
            <a:pPr algn="just">
              <a:buNone/>
            </a:pPr>
            <a:endParaRPr lang="en-US"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609600" y="1066800"/>
            <a:ext cx="7866792" cy="3276600"/>
          </a:xfrm>
          <a:prstGeom prst="rect">
            <a:avLst/>
          </a:prstGeom>
          <a:noFill/>
          <a:ln w="9525">
            <a:noFill/>
            <a:miter lim="800000"/>
            <a:headEnd/>
            <a:tailEnd/>
          </a:ln>
        </p:spPr>
      </p:pic>
      <p:sp>
        <p:nvSpPr>
          <p:cNvPr id="10" name="Title 1"/>
          <p:cNvSpPr>
            <a:spLocks noGrp="1"/>
          </p:cNvSpPr>
          <p:nvPr>
            <p:ph type="title"/>
          </p:nvPr>
        </p:nvSpPr>
        <p:spPr>
          <a:xfrm>
            <a:off x="2057400" y="152400"/>
            <a:ext cx="5029200" cy="609600"/>
          </a:xfrm>
        </p:spPr>
        <p:txBody>
          <a:bodyPr vert="horz" lIns="91440" tIns="45720" rIns="91440" bIns="45720" rtlCol="0" anchor="ctr">
            <a:noAutofit/>
          </a:bodyPr>
          <a:lstStyle/>
          <a:p>
            <a:pPr eaLnBrk="0" fontAlgn="base" hangingPunct="0">
              <a:spcAft>
                <a:spcPct val="0"/>
              </a:spcAft>
              <a:defRPr/>
            </a:pPr>
            <a:r>
              <a:rPr lang="en-US" b="1" dirty="0" smtClean="0">
                <a:solidFill>
                  <a:srgbClr val="0066FF"/>
                </a:solidFill>
              </a:rPr>
              <a:t>Execution Time</a:t>
            </a:r>
          </a:p>
        </p:txBody>
      </p:sp>
      <p:sp>
        <p:nvSpPr>
          <p:cNvPr id="11" name="Rounded Rectangle 10"/>
          <p:cNvSpPr/>
          <p:nvPr/>
        </p:nvSpPr>
        <p:spPr>
          <a:xfrm>
            <a:off x="1295400" y="4495800"/>
            <a:ext cx="69342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sz="2400" dirty="0" smtClean="0">
                <a:solidFill>
                  <a:prstClr val="black"/>
                </a:solidFill>
              </a:rPr>
              <a:t>NEOS Optimization server (2x Intel</a:t>
            </a:r>
          </a:p>
          <a:p>
            <a:pPr lvl="0" algn="ctr"/>
            <a:r>
              <a:rPr lang="en-US" sz="2400" dirty="0" smtClean="0">
                <a:solidFill>
                  <a:prstClr val="black"/>
                </a:solidFill>
              </a:rPr>
              <a:t>Xeon E5-2698 @ 2.3GHz CPU and 92GB RAM</a:t>
            </a:r>
          </a:p>
        </p:txBody>
      </p:sp>
      <p:sp>
        <p:nvSpPr>
          <p:cNvPr id="7"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31</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76200"/>
            <a:ext cx="7696200" cy="838200"/>
          </a:xfrm>
        </p:spPr>
        <p:txBody>
          <a:bodyPr>
            <a:noAutofit/>
          </a:bodyPr>
          <a:lstStyle/>
          <a:p>
            <a:pPr eaLnBrk="0" fontAlgn="base" hangingPunct="0">
              <a:spcAft>
                <a:spcPct val="0"/>
              </a:spcAft>
              <a:defRPr/>
            </a:pPr>
            <a:r>
              <a:rPr lang="en-US" b="1" dirty="0" smtClean="0">
                <a:solidFill>
                  <a:srgbClr val="0066FF"/>
                </a:solidFill>
              </a:rPr>
              <a:t>First-Fit Greedy Solutions</a:t>
            </a:r>
          </a:p>
        </p:txBody>
      </p:sp>
      <p:sp>
        <p:nvSpPr>
          <p:cNvPr id="9" name="Content Placeholder 1"/>
          <p:cNvSpPr>
            <a:spLocks noGrp="1"/>
          </p:cNvSpPr>
          <p:nvPr>
            <p:ph idx="1"/>
          </p:nvPr>
        </p:nvSpPr>
        <p:spPr>
          <a:xfrm>
            <a:off x="685800" y="1524000"/>
            <a:ext cx="7772400" cy="3200400"/>
          </a:xfrm>
        </p:spPr>
        <p:txBody>
          <a:bodyPr>
            <a:normAutofit lnSpcReduction="10000"/>
          </a:bodyPr>
          <a:lstStyle/>
          <a:p>
            <a:pPr algn="just">
              <a:buNone/>
            </a:pPr>
            <a:endParaRPr lang="en-US" sz="2500" dirty="0" smtClean="0"/>
          </a:p>
          <a:p>
            <a:pPr lvl="1" algn="just"/>
            <a:r>
              <a:rPr lang="en-US" sz="2500" dirty="0" smtClean="0"/>
              <a:t>First-Fit Utility Maximization (FFU):  aims at maximizing utility while keeps profit in a marginal level.</a:t>
            </a:r>
          </a:p>
          <a:p>
            <a:pPr lvl="1" algn="just"/>
            <a:endParaRPr lang="en-US" sz="2500" dirty="0" smtClean="0"/>
          </a:p>
          <a:p>
            <a:pPr lvl="1" algn="just"/>
            <a:r>
              <a:rPr lang="en-US" sz="2500" dirty="0" smtClean="0"/>
              <a:t>First-Fit Profit Maximization (FFP): profit is maximized while utility is kept in a marginal level.</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p:txBody>
      </p:sp>
      <p:sp>
        <p:nvSpPr>
          <p:cNvPr id="5"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32</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52400"/>
            <a:ext cx="8229600" cy="533400"/>
          </a:xfrm>
        </p:spPr>
        <p:txBody>
          <a:bodyPr>
            <a:noAutofit/>
          </a:bodyPr>
          <a:lstStyle/>
          <a:p>
            <a:pPr eaLnBrk="0" fontAlgn="base" hangingPunct="0">
              <a:spcAft>
                <a:spcPct val="0"/>
              </a:spcAft>
              <a:defRPr/>
            </a:pPr>
            <a:r>
              <a:rPr lang="en-US" sz="4000" b="1" dirty="0" smtClean="0">
                <a:solidFill>
                  <a:srgbClr val="0066FF"/>
                </a:solidFill>
              </a:rPr>
              <a:t>FFP Maximization Algorithm</a:t>
            </a:r>
          </a:p>
        </p:txBody>
      </p:sp>
      <p:pic>
        <p:nvPicPr>
          <p:cNvPr id="167938" name="Picture 2"/>
          <p:cNvPicPr>
            <a:picLocks noChangeAspect="1" noChangeArrowheads="1"/>
          </p:cNvPicPr>
          <p:nvPr/>
        </p:nvPicPr>
        <p:blipFill>
          <a:blip r:embed="rId3" cstate="print"/>
          <a:srcRect/>
          <a:stretch>
            <a:fillRect/>
          </a:stretch>
        </p:blipFill>
        <p:spPr bwMode="auto">
          <a:xfrm>
            <a:off x="1295400" y="762000"/>
            <a:ext cx="6400800" cy="5657335"/>
          </a:xfrm>
          <a:prstGeom prst="rect">
            <a:avLst/>
          </a:prstGeom>
          <a:noFill/>
          <a:ln w="9525">
            <a:noFill/>
            <a:miter lim="800000"/>
            <a:headEnd/>
            <a:tailEnd/>
          </a:ln>
        </p:spPr>
      </p:pic>
      <p:sp>
        <p:nvSpPr>
          <p:cNvPr id="12"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33</a:t>
            </a:fld>
            <a:endParaRPr lang="en-US" b="1" dirty="0">
              <a:solidFill>
                <a:schemeClr val="tx1"/>
              </a:solidFill>
            </a:endParaRPr>
          </a:p>
        </p:txBody>
      </p:sp>
      <p:grpSp>
        <p:nvGrpSpPr>
          <p:cNvPr id="14" name="Group 13"/>
          <p:cNvGrpSpPr/>
          <p:nvPr/>
        </p:nvGrpSpPr>
        <p:grpSpPr>
          <a:xfrm>
            <a:off x="5486400" y="2057400"/>
            <a:ext cx="2133600" cy="533400"/>
            <a:chOff x="5486400" y="2057400"/>
            <a:chExt cx="2133600" cy="533400"/>
          </a:xfrm>
        </p:grpSpPr>
        <p:sp>
          <p:nvSpPr>
            <p:cNvPr id="13" name="Rounded Rectangle 12"/>
            <p:cNvSpPr/>
            <p:nvPr/>
          </p:nvSpPr>
          <p:spPr>
            <a:xfrm>
              <a:off x="5486400" y="2057400"/>
              <a:ext cx="2133600" cy="53340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srcRect/>
            <a:stretch>
              <a:fillRect/>
            </a:stretch>
          </p:blipFill>
          <p:spPr bwMode="auto">
            <a:xfrm>
              <a:off x="5562601" y="2115608"/>
              <a:ext cx="1981200" cy="398992"/>
            </a:xfrm>
            <a:prstGeom prst="rect">
              <a:avLst/>
            </a:prstGeom>
            <a:noFill/>
            <a:ln w="9525">
              <a:noFill/>
              <a:miter lim="800000"/>
              <a:headEnd/>
              <a:tailEnd/>
            </a:ln>
          </p:spPr>
        </p:pic>
      </p:gr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90600" y="228600"/>
            <a:ext cx="7086600" cy="381000"/>
          </a:xfrm>
        </p:spPr>
        <p:txBody>
          <a:bodyPr>
            <a:noAutofit/>
          </a:bodyPr>
          <a:lstStyle/>
          <a:p>
            <a:pPr eaLnBrk="0" fontAlgn="base" hangingPunct="0">
              <a:spcAft>
                <a:spcPct val="0"/>
              </a:spcAft>
              <a:defRPr/>
            </a:pPr>
            <a:r>
              <a:rPr lang="en-US" sz="4000" b="1" dirty="0" smtClean="0">
                <a:solidFill>
                  <a:srgbClr val="0066FF"/>
                </a:solidFill>
              </a:rPr>
              <a:t>FFU Maximization Algorithm</a:t>
            </a:r>
          </a:p>
        </p:txBody>
      </p:sp>
      <p:pic>
        <p:nvPicPr>
          <p:cNvPr id="168962" name="Picture 2"/>
          <p:cNvPicPr>
            <a:picLocks noChangeAspect="1" noChangeArrowheads="1"/>
          </p:cNvPicPr>
          <p:nvPr/>
        </p:nvPicPr>
        <p:blipFill>
          <a:blip r:embed="rId3" cstate="print"/>
          <a:srcRect/>
          <a:stretch>
            <a:fillRect/>
          </a:stretch>
        </p:blipFill>
        <p:spPr bwMode="auto">
          <a:xfrm>
            <a:off x="1447800" y="938213"/>
            <a:ext cx="6553200" cy="5462587"/>
          </a:xfrm>
          <a:prstGeom prst="rect">
            <a:avLst/>
          </a:prstGeom>
          <a:noFill/>
          <a:ln w="9525">
            <a:noFill/>
            <a:miter lim="800000"/>
            <a:headEnd/>
            <a:tailEnd/>
          </a:ln>
        </p:spPr>
      </p:pic>
      <p:grpSp>
        <p:nvGrpSpPr>
          <p:cNvPr id="9" name="Group 8"/>
          <p:cNvGrpSpPr/>
          <p:nvPr/>
        </p:nvGrpSpPr>
        <p:grpSpPr>
          <a:xfrm>
            <a:off x="5486400" y="2057400"/>
            <a:ext cx="2133600" cy="533400"/>
            <a:chOff x="5486400" y="2057400"/>
            <a:chExt cx="2133600" cy="533400"/>
          </a:xfrm>
        </p:grpSpPr>
        <p:sp>
          <p:nvSpPr>
            <p:cNvPr id="10" name="Rounded Rectangle 9"/>
            <p:cNvSpPr/>
            <p:nvPr/>
          </p:nvSpPr>
          <p:spPr>
            <a:xfrm>
              <a:off x="5486400" y="2057400"/>
              <a:ext cx="2133600" cy="53340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1" name="Picture 2"/>
            <p:cNvPicPr>
              <a:picLocks noChangeAspect="1" noChangeArrowheads="1"/>
            </p:cNvPicPr>
            <p:nvPr/>
          </p:nvPicPr>
          <p:blipFill>
            <a:blip r:embed="rId4" cstate="print"/>
            <a:srcRect/>
            <a:stretch>
              <a:fillRect/>
            </a:stretch>
          </p:blipFill>
          <p:spPr bwMode="auto">
            <a:xfrm>
              <a:off x="5562601" y="2115608"/>
              <a:ext cx="1981200" cy="398992"/>
            </a:xfrm>
            <a:prstGeom prst="rect">
              <a:avLst/>
            </a:prstGeom>
            <a:noFill/>
            <a:ln w="9525">
              <a:noFill/>
              <a:miter lim="800000"/>
              <a:headEnd/>
              <a:tailEnd/>
            </a:ln>
          </p:spPr>
        </p:pic>
      </p:grpSp>
      <p:sp>
        <p:nvSpPr>
          <p:cNvPr id="12"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34</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00200" y="3200400"/>
            <a:ext cx="4953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Title 1"/>
          <p:cNvSpPr>
            <a:spLocks noGrp="1"/>
          </p:cNvSpPr>
          <p:nvPr>
            <p:ph type="title"/>
          </p:nvPr>
        </p:nvSpPr>
        <p:spPr>
          <a:xfrm>
            <a:off x="381000" y="228600"/>
            <a:ext cx="8229600" cy="533400"/>
          </a:xfrm>
        </p:spPr>
        <p:txBody>
          <a:bodyPr>
            <a:noAutofit/>
          </a:bodyPr>
          <a:lstStyle/>
          <a:p>
            <a:pPr eaLnBrk="0" fontAlgn="base" hangingPunct="0">
              <a:spcAft>
                <a:spcPct val="0"/>
              </a:spcAft>
              <a:defRPr/>
            </a:pPr>
            <a:r>
              <a:rPr lang="en-US" b="1" dirty="0" smtClean="0">
                <a:solidFill>
                  <a:srgbClr val="0066FF"/>
                </a:solidFill>
              </a:rPr>
              <a:t>Worker Payment Policy</a:t>
            </a:r>
          </a:p>
        </p:txBody>
      </p:sp>
      <p:pic>
        <p:nvPicPr>
          <p:cNvPr id="159746" name="Picture 2"/>
          <p:cNvPicPr>
            <a:picLocks noChangeAspect="1" noChangeArrowheads="1"/>
          </p:cNvPicPr>
          <p:nvPr/>
        </p:nvPicPr>
        <p:blipFill>
          <a:blip r:embed="rId3" cstate="print"/>
          <a:srcRect/>
          <a:stretch>
            <a:fillRect/>
          </a:stretch>
        </p:blipFill>
        <p:spPr bwMode="auto">
          <a:xfrm>
            <a:off x="1676400" y="3276600"/>
            <a:ext cx="4800600" cy="1171135"/>
          </a:xfrm>
          <a:prstGeom prst="rect">
            <a:avLst/>
          </a:prstGeom>
          <a:noFill/>
          <a:ln w="9525">
            <a:noFill/>
            <a:miter lim="800000"/>
            <a:headEnd/>
            <a:tailEnd/>
          </a:ln>
        </p:spPr>
      </p:pic>
      <p:pic>
        <p:nvPicPr>
          <p:cNvPr id="159747" name="Picture 3"/>
          <p:cNvPicPr>
            <a:picLocks noChangeAspect="1" noChangeArrowheads="1"/>
          </p:cNvPicPr>
          <p:nvPr/>
        </p:nvPicPr>
        <p:blipFill>
          <a:blip r:embed="rId4" cstate="print"/>
          <a:srcRect/>
          <a:stretch>
            <a:fillRect/>
          </a:stretch>
        </p:blipFill>
        <p:spPr bwMode="auto">
          <a:xfrm>
            <a:off x="4800600" y="4876800"/>
            <a:ext cx="3971925" cy="5334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9" name="Rectangle 18"/>
          <p:cNvSpPr/>
          <p:nvPr/>
        </p:nvSpPr>
        <p:spPr>
          <a:xfrm>
            <a:off x="1143000" y="4876800"/>
            <a:ext cx="3048000" cy="609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59749" name="Picture 5"/>
          <p:cNvPicPr>
            <a:picLocks noChangeAspect="1" noChangeArrowheads="1"/>
          </p:cNvPicPr>
          <p:nvPr/>
        </p:nvPicPr>
        <p:blipFill>
          <a:blip r:embed="rId5" cstate="print"/>
          <a:srcRect/>
          <a:stretch>
            <a:fillRect/>
          </a:stretch>
        </p:blipFill>
        <p:spPr bwMode="auto">
          <a:xfrm>
            <a:off x="1447800" y="4953000"/>
            <a:ext cx="2438400" cy="431098"/>
          </a:xfrm>
          <a:prstGeom prst="rect">
            <a:avLst/>
          </a:prstGeom>
          <a:noFill/>
          <a:ln w="9525">
            <a:noFill/>
            <a:miter lim="800000"/>
            <a:headEnd/>
            <a:tailEnd/>
          </a:ln>
        </p:spPr>
      </p:pic>
      <p:cxnSp>
        <p:nvCxnSpPr>
          <p:cNvPr id="23" name="Shape 22"/>
          <p:cNvCxnSpPr/>
          <p:nvPr/>
        </p:nvCxnSpPr>
        <p:spPr>
          <a:xfrm rot="16200000" flipH="1">
            <a:off x="2364581" y="1521619"/>
            <a:ext cx="609600" cy="122396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343400" y="1828800"/>
            <a:ext cx="0" cy="2804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5486400" y="2438400"/>
            <a:ext cx="7620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Down Arrow 30"/>
          <p:cNvSpPr/>
          <p:nvPr/>
        </p:nvSpPr>
        <p:spPr>
          <a:xfrm>
            <a:off x="4191000" y="2819400"/>
            <a:ext cx="457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8382000" y="22098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276600" y="3597276"/>
            <a:ext cx="3429000" cy="12033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905000" y="3978276"/>
            <a:ext cx="762000" cy="822324"/>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a:xfrm>
            <a:off x="3810000" y="5273676"/>
            <a:ext cx="1905000" cy="7461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019800" y="5181600"/>
            <a:ext cx="2438400" cy="838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81600" y="6096000"/>
            <a:ext cx="1905000" cy="369332"/>
          </a:xfrm>
          <a:prstGeom prst="rect">
            <a:avLst/>
          </a:prstGeom>
          <a:noFill/>
          <a:ln>
            <a:solidFill>
              <a:schemeClr val="accent3"/>
            </a:solidFill>
          </a:ln>
        </p:spPr>
        <p:txBody>
          <a:bodyPr wrap="square" rtlCol="0">
            <a:spAutoFit/>
          </a:bodyPr>
          <a:lstStyle/>
          <a:p>
            <a:r>
              <a:rPr lang="en-US" b="1" dirty="0" smtClean="0">
                <a:solidFill>
                  <a:srgbClr val="C00000"/>
                </a:solidFill>
              </a:rPr>
              <a:t> Weight factors</a:t>
            </a:r>
            <a:endParaRPr lang="en-US" b="1" dirty="0">
              <a:solidFill>
                <a:srgbClr val="C00000"/>
              </a:solidFill>
            </a:endParaRPr>
          </a:p>
        </p:txBody>
      </p:sp>
      <p:sp>
        <p:nvSpPr>
          <p:cNvPr id="47" name="TextBox 46"/>
          <p:cNvSpPr txBox="1"/>
          <p:nvPr/>
        </p:nvSpPr>
        <p:spPr>
          <a:xfrm>
            <a:off x="304800" y="3886200"/>
            <a:ext cx="1905000"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smtClean="0">
                <a:solidFill>
                  <a:srgbClr val="C00000"/>
                </a:solidFill>
              </a:rPr>
              <a:t> Penalty factor</a:t>
            </a:r>
            <a:endParaRPr lang="en-US" b="1" dirty="0">
              <a:solidFill>
                <a:srgbClr val="C00000"/>
              </a:solidFill>
            </a:endParaRPr>
          </a:p>
        </p:txBody>
      </p:sp>
      <p:sp>
        <p:nvSpPr>
          <p:cNvPr id="48" name="TextBox 47"/>
          <p:cNvSpPr txBox="1"/>
          <p:nvPr/>
        </p:nvSpPr>
        <p:spPr>
          <a:xfrm>
            <a:off x="5410200" y="3886200"/>
            <a:ext cx="1905000" cy="369332"/>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r>
              <a:rPr lang="en-US" b="1" dirty="0" smtClean="0">
                <a:solidFill>
                  <a:srgbClr val="92D050"/>
                </a:solidFill>
              </a:rPr>
              <a:t> </a:t>
            </a:r>
            <a:r>
              <a:rPr lang="en-US" b="1" dirty="0" smtClean="0">
                <a:solidFill>
                  <a:schemeClr val="tx1"/>
                </a:solidFill>
              </a:rPr>
              <a:t>Reward point</a:t>
            </a:r>
            <a:endParaRPr lang="en-US" b="1" dirty="0">
              <a:solidFill>
                <a:schemeClr val="tx1"/>
              </a:solidFill>
            </a:endParaRPr>
          </a:p>
        </p:txBody>
      </p:sp>
      <p:sp>
        <p:nvSpPr>
          <p:cNvPr id="25"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35</a:t>
            </a:fld>
            <a:endParaRPr lang="en-US" b="1" dirty="0">
              <a:solidFill>
                <a:schemeClr val="tx1"/>
              </a:solidFill>
            </a:endParaRPr>
          </a:p>
        </p:txBody>
      </p:sp>
      <p:sp>
        <p:nvSpPr>
          <p:cNvPr id="27" name="Rectangle 26"/>
          <p:cNvSpPr/>
          <p:nvPr/>
        </p:nvSpPr>
        <p:spPr>
          <a:xfrm>
            <a:off x="914400" y="12192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QoS</a:t>
            </a:r>
            <a:r>
              <a:rPr lang="en-US" sz="1600" dirty="0" smtClean="0">
                <a:solidFill>
                  <a:schemeClr val="tx1"/>
                </a:solidFill>
              </a:rPr>
              <a:t> and Reputation Management </a:t>
            </a:r>
            <a:endParaRPr lang="en-US" sz="1600" dirty="0">
              <a:solidFill>
                <a:schemeClr val="tx1"/>
              </a:solidFill>
            </a:endParaRPr>
          </a:p>
        </p:txBody>
      </p:sp>
      <p:sp>
        <p:nvSpPr>
          <p:cNvPr id="29" name="Rectangle 28"/>
          <p:cNvSpPr/>
          <p:nvPr/>
        </p:nvSpPr>
        <p:spPr>
          <a:xfrm>
            <a:off x="3276600" y="12192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Worker Device Selection</a:t>
            </a:r>
            <a:endParaRPr lang="en-US" sz="1600" dirty="0">
              <a:solidFill>
                <a:schemeClr val="tx1"/>
              </a:solidFill>
            </a:endParaRPr>
          </a:p>
        </p:txBody>
      </p:sp>
      <p:sp>
        <p:nvSpPr>
          <p:cNvPr id="32" name="Rectangle 31"/>
          <p:cNvSpPr/>
          <p:nvPr/>
        </p:nvSpPr>
        <p:spPr>
          <a:xfrm>
            <a:off x="3276600" y="21336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Payment </a:t>
            </a:r>
          </a:p>
          <a:p>
            <a:pPr algn="ctr"/>
            <a:r>
              <a:rPr lang="en-US" sz="1600" dirty="0" smtClean="0">
                <a:solidFill>
                  <a:schemeClr val="tx1"/>
                </a:solidFill>
              </a:rPr>
              <a:t>Management</a:t>
            </a:r>
          </a:p>
        </p:txBody>
      </p:sp>
      <p:sp>
        <p:nvSpPr>
          <p:cNvPr id="37" name="Rectangle 36"/>
          <p:cNvSpPr/>
          <p:nvPr/>
        </p:nvSpPr>
        <p:spPr>
          <a:xfrm>
            <a:off x="6324600" y="2133600"/>
            <a:ext cx="19812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tx1"/>
                </a:solidFill>
              </a:rPr>
              <a:t>Payment Provider</a:t>
            </a:r>
            <a:endParaRPr lang="en-US" sz="1600"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7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159749"/>
                                        </p:tgtEl>
                                        <p:attrNameLst>
                                          <p:attrName>style.visibility</p:attrName>
                                        </p:attrNameLst>
                                      </p:cBhvr>
                                      <p:to>
                                        <p:strVal val="visible"/>
                                      </p:to>
                                    </p:set>
                                    <p:anim calcmode="lin" valueType="num">
                                      <p:cBhvr>
                                        <p:cTn id="15" dur="1000" fill="hold"/>
                                        <p:tgtEl>
                                          <p:spTgt spid="159749"/>
                                        </p:tgtEl>
                                        <p:attrNameLst>
                                          <p:attrName>ppt_w</p:attrName>
                                        </p:attrNameLst>
                                      </p:cBhvr>
                                      <p:tavLst>
                                        <p:tav tm="0">
                                          <p:val>
                                            <p:strVal val="#ppt_w*0.70"/>
                                          </p:val>
                                        </p:tav>
                                        <p:tav tm="100000">
                                          <p:val>
                                            <p:strVal val="#ppt_w"/>
                                          </p:val>
                                        </p:tav>
                                      </p:tavLst>
                                    </p:anim>
                                    <p:anim calcmode="lin" valueType="num">
                                      <p:cBhvr>
                                        <p:cTn id="16" dur="1000" fill="hold"/>
                                        <p:tgtEl>
                                          <p:spTgt spid="159749"/>
                                        </p:tgtEl>
                                        <p:attrNameLst>
                                          <p:attrName>ppt_h</p:attrName>
                                        </p:attrNameLst>
                                      </p:cBhvr>
                                      <p:tavLst>
                                        <p:tav tm="0">
                                          <p:val>
                                            <p:strVal val="#ppt_h"/>
                                          </p:val>
                                        </p:tav>
                                        <p:tav tm="100000">
                                          <p:val>
                                            <p:strVal val="#ppt_h"/>
                                          </p:val>
                                        </p:tav>
                                      </p:tavLst>
                                    </p:anim>
                                    <p:animEffect transition="in" filter="fade">
                                      <p:cBhvr>
                                        <p:cTn id="17" dur="1000"/>
                                        <p:tgtEl>
                                          <p:spTgt spid="159749"/>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1000" fill="hold"/>
                                        <p:tgtEl>
                                          <p:spTgt spid="19"/>
                                        </p:tgtEl>
                                        <p:attrNameLst>
                                          <p:attrName>ppt_w</p:attrName>
                                        </p:attrNameLst>
                                      </p:cBhvr>
                                      <p:tavLst>
                                        <p:tav tm="0">
                                          <p:val>
                                            <p:strVal val="#ppt_w*0.70"/>
                                          </p:val>
                                        </p:tav>
                                        <p:tav tm="100000">
                                          <p:val>
                                            <p:strVal val="#ppt_w"/>
                                          </p:val>
                                        </p:tav>
                                      </p:tavLst>
                                    </p:anim>
                                    <p:anim calcmode="lin" valueType="num">
                                      <p:cBhvr>
                                        <p:cTn id="21" dur="1000" fill="hold"/>
                                        <p:tgtEl>
                                          <p:spTgt spid="19"/>
                                        </p:tgtEl>
                                        <p:attrNameLst>
                                          <p:attrName>ppt_h</p:attrName>
                                        </p:attrNameLst>
                                      </p:cBhvr>
                                      <p:tavLst>
                                        <p:tav tm="0">
                                          <p:val>
                                            <p:strVal val="#ppt_h"/>
                                          </p:val>
                                        </p:tav>
                                        <p:tav tm="100000">
                                          <p:val>
                                            <p:strVal val="#ppt_h"/>
                                          </p:val>
                                        </p:tav>
                                      </p:tavLst>
                                    </p:anim>
                                    <p:animEffect transition="in" filter="fade">
                                      <p:cBhvr>
                                        <p:cTn id="22" dur="1000"/>
                                        <p:tgtEl>
                                          <p:spTgt spid="19"/>
                                        </p:tgtEl>
                                      </p:cBhvr>
                                    </p:animEffect>
                                  </p:childTnLst>
                                </p:cTn>
                              </p:par>
                              <p:par>
                                <p:cTn id="23" presetID="55"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1000" fill="hold"/>
                                        <p:tgtEl>
                                          <p:spTgt spid="36"/>
                                        </p:tgtEl>
                                        <p:attrNameLst>
                                          <p:attrName>ppt_w</p:attrName>
                                        </p:attrNameLst>
                                      </p:cBhvr>
                                      <p:tavLst>
                                        <p:tav tm="0">
                                          <p:val>
                                            <p:strVal val="#ppt_w*0.70"/>
                                          </p:val>
                                        </p:tav>
                                        <p:tav tm="100000">
                                          <p:val>
                                            <p:strVal val="#ppt_w"/>
                                          </p:val>
                                        </p:tav>
                                      </p:tavLst>
                                    </p:anim>
                                    <p:anim calcmode="lin" valueType="num">
                                      <p:cBhvr>
                                        <p:cTn id="26" dur="1000" fill="hold"/>
                                        <p:tgtEl>
                                          <p:spTgt spid="36"/>
                                        </p:tgtEl>
                                        <p:attrNameLst>
                                          <p:attrName>ppt_h</p:attrName>
                                        </p:attrNameLst>
                                      </p:cBhvr>
                                      <p:tavLst>
                                        <p:tav tm="0">
                                          <p:val>
                                            <p:strVal val="#ppt_h"/>
                                          </p:val>
                                        </p:tav>
                                        <p:tav tm="100000">
                                          <p:val>
                                            <p:strVal val="#ppt_h"/>
                                          </p:val>
                                        </p:tav>
                                      </p:tavLst>
                                    </p:anim>
                                    <p:animEffect transition="in" filter="fade">
                                      <p:cBhvr>
                                        <p:cTn id="27" dur="1000"/>
                                        <p:tgtEl>
                                          <p:spTgt spid="36"/>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p:cTn id="30" dur="1000" fill="hold"/>
                                        <p:tgtEl>
                                          <p:spTgt spid="47"/>
                                        </p:tgtEl>
                                        <p:attrNameLst>
                                          <p:attrName>ppt_w</p:attrName>
                                        </p:attrNameLst>
                                      </p:cBhvr>
                                      <p:tavLst>
                                        <p:tav tm="0">
                                          <p:val>
                                            <p:strVal val="#ppt_w*0.70"/>
                                          </p:val>
                                        </p:tav>
                                        <p:tav tm="100000">
                                          <p:val>
                                            <p:strVal val="#ppt_w"/>
                                          </p:val>
                                        </p:tav>
                                      </p:tavLst>
                                    </p:anim>
                                    <p:anim calcmode="lin" valueType="num">
                                      <p:cBhvr>
                                        <p:cTn id="31" dur="1000" fill="hold"/>
                                        <p:tgtEl>
                                          <p:spTgt spid="47"/>
                                        </p:tgtEl>
                                        <p:attrNameLst>
                                          <p:attrName>ppt_h</p:attrName>
                                        </p:attrNameLst>
                                      </p:cBhvr>
                                      <p:tavLst>
                                        <p:tav tm="0">
                                          <p:val>
                                            <p:strVal val="#ppt_h"/>
                                          </p:val>
                                        </p:tav>
                                        <p:tav tm="100000">
                                          <p:val>
                                            <p:strVal val="#ppt_h"/>
                                          </p:val>
                                        </p:tav>
                                      </p:tavLst>
                                    </p:anim>
                                    <p:animEffect transition="in" filter="fade">
                                      <p:cBhvr>
                                        <p:cTn id="32" dur="10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1000" fill="hold"/>
                                        <p:tgtEl>
                                          <p:spTgt spid="34"/>
                                        </p:tgtEl>
                                        <p:attrNameLst>
                                          <p:attrName>ppt_w</p:attrName>
                                        </p:attrNameLst>
                                      </p:cBhvr>
                                      <p:tavLst>
                                        <p:tav tm="0">
                                          <p:val>
                                            <p:strVal val="#ppt_w*0.70"/>
                                          </p:val>
                                        </p:tav>
                                        <p:tav tm="100000">
                                          <p:val>
                                            <p:strVal val="#ppt_w"/>
                                          </p:val>
                                        </p:tav>
                                      </p:tavLst>
                                    </p:anim>
                                    <p:anim calcmode="lin" valueType="num">
                                      <p:cBhvr>
                                        <p:cTn id="38" dur="1000" fill="hold"/>
                                        <p:tgtEl>
                                          <p:spTgt spid="34"/>
                                        </p:tgtEl>
                                        <p:attrNameLst>
                                          <p:attrName>ppt_h</p:attrName>
                                        </p:attrNameLst>
                                      </p:cBhvr>
                                      <p:tavLst>
                                        <p:tav tm="0">
                                          <p:val>
                                            <p:strVal val="#ppt_h"/>
                                          </p:val>
                                        </p:tav>
                                        <p:tav tm="100000">
                                          <p:val>
                                            <p:strVal val="#ppt_h"/>
                                          </p:val>
                                        </p:tav>
                                      </p:tavLst>
                                    </p:anim>
                                    <p:animEffect transition="in" filter="fade">
                                      <p:cBhvr>
                                        <p:cTn id="39" dur="1000"/>
                                        <p:tgtEl>
                                          <p:spTgt spid="34"/>
                                        </p:tgtEl>
                                      </p:cBhvr>
                                    </p:animEffect>
                                  </p:childTnLst>
                                </p:cTn>
                              </p:par>
                              <p:par>
                                <p:cTn id="40" presetID="55" presetClass="entr" presetSubtype="0" fill="hold" nodeType="withEffect">
                                  <p:stCondLst>
                                    <p:cond delay="0"/>
                                  </p:stCondLst>
                                  <p:childTnLst>
                                    <p:set>
                                      <p:cBhvr>
                                        <p:cTn id="41" dur="1" fill="hold">
                                          <p:stCondLst>
                                            <p:cond delay="0"/>
                                          </p:stCondLst>
                                        </p:cTn>
                                        <p:tgtEl>
                                          <p:spTgt spid="159747"/>
                                        </p:tgtEl>
                                        <p:attrNameLst>
                                          <p:attrName>style.visibility</p:attrName>
                                        </p:attrNameLst>
                                      </p:cBhvr>
                                      <p:to>
                                        <p:strVal val="visible"/>
                                      </p:to>
                                    </p:set>
                                    <p:anim calcmode="lin" valueType="num">
                                      <p:cBhvr>
                                        <p:cTn id="42" dur="1000" fill="hold"/>
                                        <p:tgtEl>
                                          <p:spTgt spid="159747"/>
                                        </p:tgtEl>
                                        <p:attrNameLst>
                                          <p:attrName>ppt_w</p:attrName>
                                        </p:attrNameLst>
                                      </p:cBhvr>
                                      <p:tavLst>
                                        <p:tav tm="0">
                                          <p:val>
                                            <p:strVal val="#ppt_w*0.70"/>
                                          </p:val>
                                        </p:tav>
                                        <p:tav tm="100000">
                                          <p:val>
                                            <p:strVal val="#ppt_w"/>
                                          </p:val>
                                        </p:tav>
                                      </p:tavLst>
                                    </p:anim>
                                    <p:anim calcmode="lin" valueType="num">
                                      <p:cBhvr>
                                        <p:cTn id="43" dur="1000" fill="hold"/>
                                        <p:tgtEl>
                                          <p:spTgt spid="159747"/>
                                        </p:tgtEl>
                                        <p:attrNameLst>
                                          <p:attrName>ppt_h</p:attrName>
                                        </p:attrNameLst>
                                      </p:cBhvr>
                                      <p:tavLst>
                                        <p:tav tm="0">
                                          <p:val>
                                            <p:strVal val="#ppt_h"/>
                                          </p:val>
                                        </p:tav>
                                        <p:tav tm="100000">
                                          <p:val>
                                            <p:strVal val="#ppt_h"/>
                                          </p:val>
                                        </p:tav>
                                      </p:tavLst>
                                    </p:anim>
                                    <p:animEffect transition="in" filter="fade">
                                      <p:cBhvr>
                                        <p:cTn id="44" dur="1000"/>
                                        <p:tgtEl>
                                          <p:spTgt spid="159747"/>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1000" fill="hold"/>
                                        <p:tgtEl>
                                          <p:spTgt spid="48"/>
                                        </p:tgtEl>
                                        <p:attrNameLst>
                                          <p:attrName>ppt_w</p:attrName>
                                        </p:attrNameLst>
                                      </p:cBhvr>
                                      <p:tavLst>
                                        <p:tav tm="0">
                                          <p:val>
                                            <p:strVal val="#ppt_w*0.70"/>
                                          </p:val>
                                        </p:tav>
                                        <p:tav tm="100000">
                                          <p:val>
                                            <p:strVal val="#ppt_w"/>
                                          </p:val>
                                        </p:tav>
                                      </p:tavLst>
                                    </p:anim>
                                    <p:anim calcmode="lin" valueType="num">
                                      <p:cBhvr>
                                        <p:cTn id="48" dur="1000" fill="hold"/>
                                        <p:tgtEl>
                                          <p:spTgt spid="48"/>
                                        </p:tgtEl>
                                        <p:attrNameLst>
                                          <p:attrName>ppt_h</p:attrName>
                                        </p:attrNameLst>
                                      </p:cBhvr>
                                      <p:tavLst>
                                        <p:tav tm="0">
                                          <p:val>
                                            <p:strVal val="#ppt_h"/>
                                          </p:val>
                                        </p:tav>
                                        <p:tav tm="100000">
                                          <p:val>
                                            <p:strVal val="#ppt_h"/>
                                          </p:val>
                                        </p:tav>
                                      </p:tavLst>
                                    </p:anim>
                                    <p:animEffect transition="in" filter="fade">
                                      <p:cBhvr>
                                        <p:cTn id="49" dur="10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31" grpId="0" animBg="1"/>
      <p:bldP spid="33" grpId="0" animBg="1"/>
      <p:bldP spid="46" grpId="0" animBg="1"/>
      <p:bldP spid="47" grpId="0" animBg="1"/>
      <p:bldP spid="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33400"/>
            <a:ext cx="8229600" cy="533400"/>
          </a:xfrm>
        </p:spPr>
        <p:txBody>
          <a:bodyPr>
            <a:noAutofit/>
          </a:bodyPr>
          <a:lstStyle/>
          <a:p>
            <a:pPr eaLnBrk="0" fontAlgn="base" hangingPunct="0">
              <a:spcAft>
                <a:spcPct val="0"/>
              </a:spcAft>
              <a:defRPr/>
            </a:pPr>
            <a:r>
              <a:rPr lang="en-US" sz="4000" b="1" dirty="0" smtClean="0">
                <a:solidFill>
                  <a:srgbClr val="0066FF"/>
                </a:solidFill>
              </a:rPr>
              <a:t>Worker Payment Determination Algorithm</a:t>
            </a:r>
          </a:p>
        </p:txBody>
      </p:sp>
      <p:pic>
        <p:nvPicPr>
          <p:cNvPr id="169986" name="Picture 2"/>
          <p:cNvPicPr>
            <a:picLocks noChangeAspect="1" noChangeArrowheads="1"/>
          </p:cNvPicPr>
          <p:nvPr/>
        </p:nvPicPr>
        <p:blipFill>
          <a:blip r:embed="rId3" cstate="print"/>
          <a:srcRect/>
          <a:stretch>
            <a:fillRect/>
          </a:stretch>
        </p:blipFill>
        <p:spPr bwMode="auto">
          <a:xfrm>
            <a:off x="1447800" y="1676400"/>
            <a:ext cx="6445014" cy="3886200"/>
          </a:xfrm>
          <a:prstGeom prst="rect">
            <a:avLst/>
          </a:prstGeom>
          <a:noFill/>
          <a:ln w="9525">
            <a:noFill/>
            <a:miter lim="800000"/>
            <a:headEnd/>
            <a:tailEnd/>
          </a:ln>
        </p:spPr>
      </p:pic>
      <p:sp>
        <p:nvSpPr>
          <p:cNvPr id="10"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36</a:t>
            </a:fld>
            <a:endParaRPr lang="en-US" b="1" dirty="0">
              <a:solidFill>
                <a:schemeClr val="tx1"/>
              </a:solidFill>
            </a:endParaRPr>
          </a:p>
        </p:txBody>
      </p:sp>
      <p:grpSp>
        <p:nvGrpSpPr>
          <p:cNvPr id="14" name="Group 13"/>
          <p:cNvGrpSpPr/>
          <p:nvPr/>
        </p:nvGrpSpPr>
        <p:grpSpPr>
          <a:xfrm>
            <a:off x="5486400" y="2971800"/>
            <a:ext cx="2209800" cy="533400"/>
            <a:chOff x="5486400" y="2971800"/>
            <a:chExt cx="2209800" cy="533400"/>
          </a:xfrm>
        </p:grpSpPr>
        <p:sp>
          <p:nvSpPr>
            <p:cNvPr id="12" name="Rounded Rectangle 11"/>
            <p:cNvSpPr/>
            <p:nvPr/>
          </p:nvSpPr>
          <p:spPr>
            <a:xfrm>
              <a:off x="5486400" y="2971800"/>
              <a:ext cx="2209800" cy="533400"/>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a:blip r:embed="rId4" cstate="print"/>
            <a:srcRect/>
            <a:stretch>
              <a:fillRect/>
            </a:stretch>
          </p:blipFill>
          <p:spPr bwMode="auto">
            <a:xfrm>
              <a:off x="5562600" y="3048000"/>
              <a:ext cx="2086897" cy="367578"/>
            </a:xfrm>
            <a:prstGeom prst="rect">
              <a:avLst/>
            </a:prstGeom>
            <a:noFill/>
            <a:ln w="9525">
              <a:noFill/>
              <a:miter lim="800000"/>
              <a:headEnd/>
              <a:tailEnd/>
            </a:ln>
          </p:spPr>
        </p:pic>
      </p:gr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Magnetic Disk 24"/>
          <p:cNvSpPr/>
          <p:nvPr/>
        </p:nvSpPr>
        <p:spPr>
          <a:xfrm>
            <a:off x="5410200" y="990600"/>
            <a:ext cx="1219200" cy="106680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Data Repository</a:t>
            </a:r>
            <a:endParaRPr lang="en-US" sz="1600" dirty="0"/>
          </a:p>
        </p:txBody>
      </p:sp>
      <p:sp>
        <p:nvSpPr>
          <p:cNvPr id="7170" name="Title 1"/>
          <p:cNvSpPr>
            <a:spLocks noGrp="1"/>
          </p:cNvSpPr>
          <p:nvPr>
            <p:ph type="title"/>
          </p:nvPr>
        </p:nvSpPr>
        <p:spPr>
          <a:xfrm>
            <a:off x="381000" y="228600"/>
            <a:ext cx="8229600" cy="609600"/>
          </a:xfrm>
        </p:spPr>
        <p:txBody>
          <a:bodyPr>
            <a:noAutofit/>
          </a:bodyPr>
          <a:lstStyle/>
          <a:p>
            <a:pPr eaLnBrk="0" fontAlgn="base" hangingPunct="0">
              <a:spcAft>
                <a:spcPct val="0"/>
              </a:spcAft>
              <a:defRPr/>
            </a:pPr>
            <a:r>
              <a:rPr lang="en-US" b="1" dirty="0" smtClean="0">
                <a:solidFill>
                  <a:srgbClr val="0066FF"/>
                </a:solidFill>
              </a:rPr>
              <a:t>Updating Quality Records</a:t>
            </a:r>
          </a:p>
        </p:txBody>
      </p:sp>
      <p:sp>
        <p:nvSpPr>
          <p:cNvPr id="26" name="Rounded Rectangle 25"/>
          <p:cNvSpPr/>
          <p:nvPr/>
        </p:nvSpPr>
        <p:spPr>
          <a:xfrm>
            <a:off x="1371600" y="2362200"/>
            <a:ext cx="3962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447800" y="3810000"/>
            <a:ext cx="3962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3" cstate="print"/>
          <a:srcRect/>
          <a:stretch>
            <a:fillRect/>
          </a:stretch>
        </p:blipFill>
        <p:spPr bwMode="auto">
          <a:xfrm>
            <a:off x="1447800" y="2411730"/>
            <a:ext cx="3810000" cy="788670"/>
          </a:xfrm>
          <a:prstGeom prst="rect">
            <a:avLst/>
          </a:prstGeom>
          <a:noFill/>
          <a:ln w="9525">
            <a:noFill/>
            <a:miter lim="800000"/>
            <a:headEnd/>
            <a:tailEnd/>
          </a:ln>
        </p:spPr>
      </p:pic>
      <p:pic>
        <p:nvPicPr>
          <p:cNvPr id="30" name="Picture 3"/>
          <p:cNvPicPr>
            <a:picLocks noChangeAspect="1" noChangeArrowheads="1"/>
          </p:cNvPicPr>
          <p:nvPr/>
        </p:nvPicPr>
        <p:blipFill>
          <a:blip r:embed="rId4" cstate="print"/>
          <a:srcRect/>
          <a:stretch>
            <a:fillRect/>
          </a:stretch>
        </p:blipFill>
        <p:spPr bwMode="auto">
          <a:xfrm>
            <a:off x="1524000" y="3886200"/>
            <a:ext cx="3810000" cy="535392"/>
          </a:xfrm>
          <a:prstGeom prst="rect">
            <a:avLst/>
          </a:prstGeom>
          <a:noFill/>
          <a:ln w="9525">
            <a:noFill/>
            <a:miter lim="800000"/>
            <a:headEnd/>
            <a:tailEnd/>
          </a:ln>
        </p:spPr>
      </p:pic>
      <p:cxnSp>
        <p:nvCxnSpPr>
          <p:cNvPr id="43" name="Straight Arrow Connector 42"/>
          <p:cNvCxnSpPr/>
          <p:nvPr/>
        </p:nvCxnSpPr>
        <p:spPr>
          <a:xfrm>
            <a:off x="3429000" y="19050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429000" y="33528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7" idx="2"/>
          </p:cNvCxnSpPr>
          <p:nvPr/>
        </p:nvCxnSpPr>
        <p:spPr>
          <a:xfrm rot="5400000" flipH="1">
            <a:off x="876300" y="1943100"/>
            <a:ext cx="2438400" cy="2667000"/>
          </a:xfrm>
          <a:prstGeom prst="bentConnector3">
            <a:avLst>
              <a:gd name="adj1" fmla="val -937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4343400" y="1600200"/>
            <a:ext cx="106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5791200" y="1828800"/>
            <a:ext cx="3200400" cy="1143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Calculate SD of sensed data from the truth value</a:t>
            </a:r>
            <a:endParaRPr lang="en-US" sz="2400" dirty="0"/>
          </a:p>
        </p:txBody>
      </p:sp>
      <p:sp>
        <p:nvSpPr>
          <p:cNvPr id="60" name="Rounded Rectangle 59"/>
          <p:cNvSpPr/>
          <p:nvPr/>
        </p:nvSpPr>
        <p:spPr>
          <a:xfrm>
            <a:off x="5791200" y="3124200"/>
            <a:ext cx="3200400" cy="1447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Truth value can be determined using methods proposed in [53]</a:t>
            </a:r>
            <a:endParaRPr lang="en-US" sz="2400" dirty="0"/>
          </a:p>
        </p:txBody>
      </p:sp>
      <p:sp>
        <p:nvSpPr>
          <p:cNvPr id="61" name="Rounded Rectangle 60"/>
          <p:cNvSpPr/>
          <p:nvPr/>
        </p:nvSpPr>
        <p:spPr>
          <a:xfrm>
            <a:off x="5867400" y="4648200"/>
            <a:ext cx="31242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Update  </a:t>
            </a:r>
            <a:r>
              <a:rPr lang="en-US" sz="2400" dirty="0" err="1" smtClean="0"/>
              <a:t>qm</a:t>
            </a:r>
            <a:r>
              <a:rPr lang="en-US" sz="2400" dirty="0" smtClean="0"/>
              <a:t> using EWMA</a:t>
            </a:r>
            <a:endParaRPr lang="en-US" sz="2400" dirty="0"/>
          </a:p>
        </p:txBody>
      </p:sp>
      <p:cxnSp>
        <p:nvCxnSpPr>
          <p:cNvPr id="66" name="Straight Arrow Connector 65"/>
          <p:cNvCxnSpPr>
            <a:stCxn id="59" idx="1"/>
            <a:endCxn id="26" idx="3"/>
          </p:cNvCxnSpPr>
          <p:nvPr/>
        </p:nvCxnSpPr>
        <p:spPr>
          <a:xfrm flipH="1">
            <a:off x="5334000" y="2400300"/>
            <a:ext cx="4572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4114800" y="2895600"/>
            <a:ext cx="16764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1" idx="1"/>
          </p:cNvCxnSpPr>
          <p:nvPr/>
        </p:nvCxnSpPr>
        <p:spPr>
          <a:xfrm flipH="1" flipV="1">
            <a:off x="4419600" y="4572000"/>
            <a:ext cx="14478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685800" y="5638800"/>
            <a:ext cx="7924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smtClean="0"/>
              <a:t>[53] Y. Li, Q. Li, J. </a:t>
            </a:r>
            <a:r>
              <a:rPr lang="en-US" sz="1400" dirty="0" err="1" smtClean="0"/>
              <a:t>Gao</a:t>
            </a:r>
            <a:r>
              <a:rPr lang="en-US" sz="1400" dirty="0" smtClean="0"/>
              <a:t>, L. Su, B. Zhao, W. Fan, and J. Han, “Conflicts to harmony: A</a:t>
            </a:r>
          </a:p>
          <a:p>
            <a:r>
              <a:rPr lang="en-US" sz="1400" dirty="0" smtClean="0"/>
              <a:t>framework for resolving conflicts in heterogeneous data by truth discovery,” </a:t>
            </a:r>
            <a:r>
              <a:rPr lang="en-US" sz="1400" i="1" dirty="0" smtClean="0"/>
              <a:t>IEEE</a:t>
            </a:r>
          </a:p>
          <a:p>
            <a:r>
              <a:rPr lang="en-US" sz="1400" i="1" dirty="0" smtClean="0"/>
              <a:t>Transactions on Knowledge and Data Engineering, vol. 28, no. 8, pp. 1986–1999,</a:t>
            </a:r>
            <a:r>
              <a:rPr lang="en-US" sz="1400" dirty="0" smtClean="0"/>
              <a:t>Aug 2016.</a:t>
            </a:r>
            <a:endParaRPr lang="en-US" sz="1400" dirty="0"/>
          </a:p>
        </p:txBody>
      </p:sp>
      <p:sp>
        <p:nvSpPr>
          <p:cNvPr id="22"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37</a:t>
            </a:fld>
            <a:endParaRPr lang="en-US" b="1" dirty="0">
              <a:solidFill>
                <a:schemeClr val="tx1"/>
              </a:solidFill>
            </a:endParaRPr>
          </a:p>
        </p:txBody>
      </p:sp>
      <p:sp>
        <p:nvSpPr>
          <p:cNvPr id="23" name="Rectangle 22"/>
          <p:cNvSpPr/>
          <p:nvPr/>
        </p:nvSpPr>
        <p:spPr>
          <a:xfrm>
            <a:off x="2286000" y="12192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QoS</a:t>
            </a:r>
            <a:r>
              <a:rPr lang="en-US" sz="1600" dirty="0" smtClean="0">
                <a:solidFill>
                  <a:schemeClr val="tx1"/>
                </a:solidFill>
              </a:rPr>
              <a:t> and Reputation Management </a:t>
            </a:r>
            <a:endParaRPr lang="en-US" sz="1600" dirty="0">
              <a:solidFill>
                <a:schemeClr val="tx1"/>
              </a:solidFill>
            </a:endParaRPr>
          </a:p>
        </p:txBody>
      </p:sp>
      <p:sp>
        <p:nvSpPr>
          <p:cNvPr id="24" name="Flowchart: Magnetic Disk 23"/>
          <p:cNvSpPr/>
          <p:nvPr/>
        </p:nvSpPr>
        <p:spPr>
          <a:xfrm>
            <a:off x="304800" y="914400"/>
            <a:ext cx="1219200" cy="106680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Reputation</a:t>
            </a:r>
          </a:p>
          <a:p>
            <a:pPr algn="ctr"/>
            <a:r>
              <a:rPr lang="en-US" sz="1600" dirty="0" smtClean="0"/>
              <a:t>Database</a:t>
            </a:r>
            <a:endParaRPr lang="en-US" sz="1600" dirty="0"/>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59" grpId="0" animBg="1"/>
      <p:bldP spid="60" grpId="0" animBg="1"/>
      <p:bldP spid="61" grpId="0" animBg="1"/>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304800"/>
            <a:ext cx="6934200" cy="715962"/>
          </a:xfrm>
        </p:spPr>
        <p:txBody>
          <a:bodyPr>
            <a:noAutofit/>
          </a:bodyPr>
          <a:lstStyle/>
          <a:p>
            <a:pPr eaLnBrk="0" fontAlgn="base" hangingPunct="0">
              <a:spcAft>
                <a:spcPct val="0"/>
              </a:spcAft>
              <a:defRPr/>
            </a:pPr>
            <a:r>
              <a:rPr lang="en-US" b="1" dirty="0" smtClean="0">
                <a:solidFill>
                  <a:srgbClr val="0066FF"/>
                </a:solidFill>
              </a:rPr>
              <a:t>Performance Evaluation</a:t>
            </a:r>
          </a:p>
        </p:txBody>
      </p:sp>
      <p:sp>
        <p:nvSpPr>
          <p:cNvPr id="5" name="Content Placeholder 2"/>
          <p:cNvSpPr>
            <a:spLocks noGrp="1"/>
          </p:cNvSpPr>
          <p:nvPr>
            <p:ph idx="1"/>
          </p:nvPr>
        </p:nvSpPr>
        <p:spPr>
          <a:xfrm>
            <a:off x="457200" y="1600201"/>
            <a:ext cx="8229600" cy="2438399"/>
          </a:xfrm>
        </p:spPr>
        <p:txBody>
          <a:bodyPr>
            <a:normAutofit fontScale="92500" lnSpcReduction="20000"/>
          </a:bodyPr>
          <a:lstStyle/>
          <a:p>
            <a:pPr algn="just"/>
            <a:r>
              <a:rPr lang="en-US" sz="3000" dirty="0" smtClean="0"/>
              <a:t>We carry out performance analysis of the proposed algorithms – </a:t>
            </a:r>
            <a:r>
              <a:rPr lang="en-US" sz="3000" b="1" dirty="0" smtClean="0">
                <a:solidFill>
                  <a:srgbClr val="050C95"/>
                </a:solidFill>
                <a:latin typeface="Arial" panose="020B0604020202020204" pitchFamily="34" charset="0"/>
                <a:cs typeface="Arial" panose="020B0604020202020204" pitchFamily="34" charset="0"/>
              </a:rPr>
              <a:t>PQ-Trade (</a:t>
            </a:r>
            <a:r>
              <a:rPr lang="el-GR" sz="3000" b="1" dirty="0" smtClean="0">
                <a:solidFill>
                  <a:srgbClr val="050C95"/>
                </a:solidFill>
                <a:latin typeface="Arial"/>
                <a:cs typeface="Arial"/>
              </a:rPr>
              <a:t>ω</a:t>
            </a:r>
            <a:r>
              <a:rPr lang="en-US" sz="3000" b="1" dirty="0" smtClean="0">
                <a:solidFill>
                  <a:srgbClr val="050C95"/>
                </a:solidFill>
                <a:latin typeface="Arial"/>
                <a:cs typeface="Arial"/>
              </a:rPr>
              <a:t> = 0.6</a:t>
            </a:r>
            <a:r>
              <a:rPr lang="en-US" sz="3000" b="1" dirty="0" smtClean="0">
                <a:solidFill>
                  <a:srgbClr val="050C95"/>
                </a:solidFill>
                <a:latin typeface="Arial" panose="020B0604020202020204" pitchFamily="34" charset="0"/>
                <a:cs typeface="Arial" panose="020B0604020202020204" pitchFamily="34" charset="0"/>
              </a:rPr>
              <a:t>)</a:t>
            </a:r>
            <a:r>
              <a:rPr lang="en-US" sz="3000" b="1" i="1" dirty="0" smtClean="0">
                <a:solidFill>
                  <a:srgbClr val="050C95"/>
                </a:solidFill>
                <a:latin typeface="Arial" panose="020B0604020202020204" pitchFamily="34" charset="0"/>
                <a:cs typeface="Arial" panose="020B0604020202020204" pitchFamily="34" charset="0"/>
              </a:rPr>
              <a:t>, </a:t>
            </a:r>
            <a:r>
              <a:rPr lang="en-US" sz="3000" b="1" dirty="0" smtClean="0">
                <a:solidFill>
                  <a:srgbClr val="050C95"/>
                </a:solidFill>
                <a:latin typeface="Arial" panose="020B0604020202020204" pitchFamily="34" charset="0"/>
                <a:cs typeface="Arial" panose="020B0604020202020204" pitchFamily="34" charset="0"/>
              </a:rPr>
              <a:t>FFP</a:t>
            </a:r>
            <a:r>
              <a:rPr lang="en-US" sz="3000" b="1" i="1" dirty="0" smtClean="0">
                <a:solidFill>
                  <a:srgbClr val="050C95"/>
                </a:solidFill>
                <a:latin typeface="Arial" panose="020B0604020202020204" pitchFamily="34" charset="0"/>
                <a:cs typeface="Arial" panose="020B0604020202020204" pitchFamily="34" charset="0"/>
              </a:rPr>
              <a:t> </a:t>
            </a:r>
            <a:r>
              <a:rPr lang="en-US" sz="3000" dirty="0" smtClean="0"/>
              <a:t>and </a:t>
            </a:r>
            <a:r>
              <a:rPr lang="en-US" sz="3000" b="1" dirty="0" smtClean="0">
                <a:solidFill>
                  <a:srgbClr val="050C95"/>
                </a:solidFill>
                <a:latin typeface="Arial" panose="020B0604020202020204" pitchFamily="34" charset="0"/>
                <a:cs typeface="Arial" panose="020B0604020202020204" pitchFamily="34" charset="0"/>
              </a:rPr>
              <a:t>FFU</a:t>
            </a:r>
            <a:r>
              <a:rPr lang="en-US" sz="3000" dirty="0" smtClean="0"/>
              <a:t> using </a:t>
            </a:r>
            <a:r>
              <a:rPr lang="en-US" sz="3000" b="1" dirty="0" smtClean="0">
                <a:solidFill>
                  <a:srgbClr val="00B050"/>
                </a:solidFill>
              </a:rPr>
              <a:t>MATLAB</a:t>
            </a:r>
            <a:r>
              <a:rPr lang="en-US" sz="3000" dirty="0" smtClean="0"/>
              <a:t> [67]</a:t>
            </a:r>
          </a:p>
          <a:p>
            <a:pPr algn="just"/>
            <a:endParaRPr lang="en-US" sz="3000" dirty="0" smtClean="0"/>
          </a:p>
          <a:p>
            <a:pPr algn="just"/>
            <a:r>
              <a:rPr lang="en-US" sz="3000" dirty="0" smtClean="0"/>
              <a:t>Present comparative results with state-of-the-art works </a:t>
            </a:r>
            <a:r>
              <a:rPr lang="en-US" sz="3000" b="1" dirty="0" smtClean="0">
                <a:solidFill>
                  <a:srgbClr val="050C95"/>
                </a:solidFill>
                <a:latin typeface="Arial" panose="020B0604020202020204" pitchFamily="34" charset="0"/>
                <a:cs typeface="Arial" panose="020B0604020202020204" pitchFamily="34" charset="0"/>
              </a:rPr>
              <a:t>SACRM</a:t>
            </a:r>
            <a:r>
              <a:rPr lang="en-US" sz="3000" b="1" dirty="0" smtClean="0">
                <a:solidFill>
                  <a:srgbClr val="050C95"/>
                </a:solidFill>
              </a:rPr>
              <a:t> </a:t>
            </a:r>
            <a:r>
              <a:rPr lang="en-US" sz="3000" dirty="0" smtClean="0"/>
              <a:t>[36] and </a:t>
            </a:r>
            <a:r>
              <a:rPr lang="en-US" sz="3000" b="1" dirty="0" smtClean="0">
                <a:solidFill>
                  <a:srgbClr val="050C95"/>
                </a:solidFill>
              </a:rPr>
              <a:t>MSC</a:t>
            </a:r>
            <a:r>
              <a:rPr lang="en-US" sz="3000" dirty="0" smtClean="0"/>
              <a:t> [46] </a:t>
            </a:r>
          </a:p>
          <a:p>
            <a:pPr algn="just"/>
            <a:endParaRPr lang="en-US" sz="2400" dirty="0" smtClean="0"/>
          </a:p>
        </p:txBody>
      </p:sp>
      <p:sp>
        <p:nvSpPr>
          <p:cNvPr id="7"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38</a:t>
            </a:fld>
            <a:endParaRPr lang="en-US" b="1" dirty="0">
              <a:solidFill>
                <a:schemeClr val="tx1"/>
              </a:solidFill>
            </a:endParaRPr>
          </a:p>
        </p:txBody>
      </p:sp>
      <p:sp>
        <p:nvSpPr>
          <p:cNvPr id="8" name="Rectangle 7"/>
          <p:cNvSpPr/>
          <p:nvPr/>
        </p:nvSpPr>
        <p:spPr>
          <a:xfrm>
            <a:off x="533400" y="4724400"/>
            <a:ext cx="8153400" cy="1447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1600" dirty="0" smtClean="0"/>
              <a:t>[36] J. </a:t>
            </a:r>
            <a:r>
              <a:rPr lang="en-US" sz="1600" dirty="0" err="1" smtClean="0"/>
              <a:t>Ren</a:t>
            </a:r>
            <a:r>
              <a:rPr lang="en-US" sz="1600" dirty="0" smtClean="0"/>
              <a:t>, Y. Zhang, K. Zhang, and X. S. </a:t>
            </a:r>
            <a:r>
              <a:rPr lang="en-US" sz="1600" dirty="0" err="1" smtClean="0"/>
              <a:t>Shen</a:t>
            </a:r>
            <a:r>
              <a:rPr lang="en-US" sz="1600" dirty="0" smtClean="0"/>
              <a:t>, “</a:t>
            </a:r>
            <a:r>
              <a:rPr lang="en-US" sz="1600" dirty="0" err="1" smtClean="0"/>
              <a:t>Sacrm</a:t>
            </a:r>
            <a:r>
              <a:rPr lang="en-US" sz="1600" dirty="0" smtClean="0"/>
              <a:t>: Social aware</a:t>
            </a:r>
          </a:p>
          <a:p>
            <a:r>
              <a:rPr lang="en-US" sz="1600" dirty="0" err="1" smtClean="0"/>
              <a:t>crowdsourcing</a:t>
            </a:r>
            <a:r>
              <a:rPr lang="en-US" sz="1600" dirty="0" smtClean="0"/>
              <a:t> with reputation management in mobile sensing,” </a:t>
            </a:r>
            <a:r>
              <a:rPr lang="en-US" sz="1600" i="1" dirty="0" smtClean="0"/>
              <a:t>Computer</a:t>
            </a:r>
          </a:p>
          <a:p>
            <a:r>
              <a:rPr lang="fr-FR" sz="1600" i="1" dirty="0" smtClean="0"/>
              <a:t>Communications, vol. 65, pp. 55 – 65, 2015.</a:t>
            </a:r>
          </a:p>
          <a:p>
            <a:r>
              <a:rPr lang="en-US" sz="1600" dirty="0" smtClean="0"/>
              <a:t>[46] Z. </a:t>
            </a:r>
            <a:r>
              <a:rPr lang="en-US" sz="1600" dirty="0" err="1" smtClean="0"/>
              <a:t>Duan</a:t>
            </a:r>
            <a:r>
              <a:rPr lang="en-US" sz="1600" dirty="0" smtClean="0"/>
              <a:t>, M. Yan, Z. </a:t>
            </a:r>
            <a:r>
              <a:rPr lang="en-US" sz="1600" dirty="0" err="1" smtClean="0"/>
              <a:t>Cai</a:t>
            </a:r>
            <a:r>
              <a:rPr lang="en-US" sz="1600" dirty="0" smtClean="0"/>
              <a:t>, X. Wang, M. Han, and Y. Li, “Truthful incentive mechanisms for social cost minimization in mobile </a:t>
            </a:r>
            <a:r>
              <a:rPr lang="en-US" sz="1600" dirty="0" err="1" smtClean="0"/>
              <a:t>crowdsourcing</a:t>
            </a:r>
            <a:r>
              <a:rPr lang="en-US" sz="1600" dirty="0" smtClean="0"/>
              <a:t> systems,” </a:t>
            </a:r>
            <a:r>
              <a:rPr lang="en-US" sz="1600" i="1" dirty="0" smtClean="0"/>
              <a:t>Sensors,</a:t>
            </a:r>
          </a:p>
          <a:p>
            <a:r>
              <a:rPr lang="en-US" sz="1600" dirty="0" smtClean="0"/>
              <a:t>vol. 16, no. 4, 2016.</a:t>
            </a:r>
            <a:endParaRPr lang="fr-FR" sz="1600" i="1" dirty="0" smtClean="0"/>
          </a:p>
        </p:txBody>
      </p:sp>
      <p:sp>
        <p:nvSpPr>
          <p:cNvPr id="9" name="Rectangle 8"/>
          <p:cNvSpPr/>
          <p:nvPr/>
        </p:nvSpPr>
        <p:spPr>
          <a:xfrm>
            <a:off x="533400" y="3962400"/>
            <a:ext cx="81534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solidFill>
                  <a:srgbClr val="FF0000"/>
                </a:solidFill>
              </a:rPr>
              <a:t>We hardly found any simulation tool for MCS system simulation</a:t>
            </a:r>
            <a:endParaRPr lang="en-US" sz="2000" b="1" dirty="0">
              <a:solidFill>
                <a:srgbClr val="FF0000"/>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381000"/>
            <a:ext cx="8229600" cy="533400"/>
          </a:xfrm>
        </p:spPr>
        <p:txBody>
          <a:bodyPr>
            <a:noAutofit/>
          </a:bodyPr>
          <a:lstStyle/>
          <a:p>
            <a:pPr eaLnBrk="0" fontAlgn="base" hangingPunct="0">
              <a:spcAft>
                <a:spcPct val="0"/>
              </a:spcAft>
              <a:defRPr/>
            </a:pPr>
            <a:r>
              <a:rPr lang="en-US" b="1" dirty="0" smtClean="0">
                <a:solidFill>
                  <a:srgbClr val="0066FF"/>
                </a:solidFill>
              </a:rPr>
              <a:t>Simulation Environment</a:t>
            </a:r>
          </a:p>
        </p:txBody>
      </p:sp>
      <p:grpSp>
        <p:nvGrpSpPr>
          <p:cNvPr id="51" name="Group 50"/>
          <p:cNvGrpSpPr/>
          <p:nvPr/>
        </p:nvGrpSpPr>
        <p:grpSpPr>
          <a:xfrm>
            <a:off x="762000" y="1295400"/>
            <a:ext cx="5486400" cy="3429000"/>
            <a:chOff x="838200" y="1524000"/>
            <a:chExt cx="6934200" cy="3886200"/>
          </a:xfrm>
        </p:grpSpPr>
        <p:sp>
          <p:nvSpPr>
            <p:cNvPr id="9" name="Rectangle 8"/>
            <p:cNvSpPr/>
            <p:nvPr/>
          </p:nvSpPr>
          <p:spPr>
            <a:xfrm>
              <a:off x="838200" y="1524000"/>
              <a:ext cx="6934200" cy="3886200"/>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3"/>
            <p:cNvPicPr>
              <a:picLocks noChangeAspect="1" noChangeArrowheads="1"/>
            </p:cNvPicPr>
            <p:nvPr/>
          </p:nvPicPr>
          <p:blipFill>
            <a:blip r:embed="rId3" cstate="print"/>
            <a:srcRect/>
            <a:stretch>
              <a:fillRect/>
            </a:stretch>
          </p:blipFill>
          <p:spPr bwMode="auto">
            <a:xfrm>
              <a:off x="1143000" y="3200400"/>
              <a:ext cx="353786" cy="500355"/>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a:stretch>
              <a:fillRect/>
            </a:stretch>
          </p:blipFill>
          <p:spPr bwMode="auto">
            <a:xfrm>
              <a:off x="1676400" y="1714525"/>
              <a:ext cx="353787" cy="500355"/>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5029200" y="1676400"/>
              <a:ext cx="353786" cy="500355"/>
            </a:xfrm>
            <a:prstGeom prst="rect">
              <a:avLst/>
            </a:prstGeom>
            <a:noFill/>
            <a:ln w="9525">
              <a:noFill/>
              <a:miter lim="800000"/>
              <a:headEnd/>
              <a:tailEnd/>
            </a:ln>
          </p:spPr>
        </p:pic>
        <p:pic>
          <p:nvPicPr>
            <p:cNvPr id="13" name="Picture 3"/>
            <p:cNvPicPr>
              <a:picLocks noChangeAspect="1" noChangeArrowheads="1"/>
            </p:cNvPicPr>
            <p:nvPr/>
          </p:nvPicPr>
          <p:blipFill>
            <a:blip r:embed="rId3" cstate="print"/>
            <a:srcRect/>
            <a:stretch>
              <a:fillRect/>
            </a:stretch>
          </p:blipFill>
          <p:spPr bwMode="auto">
            <a:xfrm>
              <a:off x="7239000" y="4724400"/>
              <a:ext cx="353786" cy="500355"/>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1524000" y="4419600"/>
              <a:ext cx="353786" cy="500355"/>
            </a:xfrm>
            <a:prstGeom prst="rect">
              <a:avLst/>
            </a:prstGeom>
            <a:noFill/>
            <a:ln w="9525">
              <a:noFill/>
              <a:miter lim="800000"/>
              <a:headEnd/>
              <a:tailEnd/>
            </a:ln>
          </p:spPr>
        </p:pic>
        <p:pic>
          <p:nvPicPr>
            <p:cNvPr id="15" name="Picture 3"/>
            <p:cNvPicPr>
              <a:picLocks noChangeAspect="1" noChangeArrowheads="1"/>
            </p:cNvPicPr>
            <p:nvPr/>
          </p:nvPicPr>
          <p:blipFill>
            <a:blip r:embed="rId3" cstate="print"/>
            <a:srcRect/>
            <a:stretch>
              <a:fillRect/>
            </a:stretch>
          </p:blipFill>
          <p:spPr bwMode="auto">
            <a:xfrm>
              <a:off x="3657600" y="1600200"/>
              <a:ext cx="353786" cy="500355"/>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srcRect/>
            <a:stretch>
              <a:fillRect/>
            </a:stretch>
          </p:blipFill>
          <p:spPr bwMode="auto">
            <a:xfrm>
              <a:off x="6324600" y="2133600"/>
              <a:ext cx="353786" cy="500355"/>
            </a:xfrm>
            <a:prstGeom prst="rect">
              <a:avLst/>
            </a:prstGeom>
            <a:noFill/>
            <a:ln w="9525">
              <a:noFill/>
              <a:miter lim="800000"/>
              <a:headEnd/>
              <a:tailEnd/>
            </a:ln>
          </p:spPr>
        </p:pic>
        <p:pic>
          <p:nvPicPr>
            <p:cNvPr id="18" name="Picture 3"/>
            <p:cNvPicPr>
              <a:picLocks noChangeAspect="1" noChangeArrowheads="1"/>
            </p:cNvPicPr>
            <p:nvPr/>
          </p:nvPicPr>
          <p:blipFill>
            <a:blip r:embed="rId3" cstate="print"/>
            <a:srcRect/>
            <a:stretch>
              <a:fillRect/>
            </a:stretch>
          </p:blipFill>
          <p:spPr bwMode="auto">
            <a:xfrm>
              <a:off x="5410200" y="3962400"/>
              <a:ext cx="353786" cy="500355"/>
            </a:xfrm>
            <a:prstGeom prst="rect">
              <a:avLst/>
            </a:prstGeom>
            <a:noFill/>
            <a:ln w="9525">
              <a:noFill/>
              <a:miter lim="800000"/>
              <a:headEnd/>
              <a:tailEnd/>
            </a:ln>
          </p:spPr>
        </p:pic>
        <p:sp>
          <p:nvSpPr>
            <p:cNvPr id="19" name="Oval 18"/>
            <p:cNvSpPr/>
            <p:nvPr/>
          </p:nvSpPr>
          <p:spPr>
            <a:xfrm>
              <a:off x="2418184" y="2667000"/>
              <a:ext cx="1150886" cy="1130531"/>
            </a:xfrm>
            <a:prstGeom prst="ellipse">
              <a:avLst/>
            </a:prstGeom>
            <a:solidFill>
              <a:schemeClr val="accent1">
                <a:alpha val="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39746" y="3262185"/>
              <a:ext cx="88530" cy="9166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3" name="Oval 22"/>
            <p:cNvSpPr/>
            <p:nvPr/>
          </p:nvSpPr>
          <p:spPr>
            <a:xfrm>
              <a:off x="3429000" y="2819400"/>
              <a:ext cx="1150886" cy="1130531"/>
            </a:xfrm>
            <a:prstGeom prst="ellipse">
              <a:avLst/>
            </a:prstGeom>
            <a:solidFill>
              <a:schemeClr val="accent1">
                <a:alpha val="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50562" y="3414585"/>
              <a:ext cx="88530" cy="9166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6" name="Oval 25"/>
            <p:cNvSpPr/>
            <p:nvPr/>
          </p:nvSpPr>
          <p:spPr>
            <a:xfrm>
              <a:off x="2570584" y="2819400"/>
              <a:ext cx="1150886" cy="1130531"/>
            </a:xfrm>
            <a:prstGeom prst="ellipse">
              <a:avLst/>
            </a:prstGeom>
            <a:solidFill>
              <a:schemeClr val="accent1">
                <a:alpha val="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192146" y="3414585"/>
              <a:ext cx="88530" cy="9166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7" name="Oval 36"/>
            <p:cNvSpPr/>
            <p:nvPr/>
          </p:nvSpPr>
          <p:spPr>
            <a:xfrm>
              <a:off x="5791200" y="2971800"/>
              <a:ext cx="1150886" cy="1130531"/>
            </a:xfrm>
            <a:prstGeom prst="ellipse">
              <a:avLst/>
            </a:prstGeom>
            <a:solidFill>
              <a:schemeClr val="accent1">
                <a:alpha val="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412762" y="3566985"/>
              <a:ext cx="88530" cy="9166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9" name="Oval 38"/>
            <p:cNvSpPr/>
            <p:nvPr/>
          </p:nvSpPr>
          <p:spPr>
            <a:xfrm>
              <a:off x="2209800" y="4191000"/>
              <a:ext cx="1150886" cy="1130531"/>
            </a:xfrm>
            <a:prstGeom prst="ellipse">
              <a:avLst/>
            </a:prstGeom>
            <a:solidFill>
              <a:schemeClr val="accent1">
                <a:alpha val="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55162" y="4786185"/>
              <a:ext cx="88530" cy="9166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1" name="Oval 40"/>
            <p:cNvSpPr/>
            <p:nvPr/>
          </p:nvSpPr>
          <p:spPr>
            <a:xfrm>
              <a:off x="4800600" y="1905000"/>
              <a:ext cx="1150886" cy="1130531"/>
            </a:xfrm>
            <a:prstGeom prst="ellipse">
              <a:avLst/>
            </a:prstGeom>
            <a:solidFill>
              <a:schemeClr val="accent1">
                <a:alpha val="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22162" y="2500185"/>
              <a:ext cx="88530" cy="9166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3" name="Oval 42"/>
            <p:cNvSpPr/>
            <p:nvPr/>
          </p:nvSpPr>
          <p:spPr>
            <a:xfrm>
              <a:off x="990600" y="1752600"/>
              <a:ext cx="1150886" cy="1130531"/>
            </a:xfrm>
            <a:prstGeom prst="ellipse">
              <a:avLst/>
            </a:prstGeom>
            <a:solidFill>
              <a:schemeClr val="accent1">
                <a:alpha val="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612162" y="2347785"/>
              <a:ext cx="88530" cy="9166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45" name="Oval 44"/>
            <p:cNvSpPr/>
            <p:nvPr/>
          </p:nvSpPr>
          <p:spPr>
            <a:xfrm>
              <a:off x="4114800" y="4114800"/>
              <a:ext cx="1150886" cy="1130531"/>
            </a:xfrm>
            <a:prstGeom prst="ellipse">
              <a:avLst/>
            </a:prstGeom>
            <a:solidFill>
              <a:schemeClr val="accent1">
                <a:alpha val="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3"/>
            <p:cNvPicPr>
              <a:picLocks noChangeAspect="1" noChangeArrowheads="1"/>
            </p:cNvPicPr>
            <p:nvPr/>
          </p:nvPicPr>
          <p:blipFill>
            <a:blip r:embed="rId3" cstate="print"/>
            <a:srcRect/>
            <a:stretch>
              <a:fillRect/>
            </a:stretch>
          </p:blipFill>
          <p:spPr bwMode="auto">
            <a:xfrm>
              <a:off x="2362200" y="2057400"/>
              <a:ext cx="353786" cy="500355"/>
            </a:xfrm>
            <a:prstGeom prst="rect">
              <a:avLst/>
            </a:prstGeom>
            <a:noFill/>
            <a:ln w="9525">
              <a:noFill/>
              <a:miter lim="800000"/>
              <a:headEnd/>
              <a:tailEnd/>
            </a:ln>
          </p:spPr>
        </p:pic>
        <p:pic>
          <p:nvPicPr>
            <p:cNvPr id="47" name="Picture 3"/>
            <p:cNvPicPr>
              <a:picLocks noChangeAspect="1" noChangeArrowheads="1"/>
            </p:cNvPicPr>
            <p:nvPr/>
          </p:nvPicPr>
          <p:blipFill>
            <a:blip r:embed="rId3" cstate="print"/>
            <a:srcRect/>
            <a:stretch>
              <a:fillRect/>
            </a:stretch>
          </p:blipFill>
          <p:spPr bwMode="auto">
            <a:xfrm>
              <a:off x="3352800" y="4114800"/>
              <a:ext cx="353786" cy="500355"/>
            </a:xfrm>
            <a:prstGeom prst="rect">
              <a:avLst/>
            </a:prstGeom>
            <a:noFill/>
            <a:ln w="9525">
              <a:noFill/>
              <a:miter lim="800000"/>
              <a:headEnd/>
              <a:tailEnd/>
            </a:ln>
          </p:spPr>
        </p:pic>
      </p:grpSp>
      <p:pic>
        <p:nvPicPr>
          <p:cNvPr id="148482" name="Picture 2"/>
          <p:cNvPicPr>
            <a:picLocks noChangeAspect="1" noChangeArrowheads="1"/>
          </p:cNvPicPr>
          <p:nvPr/>
        </p:nvPicPr>
        <p:blipFill>
          <a:blip r:embed="rId4" cstate="print"/>
          <a:srcRect/>
          <a:stretch>
            <a:fillRect/>
          </a:stretch>
        </p:blipFill>
        <p:spPr bwMode="auto">
          <a:xfrm>
            <a:off x="2667000" y="4838700"/>
            <a:ext cx="1495425" cy="266700"/>
          </a:xfrm>
          <a:prstGeom prst="rect">
            <a:avLst/>
          </a:prstGeom>
          <a:ln w="38100"/>
        </p:spPr>
        <p:style>
          <a:lnRef idx="2">
            <a:schemeClr val="accent1"/>
          </a:lnRef>
          <a:fillRef idx="1">
            <a:schemeClr val="lt1"/>
          </a:fillRef>
          <a:effectRef idx="0">
            <a:schemeClr val="accent1"/>
          </a:effectRef>
          <a:fontRef idx="minor">
            <a:schemeClr val="dk1"/>
          </a:fontRef>
        </p:style>
      </p:pic>
      <p:pic>
        <p:nvPicPr>
          <p:cNvPr id="60" name="Picture 3"/>
          <p:cNvPicPr>
            <a:picLocks noChangeAspect="1" noChangeArrowheads="1"/>
          </p:cNvPicPr>
          <p:nvPr/>
        </p:nvPicPr>
        <p:blipFill>
          <a:blip r:embed="rId3" cstate="print"/>
          <a:srcRect/>
          <a:stretch>
            <a:fillRect/>
          </a:stretch>
        </p:blipFill>
        <p:spPr bwMode="auto">
          <a:xfrm>
            <a:off x="6477000" y="1295400"/>
            <a:ext cx="279919" cy="441490"/>
          </a:xfrm>
          <a:prstGeom prst="rect">
            <a:avLst/>
          </a:prstGeom>
          <a:noFill/>
          <a:ln w="9525">
            <a:noFill/>
            <a:miter lim="800000"/>
            <a:headEnd/>
            <a:tailEnd/>
          </a:ln>
        </p:spPr>
      </p:pic>
      <p:sp>
        <p:nvSpPr>
          <p:cNvPr id="61" name="Oval 60"/>
          <p:cNvSpPr/>
          <p:nvPr/>
        </p:nvSpPr>
        <p:spPr>
          <a:xfrm>
            <a:off x="6553200" y="1905000"/>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2" name="TextBox 61"/>
          <p:cNvSpPr txBox="1"/>
          <p:nvPr/>
        </p:nvSpPr>
        <p:spPr>
          <a:xfrm>
            <a:off x="6934200" y="1752600"/>
            <a:ext cx="2133600" cy="461665"/>
          </a:xfrm>
          <a:prstGeom prst="rect">
            <a:avLst/>
          </a:prstGeom>
          <a:noFill/>
        </p:spPr>
        <p:txBody>
          <a:bodyPr wrap="square" rtlCol="0">
            <a:spAutoFit/>
          </a:bodyPr>
          <a:lstStyle/>
          <a:p>
            <a:r>
              <a:rPr lang="en-US" sz="2400" dirty="0" smtClean="0"/>
              <a:t>Sensing task</a:t>
            </a:r>
            <a:endParaRPr lang="en-US" sz="2400" dirty="0"/>
          </a:p>
        </p:txBody>
      </p:sp>
      <p:sp>
        <p:nvSpPr>
          <p:cNvPr id="63" name="Oval 62"/>
          <p:cNvSpPr/>
          <p:nvPr/>
        </p:nvSpPr>
        <p:spPr>
          <a:xfrm>
            <a:off x="3816154" y="4033919"/>
            <a:ext cx="70046" cy="8088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4" name="TextBox 63"/>
          <p:cNvSpPr txBox="1"/>
          <p:nvPr/>
        </p:nvSpPr>
        <p:spPr>
          <a:xfrm>
            <a:off x="6934200" y="1295400"/>
            <a:ext cx="2209800" cy="461665"/>
          </a:xfrm>
          <a:prstGeom prst="rect">
            <a:avLst/>
          </a:prstGeom>
          <a:noFill/>
        </p:spPr>
        <p:txBody>
          <a:bodyPr wrap="square" rtlCol="0">
            <a:spAutoFit/>
          </a:bodyPr>
          <a:lstStyle/>
          <a:p>
            <a:r>
              <a:rPr lang="en-US" sz="2400" dirty="0" smtClean="0"/>
              <a:t>Worker device</a:t>
            </a:r>
            <a:endParaRPr lang="en-US" sz="2400" dirty="0"/>
          </a:p>
        </p:txBody>
      </p:sp>
      <p:sp>
        <p:nvSpPr>
          <p:cNvPr id="48" name="Rounded Rectangle 47"/>
          <p:cNvSpPr/>
          <p:nvPr/>
        </p:nvSpPr>
        <p:spPr>
          <a:xfrm>
            <a:off x="3200400" y="2514600"/>
            <a:ext cx="52578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Arrival of sensing task requests and workers follow poison distribution </a:t>
            </a:r>
            <a:r>
              <a:rPr lang="en-US" sz="1600" dirty="0" smtClean="0"/>
              <a:t>[69]</a:t>
            </a:r>
            <a:endParaRPr lang="en-US" sz="1600" dirty="0"/>
          </a:p>
        </p:txBody>
      </p:sp>
      <p:sp>
        <p:nvSpPr>
          <p:cNvPr id="49" name="Rounded Rectangle 48"/>
          <p:cNvSpPr/>
          <p:nvPr/>
        </p:nvSpPr>
        <p:spPr>
          <a:xfrm>
            <a:off x="3200400" y="3352800"/>
            <a:ext cx="52578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t>Tasks and Workers distribution over simulation are is uniform random</a:t>
            </a:r>
          </a:p>
        </p:txBody>
      </p:sp>
      <p:sp>
        <p:nvSpPr>
          <p:cNvPr id="50" name="Rectangle 49"/>
          <p:cNvSpPr/>
          <p:nvPr/>
        </p:nvSpPr>
        <p:spPr>
          <a:xfrm>
            <a:off x="457200" y="5257800"/>
            <a:ext cx="81534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1600" dirty="0" smtClean="0"/>
              <a:t>[69] Y. Zhu, Q. Zhang, H. Zhu, J. Yu, J. Cao and L. M. Ni, "Towards Truthful Mechanisms for Mobile </a:t>
            </a:r>
            <a:r>
              <a:rPr lang="en-US" sz="1600" dirty="0" err="1" smtClean="0"/>
              <a:t>Crowdsourcing</a:t>
            </a:r>
            <a:r>
              <a:rPr lang="en-US" sz="1600" dirty="0" smtClean="0"/>
              <a:t> with Dynamic </a:t>
            </a:r>
            <a:r>
              <a:rPr lang="en-US" sz="1600" dirty="0" err="1" smtClean="0"/>
              <a:t>Smartphones</a:t>
            </a:r>
            <a:r>
              <a:rPr lang="en-US" sz="1600" dirty="0" smtClean="0"/>
              <a:t>," </a:t>
            </a:r>
            <a:r>
              <a:rPr lang="en-US" sz="1600" i="1" dirty="0" smtClean="0"/>
              <a:t>2014 IEEE 34th International Conference on Distributed Computing Systems</a:t>
            </a:r>
            <a:r>
              <a:rPr lang="en-US" sz="1600" dirty="0" smtClean="0"/>
              <a:t>, Madrid, 2014, pp. 11-20.</a:t>
            </a:r>
            <a:endParaRPr lang="en-US" sz="1600" dirty="0"/>
          </a:p>
        </p:txBody>
      </p:sp>
      <p:sp>
        <p:nvSpPr>
          <p:cNvPr id="52"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39</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0.70"/>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1000" fill="hold"/>
                                        <p:tgtEl>
                                          <p:spTgt spid="50"/>
                                        </p:tgtEl>
                                        <p:attrNameLst>
                                          <p:attrName>ppt_w</p:attrName>
                                        </p:attrNameLst>
                                      </p:cBhvr>
                                      <p:tavLst>
                                        <p:tav tm="0">
                                          <p:val>
                                            <p:strVal val="#ppt_w*0.70"/>
                                          </p:val>
                                        </p:tav>
                                        <p:tav tm="100000">
                                          <p:val>
                                            <p:strVal val="#ppt_w"/>
                                          </p:val>
                                        </p:tav>
                                      </p:tavLst>
                                    </p:anim>
                                    <p:anim calcmode="lin" valueType="num">
                                      <p:cBhvr>
                                        <p:cTn id="13" dur="1000" fill="hold"/>
                                        <p:tgtEl>
                                          <p:spTgt spid="50"/>
                                        </p:tgtEl>
                                        <p:attrNameLst>
                                          <p:attrName>ppt_h</p:attrName>
                                        </p:attrNameLst>
                                      </p:cBhvr>
                                      <p:tavLst>
                                        <p:tav tm="0">
                                          <p:val>
                                            <p:strVal val="#ppt_h"/>
                                          </p:val>
                                        </p:tav>
                                        <p:tav tm="100000">
                                          <p:val>
                                            <p:strVal val="#ppt_h"/>
                                          </p:val>
                                        </p:tav>
                                      </p:tavLst>
                                    </p:anim>
                                    <p:animEffect transition="in" filter="fade">
                                      <p:cBhvr>
                                        <p:cTn id="14" dur="10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Image result for mobile crowdsourcing"/>
          <p:cNvPicPr>
            <a:picLocks noChangeAspect="1" noChangeArrowheads="1"/>
          </p:cNvPicPr>
          <p:nvPr/>
        </p:nvPicPr>
        <p:blipFill>
          <a:blip r:embed="rId3" cstate="print"/>
          <a:srcRect r="6827" b="7576"/>
          <a:stretch>
            <a:fillRect/>
          </a:stretch>
        </p:blipFill>
        <p:spPr bwMode="auto">
          <a:xfrm>
            <a:off x="824829" y="2209800"/>
            <a:ext cx="8319171" cy="4648200"/>
          </a:xfrm>
          <a:prstGeom prst="rect">
            <a:avLst/>
          </a:prstGeom>
          <a:noFill/>
        </p:spPr>
      </p:pic>
      <p:sp>
        <p:nvSpPr>
          <p:cNvPr id="40963" name="Content Placeholder 2"/>
          <p:cNvSpPr>
            <a:spLocks noGrp="1"/>
          </p:cNvSpPr>
          <p:nvPr>
            <p:ph idx="1"/>
          </p:nvPr>
        </p:nvSpPr>
        <p:spPr>
          <a:xfrm>
            <a:off x="228600" y="1295400"/>
            <a:ext cx="5638800" cy="2057400"/>
          </a:xfrm>
        </p:spPr>
        <p:txBody>
          <a:bodyPr>
            <a:normAutofit fontScale="85000" lnSpcReduction="20000"/>
          </a:bodyPr>
          <a:lstStyle/>
          <a:p>
            <a:pPr>
              <a:buNone/>
            </a:pPr>
            <a:r>
              <a:rPr lang="en-US" dirty="0" smtClean="0"/>
              <a:t>Smartphone</a:t>
            </a:r>
          </a:p>
          <a:p>
            <a:pPr lvl="1"/>
            <a:r>
              <a:rPr lang="en-US" dirty="0" smtClean="0">
                <a:latin typeface="Times New Roman" pitchFamily="18" charset="0"/>
                <a:cs typeface="Times New Roman" pitchFamily="18" charset="0"/>
              </a:rPr>
              <a:t>ubiquitous</a:t>
            </a:r>
          </a:p>
          <a:p>
            <a:pPr lvl="1" algn="just"/>
            <a:r>
              <a:rPr lang="en-US" dirty="0" smtClean="0">
                <a:latin typeface="Times New Roman" pitchFamily="18" charset="0"/>
                <a:cs typeface="Times New Roman" pitchFamily="18" charset="0"/>
              </a:rPr>
              <a:t>seamless Internet connectivity </a:t>
            </a:r>
          </a:p>
          <a:p>
            <a:pPr lvl="1"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e.g.,Wi-Fi</a:t>
            </a:r>
            <a:r>
              <a:rPr lang="en-US" dirty="0" smtClean="0">
                <a:latin typeface="Times New Roman" pitchFamily="18" charset="0"/>
                <a:cs typeface="Times New Roman" pitchFamily="18" charset="0"/>
              </a:rPr>
              <a:t>, cellular, etc.)</a:t>
            </a:r>
          </a:p>
          <a:p>
            <a:pPr lvl="1" algn="just"/>
            <a:r>
              <a:rPr lang="en-US" dirty="0" smtClean="0">
                <a:latin typeface="Times New Roman" pitchFamily="18" charset="0"/>
                <a:cs typeface="Times New Roman" pitchFamily="18" charset="0"/>
              </a:rPr>
              <a:t> multi sensing capabilities</a:t>
            </a:r>
          </a:p>
        </p:txBody>
      </p:sp>
      <p:sp>
        <p:nvSpPr>
          <p:cNvPr id="4" name="Slide Number Placeholder 3"/>
          <p:cNvSpPr>
            <a:spLocks noGrp="1"/>
          </p:cNvSpPr>
          <p:nvPr>
            <p:ph type="sldNum" sz="quarter" idx="12"/>
          </p:nvPr>
        </p:nvSpPr>
        <p:spPr>
          <a:xfrm>
            <a:off x="4572000" y="6172200"/>
            <a:ext cx="548640" cy="365760"/>
          </a:xfrm>
        </p:spPr>
        <p:txBody>
          <a:bodyPr/>
          <a:lstStyle/>
          <a:p>
            <a:pPr>
              <a:defRPr/>
            </a:pPr>
            <a:fld id="{197776FF-A1A4-489F-B4E1-EA7CA915481C}" type="slidenum">
              <a:rPr lang="en-US" smtClean="0"/>
              <a:pPr>
                <a:defRPr/>
              </a:pPr>
              <a:t>4</a:t>
            </a:fld>
            <a:endParaRPr lang="en-US" dirty="0"/>
          </a:p>
        </p:txBody>
      </p:sp>
      <p:sp>
        <p:nvSpPr>
          <p:cNvPr id="14" name="Title 1"/>
          <p:cNvSpPr>
            <a:spLocks noGrp="1"/>
          </p:cNvSpPr>
          <p:nvPr>
            <p:ph type="title"/>
          </p:nvPr>
        </p:nvSpPr>
        <p:spPr>
          <a:xfrm>
            <a:off x="457200" y="228600"/>
            <a:ext cx="8229600" cy="685800"/>
          </a:xfrm>
        </p:spPr>
        <p:txBody>
          <a:bodyPr>
            <a:normAutofit fontScale="90000"/>
          </a:bodyPr>
          <a:lstStyle/>
          <a:p>
            <a:r>
              <a:rPr lang="en-US" sz="4900" b="1" dirty="0" smtClean="0">
                <a:solidFill>
                  <a:srgbClr val="0066FF"/>
                </a:solidFill>
              </a:rPr>
              <a:t>Mobile </a:t>
            </a:r>
            <a:r>
              <a:rPr lang="en-US" sz="4900" b="1" dirty="0" err="1" smtClean="0">
                <a:solidFill>
                  <a:srgbClr val="0066FF"/>
                </a:solidFill>
              </a:rPr>
              <a:t>Crowdsourcing</a:t>
            </a:r>
            <a:endParaRPr lang="en-US" dirty="0">
              <a:solidFill>
                <a:srgbClr val="050C95"/>
              </a:solidFill>
            </a:endParaRPr>
          </a:p>
        </p:txBody>
      </p:sp>
      <p:grpSp>
        <p:nvGrpSpPr>
          <p:cNvPr id="29" name="Group 28"/>
          <p:cNvGrpSpPr/>
          <p:nvPr/>
        </p:nvGrpSpPr>
        <p:grpSpPr>
          <a:xfrm>
            <a:off x="4951544" y="1066800"/>
            <a:ext cx="4192456" cy="1371600"/>
            <a:chOff x="4951544" y="1143000"/>
            <a:chExt cx="4192456" cy="1371600"/>
          </a:xfrm>
        </p:grpSpPr>
        <p:sp>
          <p:nvSpPr>
            <p:cNvPr id="16" name="Rectangle 15"/>
            <p:cNvSpPr/>
            <p:nvPr/>
          </p:nvSpPr>
          <p:spPr>
            <a:xfrm>
              <a:off x="6371680" y="1304365"/>
              <a:ext cx="1719112" cy="24204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TextBox 17"/>
            <p:cNvSpPr txBox="1"/>
            <p:nvPr/>
          </p:nvSpPr>
          <p:spPr>
            <a:xfrm>
              <a:off x="4951544" y="1223682"/>
              <a:ext cx="1569624" cy="391057"/>
            </a:xfrm>
            <a:prstGeom prst="rect">
              <a:avLst/>
            </a:prstGeom>
            <a:noFill/>
          </p:spPr>
          <p:txBody>
            <a:bodyPr wrap="square" rtlCol="0">
              <a:spAutoFit/>
            </a:bodyPr>
            <a:lstStyle/>
            <a:p>
              <a:r>
                <a:rPr lang="en-US" dirty="0" smtClean="0"/>
                <a:t>Smartphone</a:t>
              </a:r>
              <a:endParaRPr lang="en-US" dirty="0"/>
            </a:p>
          </p:txBody>
        </p:sp>
        <p:sp>
          <p:nvSpPr>
            <p:cNvPr id="19" name="TextBox 18"/>
            <p:cNvSpPr txBox="1"/>
            <p:nvPr/>
          </p:nvSpPr>
          <p:spPr>
            <a:xfrm>
              <a:off x="4951544" y="1546412"/>
              <a:ext cx="1569624" cy="391057"/>
            </a:xfrm>
            <a:prstGeom prst="rect">
              <a:avLst/>
            </a:prstGeom>
            <a:noFill/>
          </p:spPr>
          <p:txBody>
            <a:bodyPr wrap="square" rtlCol="0">
              <a:spAutoFit/>
            </a:bodyPr>
            <a:lstStyle/>
            <a:p>
              <a:r>
                <a:rPr lang="en-US" dirty="0" smtClean="0"/>
                <a:t>Tablet</a:t>
              </a:r>
              <a:endParaRPr lang="en-US" dirty="0"/>
            </a:p>
          </p:txBody>
        </p:sp>
        <p:sp>
          <p:nvSpPr>
            <p:cNvPr id="20" name="Rectangle 19"/>
            <p:cNvSpPr/>
            <p:nvPr/>
          </p:nvSpPr>
          <p:spPr>
            <a:xfrm>
              <a:off x="6371680" y="1707776"/>
              <a:ext cx="1121160" cy="2420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8165536" y="1223682"/>
              <a:ext cx="622974" cy="391057"/>
            </a:xfrm>
            <a:prstGeom prst="rect">
              <a:avLst/>
            </a:prstGeom>
            <a:noFill/>
          </p:spPr>
          <p:txBody>
            <a:bodyPr wrap="none" rtlCol="0">
              <a:spAutoFit/>
            </a:bodyPr>
            <a:lstStyle/>
            <a:p>
              <a:r>
                <a:rPr lang="en-US" dirty="0" smtClean="0"/>
                <a:t>77 %</a:t>
              </a:r>
              <a:endParaRPr lang="en-US" dirty="0"/>
            </a:p>
          </p:txBody>
        </p:sp>
        <p:sp>
          <p:nvSpPr>
            <p:cNvPr id="22" name="TextBox 21"/>
            <p:cNvSpPr txBox="1"/>
            <p:nvPr/>
          </p:nvSpPr>
          <p:spPr>
            <a:xfrm>
              <a:off x="7567584" y="1627094"/>
              <a:ext cx="622974" cy="391057"/>
            </a:xfrm>
            <a:prstGeom prst="rect">
              <a:avLst/>
            </a:prstGeom>
            <a:noFill/>
          </p:spPr>
          <p:txBody>
            <a:bodyPr wrap="none" rtlCol="0">
              <a:spAutoFit/>
            </a:bodyPr>
            <a:lstStyle/>
            <a:p>
              <a:r>
                <a:rPr lang="en-US" dirty="0" smtClean="0"/>
                <a:t>51 %</a:t>
              </a:r>
              <a:endParaRPr lang="en-US" dirty="0"/>
            </a:p>
          </p:txBody>
        </p:sp>
        <p:sp>
          <p:nvSpPr>
            <p:cNvPr id="23" name="Rectangle 22"/>
            <p:cNvSpPr/>
            <p:nvPr/>
          </p:nvSpPr>
          <p:spPr>
            <a:xfrm>
              <a:off x="5101032" y="2191871"/>
              <a:ext cx="149488" cy="242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400008" y="2111188"/>
              <a:ext cx="3743992" cy="369332"/>
            </a:xfrm>
            <a:prstGeom prst="rect">
              <a:avLst/>
            </a:prstGeom>
            <a:noFill/>
          </p:spPr>
          <p:txBody>
            <a:bodyPr wrap="square" rtlCol="0">
              <a:spAutoFit/>
            </a:bodyPr>
            <a:lstStyle/>
            <a:p>
              <a:r>
                <a:rPr lang="en-US" dirty="0" smtClean="0"/>
                <a:t>% of adults in USA (Nov 2016) [12]</a:t>
              </a:r>
              <a:endParaRPr lang="en-US" dirty="0"/>
            </a:p>
          </p:txBody>
        </p:sp>
        <p:sp>
          <p:nvSpPr>
            <p:cNvPr id="25" name="Rectangle 24"/>
            <p:cNvSpPr/>
            <p:nvPr/>
          </p:nvSpPr>
          <p:spPr>
            <a:xfrm>
              <a:off x="4952513" y="1143000"/>
              <a:ext cx="4039087" cy="13716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ounded Rectangle 26"/>
          <p:cNvSpPr/>
          <p:nvPr/>
        </p:nvSpPr>
        <p:spPr>
          <a:xfrm>
            <a:off x="762000" y="3810000"/>
            <a:ext cx="7696200" cy="1676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smtClean="0"/>
              <a:t>Mixing </a:t>
            </a:r>
            <a:r>
              <a:rPr lang="en-US" sz="2400" dirty="0" err="1" smtClean="0"/>
              <a:t>smartphone</a:t>
            </a:r>
            <a:r>
              <a:rPr lang="en-US" sz="2400" dirty="0" smtClean="0"/>
              <a:t> based mobile technologies and </a:t>
            </a:r>
            <a:r>
              <a:rPr lang="en-US" sz="2400" dirty="0" err="1" smtClean="0"/>
              <a:t>crowdsourcing</a:t>
            </a:r>
            <a:r>
              <a:rPr lang="en-US" sz="2400" dirty="0" smtClean="0"/>
              <a:t> offers a new paradigm called </a:t>
            </a:r>
            <a:r>
              <a:rPr lang="en-US" sz="2400" b="1" dirty="0" smtClean="0"/>
              <a:t>Mobile </a:t>
            </a:r>
            <a:r>
              <a:rPr lang="en-US" sz="2400" b="1" dirty="0" err="1" smtClean="0"/>
              <a:t>Crowdsourcing</a:t>
            </a:r>
            <a:r>
              <a:rPr lang="en-US" sz="2400" b="1" dirty="0" smtClean="0"/>
              <a:t> (MCS)</a:t>
            </a:r>
            <a:endParaRPr lang="en-US" sz="2400" b="1" dirty="0"/>
          </a:p>
        </p:txBody>
      </p:sp>
      <p:sp>
        <p:nvSpPr>
          <p:cNvPr id="30" name="Rectangle 29"/>
          <p:cNvSpPr/>
          <p:nvPr/>
        </p:nvSpPr>
        <p:spPr>
          <a:xfrm>
            <a:off x="838200" y="5867400"/>
            <a:ext cx="8001000" cy="584775"/>
          </a:xfrm>
          <a:prstGeom prst="rect">
            <a:avLst/>
          </a:prstGeom>
          <a:solidFill>
            <a:schemeClr val="accent1">
              <a:alpha val="85000"/>
            </a:schemeClr>
          </a:solidFill>
        </p:spPr>
        <p:txBody>
          <a:bodyPr wrap="square">
            <a:spAutoFit/>
          </a:bodyPr>
          <a:lstStyle/>
          <a:p>
            <a:r>
              <a:rPr lang="en-US" sz="1600" dirty="0" smtClean="0"/>
              <a:t>[12] “Mobile technology fact sheet,” Available online: http://www.pewinternet.org/</a:t>
            </a:r>
          </a:p>
          <a:p>
            <a:r>
              <a:rPr lang="en-US" sz="1600" dirty="0" smtClean="0"/>
              <a:t>fact-sheets/mobile technology-fact-sheet, accessed on 17 November 2017.</a:t>
            </a:r>
            <a:endParaRPr lang="en-US" sz="1600" dirty="0"/>
          </a:p>
        </p:txBody>
      </p:sp>
      <p:cxnSp>
        <p:nvCxnSpPr>
          <p:cNvPr id="32" name="Straight Arrow Connector 31"/>
          <p:cNvCxnSpPr/>
          <p:nvPr/>
        </p:nvCxnSpPr>
        <p:spPr>
          <a:xfrm flipV="1">
            <a:off x="2438400" y="1600200"/>
            <a:ext cx="2438400" cy="3048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6"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a:t>
            </a:fld>
            <a:endParaRPr lang="en-US" b="1" dirty="0">
              <a:solidFill>
                <a:schemeClr val="tx1"/>
              </a:solidFill>
            </a:endParaRPr>
          </a:p>
        </p:txBody>
      </p:sp>
    </p:spTree>
    <p:extLst>
      <p:ext uri="{BB962C8B-B14F-4D97-AF65-F5344CB8AC3E}">
        <p14:creationId xmlns:p14="http://schemas.microsoft.com/office/powerpoint/2010/main" xmlns="" val="1440528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strVal val="#ppt_w*0.70"/>
                                          </p:val>
                                        </p:tav>
                                        <p:tav tm="100000">
                                          <p:val>
                                            <p:strVal val="#ppt_w"/>
                                          </p:val>
                                        </p:tav>
                                      </p:tavLst>
                                    </p:anim>
                                    <p:anim calcmode="lin" valueType="num">
                                      <p:cBhvr>
                                        <p:cTn id="16" dur="1000" fill="hold"/>
                                        <p:tgtEl>
                                          <p:spTgt spid="27"/>
                                        </p:tgtEl>
                                        <p:attrNameLst>
                                          <p:attrName>ppt_h</p:attrName>
                                        </p:attrNameLst>
                                      </p:cBhvr>
                                      <p:tavLst>
                                        <p:tav tm="0">
                                          <p:val>
                                            <p:strVal val="#ppt_h"/>
                                          </p:val>
                                        </p:tav>
                                        <p:tav tm="100000">
                                          <p:val>
                                            <p:strVal val="#ppt_h"/>
                                          </p:val>
                                        </p:tav>
                                      </p:tavLst>
                                    </p:anim>
                                    <p:animEffect transition="in" filter="fade">
                                      <p:cBhvr>
                                        <p:cTn id="1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71600" y="304800"/>
            <a:ext cx="6248400" cy="533400"/>
          </a:xfrm>
        </p:spPr>
        <p:txBody>
          <a:bodyPr>
            <a:noAutofit/>
          </a:bodyPr>
          <a:lstStyle/>
          <a:p>
            <a:pPr eaLnBrk="0" fontAlgn="base" hangingPunct="0">
              <a:spcAft>
                <a:spcPct val="0"/>
              </a:spcAft>
              <a:defRPr/>
            </a:pPr>
            <a:r>
              <a:rPr lang="en-US" b="1" dirty="0" smtClean="0">
                <a:solidFill>
                  <a:srgbClr val="0066FF"/>
                </a:solidFill>
              </a:rPr>
              <a:t>Simulation Parameters</a:t>
            </a:r>
          </a:p>
        </p:txBody>
      </p:sp>
      <p:sp>
        <p:nvSpPr>
          <p:cNvPr id="25" name="Content Placeholder 1"/>
          <p:cNvSpPr>
            <a:spLocks noGrp="1"/>
          </p:cNvSpPr>
          <p:nvPr>
            <p:ph idx="1"/>
          </p:nvPr>
        </p:nvSpPr>
        <p:spPr>
          <a:xfrm>
            <a:off x="381000" y="1338263"/>
            <a:ext cx="8610600" cy="4681537"/>
          </a:xfrm>
        </p:spPr>
        <p:txBody>
          <a:bodyPr>
            <a:normAutofit/>
          </a:bodyPr>
          <a:lstStyle/>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p>
          <a:p>
            <a:pPr algn="just">
              <a:buNone/>
            </a:pPr>
            <a:endParaRPr lang="en-US"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l="2564" t="4139" r="5128" b="3238"/>
          <a:stretch>
            <a:fillRect/>
          </a:stretch>
        </p:blipFill>
        <p:spPr bwMode="auto">
          <a:xfrm>
            <a:off x="1524000" y="1003300"/>
            <a:ext cx="6096000" cy="5397500"/>
          </a:xfrm>
          <a:prstGeom prst="rect">
            <a:avLst/>
          </a:prstGeom>
          <a:noFill/>
          <a:ln w="9525">
            <a:noFill/>
            <a:miter lim="800000"/>
            <a:headEnd/>
            <a:tailEnd/>
          </a:ln>
        </p:spPr>
      </p:pic>
      <p:sp>
        <p:nvSpPr>
          <p:cNvPr id="6"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40</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6172200"/>
          </a:xfrm>
        </p:spPr>
        <p:txBody>
          <a:bodyPr>
            <a:normAutofit fontScale="70000" lnSpcReduction="20000"/>
          </a:bodyPr>
          <a:lstStyle/>
          <a:p>
            <a:r>
              <a:rPr lang="en-US" sz="3400" b="1" dirty="0" smtClean="0">
                <a:solidFill>
                  <a:srgbClr val="050C95"/>
                </a:solidFill>
              </a:rPr>
              <a:t>Profit of the platform</a:t>
            </a:r>
          </a:p>
          <a:p>
            <a:pPr lvl="1"/>
            <a:r>
              <a:rPr lang="en-US" sz="3400" dirty="0" smtClean="0"/>
              <a:t>Total amount of revenue received by the platform </a:t>
            </a:r>
          </a:p>
          <a:p>
            <a:r>
              <a:rPr lang="en-US" sz="3400" b="1" dirty="0" smtClean="0">
                <a:solidFill>
                  <a:srgbClr val="050C95"/>
                </a:solidFill>
              </a:rPr>
              <a:t>Average utility per worker</a:t>
            </a:r>
          </a:p>
          <a:p>
            <a:pPr lvl="1"/>
            <a:r>
              <a:rPr lang="en-US" sz="3400" dirty="0" smtClean="0"/>
              <a:t>Ratio of total utility received from selected workers to total number of workers</a:t>
            </a:r>
          </a:p>
          <a:p>
            <a:r>
              <a:rPr lang="en-US" sz="3400" b="1" dirty="0" smtClean="0">
                <a:solidFill>
                  <a:srgbClr val="050C95"/>
                </a:solidFill>
              </a:rPr>
              <a:t>Request service satisfaction</a:t>
            </a:r>
          </a:p>
          <a:p>
            <a:pPr lvl="1"/>
            <a:r>
              <a:rPr lang="en-US" sz="3400" dirty="0" smtClean="0"/>
              <a:t>Ratio of total number of completed workloads to total number of requested workloads</a:t>
            </a:r>
          </a:p>
          <a:p>
            <a:r>
              <a:rPr lang="en-US" sz="3400" b="1" dirty="0" smtClean="0">
                <a:solidFill>
                  <a:srgbClr val="050C95"/>
                </a:solidFill>
              </a:rPr>
              <a:t>Standard deviation of sensing quality</a:t>
            </a:r>
          </a:p>
          <a:p>
            <a:pPr lvl="1"/>
            <a:r>
              <a:rPr lang="en-US" sz="3400" dirty="0" smtClean="0"/>
              <a:t>Average SD of quality of sensed data received from the selected workers</a:t>
            </a:r>
          </a:p>
          <a:p>
            <a:r>
              <a:rPr lang="en-US" sz="3400" b="1" dirty="0" smtClean="0">
                <a:solidFill>
                  <a:srgbClr val="050C95"/>
                </a:solidFill>
              </a:rPr>
              <a:t>Average payment per worker</a:t>
            </a:r>
          </a:p>
          <a:p>
            <a:pPr lvl="1"/>
            <a:r>
              <a:rPr lang="en-US" sz="3400" dirty="0" smtClean="0"/>
              <a:t>Ratio of total payment of selected workers to total number of workers</a:t>
            </a:r>
          </a:p>
          <a:p>
            <a:r>
              <a:rPr lang="en-US" sz="3400" b="1" dirty="0" smtClean="0">
                <a:solidFill>
                  <a:srgbClr val="050C95"/>
                </a:solidFill>
              </a:rPr>
              <a:t>Execution time</a:t>
            </a:r>
          </a:p>
          <a:p>
            <a:pPr lvl="1"/>
            <a:r>
              <a:rPr lang="en-US" sz="3400" dirty="0" smtClean="0"/>
              <a:t>Total time required to run worker selection and task allocation algorithms</a:t>
            </a:r>
          </a:p>
          <a:p>
            <a:pPr lvl="1">
              <a:buNone/>
            </a:pPr>
            <a:endParaRPr lang="en-US" dirty="0" smtClean="0"/>
          </a:p>
          <a:p>
            <a:pPr lvl="1"/>
            <a:endParaRPr lang="en-US" dirty="0" smtClean="0"/>
          </a:p>
          <a:p>
            <a:pPr lvl="1"/>
            <a:endParaRPr lang="en-US" dirty="0" smtClean="0"/>
          </a:p>
          <a:p>
            <a:pPr lvl="1"/>
            <a:endParaRPr lang="en-US" dirty="0" smtClean="0"/>
          </a:p>
        </p:txBody>
      </p:sp>
      <p:sp>
        <p:nvSpPr>
          <p:cNvPr id="6" name="Title 1"/>
          <p:cNvSpPr txBox="1">
            <a:spLocks/>
          </p:cNvSpPr>
          <p:nvPr/>
        </p:nvSpPr>
        <p:spPr>
          <a:xfrm>
            <a:off x="0" y="2209800"/>
            <a:ext cx="8229600" cy="533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smtClean="0">
              <a:ln>
                <a:noFill/>
              </a:ln>
              <a:solidFill>
                <a:schemeClr val="bg2">
                  <a:lumMod val="50000"/>
                </a:schemeClr>
              </a:solidFill>
              <a:effectLst/>
              <a:uLnTx/>
              <a:uFillTx/>
              <a:latin typeface="Times New Roman" pitchFamily="18" charset="0"/>
              <a:ea typeface="+mj-ea"/>
              <a:cs typeface="Times New Roman" pitchFamily="18" charset="0"/>
            </a:endParaRPr>
          </a:p>
        </p:txBody>
      </p:sp>
      <p:sp>
        <p:nvSpPr>
          <p:cNvPr id="10" name="Title 1"/>
          <p:cNvSpPr>
            <a:spLocks noGrp="1"/>
          </p:cNvSpPr>
          <p:nvPr>
            <p:ph type="title"/>
          </p:nvPr>
        </p:nvSpPr>
        <p:spPr>
          <a:xfrm>
            <a:off x="1371600" y="304800"/>
            <a:ext cx="6248400" cy="533400"/>
          </a:xfrm>
        </p:spPr>
        <p:txBody>
          <a:bodyPr>
            <a:noAutofit/>
          </a:bodyPr>
          <a:lstStyle/>
          <a:p>
            <a:pPr eaLnBrk="0" fontAlgn="base" hangingPunct="0">
              <a:spcAft>
                <a:spcPct val="0"/>
              </a:spcAft>
              <a:defRPr/>
            </a:pPr>
            <a:r>
              <a:rPr lang="en-US" b="1" dirty="0" smtClean="0">
                <a:solidFill>
                  <a:srgbClr val="0066FF"/>
                </a:solidFill>
              </a:rPr>
              <a:t>Simulation Metrics</a:t>
            </a:r>
          </a:p>
        </p:txBody>
      </p:sp>
      <p:sp>
        <p:nvSpPr>
          <p:cNvPr id="7"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41</a:t>
            </a:fld>
            <a:endParaRPr lang="en-US" b="1" dirty="0">
              <a:solidFill>
                <a:schemeClr val="tx1"/>
              </a:solidFill>
            </a:endParaRPr>
          </a:p>
        </p:txBody>
      </p:sp>
    </p:spTree>
    <p:extLst>
      <p:ext uri="{BB962C8B-B14F-4D97-AF65-F5344CB8AC3E}">
        <p14:creationId xmlns:p14="http://schemas.microsoft.com/office/powerpoint/2010/main" xmlns="" val="1580988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76200"/>
            <a:ext cx="8229600" cy="1295400"/>
          </a:xfrm>
          <a:prstGeom prst="rect">
            <a:avLst/>
          </a:prstGeom>
        </p:spPr>
        <p:txBody>
          <a:bodyPr vert="horz" lIns="91440" tIns="45720" rIns="91440" bIns="4572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rgbClr val="0066FF"/>
                </a:solidFill>
                <a:effectLst/>
                <a:uLnTx/>
                <a:uFillTx/>
                <a:latin typeface="+mj-lt"/>
                <a:ea typeface="+mj-ea"/>
                <a:cs typeface="+mj-cs"/>
              </a:rPr>
              <a:t>Impact</a:t>
            </a:r>
            <a:r>
              <a:rPr kumimoji="0" lang="en-US" sz="4400" b="1" i="0" u="none" strike="noStrike" kern="1200" cap="none" spc="0" normalizeH="0" noProof="0" dirty="0" smtClean="0">
                <a:ln>
                  <a:noFill/>
                </a:ln>
                <a:solidFill>
                  <a:srgbClr val="0066FF"/>
                </a:solidFill>
                <a:effectLst/>
                <a:uLnTx/>
                <a:uFillTx/>
                <a:latin typeface="+mj-lt"/>
                <a:ea typeface="+mj-ea"/>
                <a:cs typeface="+mj-cs"/>
              </a:rPr>
              <a:t> of Varying Task Arrival Rates (1/3) </a:t>
            </a:r>
            <a:endParaRPr kumimoji="0" lang="en-US" sz="4400" b="1" i="0" u="none" strike="noStrike" kern="1200" cap="none" spc="0" normalizeH="0" baseline="0" noProof="0" dirty="0" smtClean="0">
              <a:ln>
                <a:noFill/>
              </a:ln>
              <a:solidFill>
                <a:srgbClr val="0066FF"/>
              </a:solidFill>
              <a:effectLst/>
              <a:uLnTx/>
              <a:uFillTx/>
              <a:latin typeface="+mj-lt"/>
              <a:ea typeface="+mj-ea"/>
              <a:cs typeface="+mj-cs"/>
            </a:endParaRPr>
          </a:p>
        </p:txBody>
      </p:sp>
      <p:pic>
        <p:nvPicPr>
          <p:cNvPr id="3076" name="Picture 4"/>
          <p:cNvPicPr>
            <a:picLocks noChangeAspect="1" noChangeArrowheads="1"/>
          </p:cNvPicPr>
          <p:nvPr/>
        </p:nvPicPr>
        <p:blipFill>
          <a:blip r:embed="rId3" cstate="print"/>
          <a:srcRect/>
          <a:stretch>
            <a:fillRect/>
          </a:stretch>
        </p:blipFill>
        <p:spPr bwMode="auto">
          <a:xfrm>
            <a:off x="152400" y="1600200"/>
            <a:ext cx="4286364" cy="3352800"/>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4724400" y="1676401"/>
            <a:ext cx="4288536" cy="3352669"/>
          </a:xfrm>
          <a:prstGeom prst="rect">
            <a:avLst/>
          </a:prstGeom>
          <a:noFill/>
          <a:ln w="9525">
            <a:noFill/>
            <a:miter lim="800000"/>
            <a:headEnd/>
            <a:tailEnd/>
          </a:ln>
        </p:spPr>
      </p:pic>
      <p:sp>
        <p:nvSpPr>
          <p:cNvPr id="15" name="Rounded Rectangle 14"/>
          <p:cNvSpPr/>
          <p:nvPr/>
        </p:nvSpPr>
        <p:spPr>
          <a:xfrm>
            <a:off x="2514600" y="5486400"/>
            <a:ext cx="4191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Arrival rate of workers </a:t>
            </a:r>
          </a:p>
          <a:p>
            <a:pPr algn="ctr"/>
            <a:r>
              <a:rPr lang="en-US" sz="2400" dirty="0" smtClean="0"/>
              <a:t>5 workers/sec</a:t>
            </a:r>
            <a:endParaRPr lang="en-US" sz="2400" dirty="0"/>
          </a:p>
        </p:txBody>
      </p:sp>
      <p:sp>
        <p:nvSpPr>
          <p:cNvPr id="16" name="Right Arrow 15"/>
          <p:cNvSpPr/>
          <p:nvPr/>
        </p:nvSpPr>
        <p:spPr>
          <a:xfrm rot="5400000">
            <a:off x="2857500" y="20193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371600" y="2133600"/>
            <a:ext cx="15240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Highest profit </a:t>
            </a:r>
            <a:endParaRPr lang="en-US" dirty="0"/>
          </a:p>
        </p:txBody>
      </p:sp>
      <p:sp>
        <p:nvSpPr>
          <p:cNvPr id="18" name="Rounded Rectangle 17"/>
          <p:cNvSpPr/>
          <p:nvPr/>
        </p:nvSpPr>
        <p:spPr>
          <a:xfrm>
            <a:off x="1981200" y="3048000"/>
            <a:ext cx="22860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Sacrifices profit for utility</a:t>
            </a:r>
            <a:endParaRPr lang="en-US" dirty="0"/>
          </a:p>
        </p:txBody>
      </p:sp>
      <p:sp>
        <p:nvSpPr>
          <p:cNvPr id="19" name="Right Arrow 18"/>
          <p:cNvSpPr/>
          <p:nvPr/>
        </p:nvSpPr>
        <p:spPr>
          <a:xfrm rot="5400000">
            <a:off x="3467100" y="22479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5400000">
            <a:off x="6896100" y="20193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876800" y="3886200"/>
            <a:ext cx="3429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Worker mobility, location, past sensing quality</a:t>
            </a:r>
            <a:endParaRPr lang="en-US" dirty="0"/>
          </a:p>
        </p:txBody>
      </p:sp>
      <p:sp>
        <p:nvSpPr>
          <p:cNvPr id="23" name="Right Arrow 22"/>
          <p:cNvSpPr/>
          <p:nvPr/>
        </p:nvSpPr>
        <p:spPr>
          <a:xfrm rot="5400000">
            <a:off x="8115300" y="24003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096000" y="3200400"/>
            <a:ext cx="2895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Sacrifices utility for profit</a:t>
            </a:r>
            <a:endParaRPr lang="en-US" dirty="0"/>
          </a:p>
        </p:txBody>
      </p:sp>
      <p:sp>
        <p:nvSpPr>
          <p:cNvPr id="25" name="Rounded Rectangle 24"/>
          <p:cNvSpPr/>
          <p:nvPr/>
        </p:nvSpPr>
        <p:spPr>
          <a:xfrm>
            <a:off x="4876800" y="2514600"/>
            <a:ext cx="31242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Gives more weight to utility</a:t>
            </a:r>
            <a:endParaRPr lang="en-US" dirty="0"/>
          </a:p>
        </p:txBody>
      </p:sp>
      <p:sp>
        <p:nvSpPr>
          <p:cNvPr id="26" name="Right Arrow 25"/>
          <p:cNvSpPr/>
          <p:nvPr/>
        </p:nvSpPr>
        <p:spPr>
          <a:xfrm rot="5400000">
            <a:off x="7505700" y="19431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42</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2400" y="228600"/>
            <a:ext cx="8610600" cy="1295400"/>
          </a:xfrm>
        </p:spPr>
        <p:txBody>
          <a:bodyPr>
            <a:noAutofit/>
          </a:bodyPr>
          <a:lstStyle/>
          <a:p>
            <a:pPr>
              <a:defRPr/>
            </a:pPr>
            <a:r>
              <a:rPr lang="en-US" b="1" dirty="0" smtClean="0">
                <a:solidFill>
                  <a:srgbClr val="0066FF"/>
                </a:solidFill>
              </a:rPr>
              <a:t>Impact of Varying Task Arrival Rates (2/3)</a:t>
            </a:r>
          </a:p>
        </p:txBody>
      </p:sp>
      <p:pic>
        <p:nvPicPr>
          <p:cNvPr id="5122" name="Picture 2"/>
          <p:cNvPicPr>
            <a:picLocks noChangeAspect="1" noChangeArrowheads="1"/>
          </p:cNvPicPr>
          <p:nvPr/>
        </p:nvPicPr>
        <p:blipFill>
          <a:blip r:embed="rId3" cstate="print"/>
          <a:srcRect/>
          <a:stretch>
            <a:fillRect/>
          </a:stretch>
        </p:blipFill>
        <p:spPr bwMode="auto">
          <a:xfrm>
            <a:off x="0" y="1752600"/>
            <a:ext cx="4572000" cy="341894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724400" y="1743622"/>
            <a:ext cx="4343400" cy="3437978"/>
          </a:xfrm>
          <a:prstGeom prst="rect">
            <a:avLst/>
          </a:prstGeom>
          <a:noFill/>
          <a:ln w="9525">
            <a:noFill/>
            <a:miter lim="800000"/>
            <a:headEnd/>
            <a:tailEnd/>
          </a:ln>
        </p:spPr>
      </p:pic>
      <p:sp>
        <p:nvSpPr>
          <p:cNvPr id="6" name="Rounded Rectangle 5"/>
          <p:cNvSpPr/>
          <p:nvPr/>
        </p:nvSpPr>
        <p:spPr>
          <a:xfrm>
            <a:off x="2514600" y="5486400"/>
            <a:ext cx="4191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Arrival rate of workers </a:t>
            </a:r>
          </a:p>
          <a:p>
            <a:pPr algn="ctr"/>
            <a:r>
              <a:rPr lang="en-US" sz="2400" dirty="0" smtClean="0"/>
              <a:t>5 workers/sec</a:t>
            </a:r>
            <a:endParaRPr lang="en-US" sz="2400" dirty="0"/>
          </a:p>
        </p:txBody>
      </p:sp>
      <p:sp>
        <p:nvSpPr>
          <p:cNvPr id="7" name="Left-Right Arrow 6"/>
          <p:cNvSpPr/>
          <p:nvPr/>
        </p:nvSpPr>
        <p:spPr>
          <a:xfrm rot="5400000">
            <a:off x="1371600" y="3048000"/>
            <a:ext cx="1524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9600" y="3048000"/>
            <a:ext cx="4191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Worker sojourn time, location, Past sensing quality, marginal utility </a:t>
            </a:r>
            <a:endParaRPr lang="en-US" dirty="0"/>
          </a:p>
        </p:txBody>
      </p:sp>
      <p:sp>
        <p:nvSpPr>
          <p:cNvPr id="10" name="Down Arrow 9"/>
          <p:cNvSpPr/>
          <p:nvPr/>
        </p:nvSpPr>
        <p:spPr>
          <a:xfrm>
            <a:off x="6858000" y="3276600"/>
            <a:ext cx="4572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029200" y="3048000"/>
            <a:ext cx="3810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High quality data with less standard deviation</a:t>
            </a:r>
            <a:endParaRPr lang="en-US" dirty="0"/>
          </a:p>
        </p:txBody>
      </p:sp>
      <p:sp>
        <p:nvSpPr>
          <p:cNvPr id="11"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43</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9" grpId="0" animBg="1"/>
      <p:bldP spid="9"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0" y="1752600"/>
            <a:ext cx="4506598" cy="33528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572000" y="1778000"/>
            <a:ext cx="4419600" cy="3446236"/>
          </a:xfrm>
          <a:prstGeom prst="rect">
            <a:avLst/>
          </a:prstGeom>
          <a:noFill/>
          <a:ln w="9525">
            <a:noFill/>
            <a:miter lim="800000"/>
            <a:headEnd/>
            <a:tailEnd/>
          </a:ln>
        </p:spPr>
      </p:pic>
      <p:sp>
        <p:nvSpPr>
          <p:cNvPr id="7" name="Title 1"/>
          <p:cNvSpPr>
            <a:spLocks noGrp="1"/>
          </p:cNvSpPr>
          <p:nvPr>
            <p:ph type="title"/>
          </p:nvPr>
        </p:nvSpPr>
        <p:spPr>
          <a:xfrm>
            <a:off x="152400" y="228600"/>
            <a:ext cx="8610600" cy="1295400"/>
          </a:xfrm>
        </p:spPr>
        <p:txBody>
          <a:bodyPr>
            <a:noAutofit/>
          </a:bodyPr>
          <a:lstStyle/>
          <a:p>
            <a:pPr>
              <a:defRPr/>
            </a:pPr>
            <a:r>
              <a:rPr lang="en-US" b="1" dirty="0" smtClean="0">
                <a:solidFill>
                  <a:srgbClr val="0066FF"/>
                </a:solidFill>
              </a:rPr>
              <a:t>Impact of Varying Task Arrival Rates (3/3)</a:t>
            </a:r>
          </a:p>
        </p:txBody>
      </p:sp>
      <p:sp>
        <p:nvSpPr>
          <p:cNvPr id="8" name="Rounded Rectangle 7"/>
          <p:cNvSpPr/>
          <p:nvPr/>
        </p:nvSpPr>
        <p:spPr>
          <a:xfrm>
            <a:off x="2514600" y="5486400"/>
            <a:ext cx="4191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Arrival rate of workers </a:t>
            </a:r>
          </a:p>
          <a:p>
            <a:pPr algn="ctr"/>
            <a:r>
              <a:rPr lang="en-US" sz="2400" dirty="0" smtClean="0"/>
              <a:t>5 workers/sec</a:t>
            </a:r>
            <a:endParaRPr lang="en-US" sz="2400" dirty="0"/>
          </a:p>
        </p:txBody>
      </p:sp>
      <p:sp>
        <p:nvSpPr>
          <p:cNvPr id="9" name="Left-Right Arrow 8"/>
          <p:cNvSpPr/>
          <p:nvPr/>
        </p:nvSpPr>
        <p:spPr>
          <a:xfrm rot="5400000">
            <a:off x="2057400" y="2895600"/>
            <a:ext cx="9144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38200" y="3657600"/>
            <a:ext cx="2895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Adaptive rewarding policy</a:t>
            </a:r>
            <a:endParaRPr lang="en-US" dirty="0"/>
          </a:p>
        </p:txBody>
      </p:sp>
      <p:sp>
        <p:nvSpPr>
          <p:cNvPr id="10"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44</a:t>
            </a:fld>
            <a:endParaRPr lang="en-US" b="1" dirty="0">
              <a:solidFill>
                <a:schemeClr val="tx1"/>
              </a:solidFill>
            </a:endParaRPr>
          </a:p>
        </p:txBody>
      </p:sp>
      <p:sp>
        <p:nvSpPr>
          <p:cNvPr id="12" name="Rounded Rectangle 11"/>
          <p:cNvSpPr/>
          <p:nvPr/>
        </p:nvSpPr>
        <p:spPr>
          <a:xfrm>
            <a:off x="5334000" y="3200400"/>
            <a:ext cx="33528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Runs in several milliseconds</a:t>
            </a:r>
            <a:endParaRPr lang="en-US" dirty="0"/>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76199" y="1981200"/>
            <a:ext cx="4506599" cy="3352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48200" y="1981200"/>
            <a:ext cx="4343400" cy="3352114"/>
          </a:xfrm>
          <a:prstGeom prst="rect">
            <a:avLst/>
          </a:prstGeom>
          <a:noFill/>
          <a:ln w="9525">
            <a:noFill/>
            <a:miter lim="800000"/>
            <a:headEnd/>
            <a:tailEnd/>
          </a:ln>
        </p:spPr>
      </p:pic>
      <p:sp>
        <p:nvSpPr>
          <p:cNvPr id="7" name="Title 1"/>
          <p:cNvSpPr>
            <a:spLocks noGrp="1"/>
          </p:cNvSpPr>
          <p:nvPr>
            <p:ph type="title"/>
          </p:nvPr>
        </p:nvSpPr>
        <p:spPr>
          <a:xfrm>
            <a:off x="152400" y="228600"/>
            <a:ext cx="8763000" cy="1295400"/>
          </a:xfrm>
        </p:spPr>
        <p:txBody>
          <a:bodyPr>
            <a:noAutofit/>
          </a:bodyPr>
          <a:lstStyle/>
          <a:p>
            <a:pPr>
              <a:defRPr/>
            </a:pPr>
            <a:r>
              <a:rPr lang="en-US" b="1" dirty="0" smtClean="0">
                <a:solidFill>
                  <a:srgbClr val="0066FF"/>
                </a:solidFill>
              </a:rPr>
              <a:t>Impact of Varying Worker Arrival Rates (1/3)</a:t>
            </a:r>
          </a:p>
        </p:txBody>
      </p:sp>
      <p:sp>
        <p:nvSpPr>
          <p:cNvPr id="8" name="Oval 7"/>
          <p:cNvSpPr/>
          <p:nvPr/>
        </p:nvSpPr>
        <p:spPr>
          <a:xfrm>
            <a:off x="2819400" y="2209800"/>
            <a:ext cx="1905000" cy="1295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95400" y="3581400"/>
            <a:ext cx="44958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Rate of increase is slower as the system gets saturated with large # of workers</a:t>
            </a:r>
            <a:endParaRPr lang="en-US" dirty="0"/>
          </a:p>
        </p:txBody>
      </p:sp>
      <p:sp>
        <p:nvSpPr>
          <p:cNvPr id="10" name="Oval 9"/>
          <p:cNvSpPr/>
          <p:nvPr/>
        </p:nvSpPr>
        <p:spPr>
          <a:xfrm>
            <a:off x="7239000" y="2286000"/>
            <a:ext cx="1905000" cy="1295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10200" y="3581400"/>
            <a:ext cx="3200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Utility reaches to a saturation point</a:t>
            </a:r>
            <a:endParaRPr lang="en-US" dirty="0"/>
          </a:p>
        </p:txBody>
      </p:sp>
      <p:sp>
        <p:nvSpPr>
          <p:cNvPr id="12" name="Rounded Rectangle 11"/>
          <p:cNvSpPr/>
          <p:nvPr/>
        </p:nvSpPr>
        <p:spPr>
          <a:xfrm>
            <a:off x="2590800" y="5638800"/>
            <a:ext cx="4191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Arrival rate of tasks </a:t>
            </a:r>
          </a:p>
          <a:p>
            <a:pPr algn="ctr"/>
            <a:r>
              <a:rPr lang="en-US" sz="2400" dirty="0" smtClean="0"/>
              <a:t>5 tasks/sec</a:t>
            </a:r>
            <a:endParaRPr lang="en-US" sz="2400" dirty="0"/>
          </a:p>
        </p:txBody>
      </p:sp>
      <p:sp>
        <p:nvSpPr>
          <p:cNvPr id="13"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45</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76200" y="1828800"/>
            <a:ext cx="4430707" cy="32766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572000" y="1828799"/>
            <a:ext cx="4495800" cy="3398611"/>
          </a:xfrm>
          <a:prstGeom prst="rect">
            <a:avLst/>
          </a:prstGeom>
          <a:noFill/>
          <a:ln w="9525">
            <a:noFill/>
            <a:miter lim="800000"/>
            <a:headEnd/>
            <a:tailEnd/>
          </a:ln>
        </p:spPr>
      </p:pic>
      <p:sp>
        <p:nvSpPr>
          <p:cNvPr id="7" name="Title 1"/>
          <p:cNvSpPr>
            <a:spLocks noGrp="1"/>
          </p:cNvSpPr>
          <p:nvPr>
            <p:ph type="title"/>
          </p:nvPr>
        </p:nvSpPr>
        <p:spPr>
          <a:xfrm>
            <a:off x="152400" y="228600"/>
            <a:ext cx="8763000" cy="1295400"/>
          </a:xfrm>
        </p:spPr>
        <p:txBody>
          <a:bodyPr>
            <a:noAutofit/>
          </a:bodyPr>
          <a:lstStyle/>
          <a:p>
            <a:pPr>
              <a:defRPr/>
            </a:pPr>
            <a:r>
              <a:rPr lang="en-US" b="1" dirty="0" smtClean="0">
                <a:solidFill>
                  <a:srgbClr val="0066FF"/>
                </a:solidFill>
              </a:rPr>
              <a:t>Impact of Varying Worker Arrival Rates (2/3)</a:t>
            </a:r>
          </a:p>
        </p:txBody>
      </p:sp>
      <p:sp>
        <p:nvSpPr>
          <p:cNvPr id="8" name="Rounded Rectangle 7"/>
          <p:cNvSpPr/>
          <p:nvPr/>
        </p:nvSpPr>
        <p:spPr>
          <a:xfrm>
            <a:off x="2514600" y="5486400"/>
            <a:ext cx="4191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Arrival rate of workers </a:t>
            </a:r>
          </a:p>
          <a:p>
            <a:pPr algn="ctr"/>
            <a:r>
              <a:rPr lang="en-US" sz="2400" dirty="0" smtClean="0"/>
              <a:t>5 workers/sec</a:t>
            </a:r>
            <a:endParaRPr lang="en-US" sz="2400" dirty="0"/>
          </a:p>
        </p:txBody>
      </p:sp>
      <p:sp>
        <p:nvSpPr>
          <p:cNvPr id="10" name="Rectangle 9"/>
          <p:cNvSpPr/>
          <p:nvPr/>
        </p:nvSpPr>
        <p:spPr>
          <a:xfrm>
            <a:off x="5410200" y="3200400"/>
            <a:ext cx="3200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More high quality workers get selected</a:t>
            </a:r>
            <a:endParaRPr lang="en-US" dirty="0"/>
          </a:p>
        </p:txBody>
      </p:sp>
      <p:sp>
        <p:nvSpPr>
          <p:cNvPr id="11" name="Oval 10"/>
          <p:cNvSpPr/>
          <p:nvPr/>
        </p:nvSpPr>
        <p:spPr>
          <a:xfrm>
            <a:off x="7543800" y="4038600"/>
            <a:ext cx="1447800" cy="609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71600" y="3200400"/>
            <a:ext cx="30480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Workload allocation opportunity increases</a:t>
            </a:r>
            <a:endParaRPr lang="en-US" dirty="0"/>
          </a:p>
        </p:txBody>
      </p:sp>
      <p:sp>
        <p:nvSpPr>
          <p:cNvPr id="13" name="Down Arrow 12"/>
          <p:cNvSpPr/>
          <p:nvPr/>
        </p:nvSpPr>
        <p:spPr>
          <a:xfrm>
            <a:off x="2590800" y="2057400"/>
            <a:ext cx="484632" cy="597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46</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 y="1828800"/>
            <a:ext cx="4590435" cy="34290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572000" y="1828800"/>
            <a:ext cx="4408714" cy="3429000"/>
          </a:xfrm>
          <a:prstGeom prst="rect">
            <a:avLst/>
          </a:prstGeom>
          <a:noFill/>
          <a:ln w="9525">
            <a:noFill/>
            <a:miter lim="800000"/>
            <a:headEnd/>
            <a:tailEnd/>
          </a:ln>
        </p:spPr>
      </p:pic>
      <p:sp>
        <p:nvSpPr>
          <p:cNvPr id="7" name="Title 1"/>
          <p:cNvSpPr>
            <a:spLocks noGrp="1"/>
          </p:cNvSpPr>
          <p:nvPr>
            <p:ph type="title"/>
          </p:nvPr>
        </p:nvSpPr>
        <p:spPr>
          <a:xfrm>
            <a:off x="152400" y="228600"/>
            <a:ext cx="8763000" cy="1295400"/>
          </a:xfrm>
        </p:spPr>
        <p:txBody>
          <a:bodyPr>
            <a:noAutofit/>
          </a:bodyPr>
          <a:lstStyle/>
          <a:p>
            <a:pPr>
              <a:defRPr/>
            </a:pPr>
            <a:r>
              <a:rPr lang="en-US" b="1" dirty="0" smtClean="0">
                <a:solidFill>
                  <a:srgbClr val="0066FF"/>
                </a:solidFill>
              </a:rPr>
              <a:t>Impact of Varying Worker Arrival Rates (3/3)</a:t>
            </a:r>
          </a:p>
        </p:txBody>
      </p:sp>
      <p:sp>
        <p:nvSpPr>
          <p:cNvPr id="8" name="Rounded Rectangle 7"/>
          <p:cNvSpPr/>
          <p:nvPr/>
        </p:nvSpPr>
        <p:spPr>
          <a:xfrm>
            <a:off x="2514600" y="5410200"/>
            <a:ext cx="4191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Arrival rate of workers </a:t>
            </a:r>
          </a:p>
          <a:p>
            <a:pPr algn="ctr"/>
            <a:r>
              <a:rPr lang="en-US" sz="2400" dirty="0" smtClean="0"/>
              <a:t>5 workers/sec</a:t>
            </a:r>
            <a:endParaRPr lang="en-US" sz="2400" dirty="0"/>
          </a:p>
        </p:txBody>
      </p:sp>
      <p:sp>
        <p:nvSpPr>
          <p:cNvPr id="9"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47</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0" y="1676400"/>
            <a:ext cx="4648200" cy="3387901"/>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648200" y="1676400"/>
            <a:ext cx="4267200" cy="3429000"/>
          </a:xfrm>
          <a:prstGeom prst="rect">
            <a:avLst/>
          </a:prstGeom>
          <a:noFill/>
          <a:ln w="9525">
            <a:noFill/>
            <a:miter lim="800000"/>
            <a:headEnd/>
            <a:tailEnd/>
          </a:ln>
        </p:spPr>
      </p:pic>
      <p:sp>
        <p:nvSpPr>
          <p:cNvPr id="7" name="Title 1"/>
          <p:cNvSpPr>
            <a:spLocks noGrp="1"/>
          </p:cNvSpPr>
          <p:nvPr>
            <p:ph type="title"/>
          </p:nvPr>
        </p:nvSpPr>
        <p:spPr>
          <a:xfrm>
            <a:off x="381000" y="152400"/>
            <a:ext cx="8915400" cy="1295400"/>
          </a:xfrm>
        </p:spPr>
        <p:txBody>
          <a:bodyPr>
            <a:noAutofit/>
          </a:bodyPr>
          <a:lstStyle/>
          <a:p>
            <a:pPr>
              <a:defRPr/>
            </a:pPr>
            <a:r>
              <a:rPr lang="en-US" b="1" dirty="0" smtClean="0">
                <a:solidFill>
                  <a:srgbClr val="0066FF"/>
                </a:solidFill>
              </a:rPr>
              <a:t>Impact of Varying Worker Velocities (1/2)</a:t>
            </a:r>
          </a:p>
        </p:txBody>
      </p:sp>
      <p:sp>
        <p:nvSpPr>
          <p:cNvPr id="10" name="Rounded Rectangle 9"/>
          <p:cNvSpPr/>
          <p:nvPr/>
        </p:nvSpPr>
        <p:spPr>
          <a:xfrm>
            <a:off x="2514600" y="5486400"/>
            <a:ext cx="44958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a:p>
            <a:pPr algn="ctr"/>
            <a:r>
              <a:rPr lang="en-US" dirty="0" smtClean="0"/>
              <a:t>Arrival rate of tasks  5 tasks/sec</a:t>
            </a:r>
          </a:p>
          <a:p>
            <a:pPr algn="ctr"/>
            <a:r>
              <a:rPr lang="en-US" dirty="0" smtClean="0"/>
              <a:t>Arrival rate of workers  5 workers/sec</a:t>
            </a:r>
          </a:p>
          <a:p>
            <a:pPr algn="ctr"/>
            <a:endParaRPr lang="en-US" sz="2400" dirty="0"/>
          </a:p>
        </p:txBody>
      </p:sp>
      <p:sp>
        <p:nvSpPr>
          <p:cNvPr id="8"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48</a:t>
            </a:fld>
            <a:endParaRPr lang="en-US" b="1" dirty="0">
              <a:solidFill>
                <a:schemeClr val="tx1"/>
              </a:solidFill>
            </a:endParaRPr>
          </a:p>
        </p:txBody>
      </p:sp>
      <p:sp>
        <p:nvSpPr>
          <p:cNvPr id="11" name="Rectangle 10"/>
          <p:cNvSpPr/>
          <p:nvPr/>
        </p:nvSpPr>
        <p:spPr>
          <a:xfrm>
            <a:off x="1752600" y="2743200"/>
            <a:ext cx="60960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Unavailability of workers due to decreasing sojourn time </a:t>
            </a:r>
            <a:endParaRPr lang="en-US" dirty="0"/>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strVal val="#ppt_w*0.70"/>
                                          </p:val>
                                        </p:tav>
                                        <p:tav tm="100000">
                                          <p:val>
                                            <p:strVal val="#ppt_w"/>
                                          </p:val>
                                        </p:tav>
                                      </p:tavLst>
                                    </p:anim>
                                    <p:anim calcmode="lin" valueType="num">
                                      <p:cBhvr>
                                        <p:cTn id="12" dur="1000" fill="hold"/>
                                        <p:tgtEl>
                                          <p:spTgt spid="11"/>
                                        </p:tgtEl>
                                        <p:attrNameLst>
                                          <p:attrName>ppt_h</p:attrName>
                                        </p:attrNameLst>
                                      </p:cBhvr>
                                      <p:tavLst>
                                        <p:tav tm="0">
                                          <p:val>
                                            <p:strVal val="#ppt_h"/>
                                          </p:val>
                                        </p:tav>
                                        <p:tav tm="100000">
                                          <p:val>
                                            <p:strVal val="#ppt_h"/>
                                          </p:val>
                                        </p:tav>
                                      </p:tavLst>
                                    </p:anim>
                                    <p:animEffect transition="in" filter="fade">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60600" y="1828800"/>
            <a:ext cx="4435200" cy="33528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572000" y="1828800"/>
            <a:ext cx="4307058" cy="3352800"/>
          </a:xfrm>
          <a:prstGeom prst="rect">
            <a:avLst/>
          </a:prstGeom>
          <a:noFill/>
          <a:ln w="9525">
            <a:noFill/>
            <a:miter lim="800000"/>
            <a:headEnd/>
            <a:tailEnd/>
          </a:ln>
        </p:spPr>
      </p:pic>
      <p:sp>
        <p:nvSpPr>
          <p:cNvPr id="7" name="Title 1"/>
          <p:cNvSpPr>
            <a:spLocks noGrp="1"/>
          </p:cNvSpPr>
          <p:nvPr>
            <p:ph type="title"/>
          </p:nvPr>
        </p:nvSpPr>
        <p:spPr>
          <a:xfrm>
            <a:off x="381000" y="152400"/>
            <a:ext cx="8915400" cy="1295400"/>
          </a:xfrm>
        </p:spPr>
        <p:txBody>
          <a:bodyPr>
            <a:noAutofit/>
          </a:bodyPr>
          <a:lstStyle/>
          <a:p>
            <a:pPr>
              <a:defRPr/>
            </a:pPr>
            <a:r>
              <a:rPr lang="en-US" b="1" dirty="0" smtClean="0">
                <a:solidFill>
                  <a:srgbClr val="0066FF"/>
                </a:solidFill>
              </a:rPr>
              <a:t>Impact of Varying Worker Velocities (2/2)</a:t>
            </a:r>
          </a:p>
        </p:txBody>
      </p:sp>
      <p:sp>
        <p:nvSpPr>
          <p:cNvPr id="9" name="Rectangle 8"/>
          <p:cNvSpPr/>
          <p:nvPr/>
        </p:nvSpPr>
        <p:spPr>
          <a:xfrm>
            <a:off x="2286000" y="2667000"/>
            <a:ext cx="54864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Unavailability of workers results in selecting poor quality workers </a:t>
            </a:r>
            <a:endParaRPr lang="en-US" dirty="0"/>
          </a:p>
        </p:txBody>
      </p:sp>
      <p:sp>
        <p:nvSpPr>
          <p:cNvPr id="10" name="Down Arrow 9"/>
          <p:cNvSpPr/>
          <p:nvPr/>
        </p:nvSpPr>
        <p:spPr>
          <a:xfrm>
            <a:off x="7162800" y="34290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49</a:t>
            </a:fld>
            <a:endParaRPr lang="en-US" b="1" dirty="0">
              <a:solidFill>
                <a:schemeClr val="tx1"/>
              </a:solidFill>
            </a:endParaRPr>
          </a:p>
        </p:txBody>
      </p:sp>
      <p:sp>
        <p:nvSpPr>
          <p:cNvPr id="12" name="Rounded Rectangle 11"/>
          <p:cNvSpPr/>
          <p:nvPr/>
        </p:nvSpPr>
        <p:spPr>
          <a:xfrm>
            <a:off x="2819400" y="5410200"/>
            <a:ext cx="44958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a:p>
            <a:pPr algn="ctr"/>
            <a:r>
              <a:rPr lang="en-US" dirty="0" smtClean="0"/>
              <a:t>Arrival rate of tasks  5 tasks/sec</a:t>
            </a:r>
          </a:p>
          <a:p>
            <a:pPr algn="ctr"/>
            <a:r>
              <a:rPr lang="en-US" dirty="0" smtClean="0"/>
              <a:t>Arrival rate of workers  5 workers/sec</a:t>
            </a:r>
          </a:p>
          <a:p>
            <a:pPr algn="ctr"/>
            <a:endParaRPr lang="en-US" sz="2400" dirty="0"/>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171574" y="971457"/>
            <a:ext cx="7134225" cy="5505543"/>
          </a:xfrm>
          <a:prstGeom prst="rect">
            <a:avLst/>
          </a:prstGeom>
          <a:noFill/>
          <a:ln w="9525">
            <a:noFill/>
            <a:miter lim="800000"/>
            <a:headEnd/>
            <a:tailEnd/>
          </a:ln>
        </p:spPr>
      </p:pic>
      <p:sp>
        <p:nvSpPr>
          <p:cNvPr id="9" name="Content Placeholder 2"/>
          <p:cNvSpPr txBox="1">
            <a:spLocks/>
          </p:cNvSpPr>
          <p:nvPr/>
        </p:nvSpPr>
        <p:spPr>
          <a:xfrm>
            <a:off x="5181600" y="4191000"/>
            <a:ext cx="3675998" cy="685800"/>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en-US" dirty="0" smtClean="0">
                <a:latin typeface="Times New Roman" pitchFamily="18" charset="0"/>
                <a:cs typeface="Times New Roman" pitchFamily="18" charset="0"/>
              </a:rPr>
              <a:t>     </a:t>
            </a: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14" name="Title 1"/>
          <p:cNvSpPr>
            <a:spLocks noGrp="1"/>
          </p:cNvSpPr>
          <p:nvPr>
            <p:ph type="title"/>
          </p:nvPr>
        </p:nvSpPr>
        <p:spPr>
          <a:xfrm>
            <a:off x="457200" y="228600"/>
            <a:ext cx="8229600" cy="685800"/>
          </a:xfrm>
        </p:spPr>
        <p:txBody>
          <a:bodyPr>
            <a:normAutofit fontScale="90000"/>
          </a:bodyPr>
          <a:lstStyle/>
          <a:p>
            <a:r>
              <a:rPr lang="en-US" sz="4900" b="1" dirty="0" smtClean="0">
                <a:solidFill>
                  <a:srgbClr val="0066FF"/>
                </a:solidFill>
              </a:rPr>
              <a:t>Players in MCS</a:t>
            </a:r>
            <a:endParaRPr lang="en-US" dirty="0">
              <a:solidFill>
                <a:srgbClr val="050C95"/>
              </a:solidFill>
            </a:endParaRPr>
          </a:p>
        </p:txBody>
      </p:sp>
      <p:sp>
        <p:nvSpPr>
          <p:cNvPr id="11"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a:t>
            </a:fld>
            <a:endParaRPr lang="en-US" b="1" dirty="0">
              <a:solidFill>
                <a:schemeClr val="tx1"/>
              </a:solidFill>
            </a:endParaRPr>
          </a:p>
        </p:txBody>
      </p:sp>
      <p:sp>
        <p:nvSpPr>
          <p:cNvPr id="18" name="Oval 17"/>
          <p:cNvSpPr/>
          <p:nvPr/>
        </p:nvSpPr>
        <p:spPr>
          <a:xfrm>
            <a:off x="3124200" y="1066800"/>
            <a:ext cx="2590800" cy="1524000"/>
          </a:xfrm>
          <a:prstGeom prst="ellipse">
            <a:avLst/>
          </a:prstGeom>
          <a:solidFill>
            <a:schemeClr val="accent1">
              <a:alpha val="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096000" y="990600"/>
            <a:ext cx="2590800" cy="1524000"/>
          </a:xfrm>
          <a:prstGeom prst="ellipse">
            <a:avLst/>
          </a:prstGeom>
          <a:solidFill>
            <a:schemeClr val="accent1">
              <a:alpha val="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715000" y="4648200"/>
            <a:ext cx="2590800" cy="1524000"/>
          </a:xfrm>
          <a:prstGeom prst="ellipse">
            <a:avLst/>
          </a:prstGeom>
          <a:solidFill>
            <a:schemeClr val="accent1">
              <a:alpha val="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44052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76200" y="1752599"/>
            <a:ext cx="4572000" cy="3408467"/>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4791111" y="1752600"/>
            <a:ext cx="4200489" cy="3505200"/>
          </a:xfrm>
          <a:prstGeom prst="rect">
            <a:avLst/>
          </a:prstGeom>
          <a:noFill/>
          <a:ln w="9525">
            <a:noFill/>
            <a:miter lim="800000"/>
            <a:headEnd/>
            <a:tailEnd/>
          </a:ln>
        </p:spPr>
      </p:pic>
      <p:sp>
        <p:nvSpPr>
          <p:cNvPr id="7" name="Title 1"/>
          <p:cNvSpPr>
            <a:spLocks noGrp="1"/>
          </p:cNvSpPr>
          <p:nvPr>
            <p:ph type="title"/>
          </p:nvPr>
        </p:nvSpPr>
        <p:spPr>
          <a:xfrm>
            <a:off x="381000" y="152400"/>
            <a:ext cx="8915400" cy="1295400"/>
          </a:xfrm>
        </p:spPr>
        <p:txBody>
          <a:bodyPr>
            <a:noAutofit/>
          </a:bodyPr>
          <a:lstStyle/>
          <a:p>
            <a:pPr>
              <a:defRPr/>
            </a:pPr>
            <a:r>
              <a:rPr lang="en-US" b="1" dirty="0" smtClean="0">
                <a:solidFill>
                  <a:srgbClr val="0066FF"/>
                </a:solidFill>
              </a:rPr>
              <a:t>Impact of Varying Claimed Costs (1/2)</a:t>
            </a:r>
          </a:p>
        </p:txBody>
      </p:sp>
      <p:sp>
        <p:nvSpPr>
          <p:cNvPr id="8" name="Rounded Rectangle 7"/>
          <p:cNvSpPr/>
          <p:nvPr/>
        </p:nvSpPr>
        <p:spPr>
          <a:xfrm>
            <a:off x="2819400" y="5410200"/>
            <a:ext cx="44958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a:p>
            <a:pPr algn="ctr"/>
            <a:r>
              <a:rPr lang="en-US" dirty="0" smtClean="0"/>
              <a:t>Arrival rate of tasks  5 tasks/sec</a:t>
            </a:r>
          </a:p>
          <a:p>
            <a:pPr algn="ctr"/>
            <a:r>
              <a:rPr lang="en-US" dirty="0" smtClean="0"/>
              <a:t>Arrival rate of workers  5 workers/sec</a:t>
            </a:r>
          </a:p>
          <a:p>
            <a:pPr algn="ctr"/>
            <a:endParaRPr lang="en-US" sz="2400" dirty="0"/>
          </a:p>
        </p:txBody>
      </p:sp>
      <p:sp>
        <p:nvSpPr>
          <p:cNvPr id="9" name="Rectangle 8"/>
          <p:cNvSpPr/>
          <p:nvPr/>
        </p:nvSpPr>
        <p:spPr>
          <a:xfrm>
            <a:off x="2743200" y="3124200"/>
            <a:ext cx="44196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System fails to maintain minimum profit</a:t>
            </a:r>
            <a:endParaRPr lang="en-US" dirty="0"/>
          </a:p>
        </p:txBody>
      </p:sp>
      <p:sp>
        <p:nvSpPr>
          <p:cNvPr id="10"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50</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0" y="1676400"/>
            <a:ext cx="4648200" cy="3444648"/>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4724400" y="1752599"/>
            <a:ext cx="4419600" cy="3431533"/>
          </a:xfrm>
          <a:prstGeom prst="rect">
            <a:avLst/>
          </a:prstGeom>
          <a:noFill/>
          <a:ln w="9525">
            <a:noFill/>
            <a:miter lim="800000"/>
            <a:headEnd/>
            <a:tailEnd/>
          </a:ln>
        </p:spPr>
      </p:pic>
      <p:sp>
        <p:nvSpPr>
          <p:cNvPr id="7" name="Title 1"/>
          <p:cNvSpPr>
            <a:spLocks noGrp="1"/>
          </p:cNvSpPr>
          <p:nvPr>
            <p:ph type="title"/>
          </p:nvPr>
        </p:nvSpPr>
        <p:spPr>
          <a:xfrm>
            <a:off x="381000" y="152400"/>
            <a:ext cx="8915400" cy="1295400"/>
          </a:xfrm>
        </p:spPr>
        <p:txBody>
          <a:bodyPr>
            <a:noAutofit/>
          </a:bodyPr>
          <a:lstStyle/>
          <a:p>
            <a:pPr>
              <a:defRPr/>
            </a:pPr>
            <a:r>
              <a:rPr lang="en-US" b="1" dirty="0" smtClean="0">
                <a:solidFill>
                  <a:srgbClr val="0066FF"/>
                </a:solidFill>
              </a:rPr>
              <a:t>Impact of Varying Claimed Costs (2/2)</a:t>
            </a:r>
          </a:p>
        </p:txBody>
      </p:sp>
      <p:sp>
        <p:nvSpPr>
          <p:cNvPr id="8" name="Rounded Rectangle 7"/>
          <p:cNvSpPr/>
          <p:nvPr/>
        </p:nvSpPr>
        <p:spPr>
          <a:xfrm>
            <a:off x="2514600" y="5715000"/>
            <a:ext cx="44958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a:p>
            <a:pPr algn="ctr"/>
            <a:r>
              <a:rPr lang="en-US" dirty="0" smtClean="0"/>
              <a:t>Arrival rate of tasks  5 tasks/sec</a:t>
            </a:r>
          </a:p>
          <a:p>
            <a:pPr algn="ctr"/>
            <a:r>
              <a:rPr lang="en-US" dirty="0" smtClean="0"/>
              <a:t>Arrival rate of workers  5 workers/sec</a:t>
            </a:r>
          </a:p>
          <a:p>
            <a:pPr algn="ctr"/>
            <a:endParaRPr lang="en-US" sz="2400" dirty="0"/>
          </a:p>
        </p:txBody>
      </p:sp>
      <p:sp>
        <p:nvSpPr>
          <p:cNvPr id="9"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51</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381000" y="1588724"/>
            <a:ext cx="4114800" cy="3135676"/>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4800600" y="1524000"/>
            <a:ext cx="4071007" cy="3200400"/>
          </a:xfrm>
          <a:prstGeom prst="rect">
            <a:avLst/>
          </a:prstGeom>
          <a:noFill/>
          <a:ln w="9525">
            <a:noFill/>
            <a:miter lim="800000"/>
            <a:headEnd/>
            <a:tailEnd/>
          </a:ln>
        </p:spPr>
      </p:pic>
      <p:sp>
        <p:nvSpPr>
          <p:cNvPr id="9" name="Title 1"/>
          <p:cNvSpPr>
            <a:spLocks noGrp="1"/>
          </p:cNvSpPr>
          <p:nvPr>
            <p:ph type="title"/>
          </p:nvPr>
        </p:nvSpPr>
        <p:spPr>
          <a:xfrm>
            <a:off x="685800" y="152400"/>
            <a:ext cx="7848600" cy="685800"/>
          </a:xfrm>
        </p:spPr>
        <p:txBody>
          <a:bodyPr>
            <a:noAutofit/>
          </a:bodyPr>
          <a:lstStyle/>
          <a:p>
            <a:pPr>
              <a:defRPr/>
            </a:pPr>
            <a:r>
              <a:rPr lang="en-US" b="1" dirty="0" smtClean="0">
                <a:solidFill>
                  <a:srgbClr val="0066FF"/>
                </a:solidFill>
              </a:rPr>
              <a:t>Impact of Varying </a:t>
            </a:r>
            <a:r>
              <a:rPr lang="el-GR" b="1" dirty="0" smtClean="0">
                <a:solidFill>
                  <a:srgbClr val="0066FF"/>
                </a:solidFill>
                <a:latin typeface="Arial"/>
                <a:cs typeface="Arial"/>
              </a:rPr>
              <a:t>ω</a:t>
            </a:r>
            <a:r>
              <a:rPr lang="en-US" b="1" dirty="0" smtClean="0">
                <a:solidFill>
                  <a:srgbClr val="0066FF"/>
                </a:solidFill>
                <a:latin typeface="Arial"/>
                <a:cs typeface="Arial"/>
              </a:rPr>
              <a:t> </a:t>
            </a:r>
            <a:endParaRPr lang="en-US" b="1" dirty="0" smtClean="0">
              <a:solidFill>
                <a:srgbClr val="0066FF"/>
              </a:solidFill>
            </a:endParaRPr>
          </a:p>
        </p:txBody>
      </p:sp>
      <p:grpSp>
        <p:nvGrpSpPr>
          <p:cNvPr id="13" name="Group 12"/>
          <p:cNvGrpSpPr/>
          <p:nvPr/>
        </p:nvGrpSpPr>
        <p:grpSpPr>
          <a:xfrm>
            <a:off x="3581400" y="2133600"/>
            <a:ext cx="2895600" cy="609600"/>
            <a:chOff x="3962400" y="5029200"/>
            <a:chExt cx="3505200" cy="609600"/>
          </a:xfrm>
        </p:grpSpPr>
        <p:sp>
          <p:nvSpPr>
            <p:cNvPr id="12" name="Rectangle 11"/>
            <p:cNvSpPr/>
            <p:nvPr/>
          </p:nvSpPr>
          <p:spPr>
            <a:xfrm>
              <a:off x="3962400" y="5029200"/>
              <a:ext cx="3505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5" cstate="print"/>
            <a:srcRect l="47165" t="16667" r="4262" b="33228"/>
            <a:stretch>
              <a:fillRect/>
            </a:stretch>
          </p:blipFill>
          <p:spPr bwMode="auto">
            <a:xfrm>
              <a:off x="4054642" y="5105400"/>
              <a:ext cx="3330663" cy="457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grpSp>
      <p:sp>
        <p:nvSpPr>
          <p:cNvPr id="14" name="Rounded Rectangle 13"/>
          <p:cNvSpPr/>
          <p:nvPr/>
        </p:nvSpPr>
        <p:spPr>
          <a:xfrm>
            <a:off x="1066800" y="4876800"/>
            <a:ext cx="762000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Platform gives more weight to worker utility than its profit</a:t>
            </a:r>
            <a:endParaRPr lang="en-US" sz="2400" dirty="0"/>
          </a:p>
        </p:txBody>
      </p:sp>
      <p:sp>
        <p:nvSpPr>
          <p:cNvPr id="10"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52</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152400" y="1639536"/>
            <a:ext cx="4419600" cy="3389664"/>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4724400" y="1600200"/>
            <a:ext cx="4267200" cy="3308996"/>
          </a:xfrm>
          <a:prstGeom prst="rect">
            <a:avLst/>
          </a:prstGeom>
          <a:noFill/>
          <a:ln w="9525">
            <a:noFill/>
            <a:miter lim="800000"/>
            <a:headEnd/>
            <a:tailEnd/>
          </a:ln>
        </p:spPr>
      </p:pic>
      <p:sp>
        <p:nvSpPr>
          <p:cNvPr id="7" name="Title 1"/>
          <p:cNvSpPr>
            <a:spLocks noGrp="1"/>
          </p:cNvSpPr>
          <p:nvPr>
            <p:ph type="title"/>
          </p:nvPr>
        </p:nvSpPr>
        <p:spPr>
          <a:xfrm>
            <a:off x="685800" y="152400"/>
            <a:ext cx="7848600" cy="685800"/>
          </a:xfrm>
        </p:spPr>
        <p:txBody>
          <a:bodyPr>
            <a:noAutofit/>
          </a:bodyPr>
          <a:lstStyle/>
          <a:p>
            <a:pPr>
              <a:defRPr/>
            </a:pPr>
            <a:r>
              <a:rPr lang="en-US" b="1" dirty="0" smtClean="0">
                <a:solidFill>
                  <a:srgbClr val="0066FF"/>
                </a:solidFill>
              </a:rPr>
              <a:t>Impact of Varying </a:t>
            </a:r>
            <a:r>
              <a:rPr lang="en-US" b="1" i="1" dirty="0" err="1" smtClean="0">
                <a:solidFill>
                  <a:srgbClr val="0066FF"/>
                </a:solidFill>
                <a:latin typeface="Arial"/>
                <a:cs typeface="Arial"/>
              </a:rPr>
              <a:t>U</a:t>
            </a:r>
            <a:r>
              <a:rPr lang="en-US" sz="2800" b="1" i="1" dirty="0" err="1" smtClean="0">
                <a:solidFill>
                  <a:srgbClr val="0066FF"/>
                </a:solidFill>
                <a:latin typeface="Arial"/>
                <a:cs typeface="Arial"/>
              </a:rPr>
              <a:t>min</a:t>
            </a:r>
            <a:r>
              <a:rPr lang="en-US" b="1" dirty="0" smtClean="0">
                <a:solidFill>
                  <a:srgbClr val="0066FF"/>
                </a:solidFill>
                <a:latin typeface="Arial"/>
                <a:cs typeface="Arial"/>
              </a:rPr>
              <a:t> </a:t>
            </a:r>
            <a:endParaRPr lang="en-US" b="1" dirty="0" smtClean="0">
              <a:solidFill>
                <a:srgbClr val="0066FF"/>
              </a:solidFill>
            </a:endParaRPr>
          </a:p>
        </p:txBody>
      </p:sp>
      <p:sp>
        <p:nvSpPr>
          <p:cNvPr id="8" name="Rounded Rectangle 7"/>
          <p:cNvSpPr/>
          <p:nvPr/>
        </p:nvSpPr>
        <p:spPr>
          <a:xfrm>
            <a:off x="914400" y="5105400"/>
            <a:ext cx="7543800" cy="990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Instead of profit, platform </a:t>
            </a:r>
            <a:r>
              <a:rPr lang="en-US" sz="2400" dirty="0" smtClean="0">
                <a:solidFill>
                  <a:srgbClr val="FF0000"/>
                </a:solidFill>
              </a:rPr>
              <a:t>maximizes worker utility </a:t>
            </a:r>
            <a:r>
              <a:rPr lang="en-US" sz="2400" b="1" dirty="0" smtClean="0">
                <a:solidFill>
                  <a:srgbClr val="FF0000"/>
                </a:solidFill>
              </a:rPr>
              <a:t>violating design principle</a:t>
            </a:r>
            <a:endParaRPr lang="en-US" sz="2400" b="1" dirty="0">
              <a:solidFill>
                <a:srgbClr val="FF0000"/>
              </a:solidFill>
            </a:endParaRPr>
          </a:p>
        </p:txBody>
      </p:sp>
      <p:sp>
        <p:nvSpPr>
          <p:cNvPr id="9"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53</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0" y="1752599"/>
            <a:ext cx="4419600" cy="3272329"/>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4648200" y="1752600"/>
            <a:ext cx="4155382" cy="3276600"/>
          </a:xfrm>
          <a:prstGeom prst="rect">
            <a:avLst/>
          </a:prstGeom>
          <a:noFill/>
          <a:ln w="9525">
            <a:noFill/>
            <a:miter lim="800000"/>
            <a:headEnd/>
            <a:tailEnd/>
          </a:ln>
        </p:spPr>
      </p:pic>
      <p:sp>
        <p:nvSpPr>
          <p:cNvPr id="7" name="Title 1"/>
          <p:cNvSpPr>
            <a:spLocks noGrp="1"/>
          </p:cNvSpPr>
          <p:nvPr>
            <p:ph type="title"/>
          </p:nvPr>
        </p:nvSpPr>
        <p:spPr>
          <a:xfrm>
            <a:off x="685800" y="152400"/>
            <a:ext cx="7848600" cy="685800"/>
          </a:xfrm>
        </p:spPr>
        <p:txBody>
          <a:bodyPr>
            <a:noAutofit/>
          </a:bodyPr>
          <a:lstStyle/>
          <a:p>
            <a:pPr>
              <a:defRPr/>
            </a:pPr>
            <a:r>
              <a:rPr lang="en-US" b="1" dirty="0" smtClean="0">
                <a:solidFill>
                  <a:srgbClr val="0066FF"/>
                </a:solidFill>
              </a:rPr>
              <a:t>Impact of Varying </a:t>
            </a:r>
            <a:r>
              <a:rPr lang="en-US" b="1" i="1" dirty="0" err="1" smtClean="0">
                <a:solidFill>
                  <a:srgbClr val="0066FF"/>
                </a:solidFill>
                <a:latin typeface="Arial"/>
                <a:cs typeface="Arial"/>
              </a:rPr>
              <a:t>P</a:t>
            </a:r>
            <a:r>
              <a:rPr lang="en-US" sz="2800" b="1" i="1" dirty="0" err="1" smtClean="0">
                <a:solidFill>
                  <a:srgbClr val="0066FF"/>
                </a:solidFill>
                <a:latin typeface="Arial"/>
                <a:cs typeface="Arial"/>
              </a:rPr>
              <a:t>min</a:t>
            </a:r>
            <a:r>
              <a:rPr lang="en-US" b="1" dirty="0" smtClean="0">
                <a:solidFill>
                  <a:srgbClr val="0066FF"/>
                </a:solidFill>
                <a:latin typeface="Arial"/>
                <a:cs typeface="Arial"/>
              </a:rPr>
              <a:t> </a:t>
            </a:r>
            <a:endParaRPr lang="en-US" b="1" dirty="0" smtClean="0">
              <a:solidFill>
                <a:srgbClr val="0066FF"/>
              </a:solidFill>
            </a:endParaRPr>
          </a:p>
        </p:txBody>
      </p:sp>
      <p:sp>
        <p:nvSpPr>
          <p:cNvPr id="8" name="Rounded Rectangle 7"/>
          <p:cNvSpPr/>
          <p:nvPr/>
        </p:nvSpPr>
        <p:spPr>
          <a:xfrm>
            <a:off x="914400" y="5105400"/>
            <a:ext cx="7543800" cy="990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Instead of utility, platform </a:t>
            </a:r>
            <a:r>
              <a:rPr lang="en-US" sz="2400" dirty="0" smtClean="0">
                <a:solidFill>
                  <a:srgbClr val="FF0000"/>
                </a:solidFill>
              </a:rPr>
              <a:t>maximizes its profit </a:t>
            </a:r>
            <a:r>
              <a:rPr lang="en-US" sz="2400" b="1" dirty="0" smtClean="0">
                <a:solidFill>
                  <a:srgbClr val="FF0000"/>
                </a:solidFill>
              </a:rPr>
              <a:t>violating design principle</a:t>
            </a:r>
            <a:endParaRPr lang="en-US" sz="2400" b="1" dirty="0">
              <a:solidFill>
                <a:srgbClr val="FF0000"/>
              </a:solidFill>
            </a:endParaRPr>
          </a:p>
        </p:txBody>
      </p:sp>
      <p:sp>
        <p:nvSpPr>
          <p:cNvPr id="9"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54</a:t>
            </a:fld>
            <a:endParaRPr lang="en-US" b="1" dirty="0">
              <a:solidFill>
                <a:schemeClr val="tx1"/>
              </a:solidFill>
            </a:endParaRPr>
          </a:p>
        </p:txBody>
      </p:sp>
    </p:spTree>
    <p:extLst>
      <p:ext uri="{BB962C8B-B14F-4D97-AF65-F5344CB8AC3E}">
        <p14:creationId xmlns:p14="http://schemas.microsoft.com/office/powerpoint/2010/main" xmlns="" val="18397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477000" cy="685800"/>
          </a:xfrm>
        </p:spPr>
        <p:txBody>
          <a:bodyPr>
            <a:noAutofit/>
          </a:bodyPr>
          <a:lstStyle/>
          <a:p>
            <a:pPr>
              <a:defRPr/>
            </a:pPr>
            <a:r>
              <a:rPr lang="en-US" b="1" dirty="0" smtClean="0">
                <a:solidFill>
                  <a:srgbClr val="0066FF"/>
                </a:solidFill>
              </a:rPr>
              <a:t>Summery of the Thesis (1/2)</a:t>
            </a:r>
            <a:endParaRPr lang="en-US" b="1" dirty="0">
              <a:solidFill>
                <a:srgbClr val="0066FF"/>
              </a:solidFill>
            </a:endParaRPr>
          </a:p>
        </p:txBody>
      </p:sp>
      <p:sp>
        <p:nvSpPr>
          <p:cNvPr id="3" name="Content Placeholder 2"/>
          <p:cNvSpPr>
            <a:spLocks noGrp="1"/>
          </p:cNvSpPr>
          <p:nvPr>
            <p:ph idx="1"/>
          </p:nvPr>
        </p:nvSpPr>
        <p:spPr>
          <a:xfrm>
            <a:off x="76200" y="1600200"/>
            <a:ext cx="8991600" cy="4525963"/>
          </a:xfrm>
        </p:spPr>
        <p:txBody>
          <a:bodyPr>
            <a:normAutofit/>
          </a:bodyPr>
          <a:lstStyle/>
          <a:p>
            <a:pPr marL="457200" indent="-457200">
              <a:buFont typeface="Arial" panose="020B0604020202020204" pitchFamily="34" charset="0"/>
              <a:buChar char="•"/>
            </a:pPr>
            <a:r>
              <a:rPr lang="en-US" dirty="0" smtClean="0"/>
              <a:t>Designed </a:t>
            </a:r>
            <a:r>
              <a:rPr lang="en-US" b="1" dirty="0" smtClean="0">
                <a:solidFill>
                  <a:srgbClr val="00B050"/>
                </a:solidFill>
              </a:rPr>
              <a:t>workload allocation framework </a:t>
            </a:r>
            <a:r>
              <a:rPr lang="en-US" dirty="0" smtClean="0"/>
              <a:t>for location aware MCS system.</a:t>
            </a:r>
            <a:endParaRPr lang="en-US" dirty="0"/>
          </a:p>
          <a:p>
            <a:pPr marL="457200" indent="-457200">
              <a:buFont typeface="Arial" panose="020B0604020202020204" pitchFamily="34" charset="0"/>
              <a:buChar char="•"/>
            </a:pPr>
            <a:r>
              <a:rPr lang="en-US" dirty="0" smtClean="0"/>
              <a:t>Worker </a:t>
            </a:r>
            <a:r>
              <a:rPr lang="en-US" b="1" dirty="0" err="1" smtClean="0">
                <a:solidFill>
                  <a:srgbClr val="00B050"/>
                </a:solidFill>
              </a:rPr>
              <a:t>spacial</a:t>
            </a:r>
            <a:r>
              <a:rPr lang="en-US" b="1" dirty="0" smtClean="0">
                <a:solidFill>
                  <a:srgbClr val="00B050"/>
                </a:solidFill>
              </a:rPr>
              <a:t> and temporal availability </a:t>
            </a:r>
            <a:r>
              <a:rPr lang="en-US" dirty="0" smtClean="0"/>
              <a:t>aware utility model</a:t>
            </a:r>
          </a:p>
          <a:p>
            <a:pPr marL="457200" indent="-457200">
              <a:buFont typeface="Arial" panose="020B0604020202020204" pitchFamily="34" charset="0"/>
              <a:buChar char="•"/>
            </a:pPr>
            <a:r>
              <a:rPr lang="en-US" b="1" dirty="0" smtClean="0">
                <a:solidFill>
                  <a:srgbClr val="00B050"/>
                </a:solidFill>
              </a:rPr>
              <a:t>A MONLP </a:t>
            </a:r>
            <a:r>
              <a:rPr lang="en-US" b="1" dirty="0">
                <a:solidFill>
                  <a:srgbClr val="00B050"/>
                </a:solidFill>
              </a:rPr>
              <a:t>optimization formulation </a:t>
            </a:r>
            <a:r>
              <a:rPr lang="en-US" dirty="0" smtClean="0"/>
              <a:t>for allocating workload to maintain a reasonable </a:t>
            </a:r>
            <a:r>
              <a:rPr lang="en-US" b="1" dirty="0" smtClean="0">
                <a:solidFill>
                  <a:srgbClr val="00B050"/>
                </a:solidFill>
              </a:rPr>
              <a:t>trade-off between quality and profit</a:t>
            </a:r>
            <a:r>
              <a:rPr lang="en-US" dirty="0" smtClean="0"/>
              <a:t>, proven to </a:t>
            </a:r>
            <a:r>
              <a:rPr lang="en-US" b="1" dirty="0" smtClean="0">
                <a:solidFill>
                  <a:srgbClr val="FF0000"/>
                </a:solidFill>
              </a:rPr>
              <a:t>NP-hard</a:t>
            </a:r>
            <a:r>
              <a:rPr lang="en-US" dirty="0" smtClean="0"/>
              <a:t>.</a:t>
            </a:r>
          </a:p>
          <a:p>
            <a:endParaRPr lang="en-US" dirty="0"/>
          </a:p>
        </p:txBody>
      </p:sp>
      <p:sp>
        <p:nvSpPr>
          <p:cNvPr id="5"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55</a:t>
            </a:fld>
            <a:endParaRPr lang="en-US" b="1" dirty="0">
              <a:solidFill>
                <a:schemeClr val="tx1"/>
              </a:solidFill>
            </a:endParaRPr>
          </a:p>
        </p:txBody>
      </p:sp>
    </p:spTree>
    <p:extLst>
      <p:ext uri="{BB962C8B-B14F-4D97-AF65-F5344CB8AC3E}">
        <p14:creationId xmlns:p14="http://schemas.microsoft.com/office/powerpoint/2010/main" xmlns="" val="42871831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477000" cy="685800"/>
          </a:xfrm>
        </p:spPr>
        <p:txBody>
          <a:bodyPr>
            <a:noAutofit/>
          </a:bodyPr>
          <a:lstStyle/>
          <a:p>
            <a:pPr>
              <a:defRPr/>
            </a:pPr>
            <a:r>
              <a:rPr lang="en-US" b="1" dirty="0" smtClean="0">
                <a:solidFill>
                  <a:srgbClr val="0066FF"/>
                </a:solidFill>
              </a:rPr>
              <a:t>Summery of the Thesis (2/2)</a:t>
            </a:r>
            <a:endParaRPr lang="en-US" b="1" dirty="0">
              <a:solidFill>
                <a:srgbClr val="0066FF"/>
              </a:solidFill>
            </a:endParaRPr>
          </a:p>
        </p:txBody>
      </p:sp>
      <p:sp>
        <p:nvSpPr>
          <p:cNvPr id="3" name="Content Placeholder 2"/>
          <p:cNvSpPr>
            <a:spLocks noGrp="1"/>
          </p:cNvSpPr>
          <p:nvPr>
            <p:ph idx="1"/>
          </p:nvPr>
        </p:nvSpPr>
        <p:spPr>
          <a:xfrm>
            <a:off x="76200" y="1600200"/>
            <a:ext cx="8991600" cy="4525963"/>
          </a:xfrm>
        </p:spPr>
        <p:txBody>
          <a:bodyPr>
            <a:normAutofit fontScale="92500" lnSpcReduction="10000"/>
          </a:bodyPr>
          <a:lstStyle/>
          <a:p>
            <a:pPr marL="457200" indent="-457200">
              <a:buFont typeface="Arial" panose="020B0604020202020204" pitchFamily="34" charset="0"/>
              <a:buChar char="•"/>
            </a:pPr>
            <a:r>
              <a:rPr lang="en-US" dirty="0" smtClean="0"/>
              <a:t>Greedy solutions to avoid the complexity – </a:t>
            </a:r>
            <a:r>
              <a:rPr lang="en-US" b="1" dirty="0" smtClean="0">
                <a:solidFill>
                  <a:srgbClr val="0000FF"/>
                </a:solidFill>
              </a:rPr>
              <a:t>FFP</a:t>
            </a:r>
            <a:r>
              <a:rPr lang="en-US" dirty="0" smtClean="0"/>
              <a:t>, </a:t>
            </a:r>
            <a:r>
              <a:rPr lang="en-US" b="1" dirty="0" smtClean="0">
                <a:solidFill>
                  <a:srgbClr val="0000FF"/>
                </a:solidFill>
              </a:rPr>
              <a:t>FFU</a:t>
            </a:r>
            <a:r>
              <a:rPr lang="en-US" dirty="0" smtClean="0"/>
              <a:t> and </a:t>
            </a:r>
            <a:r>
              <a:rPr lang="en-US" b="1" dirty="0" smtClean="0">
                <a:solidFill>
                  <a:srgbClr val="0000FF"/>
                </a:solidFill>
              </a:rPr>
              <a:t>PQ-Trade (</a:t>
            </a:r>
            <a:r>
              <a:rPr lang="el-GR" b="1" dirty="0" smtClean="0">
                <a:solidFill>
                  <a:srgbClr val="0000FF"/>
                </a:solidFill>
                <a:latin typeface="Arial"/>
                <a:cs typeface="Arial"/>
              </a:rPr>
              <a:t>ω</a:t>
            </a:r>
            <a:r>
              <a:rPr lang="en-US" b="1" dirty="0" smtClean="0">
                <a:solidFill>
                  <a:srgbClr val="0000FF"/>
                </a:solidFill>
              </a:rPr>
              <a:t>)</a:t>
            </a:r>
            <a:endParaRPr lang="en-US" b="1" dirty="0">
              <a:solidFill>
                <a:srgbClr val="0000FF"/>
              </a:solidFill>
            </a:endParaRPr>
          </a:p>
          <a:p>
            <a:r>
              <a:rPr lang="en-US" dirty="0" smtClean="0"/>
              <a:t>FFP achieves </a:t>
            </a:r>
            <a:r>
              <a:rPr lang="en-US" b="1" dirty="0" smtClean="0">
                <a:solidFill>
                  <a:srgbClr val="00B050"/>
                </a:solidFill>
              </a:rPr>
              <a:t>profit</a:t>
            </a:r>
            <a:r>
              <a:rPr lang="en-US" dirty="0" smtClean="0"/>
              <a:t> as higher as </a:t>
            </a:r>
            <a:r>
              <a:rPr lang="en-US" b="1" dirty="0" smtClean="0">
                <a:solidFill>
                  <a:srgbClr val="00B050"/>
                </a:solidFill>
              </a:rPr>
              <a:t>23.8%</a:t>
            </a:r>
          </a:p>
          <a:p>
            <a:r>
              <a:rPr lang="en-US" dirty="0" smtClean="0"/>
              <a:t>FFU achieves </a:t>
            </a:r>
            <a:r>
              <a:rPr lang="en-US" b="1" dirty="0" smtClean="0">
                <a:solidFill>
                  <a:srgbClr val="00B050"/>
                </a:solidFill>
              </a:rPr>
              <a:t>average utility</a:t>
            </a:r>
            <a:r>
              <a:rPr lang="en-US" b="1" dirty="0" smtClean="0"/>
              <a:t> </a:t>
            </a:r>
            <a:r>
              <a:rPr lang="en-US" dirty="0" smtClean="0"/>
              <a:t>gain </a:t>
            </a:r>
            <a:r>
              <a:rPr lang="en-US" b="1" dirty="0" smtClean="0">
                <a:solidFill>
                  <a:srgbClr val="00B050"/>
                </a:solidFill>
              </a:rPr>
              <a:t>2.29x</a:t>
            </a:r>
          </a:p>
          <a:p>
            <a:r>
              <a:rPr lang="en-US" dirty="0" smtClean="0"/>
              <a:t>System’s </a:t>
            </a:r>
            <a:r>
              <a:rPr lang="en-US" b="1" dirty="0" smtClean="0">
                <a:solidFill>
                  <a:srgbClr val="00B050"/>
                </a:solidFill>
              </a:rPr>
              <a:t>service satisfaction </a:t>
            </a:r>
            <a:r>
              <a:rPr lang="en-US" dirty="0" smtClean="0"/>
              <a:t>is </a:t>
            </a:r>
            <a:r>
              <a:rPr lang="en-US" b="1" dirty="0" smtClean="0">
                <a:solidFill>
                  <a:srgbClr val="00B050"/>
                </a:solidFill>
              </a:rPr>
              <a:t>1.6x</a:t>
            </a:r>
          </a:p>
          <a:p>
            <a:r>
              <a:rPr lang="en-US" dirty="0" smtClean="0"/>
              <a:t>PQ-Trade (</a:t>
            </a:r>
            <a:r>
              <a:rPr lang="el-GR" b="1" dirty="0" smtClean="0">
                <a:solidFill>
                  <a:srgbClr val="00B050"/>
                </a:solidFill>
                <a:latin typeface="Arial"/>
                <a:cs typeface="Arial"/>
              </a:rPr>
              <a:t>ω</a:t>
            </a:r>
            <a:r>
              <a:rPr lang="en-US" b="1" dirty="0" smtClean="0">
                <a:solidFill>
                  <a:srgbClr val="00B050"/>
                </a:solidFill>
                <a:latin typeface="Arial"/>
                <a:cs typeface="Arial"/>
              </a:rPr>
              <a:t> = 0.6</a:t>
            </a:r>
            <a:r>
              <a:rPr lang="en-US" dirty="0" smtClean="0"/>
              <a:t>) achieves profit as high as </a:t>
            </a:r>
            <a:r>
              <a:rPr lang="en-US" b="1" dirty="0" smtClean="0">
                <a:solidFill>
                  <a:srgbClr val="00B050"/>
                </a:solidFill>
              </a:rPr>
              <a:t>17.21%</a:t>
            </a:r>
            <a:r>
              <a:rPr lang="en-US" dirty="0" smtClean="0"/>
              <a:t> and utility gain </a:t>
            </a:r>
            <a:r>
              <a:rPr lang="en-US" b="1" dirty="0" smtClean="0">
                <a:solidFill>
                  <a:srgbClr val="00B050"/>
                </a:solidFill>
              </a:rPr>
              <a:t>2.22x</a:t>
            </a:r>
          </a:p>
          <a:p>
            <a:r>
              <a:rPr lang="en-US" dirty="0" smtClean="0"/>
              <a:t>Success of the system </a:t>
            </a:r>
            <a:r>
              <a:rPr lang="en-US" b="1" dirty="0" smtClean="0">
                <a:solidFill>
                  <a:srgbClr val="FF0000"/>
                </a:solidFill>
              </a:rPr>
              <a:t>highly depends on the system parameter setup</a:t>
            </a:r>
            <a:endParaRPr lang="en-US" b="1" dirty="0">
              <a:solidFill>
                <a:srgbClr val="FF0000"/>
              </a:solidFill>
            </a:endParaRPr>
          </a:p>
        </p:txBody>
      </p:sp>
      <p:sp>
        <p:nvSpPr>
          <p:cNvPr id="5"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56</a:t>
            </a:fld>
            <a:endParaRPr lang="en-US" b="1" dirty="0">
              <a:solidFill>
                <a:schemeClr val="tx1"/>
              </a:solidFill>
            </a:endParaRPr>
          </a:p>
        </p:txBody>
      </p:sp>
    </p:spTree>
    <p:extLst>
      <p:ext uri="{BB962C8B-B14F-4D97-AF65-F5344CB8AC3E}">
        <p14:creationId xmlns:p14="http://schemas.microsoft.com/office/powerpoint/2010/main" xmlns="" val="42871831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686800" cy="4648200"/>
          </a:xfrm>
        </p:spPr>
        <p:txBody>
          <a:bodyPr>
            <a:noAutofit/>
          </a:bodyPr>
          <a:lstStyle/>
          <a:p>
            <a:pPr>
              <a:buNone/>
            </a:pPr>
            <a:r>
              <a:rPr lang="en-US" sz="1600" dirty="0" smtClean="0"/>
              <a:t>[1] N. D. Lane, E. </a:t>
            </a:r>
            <a:r>
              <a:rPr lang="en-US" sz="1600" dirty="0" err="1" smtClean="0"/>
              <a:t>Miluzzo</a:t>
            </a:r>
            <a:r>
              <a:rPr lang="en-US" sz="1600" dirty="0" smtClean="0"/>
              <a:t>, H. Lu, D. Peebles, T. </a:t>
            </a:r>
            <a:r>
              <a:rPr lang="en-US" sz="1600" dirty="0" err="1" smtClean="0"/>
              <a:t>Choudhury</a:t>
            </a:r>
            <a:r>
              <a:rPr lang="en-US" sz="1600" dirty="0" smtClean="0"/>
              <a:t>, and A. T. Campbell,</a:t>
            </a:r>
          </a:p>
          <a:p>
            <a:pPr>
              <a:buNone/>
            </a:pPr>
            <a:r>
              <a:rPr lang="en-US" sz="1600" dirty="0" smtClean="0"/>
              <a:t>“A survey of mobile phone sensing,” Comm. Mag., vol. 48, no. 9, pp. 140–150, Sep 2010.</a:t>
            </a:r>
          </a:p>
          <a:p>
            <a:pPr>
              <a:buNone/>
            </a:pPr>
            <a:r>
              <a:rPr lang="en-US" sz="1600" dirty="0" smtClean="0"/>
              <a:t>[2] M. </a:t>
            </a:r>
            <a:r>
              <a:rPr lang="en-US" sz="1600" dirty="0" err="1" smtClean="0"/>
              <a:t>Mun</a:t>
            </a:r>
            <a:r>
              <a:rPr lang="en-US" sz="1600" dirty="0" smtClean="0"/>
              <a:t>, S. Reddy, K. </a:t>
            </a:r>
            <a:r>
              <a:rPr lang="en-US" sz="1600" dirty="0" err="1" smtClean="0"/>
              <a:t>Shilton</a:t>
            </a:r>
            <a:r>
              <a:rPr lang="en-US" sz="1600" dirty="0" smtClean="0"/>
              <a:t>, N. </a:t>
            </a:r>
            <a:r>
              <a:rPr lang="en-US" sz="1600" dirty="0" err="1" smtClean="0"/>
              <a:t>Yau</a:t>
            </a:r>
            <a:r>
              <a:rPr lang="en-US" sz="1600" dirty="0" smtClean="0"/>
              <a:t>, J. Burke, D. </a:t>
            </a:r>
            <a:r>
              <a:rPr lang="en-US" sz="1600" dirty="0" err="1" smtClean="0"/>
              <a:t>Estrin</a:t>
            </a:r>
            <a:r>
              <a:rPr lang="en-US" sz="1600" dirty="0" smtClean="0"/>
              <a:t>, M. Hansen, E. Howard,</a:t>
            </a:r>
          </a:p>
          <a:p>
            <a:pPr>
              <a:buNone/>
            </a:pPr>
            <a:r>
              <a:rPr lang="en-US" sz="1600" dirty="0" smtClean="0"/>
              <a:t>R. West, and P. </a:t>
            </a:r>
            <a:r>
              <a:rPr lang="en-US" sz="1600" dirty="0" err="1" smtClean="0"/>
              <a:t>Boda</a:t>
            </a:r>
            <a:r>
              <a:rPr lang="en-US" sz="1600" dirty="0" smtClean="0"/>
              <a:t>, “</a:t>
            </a:r>
            <a:r>
              <a:rPr lang="en-US" sz="1600" dirty="0" err="1" smtClean="0"/>
              <a:t>Peir</a:t>
            </a:r>
            <a:r>
              <a:rPr lang="en-US" sz="1600" dirty="0" smtClean="0"/>
              <a:t>: the personal environmental impact report, as a platform</a:t>
            </a:r>
          </a:p>
          <a:p>
            <a:pPr>
              <a:buNone/>
            </a:pPr>
            <a:r>
              <a:rPr lang="en-US" sz="1600" dirty="0" smtClean="0"/>
              <a:t>for participatory sensing systems research,” in in Proc. ACM/USENIX Int.</a:t>
            </a:r>
          </a:p>
          <a:p>
            <a:pPr>
              <a:buNone/>
            </a:pPr>
            <a:r>
              <a:rPr lang="en-US" sz="1600" dirty="0" smtClean="0"/>
              <a:t>Conf. Mobile Systems, Applications, and Services (</a:t>
            </a:r>
            <a:r>
              <a:rPr lang="en-US" sz="1600" dirty="0" err="1" smtClean="0"/>
              <a:t>MobiSys</a:t>
            </a:r>
            <a:r>
              <a:rPr lang="en-US" sz="1600" dirty="0" smtClean="0"/>
              <a:t>) Krakow, 2009.</a:t>
            </a:r>
          </a:p>
          <a:p>
            <a:pPr>
              <a:buNone/>
            </a:pPr>
            <a:r>
              <a:rPr lang="en-US" sz="1600" dirty="0" smtClean="0"/>
              <a:t>[3] P. Mohan, V. N. </a:t>
            </a:r>
            <a:r>
              <a:rPr lang="en-US" sz="1600" dirty="0" err="1" smtClean="0"/>
              <a:t>Padmanabhan</a:t>
            </a:r>
            <a:r>
              <a:rPr lang="en-US" sz="1600" dirty="0" smtClean="0"/>
              <a:t>, and R. </a:t>
            </a:r>
            <a:r>
              <a:rPr lang="en-US" sz="1600" dirty="0" err="1" smtClean="0"/>
              <a:t>Ramjee</a:t>
            </a:r>
            <a:r>
              <a:rPr lang="en-US" sz="1600" dirty="0" smtClean="0"/>
              <a:t>, “</a:t>
            </a:r>
            <a:r>
              <a:rPr lang="en-US" sz="1600" dirty="0" err="1" smtClean="0"/>
              <a:t>Nericell</a:t>
            </a:r>
            <a:r>
              <a:rPr lang="en-US" sz="1600" dirty="0" smtClean="0"/>
              <a:t>: Rich monitoring of road</a:t>
            </a:r>
          </a:p>
          <a:p>
            <a:pPr>
              <a:buNone/>
            </a:pPr>
            <a:r>
              <a:rPr lang="en-US" sz="1600" dirty="0" smtClean="0"/>
              <a:t>and traffic conditions using mobile </a:t>
            </a:r>
            <a:r>
              <a:rPr lang="en-US" sz="1600" dirty="0" err="1" smtClean="0"/>
              <a:t>smartphones</a:t>
            </a:r>
            <a:r>
              <a:rPr lang="en-US" sz="1600" dirty="0" smtClean="0"/>
              <a:t>,” in Proceedings of the 6th ACM</a:t>
            </a:r>
          </a:p>
          <a:p>
            <a:pPr>
              <a:buNone/>
            </a:pPr>
            <a:r>
              <a:rPr lang="en-US" sz="1600" dirty="0" smtClean="0"/>
              <a:t>Conference on Embedded Network Sensor Systems, ser. </a:t>
            </a:r>
            <a:r>
              <a:rPr lang="en-US" sz="1600" dirty="0" err="1" smtClean="0"/>
              <a:t>SenSys</a:t>
            </a:r>
            <a:r>
              <a:rPr lang="en-US" sz="1600" dirty="0" smtClean="0"/>
              <a:t> ’08. New York, NY,</a:t>
            </a:r>
          </a:p>
          <a:p>
            <a:pPr>
              <a:buNone/>
            </a:pPr>
            <a:r>
              <a:rPr lang="en-US" sz="1600" dirty="0" smtClean="0"/>
              <a:t>USA: ACM, 2008, pp. 323–336.</a:t>
            </a:r>
          </a:p>
          <a:p>
            <a:pPr>
              <a:buNone/>
            </a:pPr>
            <a:r>
              <a:rPr lang="en-US" sz="1600" dirty="0" smtClean="0"/>
              <a:t>[4] A. </a:t>
            </a:r>
            <a:r>
              <a:rPr lang="en-US" sz="1600" dirty="0" err="1" smtClean="0"/>
              <a:t>Thiagarajan</a:t>
            </a:r>
            <a:r>
              <a:rPr lang="en-US" sz="1600" dirty="0" smtClean="0"/>
              <a:t>, L. </a:t>
            </a:r>
            <a:r>
              <a:rPr lang="en-US" sz="1600" dirty="0" err="1" smtClean="0"/>
              <a:t>Ravindranath</a:t>
            </a:r>
            <a:r>
              <a:rPr lang="en-US" sz="1600" dirty="0" smtClean="0"/>
              <a:t>, K. </a:t>
            </a:r>
            <a:r>
              <a:rPr lang="en-US" sz="1600" dirty="0" err="1" smtClean="0"/>
              <a:t>LaCurts</a:t>
            </a:r>
            <a:r>
              <a:rPr lang="en-US" sz="1600" dirty="0" smtClean="0"/>
              <a:t>, S. Madden, H. </a:t>
            </a:r>
            <a:r>
              <a:rPr lang="en-US" sz="1600" dirty="0" err="1" smtClean="0"/>
              <a:t>Balakrishnan</a:t>
            </a:r>
            <a:r>
              <a:rPr lang="en-US" sz="1600" dirty="0" smtClean="0"/>
              <a:t>,</a:t>
            </a:r>
          </a:p>
          <a:p>
            <a:pPr>
              <a:buNone/>
            </a:pPr>
            <a:r>
              <a:rPr lang="en-US" sz="1600" dirty="0" smtClean="0"/>
              <a:t>S. Toledo, and J. Eriksson, “</a:t>
            </a:r>
            <a:r>
              <a:rPr lang="en-US" sz="1600" dirty="0" err="1" smtClean="0"/>
              <a:t>Vtrack</a:t>
            </a:r>
            <a:r>
              <a:rPr lang="en-US" sz="1600" dirty="0" smtClean="0"/>
              <a:t>: Accurate, energy-aware road traffic delay</a:t>
            </a:r>
          </a:p>
          <a:p>
            <a:pPr>
              <a:buNone/>
            </a:pPr>
            <a:r>
              <a:rPr lang="en-US" sz="1600" dirty="0" smtClean="0"/>
              <a:t>estimation using mobile phones,” in Proceedings of the 7th ACM Conference on</a:t>
            </a:r>
          </a:p>
          <a:p>
            <a:pPr>
              <a:buNone/>
            </a:pPr>
            <a:r>
              <a:rPr lang="da-DK" sz="1600" dirty="0" smtClean="0"/>
              <a:t>Embedded Networked Sensor Systems, ser. SenSys ’09. ACM, 2009, pp. 85–98.</a:t>
            </a:r>
          </a:p>
          <a:p>
            <a:pPr>
              <a:buNone/>
            </a:pPr>
            <a:r>
              <a:rPr lang="en-US" sz="1600" dirty="0" smtClean="0"/>
              <a:t>[5] R. K. </a:t>
            </a:r>
            <a:r>
              <a:rPr lang="en-US" sz="1600" dirty="0" err="1" smtClean="0"/>
              <a:t>Rana</a:t>
            </a:r>
            <a:r>
              <a:rPr lang="en-US" sz="1600" dirty="0" smtClean="0"/>
              <a:t>, C. T. Chou, S. S. </a:t>
            </a:r>
            <a:r>
              <a:rPr lang="en-US" sz="1600" dirty="0" err="1" smtClean="0"/>
              <a:t>Kanhere</a:t>
            </a:r>
            <a:r>
              <a:rPr lang="en-US" sz="1600" dirty="0" smtClean="0"/>
              <a:t>, N. </a:t>
            </a:r>
            <a:r>
              <a:rPr lang="en-US" sz="1600" dirty="0" err="1" smtClean="0"/>
              <a:t>Bulusu</a:t>
            </a:r>
            <a:r>
              <a:rPr lang="en-US" sz="1600" dirty="0" smtClean="0"/>
              <a:t>, and W. </a:t>
            </a:r>
            <a:r>
              <a:rPr lang="en-US" sz="1600" dirty="0" err="1" smtClean="0"/>
              <a:t>Hu</a:t>
            </a:r>
            <a:r>
              <a:rPr lang="en-US" sz="1600" dirty="0" smtClean="0"/>
              <a:t>, “Ear-phone: An</a:t>
            </a:r>
          </a:p>
          <a:p>
            <a:pPr>
              <a:buNone/>
            </a:pPr>
            <a:r>
              <a:rPr lang="en-US" sz="1600" dirty="0" smtClean="0"/>
              <a:t>end-to-end participatory urban noise mapping system,” in Proceedings of the 9th</a:t>
            </a:r>
          </a:p>
          <a:p>
            <a:pPr>
              <a:buNone/>
            </a:pPr>
            <a:r>
              <a:rPr lang="en-US" sz="1600" dirty="0" smtClean="0"/>
              <a:t>ACM/IEEE International Conference on Information Processing in Sensor Networks,</a:t>
            </a:r>
          </a:p>
          <a:p>
            <a:pPr>
              <a:buNone/>
            </a:pPr>
            <a:r>
              <a:rPr lang="nn-NO" sz="1600" dirty="0" smtClean="0"/>
              <a:t>ser. IPSN ’10. New York, NY, USA: ACM, 2010, pp. 105–116</a:t>
            </a:r>
            <a:endParaRPr lang="en-US" sz="1600" dirty="0" smtClean="0"/>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57</a:t>
            </a:fld>
            <a:endParaRPr lang="en-US" dirty="0"/>
          </a:p>
        </p:txBody>
      </p:sp>
      <p:sp>
        <p:nvSpPr>
          <p:cNvPr id="6" name="Title 1"/>
          <p:cNvSpPr txBox="1">
            <a:spLocks/>
          </p:cNvSpPr>
          <p:nvPr/>
        </p:nvSpPr>
        <p:spPr>
          <a:xfrm>
            <a:off x="2667000" y="228600"/>
            <a:ext cx="3200400" cy="533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66FF"/>
                </a:solidFill>
                <a:effectLst/>
                <a:uLnTx/>
                <a:uFillTx/>
                <a:latin typeface="+mj-lt"/>
                <a:ea typeface="+mj-ea"/>
                <a:cs typeface="+mj-cs"/>
              </a:rPr>
              <a:t>References</a:t>
            </a:r>
            <a:endParaRPr kumimoji="0" lang="en-US" sz="4400" b="1" i="0" u="none" strike="noStrike" kern="1200" cap="none" spc="0" normalizeH="0" baseline="0" noProof="0" dirty="0">
              <a:ln>
                <a:noFill/>
              </a:ln>
              <a:solidFill>
                <a:srgbClr val="0066FF"/>
              </a:solidFill>
              <a:effectLst/>
              <a:uLnTx/>
              <a:uFillTx/>
              <a:latin typeface="+mj-lt"/>
              <a:ea typeface="+mj-ea"/>
              <a:cs typeface="+mj-cs"/>
            </a:endParaRPr>
          </a:p>
        </p:txBody>
      </p:sp>
      <p:sp>
        <p:nvSpPr>
          <p:cNvPr id="7"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57</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686800" cy="4648200"/>
          </a:xfrm>
        </p:spPr>
        <p:txBody>
          <a:bodyPr>
            <a:noAutofit/>
          </a:bodyPr>
          <a:lstStyle/>
          <a:p>
            <a:pPr>
              <a:buNone/>
            </a:pPr>
            <a:r>
              <a:rPr lang="en-US" sz="1600" dirty="0" smtClean="0"/>
              <a:t>[6] G. </a:t>
            </a:r>
            <a:r>
              <a:rPr lang="en-US" sz="1600" dirty="0" err="1" smtClean="0"/>
              <a:t>Chatzimilioudis</a:t>
            </a:r>
            <a:r>
              <a:rPr lang="en-US" sz="1600" dirty="0" smtClean="0"/>
              <a:t>, A. </a:t>
            </a:r>
            <a:r>
              <a:rPr lang="en-US" sz="1600" dirty="0" err="1" smtClean="0"/>
              <a:t>Konstantinidis</a:t>
            </a:r>
            <a:r>
              <a:rPr lang="en-US" sz="1600" dirty="0" smtClean="0"/>
              <a:t>, C. </a:t>
            </a:r>
            <a:r>
              <a:rPr lang="en-US" sz="1600" dirty="0" err="1" smtClean="0"/>
              <a:t>Laoudias</a:t>
            </a:r>
            <a:r>
              <a:rPr lang="en-US" sz="1600" dirty="0" smtClean="0"/>
              <a:t>, and D. </a:t>
            </a:r>
            <a:r>
              <a:rPr lang="en-US" sz="1600" dirty="0" err="1" smtClean="0"/>
              <a:t>Zeinalipour-Yazti</a:t>
            </a:r>
            <a:r>
              <a:rPr lang="en-US" sz="1600" dirty="0" smtClean="0"/>
              <a:t>,</a:t>
            </a:r>
          </a:p>
          <a:p>
            <a:pPr>
              <a:buNone/>
            </a:pPr>
            <a:r>
              <a:rPr lang="en-US" sz="1600" dirty="0" smtClean="0"/>
              <a:t>“</a:t>
            </a:r>
            <a:r>
              <a:rPr lang="en-US" sz="1600" dirty="0" err="1" smtClean="0"/>
              <a:t>Crowdsourcing</a:t>
            </a:r>
            <a:r>
              <a:rPr lang="en-US" sz="1600" dirty="0" smtClean="0"/>
              <a:t> with </a:t>
            </a:r>
            <a:r>
              <a:rPr lang="en-US" sz="1600" dirty="0" err="1" smtClean="0"/>
              <a:t>smartphones</a:t>
            </a:r>
            <a:r>
              <a:rPr lang="en-US" sz="1600" dirty="0" smtClean="0"/>
              <a:t>,” </a:t>
            </a:r>
            <a:r>
              <a:rPr lang="en-US" sz="1600" i="1" dirty="0" smtClean="0"/>
              <a:t>IEEE Internet Computing, vol. 16, no. 5, pp.</a:t>
            </a:r>
          </a:p>
          <a:p>
            <a:pPr>
              <a:buNone/>
            </a:pPr>
            <a:r>
              <a:rPr lang="en-US" sz="1600" dirty="0" smtClean="0"/>
              <a:t>36–44, Sept 2012.</a:t>
            </a:r>
          </a:p>
          <a:p>
            <a:pPr>
              <a:buNone/>
            </a:pPr>
            <a:r>
              <a:rPr lang="en-US" sz="1600" dirty="0" smtClean="0"/>
              <a:t>[7] R. K. </a:t>
            </a:r>
            <a:r>
              <a:rPr lang="en-US" sz="1600" dirty="0" err="1" smtClean="0"/>
              <a:t>Ganti</a:t>
            </a:r>
            <a:r>
              <a:rPr lang="en-US" sz="1600" dirty="0" smtClean="0"/>
              <a:t>, F. Ye, and H. Lei, “Mobile </a:t>
            </a:r>
            <a:r>
              <a:rPr lang="en-US" sz="1600" dirty="0" err="1" smtClean="0"/>
              <a:t>crowdsensing</a:t>
            </a:r>
            <a:r>
              <a:rPr lang="en-US" sz="1600" dirty="0" smtClean="0"/>
              <a:t>: current state and future</a:t>
            </a:r>
          </a:p>
          <a:p>
            <a:pPr>
              <a:buNone/>
            </a:pPr>
            <a:r>
              <a:rPr lang="en-US" sz="1600" dirty="0" smtClean="0"/>
              <a:t>challenges,” </a:t>
            </a:r>
            <a:r>
              <a:rPr lang="en-US" sz="1600" i="1" dirty="0" smtClean="0"/>
              <a:t>IEEE Communications Magazine, vol. 49, no. 11, pp. 32–39, November</a:t>
            </a:r>
          </a:p>
          <a:p>
            <a:pPr>
              <a:buNone/>
            </a:pPr>
            <a:r>
              <a:rPr lang="en-US" sz="1600" dirty="0" smtClean="0"/>
              <a:t>2011.</a:t>
            </a:r>
          </a:p>
          <a:p>
            <a:pPr>
              <a:buNone/>
            </a:pPr>
            <a:r>
              <a:rPr lang="en-US" sz="1600" dirty="0" smtClean="0"/>
              <a:t>[8] Z. </a:t>
            </a:r>
            <a:r>
              <a:rPr lang="en-US" sz="1600" dirty="0" err="1" smtClean="0"/>
              <a:t>Feng</a:t>
            </a:r>
            <a:r>
              <a:rPr lang="en-US" sz="1600" dirty="0" smtClean="0"/>
              <a:t>, Y. Zhu, Q. Zhang, L. M. Ni, and A. V. </a:t>
            </a:r>
            <a:r>
              <a:rPr lang="en-US" sz="1600" dirty="0" err="1" smtClean="0"/>
              <a:t>Vasilakos</a:t>
            </a:r>
            <a:r>
              <a:rPr lang="en-US" sz="1600" dirty="0" smtClean="0"/>
              <a:t>, “</a:t>
            </a:r>
            <a:r>
              <a:rPr lang="en-US" sz="1600" dirty="0" err="1" smtClean="0"/>
              <a:t>Trac</a:t>
            </a:r>
            <a:r>
              <a:rPr lang="en-US" sz="1600" dirty="0" smtClean="0"/>
              <a:t>: Truthful auction for</a:t>
            </a:r>
          </a:p>
          <a:p>
            <a:pPr>
              <a:buNone/>
            </a:pPr>
            <a:r>
              <a:rPr lang="en-US" sz="1600" dirty="0" smtClean="0"/>
              <a:t>location-aware collaborative sensing in mobile </a:t>
            </a:r>
            <a:r>
              <a:rPr lang="en-US" sz="1600" dirty="0" err="1" smtClean="0"/>
              <a:t>crowdsourcing</a:t>
            </a:r>
            <a:r>
              <a:rPr lang="en-US" sz="1600" dirty="0" smtClean="0"/>
              <a:t>,” in </a:t>
            </a:r>
            <a:r>
              <a:rPr lang="en-US" sz="1600" i="1" dirty="0" smtClean="0"/>
              <a:t>IEEE INFOCOM</a:t>
            </a:r>
          </a:p>
          <a:p>
            <a:pPr>
              <a:buNone/>
            </a:pPr>
            <a:r>
              <a:rPr lang="en-US" sz="1600" i="1" dirty="0" smtClean="0"/>
              <a:t>2014 - IEEE Conference on Computer Communications, April 2014, pp. 1231–1239.</a:t>
            </a:r>
          </a:p>
          <a:p>
            <a:pPr>
              <a:buNone/>
            </a:pPr>
            <a:r>
              <a:rPr lang="en-US" sz="1600" dirty="0" smtClean="0"/>
              <a:t>[9] D. Yang, G. </a:t>
            </a:r>
            <a:r>
              <a:rPr lang="en-US" sz="1600" dirty="0" err="1" smtClean="0"/>
              <a:t>Xue</a:t>
            </a:r>
            <a:r>
              <a:rPr lang="en-US" sz="1600" dirty="0" smtClean="0"/>
              <a:t>, X. Fang, and J. Tang, “</a:t>
            </a:r>
            <a:r>
              <a:rPr lang="en-US" sz="1600" dirty="0" err="1" smtClean="0"/>
              <a:t>Crowdsourcing</a:t>
            </a:r>
            <a:r>
              <a:rPr lang="en-US" sz="1600" dirty="0" smtClean="0"/>
              <a:t> to </a:t>
            </a:r>
            <a:r>
              <a:rPr lang="en-US" sz="1600" dirty="0" err="1" smtClean="0"/>
              <a:t>smartphones</a:t>
            </a:r>
            <a:r>
              <a:rPr lang="en-US" sz="1600" dirty="0" smtClean="0"/>
              <a:t>: Incentive</a:t>
            </a:r>
          </a:p>
          <a:p>
            <a:pPr>
              <a:buNone/>
            </a:pPr>
            <a:r>
              <a:rPr lang="en-US" sz="1600" dirty="0" smtClean="0"/>
              <a:t>mechanism design for mobile phone sensing,” in </a:t>
            </a:r>
            <a:r>
              <a:rPr lang="en-US" sz="1600" i="1" dirty="0" smtClean="0"/>
              <a:t>Proceedings of the 18th Annual</a:t>
            </a:r>
          </a:p>
          <a:p>
            <a:pPr>
              <a:buNone/>
            </a:pPr>
            <a:r>
              <a:rPr lang="en-US" sz="1600" i="1" dirty="0" smtClean="0"/>
              <a:t>International Conference on Mobile Computing and Networking, ser. </a:t>
            </a:r>
            <a:r>
              <a:rPr lang="en-US" sz="1600" i="1" dirty="0" err="1" smtClean="0"/>
              <a:t>Mobicom</a:t>
            </a:r>
            <a:r>
              <a:rPr lang="en-US" sz="1600" i="1" dirty="0" smtClean="0"/>
              <a:t> ’12.</a:t>
            </a:r>
          </a:p>
          <a:p>
            <a:pPr>
              <a:buNone/>
            </a:pPr>
            <a:r>
              <a:rPr lang="nn-NO" sz="1600" dirty="0" smtClean="0"/>
              <a:t>New York, NY, USA: ACM, 2012, pp. 173–184.</a:t>
            </a:r>
          </a:p>
          <a:p>
            <a:pPr>
              <a:buNone/>
            </a:pPr>
            <a:r>
              <a:rPr lang="en-US" sz="1600" dirty="0" smtClean="0"/>
              <a:t>[10] S. </a:t>
            </a:r>
            <a:r>
              <a:rPr lang="en-US" sz="1600" dirty="0" err="1" smtClean="0"/>
              <a:t>Sarker</a:t>
            </a:r>
            <a:r>
              <a:rPr lang="en-US" sz="1600" dirty="0" smtClean="0"/>
              <a:t>, A. K. </a:t>
            </a:r>
            <a:r>
              <a:rPr lang="en-US" sz="1600" dirty="0" err="1" smtClean="0"/>
              <a:t>Nath</a:t>
            </a:r>
            <a:r>
              <a:rPr lang="en-US" sz="1600" dirty="0" smtClean="0"/>
              <a:t>, and A. </a:t>
            </a:r>
            <a:r>
              <a:rPr lang="en-US" sz="1600" dirty="0" err="1" smtClean="0"/>
              <a:t>Razzaque</a:t>
            </a:r>
            <a:r>
              <a:rPr lang="en-US" sz="1600" dirty="0" smtClean="0"/>
              <a:t>, “Tradeoffs between sensing quality and</a:t>
            </a:r>
          </a:p>
          <a:p>
            <a:pPr>
              <a:buNone/>
            </a:pPr>
            <a:r>
              <a:rPr lang="en-US" sz="1600" dirty="0" smtClean="0"/>
              <a:t>energy efficiency for context monitoring applications,” in </a:t>
            </a:r>
            <a:r>
              <a:rPr lang="en-US" sz="1600" i="1" dirty="0" smtClean="0"/>
              <a:t>2016 International Conference</a:t>
            </a:r>
          </a:p>
          <a:p>
            <a:pPr>
              <a:buNone/>
            </a:pPr>
            <a:r>
              <a:rPr lang="en-US" sz="1600" i="1" dirty="0" smtClean="0"/>
              <a:t>on Networking Systems and Security (</a:t>
            </a:r>
            <a:r>
              <a:rPr lang="en-US" sz="1600" i="1" dirty="0" err="1" smtClean="0"/>
              <a:t>NSysS</a:t>
            </a:r>
            <a:r>
              <a:rPr lang="en-US" sz="1600" i="1" dirty="0" smtClean="0"/>
              <a:t>), Jan 2016, pp. 1–7.</a:t>
            </a:r>
          </a:p>
          <a:p>
            <a:pPr>
              <a:buNone/>
            </a:pPr>
            <a:r>
              <a:rPr lang="en-US" sz="1600" dirty="0" smtClean="0"/>
              <a:t>[11] C. </a:t>
            </a:r>
            <a:r>
              <a:rPr lang="en-US" sz="1600" dirty="0" err="1" smtClean="0"/>
              <a:t>Laoudias</a:t>
            </a:r>
            <a:r>
              <a:rPr lang="en-US" sz="1600" dirty="0" smtClean="0"/>
              <a:t>, A. </a:t>
            </a:r>
            <a:r>
              <a:rPr lang="en-US" sz="1600" dirty="0" err="1" smtClean="0"/>
              <a:t>Konstantinidis</a:t>
            </a:r>
            <a:r>
              <a:rPr lang="en-US" sz="1600" dirty="0" smtClean="0"/>
              <a:t>, G. </a:t>
            </a:r>
            <a:r>
              <a:rPr lang="en-US" sz="1600" dirty="0" err="1" smtClean="0"/>
              <a:t>Chatzimilioudis</a:t>
            </a:r>
            <a:r>
              <a:rPr lang="en-US" sz="1600" dirty="0" smtClean="0"/>
              <a:t>, and D. </a:t>
            </a:r>
            <a:r>
              <a:rPr lang="en-US" sz="1600" dirty="0" err="1" smtClean="0"/>
              <a:t>Zeinalipour-Yazti</a:t>
            </a:r>
            <a:r>
              <a:rPr lang="en-US" sz="1600" dirty="0" smtClean="0"/>
              <a:t>,</a:t>
            </a:r>
          </a:p>
          <a:p>
            <a:pPr>
              <a:buNone/>
            </a:pPr>
            <a:r>
              <a:rPr lang="en-US" sz="1600" dirty="0" smtClean="0"/>
              <a:t>“</a:t>
            </a:r>
            <a:r>
              <a:rPr lang="en-US" sz="1600" dirty="0" err="1" smtClean="0"/>
              <a:t>Crowdsourcing</a:t>
            </a:r>
            <a:r>
              <a:rPr lang="en-US" sz="1600" dirty="0" smtClean="0"/>
              <a:t> with </a:t>
            </a:r>
            <a:r>
              <a:rPr lang="en-US" sz="1600" dirty="0" err="1" smtClean="0"/>
              <a:t>smartphones</a:t>
            </a:r>
            <a:r>
              <a:rPr lang="en-US" sz="1600" dirty="0" smtClean="0"/>
              <a:t>,” </a:t>
            </a:r>
            <a:r>
              <a:rPr lang="en-US" sz="1600" i="1" dirty="0" smtClean="0"/>
              <a:t>IEEE Internet Computing, vol. 16, pp. 36–44,</a:t>
            </a:r>
          </a:p>
          <a:p>
            <a:pPr>
              <a:buNone/>
            </a:pPr>
            <a:r>
              <a:rPr lang="en-US" sz="1600" dirty="0" smtClean="0"/>
              <a:t>2012.</a:t>
            </a:r>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58</a:t>
            </a:fld>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58</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4648200"/>
          </a:xfrm>
        </p:spPr>
        <p:txBody>
          <a:bodyPr>
            <a:noAutofit/>
          </a:bodyPr>
          <a:lstStyle/>
          <a:p>
            <a:pPr>
              <a:buNone/>
            </a:pPr>
            <a:r>
              <a:rPr lang="en-US" sz="1600" dirty="0" smtClean="0"/>
              <a:t>[13] Y. Wang, X. </a:t>
            </a:r>
            <a:r>
              <a:rPr lang="en-US" sz="1600" dirty="0" err="1" smtClean="0"/>
              <a:t>Jia</a:t>
            </a:r>
            <a:r>
              <a:rPr lang="en-US" sz="1600" dirty="0" smtClean="0"/>
              <a:t>, Q. Jin, and J. Ma, “Mobile </a:t>
            </a:r>
            <a:r>
              <a:rPr lang="en-US" sz="1600" dirty="0" err="1" smtClean="0"/>
              <a:t>crowdsourcing</a:t>
            </a:r>
            <a:r>
              <a:rPr lang="en-US" sz="1600" dirty="0" smtClean="0"/>
              <a:t>: Architecture, applications,</a:t>
            </a:r>
          </a:p>
          <a:p>
            <a:pPr>
              <a:buNone/>
            </a:pPr>
            <a:r>
              <a:rPr lang="en-US" sz="1600" dirty="0" smtClean="0"/>
              <a:t>and challenges,” in 2015 IEEE 12th Intl Conf on Ubiquitous Intelligence and Computing and 2015 IEEE 12th Intl Conf on Autonomic and Trusted Computing and 2015 IEEE 15th Intl Conf on Scalable Computing and Communications and Its Associated Workshops (UIC-ATC-</a:t>
            </a:r>
            <a:r>
              <a:rPr lang="en-US" sz="1600" dirty="0" err="1" smtClean="0"/>
              <a:t>ScalCom</a:t>
            </a:r>
            <a:r>
              <a:rPr lang="en-US" sz="1600" dirty="0" smtClean="0"/>
              <a:t>), Aug 2015, pp. 1127–1132.</a:t>
            </a:r>
          </a:p>
          <a:p>
            <a:pPr>
              <a:buNone/>
            </a:pPr>
            <a:r>
              <a:rPr lang="en-US" sz="1600" dirty="0" smtClean="0"/>
              <a:t>[14] J. Howe, “The rise of </a:t>
            </a:r>
            <a:r>
              <a:rPr lang="en-US" sz="1600" dirty="0" err="1" smtClean="0"/>
              <a:t>crowdsourcing</a:t>
            </a:r>
            <a:r>
              <a:rPr lang="en-US" sz="1600" dirty="0" smtClean="0"/>
              <a:t>,” </a:t>
            </a:r>
            <a:r>
              <a:rPr lang="en-US" sz="1600" i="1" dirty="0" smtClean="0"/>
              <a:t>Wired Magazine, vol. 14, no. 6, 06 2006.</a:t>
            </a:r>
          </a:p>
          <a:p>
            <a:pPr>
              <a:buNone/>
            </a:pPr>
            <a:r>
              <a:rPr lang="en-US" sz="1600" dirty="0" smtClean="0"/>
              <a:t>[Online]. Available: http://www.wired.com/wired/archive/14.06/crowds.html</a:t>
            </a:r>
          </a:p>
          <a:p>
            <a:pPr>
              <a:buNone/>
            </a:pPr>
            <a:r>
              <a:rPr lang="en-US" sz="1600" dirty="0" smtClean="0"/>
              <a:t>[15] K. Yang, K. Zhang, J. </a:t>
            </a:r>
            <a:r>
              <a:rPr lang="en-US" sz="1600" dirty="0" err="1" smtClean="0"/>
              <a:t>Ren</a:t>
            </a:r>
            <a:r>
              <a:rPr lang="en-US" sz="1600" dirty="0" smtClean="0"/>
              <a:t>, and X. </a:t>
            </a:r>
            <a:r>
              <a:rPr lang="en-US" sz="1600" dirty="0" err="1" smtClean="0"/>
              <a:t>Shen</a:t>
            </a:r>
            <a:r>
              <a:rPr lang="en-US" sz="1600" dirty="0" smtClean="0"/>
              <a:t>, “Security and privacy in mobile </a:t>
            </a:r>
            <a:r>
              <a:rPr lang="en-US" sz="1600" dirty="0" err="1" smtClean="0"/>
              <a:t>crowdsourcing</a:t>
            </a:r>
            <a:endParaRPr lang="en-US" sz="1600" dirty="0" smtClean="0"/>
          </a:p>
          <a:p>
            <a:pPr>
              <a:buNone/>
            </a:pPr>
            <a:r>
              <a:rPr lang="en-US" sz="1600" dirty="0" smtClean="0"/>
              <a:t>networks: challenges and opportunities,” </a:t>
            </a:r>
            <a:r>
              <a:rPr lang="en-US" sz="1600" i="1" dirty="0" smtClean="0"/>
              <a:t>IEEE Communications Magazine,</a:t>
            </a:r>
          </a:p>
          <a:p>
            <a:pPr>
              <a:buNone/>
            </a:pPr>
            <a:r>
              <a:rPr lang="en-US" sz="1600" dirty="0" smtClean="0"/>
              <a:t>vol. 53, no. 8, pp. 75–81, August 2015.</a:t>
            </a:r>
          </a:p>
          <a:p>
            <a:pPr>
              <a:buNone/>
            </a:pPr>
            <a:r>
              <a:rPr lang="en-US" sz="1600" dirty="0" smtClean="0"/>
              <a:t>[16] M. Stevens, “</a:t>
            </a:r>
            <a:r>
              <a:rPr lang="en-US" sz="1600" dirty="0" err="1" smtClean="0"/>
              <a:t>Crowdsourcing</a:t>
            </a:r>
            <a:r>
              <a:rPr lang="en-US" sz="1600" dirty="0" smtClean="0"/>
              <a:t> of pollution data using </a:t>
            </a:r>
            <a:r>
              <a:rPr lang="en-US" sz="1600" dirty="0" err="1" smtClean="0"/>
              <a:t>smartphones</a:t>
            </a:r>
            <a:r>
              <a:rPr lang="en-US" sz="1600" dirty="0" smtClean="0"/>
              <a:t>.”</a:t>
            </a:r>
          </a:p>
          <a:p>
            <a:pPr>
              <a:buNone/>
            </a:pPr>
            <a:r>
              <a:rPr lang="en-US" sz="1600" dirty="0" smtClean="0"/>
              <a:t>[17] K. </a:t>
            </a:r>
            <a:r>
              <a:rPr lang="en-US" sz="1600" dirty="0" err="1" smtClean="0"/>
              <a:t>Frkas</a:t>
            </a:r>
            <a:r>
              <a:rPr lang="en-US" sz="1600" dirty="0" smtClean="0"/>
              <a:t>, . Z. Nagy, T. Toms, and R. </a:t>
            </a:r>
            <a:r>
              <a:rPr lang="en-US" sz="1600" dirty="0" err="1" smtClean="0"/>
              <a:t>Szab</a:t>
            </a:r>
            <a:r>
              <a:rPr lang="en-US" sz="1600" dirty="0" smtClean="0"/>
              <a:t>, “Participatory sensing based real-time</a:t>
            </a:r>
          </a:p>
          <a:p>
            <a:pPr>
              <a:buNone/>
            </a:pPr>
            <a:r>
              <a:rPr lang="en-US" sz="1600" dirty="0" smtClean="0"/>
              <a:t>public transport information service,” in </a:t>
            </a:r>
            <a:r>
              <a:rPr lang="en-US" sz="1600" i="1" dirty="0" smtClean="0"/>
              <a:t>2014 IEEE International Conference on</a:t>
            </a:r>
          </a:p>
          <a:p>
            <a:pPr>
              <a:buNone/>
            </a:pPr>
            <a:r>
              <a:rPr lang="en-US" sz="1600" i="1" dirty="0" smtClean="0"/>
              <a:t>Pervasive Computing and Communication Workshops (PERCOM WORKSHOPS),</a:t>
            </a:r>
          </a:p>
          <a:p>
            <a:pPr>
              <a:buNone/>
            </a:pPr>
            <a:r>
              <a:rPr lang="en-US" sz="1600" dirty="0" smtClean="0"/>
              <a:t>March 2014, pp. 141–144.</a:t>
            </a:r>
          </a:p>
          <a:p>
            <a:pPr>
              <a:buNone/>
            </a:pPr>
            <a:r>
              <a:rPr lang="en-US" sz="1600" dirty="0" smtClean="0"/>
              <a:t>[18] J. Eriksson, L. </a:t>
            </a:r>
            <a:r>
              <a:rPr lang="en-US" sz="1600" dirty="0" err="1" smtClean="0"/>
              <a:t>Girod</a:t>
            </a:r>
            <a:r>
              <a:rPr lang="en-US" sz="1600" dirty="0" smtClean="0"/>
              <a:t>, B. Hull, R. Newton, S. Madden, and H. </a:t>
            </a:r>
            <a:r>
              <a:rPr lang="en-US" sz="1600" dirty="0" err="1" smtClean="0"/>
              <a:t>Balakrishnan</a:t>
            </a:r>
            <a:r>
              <a:rPr lang="en-US" sz="1600" dirty="0" smtClean="0"/>
              <a:t>, “The</a:t>
            </a:r>
          </a:p>
          <a:p>
            <a:pPr>
              <a:buNone/>
            </a:pPr>
            <a:r>
              <a:rPr lang="en-US" sz="1600" dirty="0" smtClean="0"/>
              <a:t>pothole patrol: Using a mobile sensor network for road surface monitoring,” in</a:t>
            </a:r>
          </a:p>
          <a:p>
            <a:pPr>
              <a:buNone/>
            </a:pPr>
            <a:r>
              <a:rPr lang="en-US" sz="1600" i="1" dirty="0" smtClean="0"/>
              <a:t>Proceedings of the 6th International Conference on Mobile Systems, Applications,</a:t>
            </a:r>
          </a:p>
          <a:p>
            <a:pPr>
              <a:buNone/>
            </a:pPr>
            <a:r>
              <a:rPr lang="en-US" sz="1600" i="1" dirty="0" smtClean="0"/>
              <a:t>and Services, ser. </a:t>
            </a:r>
            <a:r>
              <a:rPr lang="en-US" sz="1600" i="1" dirty="0" err="1" smtClean="0"/>
              <a:t>MobiSys</a:t>
            </a:r>
            <a:r>
              <a:rPr lang="en-US" sz="1600" i="1" dirty="0" smtClean="0"/>
              <a:t> ’08. New York, NY, USA: ACM, 2008, pp. 29–39.</a:t>
            </a:r>
          </a:p>
          <a:p>
            <a:pPr>
              <a:buNone/>
            </a:pPr>
            <a:r>
              <a:rPr lang="en-US" sz="1600" dirty="0" smtClean="0"/>
              <a:t>[Online]. Available: http://doi.acm.org/10.1145/1378600.1378605</a:t>
            </a:r>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59</a:t>
            </a:fld>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59</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5181600" y="4191000"/>
            <a:ext cx="3675998" cy="685800"/>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en-US" dirty="0" smtClean="0">
                <a:latin typeface="Times New Roman" pitchFamily="18" charset="0"/>
                <a:cs typeface="Times New Roman" pitchFamily="18" charset="0"/>
              </a:rPr>
              <a:t>     </a:t>
            </a: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161794" name="Picture 2"/>
          <p:cNvPicPr>
            <a:picLocks noChangeAspect="1" noChangeArrowheads="1"/>
          </p:cNvPicPr>
          <p:nvPr/>
        </p:nvPicPr>
        <p:blipFill>
          <a:blip r:embed="rId3" cstate="print"/>
          <a:srcRect/>
          <a:stretch>
            <a:fillRect/>
          </a:stretch>
        </p:blipFill>
        <p:spPr bwMode="auto">
          <a:xfrm>
            <a:off x="1066800" y="1219200"/>
            <a:ext cx="6956001" cy="4495800"/>
          </a:xfrm>
          <a:prstGeom prst="rect">
            <a:avLst/>
          </a:prstGeom>
          <a:noFill/>
          <a:ln w="9525">
            <a:noFill/>
            <a:miter lim="800000"/>
            <a:headEnd/>
            <a:tailEnd/>
          </a:ln>
        </p:spPr>
      </p:pic>
      <p:sp>
        <p:nvSpPr>
          <p:cNvPr id="11" name="Title 1"/>
          <p:cNvSpPr>
            <a:spLocks noGrp="1"/>
          </p:cNvSpPr>
          <p:nvPr>
            <p:ph type="title"/>
          </p:nvPr>
        </p:nvSpPr>
        <p:spPr>
          <a:xfrm>
            <a:off x="457200" y="228600"/>
            <a:ext cx="8229600" cy="685800"/>
          </a:xfrm>
        </p:spPr>
        <p:txBody>
          <a:bodyPr>
            <a:normAutofit fontScale="90000"/>
          </a:bodyPr>
          <a:lstStyle/>
          <a:p>
            <a:r>
              <a:rPr lang="en-US" sz="4900" b="1" dirty="0" smtClean="0">
                <a:solidFill>
                  <a:srgbClr val="0066FF"/>
                </a:solidFill>
              </a:rPr>
              <a:t>An Example of MCS System</a:t>
            </a:r>
            <a:endParaRPr lang="en-US" dirty="0">
              <a:solidFill>
                <a:srgbClr val="050C95"/>
              </a:solidFill>
            </a:endParaRPr>
          </a:p>
        </p:txBody>
      </p:sp>
      <p:sp>
        <p:nvSpPr>
          <p:cNvPr id="6"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6</a:t>
            </a:fld>
            <a:endParaRPr lang="en-US" b="1" dirty="0">
              <a:solidFill>
                <a:schemeClr val="tx1"/>
              </a:solidFill>
            </a:endParaRPr>
          </a:p>
        </p:txBody>
      </p:sp>
    </p:spTree>
    <p:extLst>
      <p:ext uri="{BB962C8B-B14F-4D97-AF65-F5344CB8AC3E}">
        <p14:creationId xmlns:p14="http://schemas.microsoft.com/office/powerpoint/2010/main" xmlns="" val="14405289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6172200"/>
          </a:xfrm>
        </p:spPr>
        <p:txBody>
          <a:bodyPr>
            <a:noAutofit/>
          </a:bodyPr>
          <a:lstStyle/>
          <a:p>
            <a:pPr>
              <a:buNone/>
            </a:pPr>
            <a:r>
              <a:rPr lang="en-US" sz="1600" dirty="0" smtClean="0"/>
              <a:t>[19] D. </a:t>
            </a:r>
            <a:r>
              <a:rPr lang="en-US" sz="1600" dirty="0" err="1" smtClean="0"/>
              <a:t>Kwak</a:t>
            </a:r>
            <a:r>
              <a:rPr lang="en-US" sz="1600" dirty="0" smtClean="0"/>
              <a:t>, D. Kim, R. Liu, L. </a:t>
            </a:r>
            <a:r>
              <a:rPr lang="en-US" sz="1600" dirty="0" err="1" smtClean="0"/>
              <a:t>Iftode</a:t>
            </a:r>
            <a:r>
              <a:rPr lang="en-US" sz="1600" dirty="0" smtClean="0"/>
              <a:t>, and B. </a:t>
            </a:r>
            <a:r>
              <a:rPr lang="en-US" sz="1600" dirty="0" err="1" smtClean="0"/>
              <a:t>Nath</a:t>
            </a:r>
            <a:r>
              <a:rPr lang="en-US" sz="1600" dirty="0" smtClean="0"/>
              <a:t>, “Tweeting traffic image reports</a:t>
            </a:r>
          </a:p>
          <a:p>
            <a:pPr>
              <a:buNone/>
            </a:pPr>
            <a:r>
              <a:rPr lang="en-US" sz="1600" dirty="0" smtClean="0"/>
              <a:t>on the road,” in </a:t>
            </a:r>
            <a:r>
              <a:rPr lang="en-US" sz="1600" i="1" dirty="0" smtClean="0"/>
              <a:t>6th International Conference on Mobile Computing, Applications</a:t>
            </a:r>
          </a:p>
          <a:p>
            <a:pPr>
              <a:buNone/>
            </a:pPr>
            <a:r>
              <a:rPr lang="en-US" sz="1600" i="1" dirty="0" smtClean="0"/>
              <a:t>and Services, Nov 2014, pp. 40–48.</a:t>
            </a:r>
          </a:p>
          <a:p>
            <a:pPr>
              <a:buNone/>
            </a:pPr>
            <a:r>
              <a:rPr lang="en-US" sz="1600" dirty="0" smtClean="0"/>
              <a:t>[20] Y. C. Fan, C. T. </a:t>
            </a:r>
            <a:r>
              <a:rPr lang="en-US" sz="1600" dirty="0" err="1" smtClean="0"/>
              <a:t>Iam</a:t>
            </a:r>
            <a:r>
              <a:rPr lang="en-US" sz="1600" dirty="0" smtClean="0"/>
              <a:t>, G. H. </a:t>
            </a:r>
            <a:r>
              <a:rPr lang="en-US" sz="1600" dirty="0" err="1" smtClean="0"/>
              <a:t>Syu</a:t>
            </a:r>
            <a:r>
              <a:rPr lang="en-US" sz="1600" dirty="0" smtClean="0"/>
              <a:t>, and W. H. Lee, “</a:t>
            </a:r>
            <a:r>
              <a:rPr lang="en-US" sz="1600" dirty="0" err="1" smtClean="0"/>
              <a:t>Teleeye</a:t>
            </a:r>
            <a:r>
              <a:rPr lang="en-US" sz="1600" dirty="0" smtClean="0"/>
              <a:t>: Enabling real-time</a:t>
            </a:r>
          </a:p>
          <a:p>
            <a:pPr>
              <a:buNone/>
            </a:pPr>
            <a:r>
              <a:rPr lang="en-US" sz="1600" dirty="0" smtClean="0"/>
              <a:t>geospatial query answering with mobile crowd,” in </a:t>
            </a:r>
            <a:r>
              <a:rPr lang="en-US" sz="1600" i="1" dirty="0" smtClean="0"/>
              <a:t>2013 IEEE International Conference</a:t>
            </a:r>
          </a:p>
          <a:p>
            <a:pPr>
              <a:buNone/>
            </a:pPr>
            <a:r>
              <a:rPr lang="en-US" sz="1600" i="1" dirty="0" smtClean="0"/>
              <a:t>on Distributed Computing in Sensor Systems, May 2013, pp. 323–324.</a:t>
            </a:r>
          </a:p>
          <a:p>
            <a:pPr>
              <a:buNone/>
            </a:pPr>
            <a:r>
              <a:rPr lang="it-IT" sz="1600" dirty="0" smtClean="0"/>
              <a:t>[21] A. Grazioli, M. Picone, F. Zanichelli, and M. Amoretti, “Collaborative mobile application</a:t>
            </a:r>
          </a:p>
          <a:p>
            <a:pPr>
              <a:buNone/>
            </a:pPr>
            <a:r>
              <a:rPr lang="en-US" sz="1600" dirty="0" smtClean="0"/>
              <a:t>and advanced services for smart parking,” in </a:t>
            </a:r>
            <a:r>
              <a:rPr lang="en-US" sz="1600" i="1" dirty="0" smtClean="0"/>
              <a:t>2013 IEEE 14th International</a:t>
            </a:r>
          </a:p>
          <a:p>
            <a:pPr>
              <a:buNone/>
            </a:pPr>
            <a:r>
              <a:rPr lang="en-US" sz="1600" i="1" dirty="0" smtClean="0"/>
              <a:t>Conference on Mobile Data Management, vol. 2, June 2013, pp. 39–44.</a:t>
            </a:r>
          </a:p>
          <a:p>
            <a:pPr>
              <a:buNone/>
            </a:pPr>
            <a:r>
              <a:rPr lang="en-US" sz="1600" dirty="0" smtClean="0"/>
              <a:t>[22] E. </a:t>
            </a:r>
            <a:r>
              <a:rPr lang="en-US" sz="1600" dirty="0" err="1" smtClean="0"/>
              <a:t>Koukoumidis</a:t>
            </a:r>
            <a:r>
              <a:rPr lang="en-US" sz="1600" dirty="0" smtClean="0"/>
              <a:t>, L.-S. </a:t>
            </a:r>
            <a:r>
              <a:rPr lang="en-US" sz="1600" dirty="0" err="1" smtClean="0"/>
              <a:t>Peh</a:t>
            </a:r>
            <a:r>
              <a:rPr lang="en-US" sz="1600" dirty="0" smtClean="0"/>
              <a:t>, and M. R. </a:t>
            </a:r>
            <a:r>
              <a:rPr lang="en-US" sz="1600" dirty="0" err="1" smtClean="0"/>
              <a:t>Martonosi</a:t>
            </a:r>
            <a:r>
              <a:rPr lang="en-US" sz="1600" dirty="0" smtClean="0"/>
              <a:t>, “</a:t>
            </a:r>
            <a:r>
              <a:rPr lang="en-US" sz="1600" dirty="0" err="1" smtClean="0"/>
              <a:t>Signalguru</a:t>
            </a:r>
            <a:r>
              <a:rPr lang="en-US" sz="1600" dirty="0" smtClean="0"/>
              <a:t>: Leveraging mobile</a:t>
            </a:r>
          </a:p>
          <a:p>
            <a:pPr>
              <a:buNone/>
            </a:pPr>
            <a:r>
              <a:rPr lang="en-US" sz="1600" dirty="0" smtClean="0"/>
              <a:t>phones for collaborative traffic signal schedule advisory,” in </a:t>
            </a:r>
            <a:r>
              <a:rPr lang="en-US" sz="1600" i="1" dirty="0" smtClean="0"/>
              <a:t>Proceedings of the</a:t>
            </a:r>
          </a:p>
          <a:p>
            <a:pPr>
              <a:buNone/>
            </a:pPr>
            <a:r>
              <a:rPr lang="en-US" sz="1600" i="1" dirty="0" smtClean="0"/>
              <a:t>9th International Conference on Mobile Systems, Applications, and Services, ser.</a:t>
            </a:r>
          </a:p>
          <a:p>
            <a:pPr>
              <a:buNone/>
            </a:pPr>
            <a:r>
              <a:rPr lang="en-US" sz="1600" dirty="0" err="1" smtClean="0"/>
              <a:t>MobiSys</a:t>
            </a:r>
            <a:r>
              <a:rPr lang="en-US" sz="1600" dirty="0" smtClean="0"/>
              <a:t> ’11. New York, NY, USA: ACM, 2011, pp. 127–140. [Online]. Available:</a:t>
            </a:r>
          </a:p>
          <a:p>
            <a:pPr>
              <a:buNone/>
            </a:pPr>
            <a:r>
              <a:rPr lang="en-US" sz="1600" dirty="0" smtClean="0"/>
              <a:t>http://doi.acm.org/10.1145/1999995.2000008</a:t>
            </a:r>
          </a:p>
          <a:p>
            <a:pPr>
              <a:buNone/>
            </a:pPr>
            <a:r>
              <a:rPr lang="en-US" sz="1600" dirty="0" smtClean="0"/>
              <a:t>[23] J. N. C. </a:t>
            </a:r>
            <a:r>
              <a:rPr lang="en-US" sz="1600" dirty="0" err="1" smtClean="0"/>
              <a:t>Victorino</a:t>
            </a:r>
            <a:r>
              <a:rPr lang="en-US" sz="1600" dirty="0" smtClean="0"/>
              <a:t> and M. R. J. E. </a:t>
            </a:r>
            <a:r>
              <a:rPr lang="en-US" sz="1600" dirty="0" err="1" smtClean="0"/>
              <a:t>Estuar</a:t>
            </a:r>
            <a:r>
              <a:rPr lang="en-US" sz="1600" dirty="0" smtClean="0"/>
              <a:t>, “Profiling flood risk through </a:t>
            </a:r>
            <a:r>
              <a:rPr lang="en-US" sz="1600" dirty="0" err="1" smtClean="0"/>
              <a:t>crowdsourced</a:t>
            </a:r>
            <a:endParaRPr lang="en-US" sz="1600" dirty="0" smtClean="0"/>
          </a:p>
          <a:p>
            <a:pPr>
              <a:buNone/>
            </a:pPr>
            <a:r>
              <a:rPr lang="en-US" sz="1600" dirty="0" smtClean="0"/>
              <a:t>flood level reports,” in </a:t>
            </a:r>
            <a:r>
              <a:rPr lang="en-US" sz="1600" i="1" dirty="0" smtClean="0"/>
              <a:t>2014 International Conference on IT Convergence</a:t>
            </a:r>
          </a:p>
          <a:p>
            <a:pPr>
              <a:buNone/>
            </a:pPr>
            <a:r>
              <a:rPr lang="en-US" sz="1600" i="1" dirty="0" smtClean="0"/>
              <a:t>and Security (ICITCS), Oct 2014, pp. 1–4.</a:t>
            </a:r>
          </a:p>
          <a:p>
            <a:pPr>
              <a:buNone/>
            </a:pPr>
            <a:r>
              <a:rPr lang="en-US" sz="1600" dirty="0" smtClean="0"/>
              <a:t>[24] Y. Yang, M. Sherman, and J. </a:t>
            </a:r>
            <a:r>
              <a:rPr lang="en-US" sz="1600" dirty="0" err="1" smtClean="0"/>
              <a:t>Lindqvist</a:t>
            </a:r>
            <a:r>
              <a:rPr lang="en-US" sz="1600" dirty="0" smtClean="0"/>
              <a:t>, “Disaster mitigation by </a:t>
            </a:r>
            <a:r>
              <a:rPr lang="en-US" sz="1600" dirty="0" err="1" smtClean="0"/>
              <a:t>crowdsourcing</a:t>
            </a:r>
            <a:r>
              <a:rPr lang="en-US" sz="1600" dirty="0" smtClean="0"/>
              <a:t> hazard</a:t>
            </a:r>
          </a:p>
          <a:p>
            <a:pPr>
              <a:buNone/>
            </a:pPr>
            <a:r>
              <a:rPr lang="en-US" sz="1600" dirty="0" smtClean="0"/>
              <a:t>documentation,” in </a:t>
            </a:r>
            <a:r>
              <a:rPr lang="en-US" sz="1600" i="1" dirty="0" smtClean="0"/>
              <a:t>IEEE Global Humanitarian Technology Conference (GHTC</a:t>
            </a:r>
          </a:p>
          <a:p>
            <a:pPr>
              <a:buNone/>
            </a:pPr>
            <a:r>
              <a:rPr lang="en-US" sz="1600" i="1" dirty="0" smtClean="0"/>
              <a:t>2014), Oct 2014, pp. 93–98.</a:t>
            </a:r>
            <a:endParaRPr lang="en-US" sz="1600" dirty="0" smtClean="0"/>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60</a:t>
            </a:fld>
            <a:endParaRPr lang="en-US" dirty="0"/>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
            <a:ext cx="8610600" cy="5943600"/>
          </a:xfrm>
        </p:spPr>
        <p:txBody>
          <a:bodyPr>
            <a:noAutofit/>
          </a:bodyPr>
          <a:lstStyle/>
          <a:p>
            <a:pPr>
              <a:buNone/>
            </a:pPr>
            <a:r>
              <a:rPr lang="en-US" sz="1600" dirty="0" smtClean="0"/>
              <a:t>[25] D. C. M, S. </a:t>
            </a:r>
            <a:r>
              <a:rPr lang="en-US" sz="1600" dirty="0" err="1" smtClean="0"/>
              <a:t>Sankaranarayanan</a:t>
            </a:r>
            <a:r>
              <a:rPr lang="en-US" sz="1600" dirty="0" smtClean="0"/>
              <a:t>, and C. Sharma, “Project </a:t>
            </a:r>
            <a:r>
              <a:rPr lang="en-US" sz="1600" dirty="0" err="1" smtClean="0"/>
              <a:t>jagriti</a:t>
            </a:r>
            <a:r>
              <a:rPr lang="en-US" sz="1600" dirty="0" smtClean="0"/>
              <a:t>: </a:t>
            </a:r>
            <a:r>
              <a:rPr lang="en-US" sz="1600" dirty="0" err="1" smtClean="0"/>
              <a:t>Crowdsourced</a:t>
            </a:r>
            <a:r>
              <a:rPr lang="en-US" sz="1600" dirty="0" smtClean="0"/>
              <a:t> child</a:t>
            </a:r>
          </a:p>
          <a:p>
            <a:pPr>
              <a:buNone/>
            </a:pPr>
            <a:r>
              <a:rPr lang="en-US" sz="1600" dirty="0" smtClean="0"/>
              <a:t>abuse reporting,” in </a:t>
            </a:r>
            <a:r>
              <a:rPr lang="en-US" sz="1600" i="1" dirty="0" smtClean="0"/>
              <a:t>IEEE Global Humanitarian Technology Conference (GHTC</a:t>
            </a:r>
          </a:p>
          <a:p>
            <a:pPr>
              <a:buNone/>
            </a:pPr>
            <a:r>
              <a:rPr lang="en-US" sz="1600" i="1" dirty="0" smtClean="0"/>
              <a:t>2014), Oct 2014, pp. 609–613.</a:t>
            </a:r>
          </a:p>
          <a:p>
            <a:pPr>
              <a:buNone/>
            </a:pPr>
            <a:r>
              <a:rPr lang="en-US" sz="1600" dirty="0" smtClean="0"/>
              <a:t>[26] J. Reilly, S. </a:t>
            </a:r>
            <a:r>
              <a:rPr lang="en-US" sz="1600" dirty="0" err="1" smtClean="0"/>
              <a:t>Dashti</a:t>
            </a:r>
            <a:r>
              <a:rPr lang="en-US" sz="1600" dirty="0" smtClean="0"/>
              <a:t>, M. </a:t>
            </a:r>
            <a:r>
              <a:rPr lang="en-US" sz="1600" dirty="0" err="1" smtClean="0"/>
              <a:t>Ervasti</a:t>
            </a:r>
            <a:r>
              <a:rPr lang="en-US" sz="1600" dirty="0" smtClean="0"/>
              <a:t>, J. D. Bray, S. D. Glaser, and A. M. </a:t>
            </a:r>
            <a:r>
              <a:rPr lang="en-US" sz="1600" dirty="0" err="1" smtClean="0"/>
              <a:t>Bayen</a:t>
            </a:r>
            <a:r>
              <a:rPr lang="en-US" sz="1600" dirty="0" smtClean="0"/>
              <a:t>, “Mobile</a:t>
            </a:r>
          </a:p>
          <a:p>
            <a:pPr>
              <a:buNone/>
            </a:pPr>
            <a:r>
              <a:rPr lang="en-US" sz="1600" dirty="0" smtClean="0"/>
              <a:t>phones as seismologic sensors: Automating data extraction for the </a:t>
            </a:r>
            <a:r>
              <a:rPr lang="en-US" sz="1600" dirty="0" err="1" smtClean="0"/>
              <a:t>ishake</a:t>
            </a:r>
            <a:r>
              <a:rPr lang="en-US" sz="1600" dirty="0" smtClean="0"/>
              <a:t> system,”</a:t>
            </a:r>
          </a:p>
          <a:p>
            <a:pPr>
              <a:buNone/>
            </a:pPr>
            <a:r>
              <a:rPr lang="en-US" sz="1600" i="1" dirty="0" smtClean="0"/>
              <a:t>IEEE Transactions on Automation Science and Engineering, vol. 10, no. 2, pp. 242–</a:t>
            </a:r>
          </a:p>
          <a:p>
            <a:pPr>
              <a:buNone/>
            </a:pPr>
            <a:r>
              <a:rPr lang="en-US" sz="1600" dirty="0" smtClean="0"/>
              <a:t>251, April 2013.</a:t>
            </a:r>
          </a:p>
          <a:p>
            <a:pPr>
              <a:buNone/>
            </a:pPr>
            <a:r>
              <a:rPr lang="en-US" sz="1600" dirty="0" smtClean="0"/>
              <a:t>[27] L. I. </a:t>
            </a:r>
            <a:r>
              <a:rPr lang="en-US" sz="1600" dirty="0" err="1" smtClean="0"/>
              <a:t>Besaleva</a:t>
            </a:r>
            <a:r>
              <a:rPr lang="en-US" sz="1600" dirty="0" smtClean="0"/>
              <a:t> and A. C. Weaver, “</a:t>
            </a:r>
            <a:r>
              <a:rPr lang="en-US" sz="1600" dirty="0" err="1" smtClean="0"/>
              <a:t>Crowdhelp</a:t>
            </a:r>
            <a:r>
              <a:rPr lang="en-US" sz="1600" dirty="0" smtClean="0"/>
              <a:t>: M-health application for emergency</a:t>
            </a:r>
          </a:p>
          <a:p>
            <a:pPr>
              <a:buNone/>
            </a:pPr>
            <a:r>
              <a:rPr lang="en-US" sz="1600" dirty="0" smtClean="0"/>
              <a:t>response improvement through </a:t>
            </a:r>
            <a:r>
              <a:rPr lang="en-US" sz="1600" dirty="0" err="1" smtClean="0"/>
              <a:t>crowdsourced</a:t>
            </a:r>
            <a:r>
              <a:rPr lang="en-US" sz="1600" dirty="0" smtClean="0"/>
              <a:t> and sensor-detected information,” in</a:t>
            </a:r>
          </a:p>
          <a:p>
            <a:pPr>
              <a:buNone/>
            </a:pPr>
            <a:r>
              <a:rPr lang="en-US" sz="1600" i="1" dirty="0" smtClean="0"/>
              <a:t>2014 Wireless Telecommunications Symposium, April 2014, pp. 1–5.</a:t>
            </a:r>
          </a:p>
          <a:p>
            <a:pPr>
              <a:buNone/>
            </a:pPr>
            <a:r>
              <a:rPr lang="en-US" sz="1600" dirty="0" smtClean="0"/>
              <a:t>[28] D. M. Punjabi, L. P. Tung, and B. S. P. Lin, “</a:t>
            </a:r>
            <a:r>
              <a:rPr lang="en-US" sz="1600" dirty="0" err="1" smtClean="0"/>
              <a:t>Crowdsmile</a:t>
            </a:r>
            <a:r>
              <a:rPr lang="en-US" sz="1600" dirty="0" smtClean="0"/>
              <a:t>: A </a:t>
            </a:r>
            <a:r>
              <a:rPr lang="en-US" sz="1600" dirty="0" err="1" smtClean="0"/>
              <a:t>crowdsourcing</a:t>
            </a:r>
            <a:r>
              <a:rPr lang="en-US" sz="1600" dirty="0" smtClean="0"/>
              <a:t>-based</a:t>
            </a:r>
          </a:p>
          <a:p>
            <a:pPr>
              <a:buNone/>
            </a:pPr>
            <a:r>
              <a:rPr lang="en-US" sz="1600" dirty="0" smtClean="0"/>
              <a:t>social and mobile integrated system for learning by exploration,” in </a:t>
            </a:r>
            <a:r>
              <a:rPr lang="en-US" sz="1600" i="1" dirty="0" smtClean="0"/>
              <a:t>2013 IEEE 10th</a:t>
            </a:r>
          </a:p>
          <a:p>
            <a:pPr>
              <a:buNone/>
            </a:pPr>
            <a:r>
              <a:rPr lang="en-US" sz="1600" i="1" dirty="0" smtClean="0"/>
              <a:t>International Conference on Ubiquitous Intelligence and Computing and 2013 IEEE</a:t>
            </a:r>
          </a:p>
          <a:p>
            <a:pPr>
              <a:buNone/>
            </a:pPr>
            <a:r>
              <a:rPr lang="en-US" sz="1600" i="1" dirty="0" smtClean="0"/>
              <a:t>10th International Conference on Autonomic and Trusted Computing, Dec 2013, pp.</a:t>
            </a:r>
          </a:p>
          <a:p>
            <a:pPr>
              <a:buNone/>
            </a:pPr>
            <a:r>
              <a:rPr lang="en-US" sz="1600" dirty="0" smtClean="0"/>
              <a:t>521–526.</a:t>
            </a:r>
          </a:p>
          <a:p>
            <a:pPr>
              <a:buNone/>
            </a:pPr>
            <a:r>
              <a:rPr lang="de-DE" sz="1600" dirty="0" smtClean="0"/>
              <a:t>[29] K. Gimpel, N. Schneider, B. O’Connor, D. Das, D. Mills, J. Eisenstein,</a:t>
            </a:r>
          </a:p>
          <a:p>
            <a:pPr>
              <a:buNone/>
            </a:pPr>
            <a:r>
              <a:rPr lang="en-US" sz="1600" dirty="0" smtClean="0"/>
              <a:t>M. </a:t>
            </a:r>
            <a:r>
              <a:rPr lang="en-US" sz="1600" dirty="0" err="1" smtClean="0"/>
              <a:t>Heilman</a:t>
            </a:r>
            <a:r>
              <a:rPr lang="en-US" sz="1600" dirty="0" smtClean="0"/>
              <a:t>, D. </a:t>
            </a:r>
            <a:r>
              <a:rPr lang="en-US" sz="1600" dirty="0" err="1" smtClean="0"/>
              <a:t>Yogatama</a:t>
            </a:r>
            <a:r>
              <a:rPr lang="en-US" sz="1600" dirty="0" smtClean="0"/>
              <a:t>, J. </a:t>
            </a:r>
            <a:r>
              <a:rPr lang="en-US" sz="1600" dirty="0" err="1" smtClean="0"/>
              <a:t>Flanigan</a:t>
            </a:r>
            <a:r>
              <a:rPr lang="en-US" sz="1600" dirty="0" smtClean="0"/>
              <a:t>, and N. A. Smith, “Part-of-speech tagging</a:t>
            </a:r>
          </a:p>
          <a:p>
            <a:pPr>
              <a:buNone/>
            </a:pPr>
            <a:r>
              <a:rPr lang="en-US" sz="1600" dirty="0" smtClean="0"/>
              <a:t>for twitter: Annotation, features, and experiments,” in </a:t>
            </a:r>
            <a:r>
              <a:rPr lang="en-US" sz="1600" i="1" dirty="0" smtClean="0"/>
              <a:t>Proceedings of the 49th</a:t>
            </a:r>
          </a:p>
          <a:p>
            <a:pPr>
              <a:buNone/>
            </a:pPr>
            <a:r>
              <a:rPr lang="en-US" sz="1600" i="1" dirty="0" smtClean="0"/>
              <a:t>Annual Meeting of the Association for Computational Linguistics: Human Language</a:t>
            </a:r>
          </a:p>
          <a:p>
            <a:pPr>
              <a:buNone/>
            </a:pPr>
            <a:r>
              <a:rPr lang="en-US" sz="1600" i="1" dirty="0" smtClean="0"/>
              <a:t>Technologies: Short Papers - Volume 2, ser. HLT ’11. Stroudsburg, PA, USA:</a:t>
            </a:r>
          </a:p>
          <a:p>
            <a:pPr>
              <a:buNone/>
            </a:pPr>
            <a:r>
              <a:rPr lang="en-US" sz="1600" dirty="0" smtClean="0"/>
              <a:t>Association for Computational Linguistics, 2011, pp. 42–47. [Online]. Available:</a:t>
            </a:r>
          </a:p>
          <a:p>
            <a:pPr>
              <a:buNone/>
            </a:pPr>
            <a:r>
              <a:rPr lang="en-US" sz="1600" dirty="0" smtClean="0"/>
              <a:t>http://dl.acm.org/citation.cfm?id=2002736.2002747</a:t>
            </a:r>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61</a:t>
            </a:fld>
            <a:endParaRPr lang="en-US" dirty="0"/>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
            <a:ext cx="8610600" cy="5943600"/>
          </a:xfrm>
        </p:spPr>
        <p:txBody>
          <a:bodyPr>
            <a:noAutofit/>
          </a:bodyPr>
          <a:lstStyle/>
          <a:p>
            <a:pPr>
              <a:buNone/>
            </a:pPr>
            <a:r>
              <a:rPr lang="en-US" sz="1600" dirty="0" smtClean="0"/>
              <a:t>[30] T. </a:t>
            </a:r>
            <a:r>
              <a:rPr lang="en-US" sz="1600" dirty="0" err="1" smtClean="0"/>
              <a:t>Eaglin</a:t>
            </a:r>
            <a:r>
              <a:rPr lang="en-US" sz="1600" dirty="0" smtClean="0"/>
              <a:t>, K. Subramanian, and J. Payton, “3d modeling by the masses: A mobile</a:t>
            </a:r>
          </a:p>
          <a:p>
            <a:pPr>
              <a:buNone/>
            </a:pPr>
            <a:r>
              <a:rPr lang="en-US" sz="1600" dirty="0" smtClean="0"/>
              <a:t>app for modeling buildings,” in </a:t>
            </a:r>
            <a:r>
              <a:rPr lang="en-US" sz="1600" i="1" dirty="0" smtClean="0"/>
              <a:t>2013 IEEE International Conference on Pervasive</a:t>
            </a:r>
          </a:p>
          <a:p>
            <a:pPr>
              <a:buNone/>
            </a:pPr>
            <a:r>
              <a:rPr lang="en-US" sz="1600" i="1" dirty="0" smtClean="0"/>
              <a:t>Computing and Communications Workshops (PERCOM Workshops), March 2013,</a:t>
            </a:r>
          </a:p>
          <a:p>
            <a:pPr>
              <a:buNone/>
            </a:pPr>
            <a:r>
              <a:rPr lang="en-US" sz="1600" dirty="0" smtClean="0"/>
              <a:t>pp. 315–317.</a:t>
            </a:r>
          </a:p>
          <a:p>
            <a:pPr>
              <a:buNone/>
            </a:pPr>
            <a:r>
              <a:rPr lang="en-US" sz="1600" dirty="0" smtClean="0"/>
              <a:t>[31] S. Chen, M. Li, and K. </a:t>
            </a:r>
            <a:r>
              <a:rPr lang="en-US" sz="1600" dirty="0" err="1" smtClean="0"/>
              <a:t>Ren</a:t>
            </a:r>
            <a:r>
              <a:rPr lang="en-US" sz="1600" dirty="0" smtClean="0"/>
              <a:t>, “The power of indoor crowd: Indoor 3d maps from</a:t>
            </a:r>
          </a:p>
          <a:p>
            <a:pPr>
              <a:buNone/>
            </a:pPr>
            <a:r>
              <a:rPr lang="en-US" sz="1600" dirty="0" smtClean="0"/>
              <a:t>the crowd,” in </a:t>
            </a:r>
            <a:r>
              <a:rPr lang="en-US" sz="1600" i="1" dirty="0" smtClean="0"/>
              <a:t>2014 IEEE Conference on Computer Communications Workshops</a:t>
            </a:r>
          </a:p>
          <a:p>
            <a:pPr>
              <a:buNone/>
            </a:pPr>
            <a:r>
              <a:rPr lang="en-US" sz="1600" i="1" dirty="0" smtClean="0"/>
              <a:t>(INFOCOM WKSHPS), April 2014, pp. 217–218.</a:t>
            </a:r>
          </a:p>
          <a:p>
            <a:pPr>
              <a:buNone/>
            </a:pPr>
            <a:r>
              <a:rPr lang="en-US" sz="1600" dirty="0" smtClean="0"/>
              <a:t>[32] K. </a:t>
            </a:r>
            <a:r>
              <a:rPr lang="en-US" sz="1600" dirty="0" err="1" smtClean="0"/>
              <a:t>Farkas</a:t>
            </a:r>
            <a:r>
              <a:rPr lang="en-US" sz="1600" dirty="0" smtClean="0"/>
              <a:t>, A. </a:t>
            </a:r>
            <a:r>
              <a:rPr lang="en-US" sz="1600" dirty="0" err="1" smtClean="0"/>
              <a:t>Zsolt</a:t>
            </a:r>
            <a:r>
              <a:rPr lang="en-US" sz="1600" dirty="0" smtClean="0"/>
              <a:t> Nagy, T. Tomas, and R. </a:t>
            </a:r>
            <a:r>
              <a:rPr lang="en-US" sz="1600" dirty="0" err="1" smtClean="0"/>
              <a:t>Szabo</a:t>
            </a:r>
            <a:r>
              <a:rPr lang="en-US" sz="1600" dirty="0" smtClean="0"/>
              <a:t>, “Participatory sensing based</a:t>
            </a:r>
          </a:p>
          <a:p>
            <a:pPr>
              <a:buNone/>
            </a:pPr>
            <a:r>
              <a:rPr lang="en-US" sz="1600" dirty="0" smtClean="0"/>
              <a:t>real-time public transport information service,” pp. 141–144, 03 2014.</a:t>
            </a:r>
          </a:p>
          <a:p>
            <a:pPr>
              <a:buNone/>
            </a:pPr>
            <a:r>
              <a:rPr lang="en-US" sz="1600" dirty="0" smtClean="0"/>
              <a:t>[33] M. S. S. Tan and R. O. </a:t>
            </a:r>
            <a:r>
              <a:rPr lang="en-US" sz="1600" dirty="0" err="1" smtClean="0"/>
              <a:t>Atienza</a:t>
            </a:r>
            <a:r>
              <a:rPr lang="en-US" sz="1600" dirty="0" smtClean="0"/>
              <a:t>, “</a:t>
            </a:r>
            <a:r>
              <a:rPr lang="en-US" sz="1600" dirty="0" err="1" smtClean="0"/>
              <a:t>Librorum</a:t>
            </a:r>
            <a:r>
              <a:rPr lang="en-US" sz="1600" dirty="0" smtClean="0"/>
              <a:t>: A </a:t>
            </a:r>
            <a:r>
              <a:rPr lang="en-US" sz="1600" dirty="0" err="1" smtClean="0"/>
              <a:t>crowdsourcing</a:t>
            </a:r>
            <a:r>
              <a:rPr lang="en-US" sz="1600" dirty="0" smtClean="0"/>
              <a:t> </a:t>
            </a:r>
            <a:r>
              <a:rPr lang="en-US" sz="1600" dirty="0" err="1" smtClean="0"/>
              <a:t>filipino-english</a:t>
            </a:r>
            <a:r>
              <a:rPr lang="en-US" sz="1600" dirty="0" smtClean="0"/>
              <a:t> dictionary</a:t>
            </a:r>
          </a:p>
          <a:p>
            <a:pPr>
              <a:buNone/>
            </a:pPr>
            <a:r>
              <a:rPr lang="en-US" sz="1600" dirty="0" smtClean="0"/>
              <a:t>mobile application,” in </a:t>
            </a:r>
            <a:r>
              <a:rPr lang="en-US" sz="1600" i="1" dirty="0" smtClean="0"/>
              <a:t>TENCON 2014 - 2014 IEEE Region 10 Conference,</a:t>
            </a:r>
          </a:p>
          <a:p>
            <a:pPr>
              <a:buNone/>
            </a:pPr>
            <a:r>
              <a:rPr lang="en-US" sz="1600" dirty="0" smtClean="0"/>
              <a:t>Oct 2014, pp. 1–6.</a:t>
            </a:r>
          </a:p>
          <a:p>
            <a:pPr>
              <a:buNone/>
            </a:pPr>
            <a:r>
              <a:rPr lang="en-US" sz="1600" dirty="0" smtClean="0"/>
              <a:t>[34] Y. Liu, T. </a:t>
            </a:r>
            <a:r>
              <a:rPr lang="en-US" sz="1600" dirty="0" err="1" smtClean="0"/>
              <a:t>Alexandrova</a:t>
            </a:r>
            <a:r>
              <a:rPr lang="en-US" sz="1600" dirty="0" smtClean="0"/>
              <a:t>, T. Nakajima, and V. </a:t>
            </a:r>
            <a:r>
              <a:rPr lang="en-US" sz="1600" dirty="0" err="1" smtClean="0"/>
              <a:t>Lehdonvirta</a:t>
            </a:r>
            <a:r>
              <a:rPr lang="en-US" sz="1600" dirty="0" smtClean="0"/>
              <a:t>, “Mobile image search</a:t>
            </a:r>
          </a:p>
          <a:p>
            <a:pPr>
              <a:buNone/>
            </a:pPr>
            <a:r>
              <a:rPr lang="en-US" sz="1600" dirty="0" smtClean="0"/>
              <a:t>via local crowd: A user study,” in </a:t>
            </a:r>
            <a:r>
              <a:rPr lang="en-US" sz="1600" i="1" dirty="0" smtClean="0"/>
              <a:t>2011 IEEE 17th International Conference on</a:t>
            </a:r>
          </a:p>
          <a:p>
            <a:pPr>
              <a:buNone/>
            </a:pPr>
            <a:r>
              <a:rPr lang="en-US" sz="1600" i="1" dirty="0" smtClean="0"/>
              <a:t>Embedded and Real-Time Computing Systems and Applications, vol. 2, Aug 2011,</a:t>
            </a:r>
          </a:p>
          <a:p>
            <a:pPr>
              <a:buNone/>
            </a:pPr>
            <a:r>
              <a:rPr lang="en-US" sz="1600" dirty="0" smtClean="0"/>
              <a:t>pp. 109–112.</a:t>
            </a:r>
          </a:p>
          <a:p>
            <a:pPr>
              <a:buNone/>
            </a:pPr>
            <a:r>
              <a:rPr lang="en-US" sz="1600" dirty="0" smtClean="0"/>
              <a:t>[35] C. </a:t>
            </a:r>
            <a:r>
              <a:rPr lang="en-US" sz="1600" dirty="0" err="1" smtClean="0"/>
              <a:t>Laoudias</a:t>
            </a:r>
            <a:r>
              <a:rPr lang="en-US" sz="1600" dirty="0" smtClean="0"/>
              <a:t>, G. </a:t>
            </a:r>
            <a:r>
              <a:rPr lang="en-US" sz="1600" dirty="0" err="1" smtClean="0"/>
              <a:t>Constantinou</a:t>
            </a:r>
            <a:r>
              <a:rPr lang="en-US" sz="1600" dirty="0" smtClean="0"/>
              <a:t>, M. </a:t>
            </a:r>
            <a:r>
              <a:rPr lang="en-US" sz="1600" dirty="0" err="1" smtClean="0"/>
              <a:t>Constantinides</a:t>
            </a:r>
            <a:r>
              <a:rPr lang="en-US" sz="1600" dirty="0" smtClean="0"/>
              <a:t>, S. </a:t>
            </a:r>
            <a:r>
              <a:rPr lang="en-US" sz="1600" dirty="0" err="1" smtClean="0"/>
              <a:t>Nicolaou</a:t>
            </a:r>
            <a:r>
              <a:rPr lang="en-US" sz="1600" dirty="0" smtClean="0"/>
              <a:t>, D. </a:t>
            </a:r>
            <a:r>
              <a:rPr lang="en-US" sz="1600" dirty="0" err="1" smtClean="0"/>
              <a:t>Zeinalipour-Yazti</a:t>
            </a:r>
            <a:r>
              <a:rPr lang="en-US" sz="1600" dirty="0" smtClean="0"/>
              <a:t>,</a:t>
            </a:r>
          </a:p>
          <a:p>
            <a:pPr>
              <a:buNone/>
            </a:pPr>
            <a:r>
              <a:rPr lang="en-US" sz="1600" dirty="0" smtClean="0"/>
              <a:t>and C. G. </a:t>
            </a:r>
            <a:r>
              <a:rPr lang="en-US" sz="1600" dirty="0" err="1" smtClean="0"/>
              <a:t>Panayiotou</a:t>
            </a:r>
            <a:r>
              <a:rPr lang="en-US" sz="1600" dirty="0" smtClean="0"/>
              <a:t>, “The </a:t>
            </a:r>
            <a:r>
              <a:rPr lang="en-US" sz="1600" dirty="0" err="1" smtClean="0"/>
              <a:t>airplace</a:t>
            </a:r>
            <a:r>
              <a:rPr lang="en-US" sz="1600" dirty="0" smtClean="0"/>
              <a:t> indoor positioning platform for android </a:t>
            </a:r>
            <a:r>
              <a:rPr lang="en-US" sz="1600" dirty="0" err="1" smtClean="0"/>
              <a:t>smartphones</a:t>
            </a:r>
            <a:r>
              <a:rPr lang="en-US" sz="1600" dirty="0" smtClean="0"/>
              <a:t>,”</a:t>
            </a:r>
          </a:p>
          <a:p>
            <a:pPr>
              <a:buNone/>
            </a:pPr>
            <a:r>
              <a:rPr lang="en-US" sz="1600" dirty="0" smtClean="0"/>
              <a:t>in </a:t>
            </a:r>
            <a:r>
              <a:rPr lang="en-US" sz="1600" i="1" dirty="0" smtClean="0"/>
              <a:t>2012 IEEE 13th International Conference on Mobile Data Management,</a:t>
            </a:r>
          </a:p>
          <a:p>
            <a:pPr>
              <a:buNone/>
            </a:pPr>
            <a:r>
              <a:rPr lang="en-US" sz="1600" dirty="0" smtClean="0"/>
              <a:t>July 2012, pp. 312–315.</a:t>
            </a:r>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62</a:t>
            </a:fld>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62</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
            <a:ext cx="8610600" cy="5943600"/>
          </a:xfrm>
        </p:spPr>
        <p:txBody>
          <a:bodyPr>
            <a:noAutofit/>
          </a:bodyPr>
          <a:lstStyle/>
          <a:p>
            <a:pPr>
              <a:buNone/>
            </a:pPr>
            <a:r>
              <a:rPr lang="en-US" sz="1600" dirty="0" smtClean="0"/>
              <a:t>[36] J. </a:t>
            </a:r>
            <a:r>
              <a:rPr lang="en-US" sz="1600" dirty="0" err="1" smtClean="0"/>
              <a:t>Ren</a:t>
            </a:r>
            <a:r>
              <a:rPr lang="en-US" sz="1600" dirty="0" smtClean="0"/>
              <a:t>, Y. Zhang, K. Zhang, and X. S. </a:t>
            </a:r>
            <a:r>
              <a:rPr lang="en-US" sz="1600" dirty="0" err="1" smtClean="0"/>
              <a:t>Shen</a:t>
            </a:r>
            <a:r>
              <a:rPr lang="en-US" sz="1600" dirty="0" smtClean="0"/>
              <a:t>, “</a:t>
            </a:r>
            <a:r>
              <a:rPr lang="en-US" sz="1600" dirty="0" err="1" smtClean="0"/>
              <a:t>Sacrm</a:t>
            </a:r>
            <a:r>
              <a:rPr lang="en-US" sz="1600" dirty="0" smtClean="0"/>
              <a:t>: Social aware</a:t>
            </a:r>
          </a:p>
          <a:p>
            <a:pPr>
              <a:buNone/>
            </a:pPr>
            <a:r>
              <a:rPr lang="en-US" sz="1600" dirty="0" err="1" smtClean="0"/>
              <a:t>crowdsourcing</a:t>
            </a:r>
            <a:r>
              <a:rPr lang="en-US" sz="1600" dirty="0" smtClean="0"/>
              <a:t> with reputation management in mobile sensing,” </a:t>
            </a:r>
            <a:r>
              <a:rPr lang="en-US" sz="1600" i="1" dirty="0" smtClean="0"/>
              <a:t>Computer</a:t>
            </a:r>
          </a:p>
          <a:p>
            <a:pPr>
              <a:buNone/>
            </a:pPr>
            <a:r>
              <a:rPr lang="en-US" sz="1600" i="1" dirty="0" smtClean="0"/>
              <a:t>Communications, vol. 65, pp. 55 – 65, 2015, mobile Ubiquitous Sensing from Social</a:t>
            </a:r>
          </a:p>
          <a:p>
            <a:pPr>
              <a:buNone/>
            </a:pPr>
            <a:r>
              <a:rPr lang="en-US" sz="1600" dirty="0" smtClean="0"/>
              <a:t>Network Viewpoint. [Online]. Available: //www.sciencedirect.com/science/article/</a:t>
            </a:r>
          </a:p>
          <a:p>
            <a:pPr>
              <a:buNone/>
            </a:pPr>
            <a:r>
              <a:rPr lang="en-US" sz="1600" dirty="0" err="1" smtClean="0"/>
              <a:t>pii</a:t>
            </a:r>
            <a:r>
              <a:rPr lang="en-US" sz="1600" dirty="0" smtClean="0"/>
              <a:t>/S014036641500050X</a:t>
            </a:r>
          </a:p>
          <a:p>
            <a:pPr>
              <a:buNone/>
            </a:pPr>
            <a:r>
              <a:rPr lang="en-US" sz="1600" dirty="0" smtClean="0"/>
              <a:t>[37] B. Song, H. Shah-</a:t>
            </a:r>
            <a:r>
              <a:rPr lang="en-US" sz="1600" dirty="0" err="1" smtClean="0"/>
              <a:t>Mansouri</a:t>
            </a:r>
            <a:r>
              <a:rPr lang="en-US" sz="1600" dirty="0" smtClean="0"/>
              <a:t>, and V. W. S. Wong, “Quality of sensing aware budget</a:t>
            </a:r>
          </a:p>
          <a:p>
            <a:pPr>
              <a:buNone/>
            </a:pPr>
            <a:r>
              <a:rPr lang="en-US" sz="1600" dirty="0" smtClean="0"/>
              <a:t>feasible mechanism for mobile </a:t>
            </a:r>
            <a:r>
              <a:rPr lang="en-US" sz="1600" dirty="0" err="1" smtClean="0"/>
              <a:t>crowdsensing</a:t>
            </a:r>
            <a:r>
              <a:rPr lang="en-US" sz="1600" dirty="0" smtClean="0"/>
              <a:t>,” </a:t>
            </a:r>
            <a:r>
              <a:rPr lang="en-US" sz="1600" i="1" dirty="0" smtClean="0"/>
              <a:t>IEEE Transactions on Wireless</a:t>
            </a:r>
          </a:p>
          <a:p>
            <a:pPr>
              <a:buNone/>
            </a:pPr>
            <a:r>
              <a:rPr lang="fr-FR" sz="1600" i="1" dirty="0" smtClean="0"/>
              <a:t>Communications, vol. 16, no. 6, pp. 3619–3631, </a:t>
            </a:r>
            <a:r>
              <a:rPr lang="fr-FR" sz="1600" i="1" dirty="0" err="1" smtClean="0"/>
              <a:t>June</a:t>
            </a:r>
            <a:r>
              <a:rPr lang="fr-FR" sz="1600" i="1" dirty="0" smtClean="0"/>
              <a:t> 2017.</a:t>
            </a:r>
          </a:p>
          <a:p>
            <a:pPr>
              <a:buNone/>
            </a:pPr>
            <a:r>
              <a:rPr lang="en-US" sz="1600" dirty="0" smtClean="0"/>
              <a:t>[38] I. </a:t>
            </a:r>
            <a:r>
              <a:rPr lang="en-US" sz="1600" dirty="0" err="1" smtClean="0"/>
              <a:t>Koutsopoulos</a:t>
            </a:r>
            <a:r>
              <a:rPr lang="en-US" sz="1600" dirty="0" smtClean="0"/>
              <a:t>, “Optimal incentive-driven design of participatory sensing systems,”</a:t>
            </a:r>
          </a:p>
          <a:p>
            <a:pPr>
              <a:buNone/>
            </a:pPr>
            <a:r>
              <a:rPr lang="en-US" sz="1600" dirty="0" smtClean="0"/>
              <a:t>in </a:t>
            </a:r>
            <a:r>
              <a:rPr lang="en-US" sz="1600" i="1" dirty="0" smtClean="0"/>
              <a:t>2013 Proceedings IEEE INFOCOM, April 2013, pp. 1402–1410.</a:t>
            </a:r>
          </a:p>
          <a:p>
            <a:pPr>
              <a:buNone/>
            </a:pPr>
            <a:r>
              <a:rPr lang="en-US" sz="1600" dirty="0" smtClean="0"/>
              <a:t>[39] H. Shah-</a:t>
            </a:r>
            <a:r>
              <a:rPr lang="en-US" sz="1600" dirty="0" err="1" smtClean="0"/>
              <a:t>Mansouri</a:t>
            </a:r>
            <a:r>
              <a:rPr lang="en-US" sz="1600" dirty="0" smtClean="0"/>
              <a:t> and V. W. S. Wong, “Profit maximization in mobile </a:t>
            </a:r>
            <a:r>
              <a:rPr lang="en-US" sz="1600" dirty="0" err="1" smtClean="0"/>
              <a:t>crowdsourcing</a:t>
            </a:r>
            <a:r>
              <a:rPr lang="en-US" sz="1600" dirty="0" smtClean="0"/>
              <a:t>:</a:t>
            </a:r>
          </a:p>
          <a:p>
            <a:pPr>
              <a:buNone/>
            </a:pPr>
            <a:r>
              <a:rPr lang="en-US" sz="1600" dirty="0" smtClean="0"/>
              <a:t>A truthful auction mechanism,” in </a:t>
            </a:r>
            <a:r>
              <a:rPr lang="en-US" sz="1600" i="1" dirty="0" smtClean="0"/>
              <a:t>2015 IEEE International Conference on</a:t>
            </a:r>
          </a:p>
          <a:p>
            <a:pPr>
              <a:buNone/>
            </a:pPr>
            <a:r>
              <a:rPr lang="fr-FR" sz="1600" i="1" dirty="0" smtClean="0"/>
              <a:t>Communications (ICC), </a:t>
            </a:r>
            <a:r>
              <a:rPr lang="fr-FR" sz="1600" i="1" dirty="0" err="1" smtClean="0"/>
              <a:t>June</a:t>
            </a:r>
            <a:r>
              <a:rPr lang="fr-FR" sz="1600" i="1" dirty="0" smtClean="0"/>
              <a:t> 2015, pp. 3216–3221.</a:t>
            </a:r>
          </a:p>
          <a:p>
            <a:pPr>
              <a:buNone/>
            </a:pPr>
            <a:r>
              <a:rPr lang="en-US" sz="1600" dirty="0" smtClean="0"/>
              <a:t>[40] L. G. </a:t>
            </a:r>
            <a:r>
              <a:rPr lang="en-US" sz="1600" dirty="0" err="1" smtClean="0"/>
              <a:t>Jaimes</a:t>
            </a:r>
            <a:r>
              <a:rPr lang="en-US" sz="1600" dirty="0" smtClean="0"/>
              <a:t>, I. </a:t>
            </a:r>
            <a:r>
              <a:rPr lang="en-US" sz="1600" dirty="0" err="1" smtClean="0"/>
              <a:t>Vergara</a:t>
            </a:r>
            <a:r>
              <a:rPr lang="en-US" sz="1600" dirty="0" smtClean="0"/>
              <a:t>-Laurens, and M. A. Labrador, “A location-based incentive</a:t>
            </a:r>
          </a:p>
          <a:p>
            <a:pPr>
              <a:buNone/>
            </a:pPr>
            <a:r>
              <a:rPr lang="en-US" sz="1600" dirty="0" smtClean="0"/>
              <a:t>mechanism for participatory sensing systems with budget constraints,” in </a:t>
            </a:r>
            <a:r>
              <a:rPr lang="en-US" sz="1600" i="1" dirty="0" smtClean="0"/>
              <a:t>2012 IEEE</a:t>
            </a:r>
          </a:p>
          <a:p>
            <a:pPr>
              <a:buNone/>
            </a:pPr>
            <a:r>
              <a:rPr lang="en-US" sz="1600" i="1" dirty="0" smtClean="0"/>
              <a:t>International Conference on Pervasive Computing and Communications, March</a:t>
            </a:r>
          </a:p>
          <a:p>
            <a:pPr>
              <a:buNone/>
            </a:pPr>
            <a:r>
              <a:rPr lang="en-US" sz="1600" dirty="0" smtClean="0"/>
              <a:t>2012, pp. 103–108.</a:t>
            </a:r>
          </a:p>
          <a:p>
            <a:pPr>
              <a:buNone/>
            </a:pPr>
            <a:r>
              <a:rPr lang="en-US" sz="1600" dirty="0" smtClean="0"/>
              <a:t>[41] S. </a:t>
            </a:r>
            <a:r>
              <a:rPr lang="en-US" sz="1600" dirty="0" err="1" smtClean="0"/>
              <a:t>Ji</a:t>
            </a:r>
            <a:r>
              <a:rPr lang="en-US" sz="1600" dirty="0" smtClean="0"/>
              <a:t> and T. Chen, “Incentive mechanisms for </a:t>
            </a:r>
            <a:r>
              <a:rPr lang="en-US" sz="1600" dirty="0" err="1" smtClean="0"/>
              <a:t>discretized</a:t>
            </a:r>
            <a:r>
              <a:rPr lang="en-US" sz="1600" dirty="0" smtClean="0"/>
              <a:t> mobile </a:t>
            </a:r>
            <a:r>
              <a:rPr lang="en-US" sz="1600" dirty="0" err="1" smtClean="0"/>
              <a:t>crowdsensings</a:t>
            </a:r>
            <a:r>
              <a:rPr lang="en-US" sz="1600" dirty="0" smtClean="0"/>
              <a:t>,”</a:t>
            </a:r>
          </a:p>
          <a:p>
            <a:pPr>
              <a:buNone/>
            </a:pPr>
            <a:r>
              <a:rPr lang="en-US" sz="1600" i="1" dirty="0" smtClean="0"/>
              <a:t>IEEE Transactions on Wireless Communications, vol. 15, no. 1, pp. 146–161, Jan</a:t>
            </a:r>
          </a:p>
          <a:p>
            <a:pPr>
              <a:buNone/>
            </a:pPr>
            <a:r>
              <a:rPr lang="en-US" sz="1600" dirty="0" smtClean="0"/>
              <a:t>2016.</a:t>
            </a:r>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63</a:t>
            </a:fld>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63</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610600" cy="5943600"/>
          </a:xfrm>
        </p:spPr>
        <p:txBody>
          <a:bodyPr>
            <a:noAutofit/>
          </a:bodyPr>
          <a:lstStyle/>
          <a:p>
            <a:pPr>
              <a:buNone/>
            </a:pPr>
            <a:r>
              <a:rPr lang="en-US" sz="1600" dirty="0" smtClean="0"/>
              <a:t>[42] T. </a:t>
            </a:r>
            <a:r>
              <a:rPr lang="en-US" sz="1600" dirty="0" err="1" smtClean="0"/>
              <a:t>Luo</a:t>
            </a:r>
            <a:r>
              <a:rPr lang="en-US" sz="1600" dirty="0" smtClean="0"/>
              <a:t>, H. P. Tan, and L. Xia, “Profit-maximizing incentive for participatory sensing,”</a:t>
            </a:r>
          </a:p>
          <a:p>
            <a:pPr>
              <a:buNone/>
            </a:pPr>
            <a:r>
              <a:rPr lang="en-US" sz="1600" dirty="0" smtClean="0"/>
              <a:t>in </a:t>
            </a:r>
            <a:r>
              <a:rPr lang="en-US" sz="1600" i="1" dirty="0" smtClean="0"/>
              <a:t>IEEE INFOCOM 2014 - IEEE Conference on Computer Communications,</a:t>
            </a:r>
          </a:p>
          <a:p>
            <a:pPr>
              <a:buNone/>
            </a:pPr>
            <a:r>
              <a:rPr lang="en-US" sz="1600" dirty="0" smtClean="0"/>
              <a:t>April 2014, pp. 127–135.</a:t>
            </a:r>
          </a:p>
          <a:p>
            <a:pPr>
              <a:buNone/>
            </a:pPr>
            <a:r>
              <a:rPr lang="en-US" sz="1600" dirty="0" smtClean="0"/>
              <a:t>[43] A. Subramanian, G. S. </a:t>
            </a:r>
            <a:r>
              <a:rPr lang="en-US" sz="1600" dirty="0" err="1" smtClean="0"/>
              <a:t>Kanth</a:t>
            </a:r>
            <a:r>
              <a:rPr lang="en-US" sz="1600" dirty="0" smtClean="0"/>
              <a:t>, S. </a:t>
            </a:r>
            <a:r>
              <a:rPr lang="en-US" sz="1600" dirty="0" err="1" smtClean="0"/>
              <a:t>Moharir</a:t>
            </a:r>
            <a:r>
              <a:rPr lang="en-US" sz="1600" dirty="0" smtClean="0"/>
              <a:t>, and R. </a:t>
            </a:r>
            <a:r>
              <a:rPr lang="en-US" sz="1600" dirty="0" err="1" smtClean="0"/>
              <a:t>Vaze</a:t>
            </a:r>
            <a:r>
              <a:rPr lang="en-US" sz="1600" dirty="0" smtClean="0"/>
              <a:t>, “Online incentive mechanism</a:t>
            </a:r>
          </a:p>
          <a:p>
            <a:pPr>
              <a:buNone/>
            </a:pPr>
            <a:r>
              <a:rPr lang="en-US" sz="1600" dirty="0" smtClean="0"/>
              <a:t>design for </a:t>
            </a:r>
            <a:r>
              <a:rPr lang="en-US" sz="1600" dirty="0" err="1" smtClean="0"/>
              <a:t>smartphone</a:t>
            </a:r>
            <a:r>
              <a:rPr lang="en-US" sz="1600" dirty="0" smtClean="0"/>
              <a:t> crowd-sourcing,” in </a:t>
            </a:r>
            <a:r>
              <a:rPr lang="en-US" sz="1600" i="1" dirty="0" smtClean="0"/>
              <a:t>2015 13th International Symposium</a:t>
            </a:r>
          </a:p>
          <a:p>
            <a:pPr>
              <a:buNone/>
            </a:pPr>
            <a:r>
              <a:rPr lang="en-US" sz="1600" i="1" dirty="0" smtClean="0"/>
              <a:t>on Modeling and Optimization in Mobile, Ad Hoc, and Wireless Networks (</a:t>
            </a:r>
            <a:r>
              <a:rPr lang="en-US" sz="1600" i="1" dirty="0" err="1" smtClean="0"/>
              <a:t>WiOpt</a:t>
            </a:r>
            <a:r>
              <a:rPr lang="en-US" sz="1600" i="1" dirty="0" smtClean="0"/>
              <a:t>),</a:t>
            </a:r>
          </a:p>
          <a:p>
            <a:pPr>
              <a:buNone/>
            </a:pPr>
            <a:r>
              <a:rPr lang="en-US" sz="1600" dirty="0" smtClean="0"/>
              <a:t>May 2015, pp. 403–410.</a:t>
            </a:r>
          </a:p>
          <a:p>
            <a:pPr>
              <a:buNone/>
            </a:pPr>
            <a:r>
              <a:rPr lang="en-US" sz="1600" dirty="0" smtClean="0"/>
              <a:t>[44] X. Zhang, G. </a:t>
            </a:r>
            <a:r>
              <a:rPr lang="en-US" sz="1600" dirty="0" err="1" smtClean="0"/>
              <a:t>Xue</a:t>
            </a:r>
            <a:r>
              <a:rPr lang="en-US" sz="1600" dirty="0" smtClean="0"/>
              <a:t>, R. Yu, D. Yang, and J. Tang, “Truthful incentive mechanisms</a:t>
            </a:r>
          </a:p>
          <a:p>
            <a:pPr>
              <a:buNone/>
            </a:pPr>
            <a:r>
              <a:rPr lang="en-US" sz="1600" dirty="0" smtClean="0"/>
              <a:t>for </a:t>
            </a:r>
            <a:r>
              <a:rPr lang="en-US" sz="1600" dirty="0" err="1" smtClean="0"/>
              <a:t>crowdsourcing</a:t>
            </a:r>
            <a:r>
              <a:rPr lang="en-US" sz="1600" dirty="0" smtClean="0"/>
              <a:t>,” in </a:t>
            </a:r>
            <a:r>
              <a:rPr lang="en-US" sz="1600" i="1" dirty="0" smtClean="0"/>
              <a:t>2015 IEEE Conference on Computer Communications (INFOCOM),</a:t>
            </a:r>
          </a:p>
          <a:p>
            <a:pPr>
              <a:buNone/>
            </a:pPr>
            <a:r>
              <a:rPr lang="en-US" sz="1600" dirty="0" smtClean="0"/>
              <a:t>April 2015, pp. 2830–2838.</a:t>
            </a:r>
          </a:p>
          <a:p>
            <a:pPr>
              <a:buNone/>
            </a:pPr>
            <a:r>
              <a:rPr lang="en-US" sz="1600" dirty="0" smtClean="0"/>
              <a:t>[45] L. </a:t>
            </a:r>
            <a:r>
              <a:rPr lang="en-US" sz="1600" dirty="0" err="1" smtClean="0"/>
              <a:t>Gao</a:t>
            </a:r>
            <a:r>
              <a:rPr lang="en-US" sz="1600" dirty="0" smtClean="0"/>
              <a:t>, F. </a:t>
            </a:r>
            <a:r>
              <a:rPr lang="en-US" sz="1600" dirty="0" err="1" smtClean="0"/>
              <a:t>Hou</a:t>
            </a:r>
            <a:r>
              <a:rPr lang="en-US" sz="1600" dirty="0" smtClean="0"/>
              <a:t>, and J. Huang, “Providing long-term participation incentive in</a:t>
            </a:r>
          </a:p>
          <a:p>
            <a:pPr>
              <a:buNone/>
            </a:pPr>
            <a:r>
              <a:rPr lang="en-US" sz="1600" dirty="0" smtClean="0"/>
              <a:t>participatory sensing,” in </a:t>
            </a:r>
            <a:r>
              <a:rPr lang="en-US" sz="1600" i="1" dirty="0" smtClean="0"/>
              <a:t>2015 IEEE Conference on Computer Communications</a:t>
            </a:r>
          </a:p>
          <a:p>
            <a:pPr>
              <a:buNone/>
            </a:pPr>
            <a:r>
              <a:rPr lang="en-US" sz="1600" i="1" dirty="0" smtClean="0"/>
              <a:t>(INFOCOM), April 2015, pp. 2803–2811.</a:t>
            </a:r>
          </a:p>
          <a:p>
            <a:pPr>
              <a:buNone/>
            </a:pPr>
            <a:r>
              <a:rPr lang="en-US" sz="1600" dirty="0" smtClean="0"/>
              <a:t>[46] Z. </a:t>
            </a:r>
            <a:r>
              <a:rPr lang="en-US" sz="1600" dirty="0" err="1" smtClean="0"/>
              <a:t>Duan</a:t>
            </a:r>
            <a:r>
              <a:rPr lang="en-US" sz="1600" dirty="0" smtClean="0"/>
              <a:t>, M. Yan, Z. </a:t>
            </a:r>
            <a:r>
              <a:rPr lang="en-US" sz="1600" dirty="0" err="1" smtClean="0"/>
              <a:t>Cai</a:t>
            </a:r>
            <a:r>
              <a:rPr lang="en-US" sz="1600" dirty="0" smtClean="0"/>
              <a:t>, X. Wang, M. Han, and Y. Li, “Truthful incentive mechanisms</a:t>
            </a:r>
          </a:p>
          <a:p>
            <a:pPr>
              <a:buNone/>
            </a:pPr>
            <a:r>
              <a:rPr lang="en-US" sz="1600" dirty="0" smtClean="0"/>
              <a:t>for social cost minimization in mobile </a:t>
            </a:r>
            <a:r>
              <a:rPr lang="en-US" sz="1600" dirty="0" err="1" smtClean="0"/>
              <a:t>crowdsourcing</a:t>
            </a:r>
            <a:r>
              <a:rPr lang="en-US" sz="1600" dirty="0" smtClean="0"/>
              <a:t> systems,” </a:t>
            </a:r>
            <a:r>
              <a:rPr lang="en-US" sz="1600" i="1" dirty="0" smtClean="0"/>
              <a:t>Sensors,</a:t>
            </a:r>
          </a:p>
          <a:p>
            <a:pPr>
              <a:buNone/>
            </a:pPr>
            <a:r>
              <a:rPr lang="en-US" sz="1600" dirty="0" smtClean="0"/>
              <a:t>vol. 16, no. 4, 2016.</a:t>
            </a:r>
          </a:p>
          <a:p>
            <a:pPr>
              <a:buNone/>
            </a:pPr>
            <a:r>
              <a:rPr lang="en-US" sz="1600" dirty="0" smtClean="0"/>
              <a:t>[47] D. Zhao, X. Y. Li, and H. Ma, “How to </a:t>
            </a:r>
            <a:r>
              <a:rPr lang="en-US" sz="1600" dirty="0" err="1" smtClean="0"/>
              <a:t>crowdsource</a:t>
            </a:r>
            <a:r>
              <a:rPr lang="en-US" sz="1600" dirty="0" smtClean="0"/>
              <a:t> tasks truthfully without sacrificing</a:t>
            </a:r>
          </a:p>
          <a:p>
            <a:pPr>
              <a:buNone/>
            </a:pPr>
            <a:r>
              <a:rPr lang="en-US" sz="1600" dirty="0" smtClean="0"/>
              <a:t>utility: Online incentive mechanisms with budget constraint,” in </a:t>
            </a:r>
            <a:r>
              <a:rPr lang="en-US" sz="1600" i="1" dirty="0" smtClean="0"/>
              <a:t>IEEE INFOCOM</a:t>
            </a:r>
          </a:p>
          <a:p>
            <a:pPr>
              <a:buNone/>
            </a:pPr>
            <a:r>
              <a:rPr lang="en-US" sz="1600" i="1" dirty="0" smtClean="0"/>
              <a:t>2014 - IEEE Conference on Computer Communications, April 2014, pp.</a:t>
            </a:r>
          </a:p>
          <a:p>
            <a:pPr>
              <a:buNone/>
            </a:pPr>
            <a:r>
              <a:rPr lang="en-US" sz="1600" dirty="0" smtClean="0"/>
              <a:t>1213–1221.</a:t>
            </a:r>
          </a:p>
          <a:p>
            <a:pPr>
              <a:buNone/>
            </a:pPr>
            <a:endParaRPr lang="en-US" sz="1600" dirty="0" smtClean="0"/>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64</a:t>
            </a:fld>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64</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8610600" cy="5943600"/>
          </a:xfrm>
        </p:spPr>
        <p:txBody>
          <a:bodyPr>
            <a:noAutofit/>
          </a:bodyPr>
          <a:lstStyle/>
          <a:p>
            <a:pPr>
              <a:buNone/>
            </a:pPr>
            <a:r>
              <a:rPr lang="en-US" sz="1600" dirty="0" smtClean="0"/>
              <a:t>[48] L. Tran-</a:t>
            </a:r>
            <a:r>
              <a:rPr lang="en-US" sz="1600" dirty="0" err="1" smtClean="0"/>
              <a:t>Thanh</a:t>
            </a:r>
            <a:r>
              <a:rPr lang="en-US" sz="1600" dirty="0" smtClean="0"/>
              <a:t>, M. </a:t>
            </a:r>
            <a:r>
              <a:rPr lang="en-US" sz="1600" dirty="0" err="1" smtClean="0"/>
              <a:t>Venanzi</a:t>
            </a:r>
            <a:r>
              <a:rPr lang="en-US" sz="1600" dirty="0" smtClean="0"/>
              <a:t>, A. Rogers, and N. R. Jennings, “Efficient budget</a:t>
            </a:r>
          </a:p>
          <a:p>
            <a:pPr>
              <a:buNone/>
            </a:pPr>
            <a:r>
              <a:rPr lang="en-US" sz="1600" dirty="0" smtClean="0"/>
              <a:t>allocation with accuracy guarantees for </a:t>
            </a:r>
            <a:r>
              <a:rPr lang="en-US" sz="1600" dirty="0" err="1" smtClean="0"/>
              <a:t>crowdsourcing</a:t>
            </a:r>
            <a:r>
              <a:rPr lang="en-US" sz="1600" dirty="0" smtClean="0"/>
              <a:t> classification tasks,” in </a:t>
            </a:r>
            <a:r>
              <a:rPr lang="en-US" sz="1600" i="1" dirty="0" smtClean="0"/>
              <a:t>Proceedings of the 2013 International Conference on Autonomous Agents and</a:t>
            </a:r>
          </a:p>
          <a:p>
            <a:pPr>
              <a:buNone/>
            </a:pPr>
            <a:r>
              <a:rPr lang="en-US" sz="1600" i="1" dirty="0" smtClean="0"/>
              <a:t>Multi-agent Systems, ser. AAMAS ’13. Richland, SC: International Foundation</a:t>
            </a:r>
          </a:p>
          <a:p>
            <a:pPr>
              <a:buNone/>
            </a:pPr>
            <a:r>
              <a:rPr lang="en-US" sz="1600" dirty="0" smtClean="0"/>
              <a:t>for Autonomous Agents and </a:t>
            </a:r>
            <a:r>
              <a:rPr lang="en-US" sz="1600" dirty="0" err="1" smtClean="0"/>
              <a:t>Multiagent</a:t>
            </a:r>
            <a:r>
              <a:rPr lang="en-US" sz="1600" dirty="0" smtClean="0"/>
              <a:t> Systems, 2013, pp. 901–908. [Online].</a:t>
            </a:r>
          </a:p>
          <a:p>
            <a:pPr>
              <a:buNone/>
            </a:pPr>
            <a:r>
              <a:rPr lang="en-US" sz="1600" dirty="0" smtClean="0"/>
              <a:t>Available: </a:t>
            </a:r>
            <a:r>
              <a:rPr lang="en-US" sz="1600" dirty="0" smtClean="0">
                <a:hlinkClick r:id="rId2"/>
              </a:rPr>
              <a:t>http://dl.acm.org/citation.cfm?id=2484920.2485063</a:t>
            </a:r>
            <a:endParaRPr lang="en-US" sz="1600" dirty="0" smtClean="0"/>
          </a:p>
          <a:p>
            <a:pPr>
              <a:buNone/>
            </a:pPr>
            <a:r>
              <a:rPr lang="en-US" sz="1600" dirty="0" smtClean="0"/>
              <a:t>[49] Q. Zhang, Y. </a:t>
            </a:r>
            <a:r>
              <a:rPr lang="en-US" sz="1600" dirty="0" err="1" smtClean="0"/>
              <a:t>Wen</a:t>
            </a:r>
            <a:r>
              <a:rPr lang="en-US" sz="1600" dirty="0" smtClean="0"/>
              <a:t>, X. </a:t>
            </a:r>
            <a:r>
              <a:rPr lang="en-US" sz="1600" dirty="0" err="1" smtClean="0"/>
              <a:t>Tian</a:t>
            </a:r>
            <a:r>
              <a:rPr lang="en-US" sz="1600" dirty="0" smtClean="0"/>
              <a:t>, X. </a:t>
            </a:r>
            <a:r>
              <a:rPr lang="en-US" sz="1600" dirty="0" err="1" smtClean="0"/>
              <a:t>Gan</a:t>
            </a:r>
            <a:r>
              <a:rPr lang="en-US" sz="1600" dirty="0" smtClean="0"/>
              <a:t>, and X. Wang, “Incentivize crowd labeling</a:t>
            </a:r>
          </a:p>
          <a:p>
            <a:pPr>
              <a:buNone/>
            </a:pPr>
            <a:r>
              <a:rPr lang="en-US" sz="1600" dirty="0" smtClean="0"/>
              <a:t>under budget constraint,” in </a:t>
            </a:r>
            <a:r>
              <a:rPr lang="en-US" sz="1600" i="1" dirty="0" smtClean="0"/>
              <a:t>2015 IEEE Conference on Computer Communications</a:t>
            </a:r>
          </a:p>
          <a:p>
            <a:pPr>
              <a:buNone/>
            </a:pPr>
            <a:r>
              <a:rPr lang="en-US" sz="1600" i="1" dirty="0" smtClean="0"/>
              <a:t>(INFOCOM), April 2015, pp. 2812–2820.</a:t>
            </a:r>
          </a:p>
          <a:p>
            <a:pPr>
              <a:buNone/>
            </a:pPr>
            <a:r>
              <a:rPr lang="en-US" sz="1600" dirty="0" smtClean="0"/>
              <a:t>[50] H. Jin, L. Su, D. Chen, K. </a:t>
            </a:r>
            <a:r>
              <a:rPr lang="en-US" sz="1600" dirty="0" err="1" smtClean="0"/>
              <a:t>Nahrstedt</a:t>
            </a:r>
            <a:r>
              <a:rPr lang="en-US" sz="1600" dirty="0" smtClean="0"/>
              <a:t>, and J. </a:t>
            </a:r>
            <a:r>
              <a:rPr lang="en-US" sz="1600" dirty="0" err="1" smtClean="0"/>
              <a:t>Xu</a:t>
            </a:r>
            <a:r>
              <a:rPr lang="en-US" sz="1600" dirty="0" smtClean="0"/>
              <a:t>, “Quality of information aware</a:t>
            </a:r>
          </a:p>
          <a:p>
            <a:pPr>
              <a:buNone/>
            </a:pPr>
            <a:r>
              <a:rPr lang="en-US" sz="1600" dirty="0" smtClean="0"/>
              <a:t>incentive mechanisms for mobile crowd sensing systems,” in </a:t>
            </a:r>
            <a:r>
              <a:rPr lang="en-US" sz="1600" i="1" dirty="0" smtClean="0"/>
              <a:t>Proceedings of the 16th</a:t>
            </a:r>
          </a:p>
          <a:p>
            <a:pPr>
              <a:buNone/>
            </a:pPr>
            <a:r>
              <a:rPr lang="en-US" sz="1600" i="1" dirty="0" smtClean="0"/>
              <a:t>ACM International Symposium on Mobile Ad Hoc Networking and Computing, ser.</a:t>
            </a:r>
          </a:p>
          <a:p>
            <a:pPr>
              <a:buNone/>
            </a:pPr>
            <a:r>
              <a:rPr lang="en-US" sz="1600" dirty="0" err="1" smtClean="0"/>
              <a:t>MobiHoc</a:t>
            </a:r>
            <a:r>
              <a:rPr lang="en-US" sz="1600" dirty="0" smtClean="0"/>
              <a:t> ’15. New York, NY, USA: ACM, 2015, pp. 167–176. [Online]. Available:</a:t>
            </a:r>
          </a:p>
          <a:p>
            <a:pPr>
              <a:buNone/>
            </a:pPr>
            <a:r>
              <a:rPr lang="en-US" sz="1600" dirty="0" smtClean="0"/>
              <a:t>http://doi.acm.org/10.1145/2746285.2746310</a:t>
            </a:r>
          </a:p>
          <a:p>
            <a:pPr>
              <a:buNone/>
            </a:pPr>
            <a:r>
              <a:rPr lang="en-US" sz="1600" dirty="0" smtClean="0"/>
              <a:t>[51] M. Zhang, P. Yang, C. </a:t>
            </a:r>
            <a:r>
              <a:rPr lang="en-US" sz="1600" dirty="0" err="1" smtClean="0"/>
              <a:t>Tian</a:t>
            </a:r>
            <a:r>
              <a:rPr lang="en-US" sz="1600" dirty="0" smtClean="0"/>
              <a:t>, S. Tang, X. </a:t>
            </a:r>
            <a:r>
              <a:rPr lang="en-US" sz="1600" dirty="0" err="1" smtClean="0"/>
              <a:t>Gao</a:t>
            </a:r>
            <a:r>
              <a:rPr lang="en-US" sz="1600" dirty="0" smtClean="0"/>
              <a:t>, B. Wang, and F. Xiao, “</a:t>
            </a:r>
            <a:r>
              <a:rPr lang="en-US" sz="1600" dirty="0" err="1" smtClean="0"/>
              <a:t>Qualityaware</a:t>
            </a:r>
            <a:endParaRPr lang="en-US" sz="1600" dirty="0" smtClean="0"/>
          </a:p>
          <a:p>
            <a:pPr>
              <a:buNone/>
            </a:pPr>
            <a:r>
              <a:rPr lang="en-US" sz="1600" dirty="0" smtClean="0"/>
              <a:t>sensing coverage in budget-constrained mobile </a:t>
            </a:r>
            <a:r>
              <a:rPr lang="en-US" sz="1600" dirty="0" err="1" smtClean="0"/>
              <a:t>crowdsensing</a:t>
            </a:r>
            <a:r>
              <a:rPr lang="en-US" sz="1600" dirty="0" smtClean="0"/>
              <a:t> networks,” </a:t>
            </a:r>
            <a:r>
              <a:rPr lang="en-US" sz="1600" i="1" dirty="0" smtClean="0"/>
              <a:t>IEEE</a:t>
            </a:r>
          </a:p>
          <a:p>
            <a:pPr>
              <a:buNone/>
            </a:pPr>
            <a:r>
              <a:rPr lang="en-US" sz="1600" i="1" dirty="0" smtClean="0"/>
              <a:t>Transactions on Vehicular Technology, vol. 65, no. 9, pp. 7698–7707, Sept 2016.</a:t>
            </a:r>
          </a:p>
          <a:p>
            <a:pPr>
              <a:buNone/>
            </a:pPr>
            <a:r>
              <a:rPr lang="en-US" sz="1600" dirty="0" smtClean="0"/>
              <a:t>[52] D. </a:t>
            </a:r>
            <a:r>
              <a:rPr lang="en-US" sz="1600" dirty="0" err="1" smtClean="0"/>
              <a:t>Peng</a:t>
            </a:r>
            <a:r>
              <a:rPr lang="en-US" sz="1600" dirty="0" smtClean="0"/>
              <a:t>, F. Wu, and G. Chen, “Pay as how well you do: A quality based incentive</a:t>
            </a:r>
          </a:p>
          <a:p>
            <a:pPr>
              <a:buNone/>
            </a:pPr>
            <a:r>
              <a:rPr lang="en-US" sz="1600" dirty="0" smtClean="0"/>
              <a:t>mechanism for </a:t>
            </a:r>
            <a:r>
              <a:rPr lang="en-US" sz="1600" dirty="0" err="1" smtClean="0"/>
              <a:t>crowdsensing</a:t>
            </a:r>
            <a:r>
              <a:rPr lang="en-US" sz="1600" dirty="0" smtClean="0"/>
              <a:t>,” in </a:t>
            </a:r>
            <a:r>
              <a:rPr lang="en-US" sz="1600" i="1" dirty="0" smtClean="0"/>
              <a:t>Proceedings of the 16th ACM International Symposium</a:t>
            </a:r>
          </a:p>
          <a:p>
            <a:pPr>
              <a:buNone/>
            </a:pPr>
            <a:r>
              <a:rPr lang="en-US" sz="1600" i="1" dirty="0" smtClean="0"/>
              <a:t>on Mobile Ad Hoc Networking and Computing, ser. </a:t>
            </a:r>
            <a:r>
              <a:rPr lang="en-US" sz="1600" i="1" dirty="0" err="1" smtClean="0"/>
              <a:t>MobiHoc</a:t>
            </a:r>
            <a:r>
              <a:rPr lang="en-US" sz="1600" i="1" dirty="0" smtClean="0"/>
              <a:t> ’15. New York,</a:t>
            </a:r>
          </a:p>
          <a:p>
            <a:pPr>
              <a:buNone/>
            </a:pPr>
            <a:r>
              <a:rPr lang="sv-SE" sz="1600" dirty="0" smtClean="0"/>
              <a:t>NY, USA: ACM, 2015, pp. 177–186.</a:t>
            </a:r>
            <a:endParaRPr lang="en-US" sz="1600" dirty="0" smtClean="0"/>
          </a:p>
          <a:p>
            <a:pPr>
              <a:buNone/>
            </a:pPr>
            <a:endParaRPr lang="en-US" sz="1600" dirty="0" smtClean="0"/>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65</a:t>
            </a:fld>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65</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943600"/>
          </a:xfrm>
        </p:spPr>
        <p:txBody>
          <a:bodyPr>
            <a:noAutofit/>
          </a:bodyPr>
          <a:lstStyle/>
          <a:p>
            <a:pPr>
              <a:buNone/>
            </a:pPr>
            <a:r>
              <a:rPr lang="en-US" sz="1600" dirty="0" smtClean="0"/>
              <a:t>[53] Y. Li, Q. Li, J. </a:t>
            </a:r>
            <a:r>
              <a:rPr lang="en-US" sz="1600" dirty="0" err="1" smtClean="0"/>
              <a:t>Gao</a:t>
            </a:r>
            <a:r>
              <a:rPr lang="en-US" sz="1600" dirty="0" smtClean="0"/>
              <a:t>, L. Su, B. Zhao, W. Fan, and J. Han, “Conflicts to harmony: A</a:t>
            </a:r>
          </a:p>
          <a:p>
            <a:pPr>
              <a:buNone/>
            </a:pPr>
            <a:r>
              <a:rPr lang="en-US" sz="1600" dirty="0" smtClean="0"/>
              <a:t>framework for resolving conflicts in heterogeneous data by truth discovery,” </a:t>
            </a:r>
            <a:r>
              <a:rPr lang="en-US" sz="1600" i="1" dirty="0" smtClean="0"/>
              <a:t>IEEE</a:t>
            </a:r>
          </a:p>
          <a:p>
            <a:pPr>
              <a:buNone/>
            </a:pPr>
            <a:r>
              <a:rPr lang="en-US" sz="1600" i="1" dirty="0" smtClean="0"/>
              <a:t>Transactions on Knowledge and Data Engineering, vol. 28, no. 8, pp. 1986–1999,</a:t>
            </a:r>
          </a:p>
          <a:p>
            <a:pPr>
              <a:buNone/>
            </a:pPr>
            <a:r>
              <a:rPr lang="en-US" sz="1600" dirty="0" smtClean="0"/>
              <a:t>Aug 2016.</a:t>
            </a:r>
          </a:p>
          <a:p>
            <a:pPr>
              <a:buNone/>
            </a:pPr>
            <a:r>
              <a:rPr lang="en-US" sz="1600" dirty="0" smtClean="0"/>
              <a:t>[54] S. Reddy, D. </a:t>
            </a:r>
            <a:r>
              <a:rPr lang="en-US" sz="1600" dirty="0" err="1" smtClean="0"/>
              <a:t>Estrin</a:t>
            </a:r>
            <a:r>
              <a:rPr lang="en-US" sz="1600" dirty="0" smtClean="0"/>
              <a:t>, and M. </a:t>
            </a:r>
            <a:r>
              <a:rPr lang="en-US" sz="1600" dirty="0" err="1" smtClean="0"/>
              <a:t>Srivastava</a:t>
            </a:r>
            <a:r>
              <a:rPr lang="en-US" sz="1600" dirty="0" smtClean="0"/>
              <a:t>, “Recruitment framework for participatory</a:t>
            </a:r>
          </a:p>
          <a:p>
            <a:pPr>
              <a:buNone/>
            </a:pPr>
            <a:r>
              <a:rPr lang="en-US" sz="1600" dirty="0" smtClean="0"/>
              <a:t>sensing data </a:t>
            </a:r>
            <a:r>
              <a:rPr lang="en-US" sz="1600" dirty="0" err="1" smtClean="0"/>
              <a:t>collection</a:t>
            </a:r>
            <a:r>
              <a:rPr lang="en-US" sz="1600" i="1" dirty="0" err="1" smtClean="0"/>
              <a:t>vasive</a:t>
            </a:r>
            <a:r>
              <a:rPr lang="en-US" sz="1600" i="1" dirty="0" smtClean="0"/>
              <a:t> Computing, ser. Pervasive’10. Berlin, Heidelberg: </a:t>
            </a:r>
            <a:r>
              <a:rPr lang="en-US" sz="1600" dirty="0" smtClean="0"/>
              <a:t>Springer-</a:t>
            </a:r>
            <a:r>
              <a:rPr lang="en-US" sz="1600" dirty="0" err="1" smtClean="0"/>
              <a:t>Verlag</a:t>
            </a:r>
            <a:r>
              <a:rPr lang="en-US" sz="1600" i="1" dirty="0" smtClean="0"/>
              <a:t>, 2010, pp.</a:t>
            </a:r>
            <a:r>
              <a:rPr lang="en-US" sz="1600" dirty="0" smtClean="0"/>
              <a:t>138–155.</a:t>
            </a:r>
          </a:p>
          <a:p>
            <a:pPr>
              <a:buNone/>
            </a:pPr>
            <a:r>
              <a:rPr lang="en-US" sz="1600" dirty="0" smtClean="0"/>
              <a:t>[55] H. </a:t>
            </a:r>
            <a:r>
              <a:rPr lang="en-US" sz="1600" dirty="0" err="1" smtClean="0"/>
              <a:t>Amintoosi</a:t>
            </a:r>
            <a:r>
              <a:rPr lang="en-US" sz="1600" dirty="0" smtClean="0"/>
              <a:t> and S. S. </a:t>
            </a:r>
            <a:r>
              <a:rPr lang="en-US" sz="1600" dirty="0" err="1" smtClean="0"/>
              <a:t>Kanhere</a:t>
            </a:r>
            <a:r>
              <a:rPr lang="en-US" sz="1600" dirty="0" smtClean="0"/>
              <a:t>, “A trust-based recruitment framework for </a:t>
            </a:r>
            <a:r>
              <a:rPr lang="en-US" sz="1600" dirty="0" err="1" smtClean="0"/>
              <a:t>multihop</a:t>
            </a:r>
            <a:endParaRPr lang="en-US" sz="1600" dirty="0" smtClean="0"/>
          </a:p>
          <a:p>
            <a:pPr>
              <a:buNone/>
            </a:pPr>
            <a:r>
              <a:rPr lang="en-US" sz="1600" dirty="0" smtClean="0"/>
              <a:t>social participatory sensing,” in </a:t>
            </a:r>
            <a:r>
              <a:rPr lang="en-US" sz="1600" i="1" dirty="0" smtClean="0"/>
              <a:t>2013 IEEE International Conference on Distributed</a:t>
            </a:r>
          </a:p>
          <a:p>
            <a:pPr>
              <a:buNone/>
            </a:pPr>
            <a:r>
              <a:rPr lang="en-US" sz="1600" i="1" dirty="0" smtClean="0"/>
              <a:t>Computing in Sensor Systems, May 2013, pp. 266–273.</a:t>
            </a:r>
          </a:p>
          <a:p>
            <a:pPr>
              <a:buNone/>
            </a:pPr>
            <a:r>
              <a:rPr lang="en-US" sz="1600" dirty="0" smtClean="0"/>
              <a:t>[56] X. Zhang, Z. Yang, C. Wu, W. Sun, Y. Liu, and K. Xing, “Robust trajectory estimation</a:t>
            </a:r>
          </a:p>
          <a:p>
            <a:pPr>
              <a:buNone/>
            </a:pPr>
            <a:r>
              <a:rPr lang="en-US" sz="1600" dirty="0" smtClean="0"/>
              <a:t>for </a:t>
            </a:r>
            <a:r>
              <a:rPr lang="en-US" sz="1600" dirty="0" err="1" smtClean="0"/>
              <a:t>crowdsourcing</a:t>
            </a:r>
            <a:r>
              <a:rPr lang="en-US" sz="1600" dirty="0" smtClean="0"/>
              <a:t>-based mobile applications,” </a:t>
            </a:r>
            <a:r>
              <a:rPr lang="en-US" sz="1600" i="1" dirty="0" smtClean="0"/>
              <a:t>IEEE Transactions on Parallel</a:t>
            </a:r>
          </a:p>
          <a:p>
            <a:pPr>
              <a:buNone/>
            </a:pPr>
            <a:r>
              <a:rPr lang="en-US" sz="1600" i="1" dirty="0" smtClean="0"/>
              <a:t>and Distributed Systems, vol. 25, no. 7, pp. 1876–1885, July 2014.</a:t>
            </a:r>
          </a:p>
          <a:p>
            <a:pPr>
              <a:buNone/>
            </a:pPr>
            <a:r>
              <a:rPr lang="en-US" sz="1600" dirty="0" smtClean="0"/>
              <a:t>[57] X. Wang, W. Cheng, P. </a:t>
            </a:r>
            <a:r>
              <a:rPr lang="en-US" sz="1600" dirty="0" err="1" smtClean="0"/>
              <a:t>Mohapatra</a:t>
            </a:r>
            <a:r>
              <a:rPr lang="en-US" sz="1600" dirty="0" smtClean="0"/>
              <a:t>, and T. F. </a:t>
            </a:r>
            <a:r>
              <a:rPr lang="en-US" sz="1600" dirty="0" err="1" smtClean="0"/>
              <a:t>Abdelzaher</a:t>
            </a:r>
            <a:r>
              <a:rPr lang="en-US" sz="1600" dirty="0" smtClean="0"/>
              <a:t>, “</a:t>
            </a:r>
            <a:r>
              <a:rPr lang="en-US" sz="1600" dirty="0" err="1" smtClean="0"/>
              <a:t>Artsense</a:t>
            </a:r>
            <a:r>
              <a:rPr lang="en-US" sz="1600" dirty="0" smtClean="0"/>
              <a:t>: Anonymous</a:t>
            </a:r>
          </a:p>
          <a:p>
            <a:pPr>
              <a:buNone/>
            </a:pPr>
            <a:r>
              <a:rPr lang="en-US" sz="1600" dirty="0" smtClean="0"/>
              <a:t>reputation and trust in participatory sensing,” in </a:t>
            </a:r>
            <a:r>
              <a:rPr lang="en-US" sz="1600" i="1" dirty="0" smtClean="0"/>
              <a:t>INFOCOM, 2013.</a:t>
            </a:r>
          </a:p>
          <a:p>
            <a:pPr>
              <a:buNone/>
            </a:pPr>
            <a:r>
              <a:rPr lang="en-US" sz="1600" dirty="0" smtClean="0"/>
              <a:t>[58] D. </a:t>
            </a:r>
            <a:r>
              <a:rPr lang="en-US" sz="1600" dirty="0" err="1" smtClean="0"/>
              <a:t>Christin</a:t>
            </a:r>
            <a:r>
              <a:rPr lang="en-US" sz="1600" dirty="0" smtClean="0"/>
              <a:t>, C. </a:t>
            </a:r>
            <a:r>
              <a:rPr lang="en-US" sz="1600" dirty="0" err="1" smtClean="0"/>
              <a:t>Rokopf</a:t>
            </a:r>
            <a:r>
              <a:rPr lang="en-US" sz="1600" dirty="0" smtClean="0"/>
              <a:t>, M. </a:t>
            </a:r>
            <a:r>
              <a:rPr lang="en-US" sz="1600" dirty="0" err="1" smtClean="0"/>
              <a:t>Hollick</a:t>
            </a:r>
            <a:r>
              <a:rPr lang="en-US" sz="1600" dirty="0" smtClean="0"/>
              <a:t>, L. A. </a:t>
            </a:r>
            <a:r>
              <a:rPr lang="en-US" sz="1600" dirty="0" err="1" smtClean="0"/>
              <a:t>Martucci</a:t>
            </a:r>
            <a:r>
              <a:rPr lang="en-US" sz="1600" dirty="0" smtClean="0"/>
              <a:t>, and S. S. </a:t>
            </a:r>
            <a:r>
              <a:rPr lang="en-US" sz="1600" dirty="0" err="1" smtClean="0"/>
              <a:t>Kanhere</a:t>
            </a:r>
            <a:r>
              <a:rPr lang="en-US" sz="1600" dirty="0" smtClean="0"/>
              <a:t>, “</a:t>
            </a:r>
            <a:r>
              <a:rPr lang="en-US" sz="1600" dirty="0" err="1" smtClean="0"/>
              <a:t>Incognisense</a:t>
            </a:r>
            <a:r>
              <a:rPr lang="en-US" sz="1600" dirty="0" smtClean="0"/>
              <a:t>:</a:t>
            </a:r>
          </a:p>
          <a:p>
            <a:pPr>
              <a:buNone/>
            </a:pPr>
            <a:r>
              <a:rPr lang="en-US" sz="1600" dirty="0" smtClean="0"/>
              <a:t>An anonymity-preserving reputation framework for participatory sensing</a:t>
            </a:r>
          </a:p>
          <a:p>
            <a:pPr>
              <a:buNone/>
            </a:pPr>
            <a:r>
              <a:rPr lang="en-US" sz="1600" dirty="0" smtClean="0"/>
              <a:t>applications,” in </a:t>
            </a:r>
            <a:r>
              <a:rPr lang="en-US" sz="1600" i="1" dirty="0" smtClean="0"/>
              <a:t>2012 IEEE International Conference on Pervasive Computing and</a:t>
            </a:r>
          </a:p>
          <a:p>
            <a:pPr>
              <a:buNone/>
            </a:pPr>
            <a:r>
              <a:rPr lang="en-US" sz="1600" i="1" dirty="0" smtClean="0"/>
              <a:t>Communications, March 2012, pp. 135–143.</a:t>
            </a:r>
            <a:endParaRPr lang="en-US" sz="1600" dirty="0" smtClean="0"/>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66</a:t>
            </a:fld>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66</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610600" cy="5943600"/>
          </a:xfrm>
        </p:spPr>
        <p:txBody>
          <a:bodyPr>
            <a:noAutofit/>
          </a:bodyPr>
          <a:lstStyle/>
          <a:p>
            <a:pPr>
              <a:buNone/>
            </a:pPr>
            <a:r>
              <a:rPr lang="en-US" sz="1600" dirty="0" smtClean="0"/>
              <a:t>[59] H. </a:t>
            </a:r>
            <a:r>
              <a:rPr lang="en-US" sz="1600" dirty="0" err="1" smtClean="0"/>
              <a:t>Amintoosi</a:t>
            </a:r>
            <a:r>
              <a:rPr lang="en-US" sz="1600" dirty="0" smtClean="0"/>
              <a:t> and S. S. </a:t>
            </a:r>
            <a:r>
              <a:rPr lang="en-US" sz="1600" dirty="0" err="1" smtClean="0"/>
              <a:t>Kanhere</a:t>
            </a:r>
            <a:r>
              <a:rPr lang="en-US" sz="1600" dirty="0" smtClean="0"/>
              <a:t>, “A reputation framework for social participatory</a:t>
            </a:r>
          </a:p>
          <a:p>
            <a:pPr>
              <a:buNone/>
            </a:pPr>
            <a:r>
              <a:rPr lang="en-US" sz="1600" dirty="0" smtClean="0"/>
              <a:t>sensing systems,” </a:t>
            </a:r>
            <a:r>
              <a:rPr lang="en-US" sz="1600" i="1" dirty="0" smtClean="0"/>
              <a:t>Mob. </a:t>
            </a:r>
            <a:r>
              <a:rPr lang="en-US" sz="1600" i="1" dirty="0" err="1" smtClean="0"/>
              <a:t>Netw</a:t>
            </a:r>
            <a:r>
              <a:rPr lang="en-US" sz="1600" i="1" dirty="0" smtClean="0"/>
              <a:t>. Appl., vol. 19, no. 1, pp. 88–100, Feb. 2014. [Online].</a:t>
            </a:r>
          </a:p>
          <a:p>
            <a:pPr>
              <a:buNone/>
            </a:pPr>
            <a:r>
              <a:rPr lang="en-US" sz="1600" dirty="0" smtClean="0"/>
              <a:t>Available: http://dx.doi.org/10.1007/s11036-013-0455-x</a:t>
            </a:r>
          </a:p>
          <a:p>
            <a:pPr>
              <a:buNone/>
            </a:pPr>
            <a:r>
              <a:rPr lang="en-US" sz="1600" dirty="0" smtClean="0"/>
              <a:t>[60] K. L. Huang, S. S. </a:t>
            </a:r>
            <a:r>
              <a:rPr lang="en-US" sz="1600" dirty="0" err="1" smtClean="0"/>
              <a:t>Kanhere</a:t>
            </a:r>
            <a:r>
              <a:rPr lang="en-US" sz="1600" dirty="0" smtClean="0"/>
              <a:t>, and W. </a:t>
            </a:r>
            <a:r>
              <a:rPr lang="en-US" sz="1600" dirty="0" err="1" smtClean="0"/>
              <a:t>Hu</a:t>
            </a:r>
            <a:r>
              <a:rPr lang="en-US" sz="1600" dirty="0" smtClean="0"/>
              <a:t>, “Are you contributing trustworthy</a:t>
            </a:r>
          </a:p>
          <a:p>
            <a:pPr>
              <a:buNone/>
            </a:pPr>
            <a:r>
              <a:rPr lang="en-US" sz="1600" dirty="0" smtClean="0"/>
              <a:t>data?: The case for a reputation system in participatory sensing,” in </a:t>
            </a:r>
            <a:r>
              <a:rPr lang="en-US" sz="1600" i="1" dirty="0" smtClean="0"/>
              <a:t>Proceedings</a:t>
            </a:r>
          </a:p>
          <a:p>
            <a:pPr>
              <a:buNone/>
            </a:pPr>
            <a:r>
              <a:rPr lang="en-US" sz="1600" i="1" dirty="0" smtClean="0"/>
              <a:t>of the 13th ACM International Conference on Modeling, Analysis, and Simulation</a:t>
            </a:r>
          </a:p>
          <a:p>
            <a:pPr>
              <a:buNone/>
            </a:pPr>
            <a:r>
              <a:rPr lang="en-US" sz="1600" i="1" dirty="0" smtClean="0"/>
              <a:t>of Wireless and Mobile Systems, ser. MSWIM ’10. New York, NY, USA: ACM,</a:t>
            </a:r>
          </a:p>
          <a:p>
            <a:pPr>
              <a:buNone/>
            </a:pPr>
            <a:r>
              <a:rPr lang="en-US" sz="1600" dirty="0" smtClean="0"/>
              <a:t>2010, pp. 14–22. [Online]. Available: </a:t>
            </a:r>
            <a:r>
              <a:rPr lang="en-US" sz="1600" dirty="0" smtClean="0">
                <a:hlinkClick r:id="rId2"/>
              </a:rPr>
              <a:t>http://doi.acm.org/10.1145/1868521.1868526</a:t>
            </a:r>
            <a:endParaRPr lang="en-US" sz="1600" dirty="0" smtClean="0"/>
          </a:p>
          <a:p>
            <a:pPr>
              <a:buNone/>
            </a:pPr>
            <a:r>
              <a:rPr lang="en-US" sz="1600" dirty="0" smtClean="0"/>
              <a:t>[61] A. R. </a:t>
            </a:r>
            <a:r>
              <a:rPr lang="en-US" sz="1600" dirty="0" err="1" smtClean="0"/>
              <a:t>Johnsen</a:t>
            </a:r>
            <a:r>
              <a:rPr lang="en-US" sz="1600" dirty="0" smtClean="0"/>
              <a:t>, P. J. Binning, J. </a:t>
            </a:r>
            <a:r>
              <a:rPr lang="en-US" sz="1600" dirty="0" err="1" smtClean="0"/>
              <a:t>Aamand</a:t>
            </a:r>
            <a:r>
              <a:rPr lang="en-US" sz="1600" dirty="0" smtClean="0"/>
              <a:t>, N. </a:t>
            </a:r>
            <a:r>
              <a:rPr lang="en-US" sz="1600" dirty="0" err="1" smtClean="0"/>
              <a:t>Badawi</a:t>
            </a:r>
            <a:r>
              <a:rPr lang="en-US" sz="1600" dirty="0" smtClean="0"/>
              <a:t>, and A. E. </a:t>
            </a:r>
            <a:r>
              <a:rPr lang="en-US" sz="1600" dirty="0" err="1" smtClean="0"/>
              <a:t>Rosenbom</a:t>
            </a:r>
            <a:r>
              <a:rPr lang="en-US" sz="1600" dirty="0" smtClean="0"/>
              <a:t>,</a:t>
            </a:r>
          </a:p>
          <a:p>
            <a:pPr>
              <a:buNone/>
            </a:pPr>
            <a:r>
              <a:rPr lang="en-US" sz="1600" dirty="0" smtClean="0"/>
              <a:t>“The </a:t>
            </a:r>
            <a:r>
              <a:rPr lang="en-US" sz="1600" dirty="0" err="1" smtClean="0"/>
              <a:t>gompertz</a:t>
            </a:r>
            <a:r>
              <a:rPr lang="en-US" sz="1600" dirty="0" smtClean="0"/>
              <a:t> function can coherently describe microbial mineralization of </a:t>
            </a:r>
            <a:r>
              <a:rPr lang="en-US" sz="1600" dirty="0" err="1" smtClean="0"/>
              <a:t>growthBIBLIOGRAPHY</a:t>
            </a:r>
            <a:r>
              <a:rPr lang="en-US" sz="1600" dirty="0" smtClean="0"/>
              <a:t> 86 sustaining pesticides,” </a:t>
            </a:r>
            <a:r>
              <a:rPr lang="en-US" sz="1600" i="1" dirty="0" smtClean="0"/>
              <a:t>Environmental Science &amp; Technology, vol. 47, no. 15, pp. </a:t>
            </a:r>
            <a:r>
              <a:rPr lang="en-US" sz="1600" dirty="0" smtClean="0"/>
              <a:t>8508–8514, 2013, </a:t>
            </a:r>
            <a:r>
              <a:rPr lang="en-US" sz="1600" dirty="0" err="1" smtClean="0"/>
              <a:t>pMID</a:t>
            </a:r>
            <a:r>
              <a:rPr lang="en-US" sz="1600" dirty="0" smtClean="0"/>
              <a:t>: 23796023.</a:t>
            </a:r>
          </a:p>
          <a:p>
            <a:pPr>
              <a:buNone/>
            </a:pPr>
            <a:r>
              <a:rPr lang="en-US" sz="1600" dirty="0" smtClean="0"/>
              <a:t>[62] S. Chen, M. Liu, and X. Chen, “A truthful double auction for two-sided heterogeneous</a:t>
            </a:r>
          </a:p>
          <a:p>
            <a:pPr>
              <a:buNone/>
            </a:pPr>
            <a:r>
              <a:rPr lang="en-US" sz="1600" dirty="0" smtClean="0"/>
              <a:t>mobile </a:t>
            </a:r>
            <a:r>
              <a:rPr lang="en-US" sz="1600" dirty="0" err="1" smtClean="0"/>
              <a:t>crowdsensing</a:t>
            </a:r>
            <a:r>
              <a:rPr lang="en-US" sz="1600" dirty="0" smtClean="0"/>
              <a:t> markets,” </a:t>
            </a:r>
            <a:r>
              <a:rPr lang="en-US" sz="1600" i="1" dirty="0" smtClean="0"/>
              <a:t>Computer Communications, vol. 81, no.</a:t>
            </a:r>
          </a:p>
          <a:p>
            <a:pPr>
              <a:buNone/>
            </a:pPr>
            <a:r>
              <a:rPr lang="en-US" sz="1600" dirty="0" smtClean="0"/>
              <a:t>Complete, pp. 31–42, 2016.</a:t>
            </a:r>
          </a:p>
          <a:p>
            <a:pPr>
              <a:buNone/>
            </a:pPr>
            <a:r>
              <a:rPr lang="en-US" sz="1600" dirty="0" smtClean="0"/>
              <a:t>[63] J. </a:t>
            </a:r>
            <a:r>
              <a:rPr lang="en-US" sz="1600" dirty="0" err="1" smtClean="0"/>
              <a:t>Paek</a:t>
            </a:r>
            <a:r>
              <a:rPr lang="en-US" sz="1600" dirty="0" smtClean="0"/>
              <a:t>, J. Kim, and R. </a:t>
            </a:r>
            <a:r>
              <a:rPr lang="en-US" sz="1600" dirty="0" err="1" smtClean="0"/>
              <a:t>Govindan</a:t>
            </a:r>
            <a:r>
              <a:rPr lang="en-US" sz="1600" dirty="0" smtClean="0"/>
              <a:t>, “Energy-efficient rate-adaptive </a:t>
            </a:r>
            <a:r>
              <a:rPr lang="en-US" sz="1600" dirty="0" err="1" smtClean="0"/>
              <a:t>gps</a:t>
            </a:r>
            <a:r>
              <a:rPr lang="en-US" sz="1600" dirty="0" smtClean="0"/>
              <a:t>-based positioning for </a:t>
            </a:r>
            <a:r>
              <a:rPr lang="en-US" sz="1600" dirty="0" err="1" smtClean="0"/>
              <a:t>smartphones</a:t>
            </a:r>
            <a:r>
              <a:rPr lang="en-US" sz="1600" dirty="0" smtClean="0"/>
              <a:t>,” in </a:t>
            </a:r>
            <a:r>
              <a:rPr lang="en-US" sz="1600" i="1" dirty="0" smtClean="0"/>
              <a:t>Proceedings of the 8th International Conference on</a:t>
            </a:r>
          </a:p>
          <a:p>
            <a:pPr>
              <a:buNone/>
            </a:pPr>
            <a:r>
              <a:rPr lang="en-US" sz="1600" i="1" dirty="0" smtClean="0"/>
              <a:t>Mobile Systems, Applications, and Services, ser. </a:t>
            </a:r>
            <a:r>
              <a:rPr lang="en-US" sz="1600" i="1" dirty="0" err="1" smtClean="0"/>
              <a:t>MobiSys</a:t>
            </a:r>
            <a:r>
              <a:rPr lang="en-US" sz="1600" i="1" dirty="0" smtClean="0"/>
              <a:t> ’10. New York, NY,</a:t>
            </a:r>
          </a:p>
          <a:p>
            <a:pPr>
              <a:buNone/>
            </a:pPr>
            <a:r>
              <a:rPr lang="en-US" sz="1600" dirty="0" smtClean="0"/>
              <a:t>USA: ACM, 2010, pp. 299–314.</a:t>
            </a:r>
          </a:p>
          <a:p>
            <a:pPr>
              <a:buNone/>
            </a:pPr>
            <a:endParaRPr lang="en-US" sz="1600" dirty="0" smtClean="0"/>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67</a:t>
            </a:fld>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67</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458200" cy="5943600"/>
          </a:xfrm>
        </p:spPr>
        <p:txBody>
          <a:bodyPr>
            <a:noAutofit/>
          </a:bodyPr>
          <a:lstStyle/>
          <a:p>
            <a:pPr>
              <a:buNone/>
            </a:pPr>
            <a:r>
              <a:rPr lang="en-US" sz="1600" dirty="0" smtClean="0"/>
              <a:t>[64] C. </a:t>
            </a:r>
            <a:r>
              <a:rPr lang="en-US" sz="1600" dirty="0" err="1" smtClean="0"/>
              <a:t>Bettstetter</a:t>
            </a:r>
            <a:r>
              <a:rPr lang="en-US" sz="1600" dirty="0" smtClean="0"/>
              <a:t>, “Smooth is better than sharp: A random mobility model for simulation</a:t>
            </a:r>
          </a:p>
          <a:p>
            <a:pPr>
              <a:buNone/>
            </a:pPr>
            <a:r>
              <a:rPr lang="en-US" sz="1600" dirty="0" smtClean="0"/>
              <a:t>of wireless networks,” in </a:t>
            </a:r>
            <a:r>
              <a:rPr lang="en-US" sz="1600" i="1" dirty="0" smtClean="0"/>
              <a:t>Proceedings of the 4th ACM International Workshop</a:t>
            </a:r>
          </a:p>
          <a:p>
            <a:pPr>
              <a:buNone/>
            </a:pPr>
            <a:r>
              <a:rPr lang="en-US" sz="1600" i="1" dirty="0" smtClean="0"/>
              <a:t>on Modeling, Analysis and Simulation of Wireless and Mobile Systems, ser. MSWIM</a:t>
            </a:r>
          </a:p>
          <a:p>
            <a:pPr>
              <a:buNone/>
            </a:pPr>
            <a:r>
              <a:rPr lang="en-US" sz="1600" dirty="0" smtClean="0"/>
              <a:t>’01. ACM, 2001, pp. 19–27.</a:t>
            </a:r>
          </a:p>
          <a:p>
            <a:pPr>
              <a:buNone/>
            </a:pPr>
            <a:r>
              <a:rPr lang="en-US" sz="1600" dirty="0" smtClean="0"/>
              <a:t>[65] M. H. G. F. </a:t>
            </a:r>
            <a:r>
              <a:rPr lang="en-US" sz="1600" dirty="0" err="1" smtClean="0"/>
              <a:t>Asma</a:t>
            </a:r>
            <a:r>
              <a:rPr lang="en-US" sz="1600" dirty="0" smtClean="0"/>
              <a:t> </a:t>
            </a:r>
            <a:r>
              <a:rPr lang="en-US" sz="1600" dirty="0" err="1" smtClean="0"/>
              <a:t>Enayet</a:t>
            </a:r>
            <a:r>
              <a:rPr lang="en-US" sz="1600" dirty="0" smtClean="0"/>
              <a:t>, Md. </a:t>
            </a:r>
            <a:r>
              <a:rPr lang="en-US" sz="1600" dirty="0" err="1" smtClean="0"/>
              <a:t>Abdur</a:t>
            </a:r>
            <a:r>
              <a:rPr lang="en-US" sz="1600" dirty="0" smtClean="0"/>
              <a:t> </a:t>
            </a:r>
            <a:r>
              <a:rPr lang="en-US" sz="1600" dirty="0" err="1" smtClean="0"/>
              <a:t>Razzaque</a:t>
            </a:r>
            <a:r>
              <a:rPr lang="en-US" sz="1600" dirty="0" smtClean="0"/>
              <a:t>, “A mobility-aware optimal resource</a:t>
            </a:r>
          </a:p>
          <a:p>
            <a:pPr>
              <a:buNone/>
            </a:pPr>
            <a:r>
              <a:rPr lang="en-US" sz="1600" dirty="0" smtClean="0"/>
              <a:t>allocation architecture for big data task execution on mobile cloud in smart cities,”</a:t>
            </a:r>
          </a:p>
          <a:p>
            <a:pPr>
              <a:buNone/>
            </a:pPr>
            <a:r>
              <a:rPr lang="en-US" sz="1600" i="1" dirty="0" smtClean="0"/>
              <a:t>IEEE Communications Magazine, 2017.</a:t>
            </a:r>
          </a:p>
          <a:p>
            <a:pPr>
              <a:buNone/>
            </a:pPr>
            <a:r>
              <a:rPr lang="en-US" sz="1600" dirty="0" smtClean="0"/>
              <a:t>[66] M. R. </a:t>
            </a:r>
            <a:r>
              <a:rPr lang="en-US" sz="1600" dirty="0" err="1" smtClean="0"/>
              <a:t>Garey</a:t>
            </a:r>
            <a:r>
              <a:rPr lang="en-US" sz="1600" dirty="0" smtClean="0"/>
              <a:t> and D. S. Johnson, </a:t>
            </a:r>
            <a:r>
              <a:rPr lang="en-US" sz="1600" i="1" dirty="0" smtClean="0"/>
              <a:t>Computers and Intractability; A Guide to the</a:t>
            </a:r>
          </a:p>
          <a:p>
            <a:pPr>
              <a:buNone/>
            </a:pPr>
            <a:r>
              <a:rPr lang="en-US" sz="1600" i="1" dirty="0" smtClean="0"/>
              <a:t>Theory of NP-Completeness. New York, NY, USA: W. H. Freeman &amp; Co., 1990.</a:t>
            </a:r>
          </a:p>
          <a:p>
            <a:pPr>
              <a:buNone/>
            </a:pPr>
            <a:r>
              <a:rPr lang="en-US" sz="1600" dirty="0" smtClean="0"/>
              <a:t>[67] Natick, “</a:t>
            </a:r>
            <a:r>
              <a:rPr lang="en-US" sz="1600" dirty="0" err="1" smtClean="0"/>
              <a:t>Matlab</a:t>
            </a:r>
            <a:r>
              <a:rPr lang="en-US" sz="1600" dirty="0" smtClean="0"/>
              <a:t>, version 7.10.0 (r2010a),” The </a:t>
            </a:r>
            <a:r>
              <a:rPr lang="en-US" sz="1600" dirty="0" err="1" smtClean="0"/>
              <a:t>MathWorks</a:t>
            </a:r>
            <a:r>
              <a:rPr lang="en-US" sz="1600" dirty="0" smtClean="0"/>
              <a:t> Inc., Massachusetts,</a:t>
            </a:r>
          </a:p>
          <a:p>
            <a:pPr>
              <a:buNone/>
            </a:pPr>
            <a:r>
              <a:rPr lang="en-US" sz="1600" dirty="0" smtClean="0"/>
              <a:t>Tech. Rep., 2010.</a:t>
            </a:r>
          </a:p>
          <a:p>
            <a:pPr>
              <a:buNone/>
            </a:pPr>
            <a:r>
              <a:rPr lang="en-US" sz="1600" dirty="0" smtClean="0"/>
              <a:t>[68] Z. </a:t>
            </a:r>
            <a:r>
              <a:rPr lang="en-US" sz="1600" dirty="0" err="1" smtClean="0"/>
              <a:t>Duan</a:t>
            </a:r>
            <a:r>
              <a:rPr lang="en-US" sz="1600" dirty="0" smtClean="0"/>
              <a:t>, M. Yan, Z. </a:t>
            </a:r>
            <a:r>
              <a:rPr lang="en-US" sz="1600" dirty="0" err="1" smtClean="0"/>
              <a:t>Cai</a:t>
            </a:r>
            <a:r>
              <a:rPr lang="en-US" sz="1600" dirty="0" smtClean="0"/>
              <a:t>, X. Wang, M. Han, and Y. Li, “Truthful incentive mechanisms</a:t>
            </a:r>
          </a:p>
          <a:p>
            <a:pPr>
              <a:buNone/>
            </a:pPr>
            <a:r>
              <a:rPr lang="en-US" sz="1600" dirty="0" smtClean="0"/>
              <a:t>for social cost minimization in mobile </a:t>
            </a:r>
            <a:r>
              <a:rPr lang="en-US" sz="1600" dirty="0" err="1" smtClean="0"/>
              <a:t>crowdsourcing</a:t>
            </a:r>
            <a:r>
              <a:rPr lang="en-US" sz="1600" dirty="0" smtClean="0"/>
              <a:t> systems,” vol. 16, no. 4,</a:t>
            </a:r>
          </a:p>
          <a:p>
            <a:pPr>
              <a:buNone/>
            </a:pPr>
            <a:r>
              <a:rPr lang="en-US" sz="1600" dirty="0" smtClean="0"/>
              <a:t>2016.</a:t>
            </a:r>
          </a:p>
          <a:p>
            <a:pPr>
              <a:buNone/>
            </a:pPr>
            <a:r>
              <a:rPr lang="en-US" sz="1600" dirty="0" smtClean="0"/>
              <a:t>[69] Y. Zhu, Q. Zhang, H. Zhu, J. Yu, J. Cao and L. M. Ni, "Towards Truthful Mechanisms for Mobile </a:t>
            </a:r>
            <a:r>
              <a:rPr lang="en-US" sz="1600" dirty="0" err="1" smtClean="0"/>
              <a:t>Crowdsourcing</a:t>
            </a:r>
            <a:r>
              <a:rPr lang="en-US" sz="1600" dirty="0" smtClean="0"/>
              <a:t> with Dynamic </a:t>
            </a:r>
            <a:r>
              <a:rPr lang="en-US" sz="1600" dirty="0" err="1" smtClean="0"/>
              <a:t>Smartphones</a:t>
            </a:r>
            <a:r>
              <a:rPr lang="en-US" sz="1600" dirty="0" smtClean="0"/>
              <a:t>," </a:t>
            </a:r>
            <a:r>
              <a:rPr lang="en-US" sz="1600" i="1" dirty="0" smtClean="0"/>
              <a:t>2014 IEEE 34th International Conference on Distributed Computing Systems</a:t>
            </a:r>
            <a:r>
              <a:rPr lang="en-US" sz="1600" dirty="0" smtClean="0"/>
              <a:t>, Madrid, 2014, pp. 11-20.</a:t>
            </a:r>
          </a:p>
        </p:txBody>
      </p:sp>
      <p:sp>
        <p:nvSpPr>
          <p:cNvPr id="5" name="Slide Number Placeholder 4"/>
          <p:cNvSpPr>
            <a:spLocks noGrp="1"/>
          </p:cNvSpPr>
          <p:nvPr>
            <p:ph type="sldNum" sz="quarter" idx="12"/>
          </p:nvPr>
        </p:nvSpPr>
        <p:spPr>
          <a:xfrm>
            <a:off x="8458200" y="6324600"/>
            <a:ext cx="533400" cy="342900"/>
          </a:xfrm>
        </p:spPr>
        <p:txBody>
          <a:bodyPr/>
          <a:lstStyle/>
          <a:p>
            <a:fld id="{A55C83CC-674D-48B3-9879-FA64517658EE}" type="slidenum">
              <a:rPr lang="en-US" smtClean="0"/>
              <a:pPr/>
              <a:t>68</a:t>
            </a:fld>
            <a:endParaRPr lang="en-US" dirty="0"/>
          </a:p>
        </p:txBody>
      </p:sp>
      <p:sp>
        <p:nvSpPr>
          <p:cNvPr id="4"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68</a:t>
            </a:fld>
            <a:endParaRPr lang="en-US" b="1" dirty="0">
              <a:solidFill>
                <a:schemeClr val="tx1"/>
              </a:solidFill>
            </a:endParaRPr>
          </a:p>
        </p:txBody>
      </p:sp>
    </p:spTree>
    <p:extLst>
      <p:ext uri="{BB962C8B-B14F-4D97-AF65-F5344CB8AC3E}">
        <p14:creationId xmlns:p14="http://schemas.microsoft.com/office/powerpoint/2010/main" xmlns="" val="3632315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762000" y="-152400"/>
            <a:ext cx="7772400" cy="2286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10541" cmpd="sng">
                  <a:solidFill>
                    <a:schemeClr val="accent1">
                      <a:shade val="88000"/>
                      <a:satMod val="110000"/>
                    </a:schemeClr>
                  </a:solidFill>
                  <a:prstDash val="solid"/>
                </a:ln>
                <a:solidFill>
                  <a:srgbClr val="0F2101"/>
                </a:solidFill>
                <a:effectLst/>
                <a:uLnTx/>
                <a:uFillTx/>
                <a:latin typeface="+mn-lt"/>
                <a:ea typeface="+mn-ea"/>
                <a:cs typeface="+mn-cs"/>
              </a:rPr>
              <a:t>Thank</a:t>
            </a:r>
            <a:r>
              <a:rPr kumimoji="0" lang="en-US" sz="4400" b="1" i="0" u="none" strike="noStrike" kern="1200" cap="none" spc="0" normalizeH="0" noProof="0" dirty="0" smtClean="0">
                <a:ln w="10541" cmpd="sng">
                  <a:solidFill>
                    <a:schemeClr val="accent1">
                      <a:shade val="88000"/>
                      <a:satMod val="110000"/>
                    </a:schemeClr>
                  </a:solidFill>
                  <a:prstDash val="solid"/>
                </a:ln>
                <a:solidFill>
                  <a:srgbClr val="0F2101"/>
                </a:solidFill>
                <a:effectLst/>
                <a:uLnTx/>
                <a:uFillTx/>
                <a:latin typeface="+mn-lt"/>
                <a:ea typeface="+mn-ea"/>
                <a:cs typeface="+mn-cs"/>
              </a:rPr>
              <a:t> you for your patience</a:t>
            </a:r>
            <a:endParaRPr kumimoji="0" lang="en-US" sz="4400" b="1" i="0" u="none" strike="noStrike" kern="1200" cap="none" spc="0" normalizeH="0" baseline="0" noProof="0" dirty="0">
              <a:ln w="10541" cmpd="sng">
                <a:solidFill>
                  <a:schemeClr val="accent1">
                    <a:shade val="88000"/>
                    <a:satMod val="110000"/>
                  </a:schemeClr>
                </a:solidFill>
                <a:prstDash val="solid"/>
              </a:ln>
              <a:solidFill>
                <a:srgbClr val="0F2101"/>
              </a:solidFill>
              <a:effectLst/>
              <a:uLnTx/>
              <a:uFillTx/>
              <a:latin typeface="+mn-lt"/>
              <a:ea typeface="+mn-ea"/>
              <a:cs typeface="+mn-cs"/>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67000" y="1600200"/>
            <a:ext cx="4572000" cy="4572000"/>
          </a:xfrm>
          <a:prstGeom prst="rect">
            <a:avLst/>
          </a:prstGeom>
        </p:spPr>
      </p:pic>
      <p:pic>
        <p:nvPicPr>
          <p:cNvPr id="3" name="Picture 2"/>
          <p:cNvPicPr>
            <a:picLocks noChangeAspect="1"/>
          </p:cNvPicPr>
          <p:nvPr/>
        </p:nvPicPr>
        <p:blipFill>
          <a:blip r:embed="rId3" cstate="print"/>
          <a:stretch>
            <a:fillRect/>
          </a:stretch>
        </p:blipFill>
        <p:spPr>
          <a:xfrm>
            <a:off x="3143250" y="5553075"/>
            <a:ext cx="1809750" cy="619125"/>
          </a:xfrm>
          <a:prstGeom prst="rect">
            <a:avLst/>
          </a:prstGeom>
        </p:spPr>
      </p:pic>
      <p:pic>
        <p:nvPicPr>
          <p:cNvPr id="6" name="Picture 5"/>
          <p:cNvPicPr>
            <a:picLocks noChangeAspect="1"/>
          </p:cNvPicPr>
          <p:nvPr/>
        </p:nvPicPr>
        <p:blipFill>
          <a:blip r:embed="rId3" cstate="print"/>
          <a:stretch>
            <a:fillRect/>
          </a:stretch>
        </p:blipFill>
        <p:spPr>
          <a:xfrm>
            <a:off x="1982665" y="5191930"/>
            <a:ext cx="1809750" cy="619125"/>
          </a:xfrm>
          <a:prstGeom prst="rect">
            <a:avLst/>
          </a:prstGeom>
        </p:spPr>
      </p:pic>
      <p:pic>
        <p:nvPicPr>
          <p:cNvPr id="7" name="Picture 6"/>
          <p:cNvPicPr>
            <a:picLocks noChangeAspect="1"/>
          </p:cNvPicPr>
          <p:nvPr/>
        </p:nvPicPr>
        <p:blipFill>
          <a:blip r:embed="rId3" cstate="print"/>
          <a:stretch>
            <a:fillRect/>
          </a:stretch>
        </p:blipFill>
        <p:spPr>
          <a:xfrm>
            <a:off x="4792540" y="5565970"/>
            <a:ext cx="1809750" cy="619125"/>
          </a:xfrm>
          <a:prstGeom prst="rect">
            <a:avLst/>
          </a:prstGeom>
        </p:spPr>
      </p:pic>
      <p:pic>
        <p:nvPicPr>
          <p:cNvPr id="8" name="Picture 7"/>
          <p:cNvPicPr>
            <a:picLocks noChangeAspect="1"/>
          </p:cNvPicPr>
          <p:nvPr/>
        </p:nvPicPr>
        <p:blipFill>
          <a:blip r:embed="rId3" cstate="print"/>
          <a:stretch>
            <a:fillRect/>
          </a:stretch>
        </p:blipFill>
        <p:spPr>
          <a:xfrm>
            <a:off x="5810250" y="5463832"/>
            <a:ext cx="1809750" cy="619125"/>
          </a:xfrm>
          <a:prstGeom prst="rect">
            <a:avLst/>
          </a:prstGeom>
        </p:spPr>
      </p:pic>
      <p:pic>
        <p:nvPicPr>
          <p:cNvPr id="9" name="Picture 8"/>
          <p:cNvPicPr>
            <a:picLocks noChangeAspect="1"/>
          </p:cNvPicPr>
          <p:nvPr/>
        </p:nvPicPr>
        <p:blipFill>
          <a:blip r:embed="rId3" cstate="print"/>
          <a:stretch>
            <a:fillRect/>
          </a:stretch>
        </p:blipFill>
        <p:spPr>
          <a:xfrm>
            <a:off x="6253895" y="5324475"/>
            <a:ext cx="1809750" cy="619125"/>
          </a:xfrm>
          <a:prstGeom prst="rect">
            <a:avLst/>
          </a:prstGeom>
        </p:spPr>
      </p:pic>
      <p:sp>
        <p:nvSpPr>
          <p:cNvPr id="11"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69</a:t>
            </a:fld>
            <a:endParaRPr lang="en-US" b="1" dirty="0">
              <a:solidFill>
                <a:schemeClr val="tx1"/>
              </a:solidFill>
            </a:endParaRPr>
          </a:p>
        </p:txBody>
      </p:sp>
    </p:spTree>
    <p:extLst>
      <p:ext uri="{BB962C8B-B14F-4D97-AF65-F5344CB8AC3E}">
        <p14:creationId xmlns:p14="http://schemas.microsoft.com/office/powerpoint/2010/main" xmlns="" val="3721033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5181600" y="4191000"/>
            <a:ext cx="3675998" cy="685800"/>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en-US" dirty="0" smtClean="0">
                <a:latin typeface="Times New Roman" pitchFamily="18" charset="0"/>
                <a:cs typeface="Times New Roman" pitchFamily="18" charset="0"/>
              </a:rPr>
              <a:t>     </a:t>
            </a: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Content Placeholder 2"/>
          <p:cNvSpPr>
            <a:spLocks noGrp="1"/>
          </p:cNvSpPr>
          <p:nvPr>
            <p:ph idx="1"/>
          </p:nvPr>
        </p:nvSpPr>
        <p:spPr>
          <a:xfrm>
            <a:off x="990600" y="1447800"/>
            <a:ext cx="6934200" cy="4572000"/>
          </a:xfrm>
        </p:spPr>
        <p:txBody>
          <a:bodyPr>
            <a:noAutofit/>
          </a:bodyPr>
          <a:lstStyle/>
          <a:p>
            <a:pPr marL="342900" lvl="1" indent="-342900">
              <a:buFont typeface="Arial" pitchFamily="34" charset="0"/>
              <a:buChar char="•"/>
            </a:pPr>
            <a:r>
              <a:rPr lang="en-US" dirty="0" smtClean="0"/>
              <a:t>Traffic monitoring and smart navigation</a:t>
            </a:r>
          </a:p>
          <a:p>
            <a:pPr lvl="1"/>
            <a:r>
              <a:rPr lang="en-US" sz="2400" b="1" dirty="0" err="1" smtClean="0">
                <a:solidFill>
                  <a:srgbClr val="00B050"/>
                </a:solidFill>
              </a:rPr>
              <a:t>Nericel</a:t>
            </a:r>
            <a:r>
              <a:rPr lang="en-US" sz="2400" b="1" dirty="0" smtClean="0">
                <a:solidFill>
                  <a:srgbClr val="00B050"/>
                </a:solidFill>
              </a:rPr>
              <a:t>[3], </a:t>
            </a:r>
            <a:r>
              <a:rPr lang="en-US" sz="2400" b="1" dirty="0" err="1" smtClean="0">
                <a:solidFill>
                  <a:srgbClr val="00B050"/>
                </a:solidFill>
              </a:rPr>
              <a:t>Vtrack</a:t>
            </a:r>
            <a:r>
              <a:rPr lang="en-US" sz="2400" b="1" dirty="0" smtClean="0">
                <a:solidFill>
                  <a:srgbClr val="00B050"/>
                </a:solidFill>
              </a:rPr>
              <a:t>[4]</a:t>
            </a:r>
            <a:r>
              <a:rPr lang="en-US" sz="2400" dirty="0" smtClean="0"/>
              <a:t> </a:t>
            </a:r>
          </a:p>
          <a:p>
            <a:r>
              <a:rPr lang="en-US" sz="2800" dirty="0" smtClean="0"/>
              <a:t>Environmental monitoring </a:t>
            </a:r>
          </a:p>
          <a:p>
            <a:pPr lvl="1"/>
            <a:r>
              <a:rPr lang="en-US" sz="2400" b="1" dirty="0" smtClean="0">
                <a:solidFill>
                  <a:srgbClr val="00B050"/>
                </a:solidFill>
              </a:rPr>
              <a:t>PIER[2], </a:t>
            </a:r>
            <a:r>
              <a:rPr lang="en-US" sz="2400" b="1" dirty="0" err="1" smtClean="0">
                <a:solidFill>
                  <a:srgbClr val="00B050"/>
                </a:solidFill>
              </a:rPr>
              <a:t>EarPhone</a:t>
            </a:r>
            <a:r>
              <a:rPr lang="en-US" sz="2400" b="1" dirty="0" smtClean="0">
                <a:solidFill>
                  <a:srgbClr val="00B050"/>
                </a:solidFill>
              </a:rPr>
              <a:t>[5]</a:t>
            </a:r>
          </a:p>
          <a:p>
            <a:r>
              <a:rPr lang="en-US" sz="2800" dirty="0" smtClean="0"/>
              <a:t>Social networking </a:t>
            </a:r>
          </a:p>
          <a:p>
            <a:pPr lvl="1"/>
            <a:r>
              <a:rPr lang="en-US" sz="2400" b="1" dirty="0" err="1" smtClean="0">
                <a:solidFill>
                  <a:srgbClr val="00B050"/>
                </a:solidFill>
              </a:rPr>
              <a:t>crowdSMILE</a:t>
            </a:r>
            <a:r>
              <a:rPr lang="en-US" sz="2400" b="1" dirty="0" smtClean="0">
                <a:solidFill>
                  <a:srgbClr val="00B050"/>
                </a:solidFill>
              </a:rPr>
              <a:t>[28]</a:t>
            </a:r>
          </a:p>
          <a:p>
            <a:r>
              <a:rPr lang="en-US" sz="2800" dirty="0" smtClean="0"/>
              <a:t>Disaster Reporting</a:t>
            </a:r>
          </a:p>
          <a:p>
            <a:pPr lvl="1"/>
            <a:r>
              <a:rPr lang="en-US" sz="2400" b="1" dirty="0" smtClean="0">
                <a:solidFill>
                  <a:srgbClr val="00B050"/>
                </a:solidFill>
              </a:rPr>
              <a:t>Project </a:t>
            </a:r>
            <a:r>
              <a:rPr lang="en-US" sz="2400" b="1" dirty="0" err="1" smtClean="0">
                <a:solidFill>
                  <a:srgbClr val="00B050"/>
                </a:solidFill>
              </a:rPr>
              <a:t>Jagriti</a:t>
            </a:r>
            <a:r>
              <a:rPr lang="en-US" sz="2400" b="1" dirty="0" smtClean="0">
                <a:solidFill>
                  <a:srgbClr val="00B050"/>
                </a:solidFill>
              </a:rPr>
              <a:t>[25]</a:t>
            </a:r>
          </a:p>
          <a:p>
            <a:pPr lvl="1"/>
            <a:endParaRPr lang="en-US" sz="2400" dirty="0" smtClean="0"/>
          </a:p>
        </p:txBody>
      </p:sp>
      <p:sp>
        <p:nvSpPr>
          <p:cNvPr id="11" name="Title 1"/>
          <p:cNvSpPr>
            <a:spLocks noGrp="1"/>
          </p:cNvSpPr>
          <p:nvPr>
            <p:ph type="title"/>
          </p:nvPr>
        </p:nvSpPr>
        <p:spPr>
          <a:xfrm>
            <a:off x="457200" y="228600"/>
            <a:ext cx="8229600" cy="685800"/>
          </a:xfrm>
        </p:spPr>
        <p:txBody>
          <a:bodyPr>
            <a:normAutofit fontScale="90000"/>
          </a:bodyPr>
          <a:lstStyle/>
          <a:p>
            <a:r>
              <a:rPr lang="en-US" sz="4900" b="1" dirty="0" smtClean="0">
                <a:solidFill>
                  <a:srgbClr val="0066FF"/>
                </a:solidFill>
              </a:rPr>
              <a:t>Some MCS Applications</a:t>
            </a:r>
            <a:endParaRPr lang="en-US" dirty="0">
              <a:solidFill>
                <a:srgbClr val="050C95"/>
              </a:solidFill>
            </a:endParaRPr>
          </a:p>
        </p:txBody>
      </p:sp>
      <p:sp>
        <p:nvSpPr>
          <p:cNvPr id="7" name="Slide Number Placeholder 4"/>
          <p:cNvSpPr txBox="1">
            <a:spLocks/>
          </p:cNvSpPr>
          <p:nvPr/>
        </p:nvSpPr>
        <p:spPr>
          <a:xfrm>
            <a:off x="8534400" y="92075"/>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7</a:t>
            </a:fld>
            <a:endParaRPr lang="en-US" b="1" dirty="0">
              <a:solidFill>
                <a:schemeClr val="tx1"/>
              </a:solidFill>
            </a:endParaRPr>
          </a:p>
        </p:txBody>
      </p:sp>
    </p:spTree>
    <p:extLst>
      <p:ext uri="{BB962C8B-B14F-4D97-AF65-F5344CB8AC3E}">
        <p14:creationId xmlns:p14="http://schemas.microsoft.com/office/powerpoint/2010/main" xmlns="" val="14405289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37F7082D-21BF-4ED6-A0EE-74610B40F569}" type="slidenum">
              <a:rPr lang="en-US" smtClean="0"/>
              <a:pPr/>
              <a:t>70</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295400"/>
            <a:ext cx="5791200" cy="477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37F7082D-21BF-4ED6-A0EE-74610B40F569}" type="slidenum">
              <a:rPr lang="en-US" smtClean="0"/>
              <a:pPr/>
              <a:t>71</a:t>
            </a:fld>
            <a:endParaRPr lang="en-US"/>
          </a:p>
        </p:txBody>
      </p:sp>
      <p:pic>
        <p:nvPicPr>
          <p:cNvPr id="2050" name="Picture 2" descr="C:\Users\User\Desktop\distance_based_utility.png"/>
          <p:cNvPicPr>
            <a:picLocks noChangeAspect="1" noChangeArrowheads="1"/>
          </p:cNvPicPr>
          <p:nvPr/>
        </p:nvPicPr>
        <p:blipFill>
          <a:blip r:embed="rId2" cstate="print"/>
          <a:srcRect l="8785" t="2649" r="8053" b="1987"/>
          <a:stretch>
            <a:fillRect/>
          </a:stretch>
        </p:blipFill>
        <p:spPr bwMode="auto">
          <a:xfrm>
            <a:off x="609600" y="1447800"/>
            <a:ext cx="8115300" cy="4114800"/>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37F7082D-21BF-4ED6-A0EE-74610B40F569}" type="slidenum">
              <a:rPr lang="en-US" smtClean="0"/>
              <a:pPr/>
              <a:t>72</a:t>
            </a:fld>
            <a:endParaRPr lang="en-US"/>
          </a:p>
        </p:txBody>
      </p:sp>
      <p:pic>
        <p:nvPicPr>
          <p:cNvPr id="3074" name="Picture 2" descr="C:\Users\User\Desktop\past_quality_based_utility.png"/>
          <p:cNvPicPr>
            <a:picLocks noChangeAspect="1" noChangeArrowheads="1"/>
          </p:cNvPicPr>
          <p:nvPr/>
        </p:nvPicPr>
        <p:blipFill>
          <a:blip r:embed="rId2" cstate="print"/>
          <a:srcRect l="9004" t="3303" r="7833" b="3303"/>
          <a:stretch>
            <a:fillRect/>
          </a:stretch>
        </p:blipFill>
        <p:spPr bwMode="auto">
          <a:xfrm>
            <a:off x="465221" y="1502535"/>
            <a:ext cx="8297779" cy="444106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304800" y="1295400"/>
            <a:ext cx="8763000" cy="4572000"/>
          </a:xfrm>
        </p:spPr>
        <p:txBody>
          <a:bodyPr>
            <a:noAutofit/>
          </a:bodyPr>
          <a:lstStyle/>
          <a:p>
            <a:r>
              <a:rPr lang="en-US" sz="2800" dirty="0" smtClean="0">
                <a:solidFill>
                  <a:srgbClr val="FF0000"/>
                </a:solidFill>
              </a:rPr>
              <a:t>Decomposing service request </a:t>
            </a:r>
            <a:r>
              <a:rPr lang="en-US" sz="2800" dirty="0" smtClean="0"/>
              <a:t>into subtasks</a:t>
            </a:r>
          </a:p>
          <a:p>
            <a:r>
              <a:rPr lang="en-US" sz="2800" dirty="0" smtClean="0"/>
              <a:t>Considering workers </a:t>
            </a:r>
            <a:r>
              <a:rPr lang="en-US" sz="2800" dirty="0" smtClean="0">
                <a:solidFill>
                  <a:srgbClr val="FF0000"/>
                </a:solidFill>
              </a:rPr>
              <a:t>spatial and temporal availability</a:t>
            </a:r>
          </a:p>
          <a:p>
            <a:r>
              <a:rPr lang="en-US" sz="2800" dirty="0" smtClean="0"/>
              <a:t>Controlling </a:t>
            </a:r>
            <a:r>
              <a:rPr lang="en-US" sz="2800" dirty="0" smtClean="0">
                <a:solidFill>
                  <a:srgbClr val="FF0000"/>
                </a:solidFill>
              </a:rPr>
              <a:t>sensing quality</a:t>
            </a:r>
          </a:p>
          <a:p>
            <a:r>
              <a:rPr lang="en-US" sz="2800" dirty="0" smtClean="0"/>
              <a:t>Making </a:t>
            </a:r>
            <a:r>
              <a:rPr lang="en-US" sz="2800" dirty="0" smtClean="0">
                <a:solidFill>
                  <a:srgbClr val="FF0000"/>
                </a:solidFill>
              </a:rPr>
              <a:t>sufficient profit </a:t>
            </a:r>
            <a:r>
              <a:rPr lang="en-US" sz="2800" dirty="0" smtClean="0"/>
              <a:t>from the MCS system</a:t>
            </a:r>
          </a:p>
          <a:p>
            <a:r>
              <a:rPr lang="en-US" sz="2800" dirty="0" smtClean="0">
                <a:solidFill>
                  <a:srgbClr val="FF0000"/>
                </a:solidFill>
              </a:rPr>
              <a:t>Trade-off issues </a:t>
            </a:r>
            <a:r>
              <a:rPr lang="en-US" sz="2800" dirty="0" smtClean="0"/>
              <a:t>(e.g., profit quality trade-off)</a:t>
            </a:r>
          </a:p>
          <a:p>
            <a:r>
              <a:rPr lang="en-US" sz="2800" dirty="0" smtClean="0"/>
              <a:t>Data </a:t>
            </a:r>
            <a:r>
              <a:rPr lang="en-US" sz="2800" dirty="0" smtClean="0">
                <a:solidFill>
                  <a:srgbClr val="FF0000"/>
                </a:solidFill>
              </a:rPr>
              <a:t>quality assessment</a:t>
            </a:r>
          </a:p>
          <a:p>
            <a:r>
              <a:rPr lang="en-US" sz="2800" dirty="0" smtClean="0"/>
              <a:t>Lucrative </a:t>
            </a:r>
            <a:r>
              <a:rPr lang="en-US" sz="2800" dirty="0" smtClean="0">
                <a:solidFill>
                  <a:srgbClr val="FF0000"/>
                </a:solidFill>
              </a:rPr>
              <a:t>payment policy </a:t>
            </a:r>
            <a:r>
              <a:rPr lang="en-US" sz="2800" dirty="0" smtClean="0"/>
              <a:t>for the workers</a:t>
            </a:r>
          </a:p>
          <a:p>
            <a:r>
              <a:rPr lang="en-US" sz="2800" dirty="0" smtClean="0"/>
              <a:t>Managing </a:t>
            </a:r>
            <a:r>
              <a:rPr lang="en-US" sz="2800" dirty="0" smtClean="0">
                <a:solidFill>
                  <a:srgbClr val="FF0000"/>
                </a:solidFill>
              </a:rPr>
              <a:t>past sensing reputation</a:t>
            </a:r>
          </a:p>
          <a:p>
            <a:endParaRPr lang="en-US" sz="2800" dirty="0" smtClean="0"/>
          </a:p>
        </p:txBody>
      </p:sp>
      <p:sp>
        <p:nvSpPr>
          <p:cNvPr id="7" name="Title 1"/>
          <p:cNvSpPr>
            <a:spLocks noGrp="1"/>
          </p:cNvSpPr>
          <p:nvPr>
            <p:ph type="title"/>
          </p:nvPr>
        </p:nvSpPr>
        <p:spPr>
          <a:xfrm>
            <a:off x="457200" y="228600"/>
            <a:ext cx="8229600" cy="685800"/>
          </a:xfrm>
        </p:spPr>
        <p:txBody>
          <a:bodyPr>
            <a:normAutofit fontScale="90000"/>
          </a:bodyPr>
          <a:lstStyle/>
          <a:p>
            <a:r>
              <a:rPr lang="en-US" sz="4900" b="1" dirty="0" smtClean="0">
                <a:solidFill>
                  <a:srgbClr val="0066FF"/>
                </a:solidFill>
              </a:rPr>
              <a:t>Challenges in MCS</a:t>
            </a:r>
            <a:endParaRPr lang="en-US" dirty="0">
              <a:solidFill>
                <a:srgbClr val="050C95"/>
              </a:solidFill>
            </a:endParaRPr>
          </a:p>
        </p:txBody>
      </p:sp>
      <p:sp>
        <p:nvSpPr>
          <p:cNvPr id="6"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8</a:t>
            </a:fld>
            <a:endParaRPr lang="en-US" b="1" dirty="0">
              <a:solidFill>
                <a:schemeClr val="tx1"/>
              </a:solidFill>
            </a:endParaRPr>
          </a:p>
        </p:txBody>
      </p:sp>
    </p:spTree>
    <p:extLst>
      <p:ext uri="{BB962C8B-B14F-4D97-AF65-F5344CB8AC3E}">
        <p14:creationId xmlns:p14="http://schemas.microsoft.com/office/powerpoint/2010/main" xmlns="" val="654297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404446" y="1295400"/>
            <a:ext cx="8229600" cy="4572000"/>
          </a:xfrm>
        </p:spPr>
        <p:txBody>
          <a:bodyPr>
            <a:normAutofit/>
          </a:bodyPr>
          <a:lstStyle/>
          <a:p>
            <a:r>
              <a:rPr lang="en-US" sz="2800" dirty="0" smtClean="0"/>
              <a:t>How to </a:t>
            </a:r>
            <a:r>
              <a:rPr lang="en-US" sz="2800" dirty="0" smtClean="0">
                <a:solidFill>
                  <a:srgbClr val="00B050"/>
                </a:solidFill>
              </a:rPr>
              <a:t>maximize quality of sensed data </a:t>
            </a:r>
            <a:r>
              <a:rPr lang="en-US" sz="2800" dirty="0" smtClean="0"/>
              <a:t>while fixing a profit margin of the platform?</a:t>
            </a:r>
          </a:p>
          <a:p>
            <a:r>
              <a:rPr lang="en-US" sz="2800" dirty="0" smtClean="0"/>
              <a:t> How to </a:t>
            </a:r>
            <a:r>
              <a:rPr lang="en-US" sz="2800" dirty="0" smtClean="0">
                <a:solidFill>
                  <a:srgbClr val="00B050"/>
                </a:solidFill>
              </a:rPr>
              <a:t>maximize profit of a platform </a:t>
            </a:r>
            <a:r>
              <a:rPr lang="en-US" sz="2800" dirty="0" smtClean="0"/>
              <a:t>while keeping the required quality of sensed data for MCS applications? </a:t>
            </a:r>
          </a:p>
          <a:p>
            <a:r>
              <a:rPr lang="en-US" sz="2800" dirty="0" smtClean="0"/>
              <a:t>How to </a:t>
            </a:r>
            <a:r>
              <a:rPr lang="en-US" sz="2800" dirty="0" smtClean="0">
                <a:solidFill>
                  <a:srgbClr val="00B050"/>
                </a:solidFill>
              </a:rPr>
              <a:t>make a reasonable trade-off </a:t>
            </a:r>
            <a:r>
              <a:rPr lang="en-US" sz="2800" dirty="0" smtClean="0"/>
              <a:t>in between the above two performance metrics?</a:t>
            </a:r>
            <a:endParaRPr lang="en-US" sz="2800" dirty="0" smtClean="0">
              <a:latin typeface="Times New Roman" pitchFamily="18" charset="0"/>
              <a:cs typeface="Times New Roman" pitchFamily="18" charset="0"/>
            </a:endParaRPr>
          </a:p>
          <a:p>
            <a:pPr marL="457200" lvl="1" indent="0" algn="just" eaLnBrk="1" hangingPunct="1">
              <a:buNone/>
            </a:pPr>
            <a:endParaRPr lang="en-US" dirty="0" smtClean="0">
              <a:latin typeface="Times New Roman" pitchFamily="18" charset="0"/>
              <a:cs typeface="Times New Roman" pitchFamily="18" charset="0"/>
            </a:endParaRPr>
          </a:p>
        </p:txBody>
      </p:sp>
      <p:sp>
        <p:nvSpPr>
          <p:cNvPr id="7" name="Title 1"/>
          <p:cNvSpPr>
            <a:spLocks noGrp="1"/>
          </p:cNvSpPr>
          <p:nvPr>
            <p:ph type="title"/>
          </p:nvPr>
        </p:nvSpPr>
        <p:spPr>
          <a:xfrm>
            <a:off x="457200" y="228600"/>
            <a:ext cx="8229600" cy="685800"/>
          </a:xfrm>
        </p:spPr>
        <p:txBody>
          <a:bodyPr>
            <a:normAutofit fontScale="90000"/>
          </a:bodyPr>
          <a:lstStyle/>
          <a:p>
            <a:r>
              <a:rPr lang="en-US" sz="4900" b="1" dirty="0" smtClean="0">
                <a:solidFill>
                  <a:srgbClr val="0066FF"/>
                </a:solidFill>
              </a:rPr>
              <a:t>Research Questions</a:t>
            </a:r>
            <a:endParaRPr lang="en-US" dirty="0">
              <a:solidFill>
                <a:srgbClr val="050C95"/>
              </a:solidFill>
            </a:endParaRPr>
          </a:p>
        </p:txBody>
      </p:sp>
      <p:sp>
        <p:nvSpPr>
          <p:cNvPr id="6" name="Slide Number Placeholder 4"/>
          <p:cNvSpPr txBox="1">
            <a:spLocks/>
          </p:cNvSpPr>
          <p:nvPr/>
        </p:nvSpPr>
        <p:spPr>
          <a:xfrm>
            <a:off x="8534400" y="762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5C83CC-674D-48B3-9879-FA64517658EE}" type="slidenum">
              <a:rPr lang="en-US" b="1" smtClean="0">
                <a:solidFill>
                  <a:schemeClr val="tx1"/>
                </a:solidFill>
              </a:rPr>
              <a:pPr/>
              <a:t>9</a:t>
            </a:fld>
            <a:endParaRPr lang="en-US" b="1" dirty="0">
              <a:solidFill>
                <a:schemeClr val="tx1"/>
              </a:solidFill>
            </a:endParaRPr>
          </a:p>
        </p:txBody>
      </p:sp>
    </p:spTree>
    <p:extLst>
      <p:ext uri="{BB962C8B-B14F-4D97-AF65-F5344CB8AC3E}">
        <p14:creationId xmlns:p14="http://schemas.microsoft.com/office/powerpoint/2010/main" xmlns="" val="654297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11177</TotalTime>
  <Words>6187</Words>
  <Application>Microsoft Office PowerPoint</Application>
  <PresentationFormat>On-screen Show (4:3)</PresentationFormat>
  <Paragraphs>670</Paragraphs>
  <Slides>72</Slides>
  <Notes>47</Notes>
  <HiddenSlides>0</HiddenSlides>
  <MMClips>0</MMClips>
  <ScaleCrop>false</ScaleCrop>
  <HeadingPairs>
    <vt:vector size="4" baseType="variant">
      <vt:variant>
        <vt:lpstr>Theme</vt:lpstr>
      </vt:variant>
      <vt:variant>
        <vt:i4>7</vt:i4>
      </vt:variant>
      <vt:variant>
        <vt:lpstr>Slide Titles</vt:lpstr>
      </vt:variant>
      <vt:variant>
        <vt:i4>72</vt:i4>
      </vt:variant>
    </vt:vector>
  </HeadingPairs>
  <TitlesOfParts>
    <vt:vector size="79" baseType="lpstr">
      <vt:lpstr>Theme1</vt:lpstr>
      <vt:lpstr>Office Theme</vt:lpstr>
      <vt:lpstr>1_Office Theme</vt:lpstr>
      <vt:lpstr>2_Office Theme</vt:lpstr>
      <vt:lpstr>3_Office Theme</vt:lpstr>
      <vt:lpstr>4_Office Theme</vt:lpstr>
      <vt:lpstr>5_Office Theme</vt:lpstr>
      <vt:lpstr>Slide 1</vt:lpstr>
      <vt:lpstr>Presentation Outline</vt:lpstr>
      <vt:lpstr>Crowdsourcing</vt:lpstr>
      <vt:lpstr>Mobile Crowdsourcing</vt:lpstr>
      <vt:lpstr>Players in MCS</vt:lpstr>
      <vt:lpstr>An Example of MCS System</vt:lpstr>
      <vt:lpstr>Some MCS Applications</vt:lpstr>
      <vt:lpstr>Challenges in MCS</vt:lpstr>
      <vt:lpstr>Research Questions</vt:lpstr>
      <vt:lpstr>State-of-the-Art-Works</vt:lpstr>
      <vt:lpstr>Slide 11</vt:lpstr>
      <vt:lpstr>Slide 12</vt:lpstr>
      <vt:lpstr>Slide 13</vt:lpstr>
      <vt:lpstr>Thesis Contributions</vt:lpstr>
      <vt:lpstr>System Model</vt:lpstr>
      <vt:lpstr>Interaction among Entities</vt:lpstr>
      <vt:lpstr>Computational Model of  PQ – Trade Platform</vt:lpstr>
      <vt:lpstr>Receiving Sensing Task Request</vt:lpstr>
      <vt:lpstr>Workload Computation</vt:lpstr>
      <vt:lpstr>Calculation of Worker Sojourn Time in a Task’s AOI</vt:lpstr>
      <vt:lpstr>Utility of a Worker</vt:lpstr>
      <vt:lpstr>Slide 22</vt:lpstr>
      <vt:lpstr>Slide 23</vt:lpstr>
      <vt:lpstr>Slide 24</vt:lpstr>
      <vt:lpstr>Slide 25</vt:lpstr>
      <vt:lpstr>Combined Utility Calculation</vt:lpstr>
      <vt:lpstr>Profit of the Platform</vt:lpstr>
      <vt:lpstr>MONLP Problem Formulation</vt:lpstr>
      <vt:lpstr>Constraints</vt:lpstr>
      <vt:lpstr>Workload Allocation Problem  is NP - Hard </vt:lpstr>
      <vt:lpstr>Execution Time</vt:lpstr>
      <vt:lpstr>First-Fit Greedy Solutions</vt:lpstr>
      <vt:lpstr>FFP Maximization Algorithm</vt:lpstr>
      <vt:lpstr>FFU Maximization Algorithm</vt:lpstr>
      <vt:lpstr>Worker Payment Policy</vt:lpstr>
      <vt:lpstr>Worker Payment Determination Algorithm</vt:lpstr>
      <vt:lpstr>Updating Quality Records</vt:lpstr>
      <vt:lpstr>Performance Evaluation</vt:lpstr>
      <vt:lpstr>Simulation Environment</vt:lpstr>
      <vt:lpstr>Simulation Parameters</vt:lpstr>
      <vt:lpstr>Simulation Metrics</vt:lpstr>
      <vt:lpstr>Slide 42</vt:lpstr>
      <vt:lpstr>Impact of Varying Task Arrival Rates (2/3)</vt:lpstr>
      <vt:lpstr>Impact of Varying Task Arrival Rates (3/3)</vt:lpstr>
      <vt:lpstr>Impact of Varying Worker Arrival Rates (1/3)</vt:lpstr>
      <vt:lpstr>Impact of Varying Worker Arrival Rates (2/3)</vt:lpstr>
      <vt:lpstr>Impact of Varying Worker Arrival Rates (3/3)</vt:lpstr>
      <vt:lpstr>Impact of Varying Worker Velocities (1/2)</vt:lpstr>
      <vt:lpstr>Impact of Varying Worker Velocities (2/2)</vt:lpstr>
      <vt:lpstr>Impact of Varying Claimed Costs (1/2)</vt:lpstr>
      <vt:lpstr>Impact of Varying Claimed Costs (2/2)</vt:lpstr>
      <vt:lpstr>Impact of Varying ω </vt:lpstr>
      <vt:lpstr>Impact of Varying Umin </vt:lpstr>
      <vt:lpstr>Impact of Varying Pmin </vt:lpstr>
      <vt:lpstr>Summery of the Thesis (1/2)</vt:lpstr>
      <vt:lpstr>Summery of the Thesis (2/2)</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dc:creator>
  <cp:lastModifiedBy>User</cp:lastModifiedBy>
  <cp:revision>788</cp:revision>
  <dcterms:created xsi:type="dcterms:W3CDTF">2013-11-05T12:29:37Z</dcterms:created>
  <dcterms:modified xsi:type="dcterms:W3CDTF">2017-11-18T01:22:03Z</dcterms:modified>
</cp:coreProperties>
</file>