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KjhB7OYEF69hYCR1PKSjxhmF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CAF8AD-52D3-45FD-B702-D1D039F03CB2}">
  <a:tblStyle styleId="{A7CAF8AD-52D3-45FD-B702-D1D039F03C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5f578c8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5f578c8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9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8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7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1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5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1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41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0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llm-detect-ai-generated-text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665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square.com/article/rs-3909387/v1" TargetMode="External"/><Relationship Id="rId13" Type="http://schemas.openxmlformats.org/officeDocument/2006/relationships/hyperlink" Target="https://link.springer.com/chapter/10.1007/978-3-031-57850-2_16" TargetMode="External"/><Relationship Id="rId3" Type="http://schemas.openxmlformats.org/officeDocument/2006/relationships/hyperlink" Target="https://arxiv.org/pdf/2405.06652" TargetMode="External"/><Relationship Id="rId7" Type="http://schemas.openxmlformats.org/officeDocument/2006/relationships/hyperlink" Target="https://arxiv.org/abs/2403.13335" TargetMode="External"/><Relationship Id="rId12" Type="http://schemas.openxmlformats.org/officeDocument/2006/relationships/hyperlink" Target="https://arxiv.org/abs/2310.1565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edings.neurips.cc/paper_files/paper/2023/hash/30e15e5941ae0cdab7ef58cc8d59a4ca-Abstract-Conference.html" TargetMode="External"/><Relationship Id="rId11" Type="http://schemas.openxmlformats.org/officeDocument/2006/relationships/hyperlink" Target="https://arxiv.org/abs/2402.00045" TargetMode="External"/><Relationship Id="rId5" Type="http://schemas.openxmlformats.org/officeDocument/2006/relationships/hyperlink" Target="https://arxiv.org/abs/2408.04237" TargetMode="External"/><Relationship Id="rId10" Type="http://schemas.openxmlformats.org/officeDocument/2006/relationships/hyperlink" Target="https://dl.acm.org/doi/abs/10.1145/3624725" TargetMode="External"/><Relationship Id="rId4" Type="http://schemas.openxmlformats.org/officeDocument/2006/relationships/hyperlink" Target="https://ceur-ws.org/Vol-3740/paper-272.pdf" TargetMode="External"/><Relationship Id="rId9" Type="http://schemas.openxmlformats.org/officeDocument/2006/relationships/hyperlink" Target="https://arxiv.org/abs/2408.04284" TargetMode="External"/><Relationship Id="rId14" Type="http://schemas.openxmlformats.org/officeDocument/2006/relationships/hyperlink" Target="https://aclanthology.org/2024.findings-naacl.2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N"/>
              <a:t>M.Tech Project Phase 1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0</a:t>
            </a:r>
            <a:r>
              <a:rPr lang="en-IN" baseline="30000"/>
              <a:t>th</a:t>
            </a:r>
            <a:r>
              <a:rPr lang="en-IN"/>
              <a:t>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40A3-A765-CD61-A511-3021C175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6812"/>
            <a:ext cx="9603275" cy="1049235"/>
          </a:xfrm>
        </p:spPr>
        <p:txBody>
          <a:bodyPr/>
          <a:lstStyle/>
          <a:p>
            <a:r>
              <a:rPr lang="en-IN" dirty="0"/>
              <a:t>Papers studied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E07A-F039-3F3C-23AB-10945562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0776"/>
            <a:ext cx="9603274" cy="3929776"/>
          </a:xfrm>
        </p:spPr>
        <p:txBody>
          <a:bodyPr/>
          <a:lstStyle/>
          <a:p>
            <a:r>
              <a:rPr lang="en-US" sz="1800" dirty="0"/>
              <a:t>LLM-as-a-Coauthor: Can Mixed Human-Written and Machine-Generated Text Be Detected? </a:t>
            </a:r>
          </a:p>
          <a:p>
            <a:r>
              <a:rPr lang="en-US" sz="1800" dirty="0"/>
              <a:t>A Survey on Detection of LLMs-Generated Content</a:t>
            </a:r>
          </a:p>
          <a:p>
            <a:r>
              <a:rPr lang="en-US" sz="1800" dirty="0"/>
              <a:t>Detecting Multimedia Generated by Large AI Models: A Survey </a:t>
            </a:r>
          </a:p>
          <a:p>
            <a:r>
              <a:rPr lang="en-US" sz="1800" dirty="0"/>
              <a:t>Adaptive Ensembles of Fine-Tuned Transformers for LLM-Generated Text Detection</a:t>
            </a:r>
          </a:p>
          <a:p>
            <a:r>
              <a:rPr lang="en-US" sz="1800" dirty="0"/>
              <a:t>Large Language Model (LLM) AI text generation detection based on transformer deep learning algorithm</a:t>
            </a:r>
          </a:p>
          <a:p>
            <a:r>
              <a:rPr lang="en-US" sz="1800" dirty="0"/>
              <a:t>Learning to Rewrite: Generalized LLM-Generated Text Detection</a:t>
            </a:r>
          </a:p>
          <a:p>
            <a:r>
              <a:rPr lang="en-US" sz="1600" dirty="0"/>
              <a:t>LLM-</a:t>
            </a:r>
            <a:r>
              <a:rPr lang="en-US" sz="1600" dirty="0" err="1"/>
              <a:t>DetectAIve</a:t>
            </a:r>
            <a:r>
              <a:rPr lang="en-US" sz="1600"/>
              <a:t>: a Tool for Fine-Grained Machine-Generated Text Detection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5f578c870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to be used</a:t>
            </a:r>
            <a:endParaRPr/>
          </a:p>
        </p:txBody>
      </p:sp>
      <p:sp>
        <p:nvSpPr>
          <p:cNvPr id="139" name="Google Shape;139;g2f5f578c870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 dirty="0">
                <a:solidFill>
                  <a:schemeClr val="hlink"/>
                </a:solidFill>
                <a:hlinkClick r:id="rId3"/>
              </a:rPr>
              <a:t>https://www.kaggle.com/competitions/llm-detect-ai-generated-text/data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Road Map </a:t>
            </a:r>
            <a:endParaRPr/>
          </a:p>
        </p:txBody>
      </p:sp>
      <p:grpSp>
        <p:nvGrpSpPr>
          <p:cNvPr id="145" name="Google Shape;145;p10"/>
          <p:cNvGrpSpPr/>
          <p:nvPr/>
        </p:nvGrpSpPr>
        <p:grpSpPr>
          <a:xfrm>
            <a:off x="2081009" y="1698077"/>
            <a:ext cx="8029981" cy="3461845"/>
            <a:chOff x="49009" y="978411"/>
            <a:chExt cx="8029981" cy="3461845"/>
          </a:xfrm>
        </p:grpSpPr>
        <p:sp>
          <p:nvSpPr>
            <p:cNvPr id="146" name="Google Shape;146;p10"/>
            <p:cNvSpPr/>
            <p:nvPr/>
          </p:nvSpPr>
          <p:spPr>
            <a:xfrm>
              <a:off x="5625185" y="1482419"/>
              <a:ext cx="2453805" cy="2454259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5706659" y="1564242"/>
              <a:ext cx="2290857" cy="229061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 txBox="1"/>
            <p:nvPr/>
          </p:nvSpPr>
          <p:spPr>
            <a:xfrm>
              <a:off x="6034153" y="1891534"/>
              <a:ext cx="1635870" cy="1636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IN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Fine tune the Application to determine the % of AI Generated Text</a:t>
              </a:r>
              <a:endParaRPr dirty="0"/>
            </a:p>
          </p:txBody>
        </p:sp>
        <p:sp>
          <p:nvSpPr>
            <p:cNvPr id="149" name="Google Shape;149;p10"/>
            <p:cNvSpPr/>
            <p:nvPr/>
          </p:nvSpPr>
          <p:spPr>
            <a:xfrm rot="2700000">
              <a:off x="3092062" y="1485386"/>
              <a:ext cx="2447894" cy="2447894"/>
            </a:xfrm>
            <a:prstGeom prst="teardrop">
              <a:avLst>
                <a:gd name="adj" fmla="val 10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3170581" y="1564242"/>
              <a:ext cx="2290857" cy="229061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3498075" y="1891534"/>
              <a:ext cx="1635870" cy="1636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Fine-Tuning with Adversarial Examples</a:t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rot="2700000">
              <a:off x="555984" y="1485386"/>
              <a:ext cx="2447894" cy="2447894"/>
            </a:xfrm>
            <a:prstGeom prst="teardrop">
              <a:avLst>
                <a:gd name="adj" fmla="val 10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634503" y="1564242"/>
              <a:ext cx="2290857" cy="2290613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 txBox="1"/>
            <p:nvPr/>
          </p:nvSpPr>
          <p:spPr>
            <a:xfrm>
              <a:off x="961997" y="1891534"/>
              <a:ext cx="1635870" cy="1636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an application to classify AI Generated Vs Human Generated Text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dirty="0"/>
              <a:t>To develop a machine learning model that can accurately detect whether an texts was written by a student or an AI generated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dirty="0"/>
              <a:t>Bridging the Gap in AI-Generated Text Detection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The paper discusses the challenges in distinguishing AI-generated text from human-authored content, identifying gaps in current detection tools, and proposing strategies to improve their accuracy and robustness.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The Current Landscape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dirty="0"/>
              <a:t>Existing LLM-generated text detection tools primarily rely on perplexity-based metrics, statistical features, and rule-based heuristics.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dirty="0"/>
              <a:t>However, these methods often fall short in handling novel LLM variants, domain-specific content, and subtle differences between human and AI-generated text.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Challenges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dirty="0"/>
              <a:t>Adversarial Attacks: LLMs can be fine-tuned to produce text that mimics human writing, making detection challenging.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dirty="0"/>
              <a:t>Domain Adaptation: LLMs trained on general data struggle with domain-specific content detection.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Approaches to overcome gaps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u="sng" dirty="0"/>
              <a:t>Ensemble Models: </a:t>
            </a:r>
            <a:r>
              <a:rPr lang="en-IN" dirty="0"/>
              <a:t>Combine multiple detection techniques (e.g., perplexity, neural-based, and watermarking) to improve overall accuracy.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u="sng" dirty="0"/>
              <a:t>Fine-Tuning with Adversarial Examples: </a:t>
            </a:r>
            <a:r>
              <a:rPr lang="en-IN" dirty="0"/>
              <a:t>Train detectors using adversarial examples generated by fine-tuned LLMs.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u="sng" dirty="0"/>
              <a:t>Domain-Specific LLMs: </a:t>
            </a:r>
            <a:r>
              <a:rPr lang="en-IN" dirty="0"/>
              <a:t>Fine-tune LLMs on domain-specific data to enhance detection performance.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Evaluation Metrics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/>
              <a:t>Develop robust evaluation metrics that consider false positives, false negatives, and domain-specific nuances.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/>
              <a:t>Explore adversarial evaluation to assess detector resilience against sophisticated attacks.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/>
              <a:t>Base Paper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u="sng" dirty="0">
                <a:solidFill>
                  <a:schemeClr val="hlink"/>
                </a:solidFill>
                <a:hlinkClick r:id="rId3"/>
              </a:rPr>
              <a:t>https://arxiv.org/pdf/2405.06652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45572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dirty="0"/>
              <a:t>Papers studied so far</a:t>
            </a:r>
            <a:endParaRPr dirty="0"/>
          </a:p>
        </p:txBody>
      </p:sp>
      <p:graphicFrame>
        <p:nvGraphicFramePr>
          <p:cNvPr id="133" name="Google Shape;133;p9"/>
          <p:cNvGraphicFramePr/>
          <p:nvPr>
            <p:extLst>
              <p:ext uri="{D42A27DB-BD31-4B8C-83A1-F6EECF244321}">
                <p14:modId xmlns:p14="http://schemas.microsoft.com/office/powerpoint/2010/main" val="1803427519"/>
              </p:ext>
            </p:extLst>
          </p:nvPr>
        </p:nvGraphicFramePr>
        <p:xfrm>
          <a:off x="838200" y="1358034"/>
          <a:ext cx="10515600" cy="5308670"/>
        </p:xfrm>
        <a:graphic>
          <a:graphicData uri="http://schemas.openxmlformats.org/drawingml/2006/table">
            <a:tbl>
              <a:tblPr firstRow="1" bandRow="1">
                <a:noFill/>
                <a:tableStyleId>{A7CAF8AD-52D3-45FD-B702-D1D039F03CB2}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3"/>
                        </a:rPr>
                        <a:t>https://arxiv.org/pdf/2405.06652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4"/>
                        </a:rPr>
                        <a:t>https://ceur-ws.org/Vol-3740/paper-272.pdf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5"/>
                        </a:rPr>
                        <a:t>https://arxiv.org/abs/2408.04237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6"/>
                        </a:rPr>
                        <a:t>https://proceedings.neurips.cc/paper_files/paper/2023/hash/30e15e5941ae0cdab7ef58cc8d59a4ca-Abstract-Conference.html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7"/>
                        </a:rPr>
                        <a:t>https://arxiv.org/abs/2403.13335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bg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https://www.researchsquare.com/article/rs-3909387/v1</a:t>
                      </a:r>
                      <a:endParaRPr sz="1800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9"/>
                        </a:rPr>
                        <a:t>https://arxiv.org/abs/2408.04284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10"/>
                        </a:rPr>
                        <a:t>https://dl.acm.org/doi/abs/10.1145/3624725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11"/>
                        </a:rPr>
                        <a:t>https://arxiv.org/abs/2402.00045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12"/>
                        </a:rPr>
                        <a:t>https://arxiv.org/abs/2310.15654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rgbClr val="FA2B5C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https://link.springer.com/chapter/</a:t>
                      </a:r>
                      <a:r>
                        <a:rPr lang="en-IN" sz="1800" u="sng" dirty="0">
                          <a:solidFill>
                            <a:schemeClr val="bg2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10.1007/978-3-031-57850-2_16</a:t>
                      </a:r>
                      <a:r>
                        <a:rPr lang="en-IN" sz="1800" u="sng" dirty="0">
                          <a:solidFill>
                            <a:schemeClr val="bg2"/>
                          </a:solidFill>
                        </a:rPr>
                        <a:t>     </a:t>
                      </a:r>
                      <a:endParaRPr sz="1800" dirty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dirty="0">
                          <a:solidFill>
                            <a:schemeClr val="hlink"/>
                          </a:solidFill>
                          <a:hlinkClick r:id="rId14"/>
                        </a:rPr>
                        <a:t>https://aclanthology.org/2024.findings-naacl.29/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</TotalTime>
  <Words>506</Words>
  <Application>Microsoft Office PowerPoint</Application>
  <PresentationFormat>Widescreen</PresentationFormat>
  <Paragraphs>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M.Tech Project Phase 1</vt:lpstr>
      <vt:lpstr>Problem statement</vt:lpstr>
      <vt:lpstr>Bridging the Gap in AI-Generated Text Detection</vt:lpstr>
      <vt:lpstr>The Current Landscape</vt:lpstr>
      <vt:lpstr>Challenges</vt:lpstr>
      <vt:lpstr>Approaches to overcome gaps</vt:lpstr>
      <vt:lpstr>Evaluation Metrics</vt:lpstr>
      <vt:lpstr>Base Paper</vt:lpstr>
      <vt:lpstr>Papers studied so far</vt:lpstr>
      <vt:lpstr>Papers studied so far</vt:lpstr>
      <vt:lpstr>Dataset to be used</vt:lpstr>
      <vt:lpstr>Road Map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Prerana H</dc:creator>
  <cp:lastModifiedBy>Sunidhi S - CSE</cp:lastModifiedBy>
  <cp:revision>10</cp:revision>
  <dcterms:created xsi:type="dcterms:W3CDTF">2024-08-25T10:09:23Z</dcterms:created>
  <dcterms:modified xsi:type="dcterms:W3CDTF">2024-09-08T09:19:33Z</dcterms:modified>
</cp:coreProperties>
</file>