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5" r:id="rId4"/>
    <p:sldId id="258" r:id="rId5"/>
    <p:sldId id="259" r:id="rId6"/>
    <p:sldId id="260" r:id="rId7"/>
    <p:sldId id="276" r:id="rId8"/>
    <p:sldId id="277" r:id="rId9"/>
    <p:sldId id="278" r:id="rId10"/>
    <p:sldId id="279" r:id="rId11"/>
    <p:sldId id="280" r:id="rId12"/>
    <p:sldId id="281" r:id="rId13"/>
    <p:sldId id="282" r:id="rId14"/>
    <p:sldId id="284" r:id="rId15"/>
    <p:sldId id="269" r:id="rId16"/>
    <p:sldId id="265" r:id="rId17"/>
    <p:sldId id="266" r:id="rId18"/>
    <p:sldId id="267" r:id="rId19"/>
    <p:sldId id="268" r:id="rId20"/>
    <p:sldId id="270" r:id="rId21"/>
    <p:sldId id="271" r:id="rId22"/>
    <p:sldId id="272" r:id="rId23"/>
    <p:sldId id="273" r:id="rId24"/>
    <p:sldId id="274" r:id="rId25"/>
    <p:sldId id="285" r:id="rId26"/>
    <p:sldId id="292" r:id="rId27"/>
    <p:sldId id="294" r:id="rId28"/>
    <p:sldId id="293" r:id="rId29"/>
    <p:sldId id="289" r:id="rId30"/>
    <p:sldId id="291" r:id="rId31"/>
    <p:sldId id="290" r:id="rId32"/>
    <p:sldId id="288" r:id="rId33"/>
    <p:sldId id="287" r:id="rId34"/>
    <p:sldId id="286" r:id="rId35"/>
    <p:sldId id="261" r:id="rId36"/>
    <p:sldId id="295" r:id="rId37"/>
    <p:sldId id="26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6849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1188B-8696-43EE-A7E3-24C1D332A49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35361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69560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9405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78361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078955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570876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54510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42687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03594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9287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1188B-8696-43EE-A7E3-24C1D332A49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8102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1188B-8696-43EE-A7E3-24C1D332A490}"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1255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5933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99502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A1188B-8696-43EE-A7E3-24C1D332A490}" type="datetimeFigureOut">
              <a:rPr lang="en-IN" smtClean="0"/>
              <a:t>29-09-2024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9865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1188B-8696-43EE-A7E3-24C1D332A49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82623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A1188B-8696-43EE-A7E3-24C1D332A490}" type="datetimeFigureOut">
              <a:rPr lang="en-IN" smtClean="0"/>
              <a:t>29-09-2024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9669F5-F9C8-453D-B0DF-DC83D20EBFCA}" type="slidenum">
              <a:rPr lang="en-IN" smtClean="0"/>
              <a:t>‹#›</a:t>
            </a:fld>
            <a:endParaRPr lang="en-IN"/>
          </a:p>
        </p:txBody>
      </p:sp>
    </p:spTree>
    <p:extLst>
      <p:ext uri="{BB962C8B-B14F-4D97-AF65-F5344CB8AC3E}">
        <p14:creationId xmlns:p14="http://schemas.microsoft.com/office/powerpoint/2010/main" val="251424298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6ED7-A0D2-6754-E9E3-7EB766F598D6}"/>
              </a:ext>
            </a:extLst>
          </p:cNvPr>
          <p:cNvSpPr>
            <a:spLocks noGrp="1"/>
          </p:cNvSpPr>
          <p:nvPr>
            <p:ph type="ctrTitle"/>
          </p:nvPr>
        </p:nvSpPr>
        <p:spPr>
          <a:xfrm>
            <a:off x="1055802" y="1809945"/>
            <a:ext cx="9395381" cy="1735647"/>
          </a:xfrm>
        </p:spPr>
        <p:txBody>
          <a:bodyPr>
            <a:noAutofit/>
          </a:bodyPr>
          <a:lstStyle/>
          <a:p>
            <a:r>
              <a:rPr lang="en-US" sz="4800" b="1" dirty="0"/>
              <a:t>DETECT AI GENERATED TEXT vs HUMAN GENERATED TEXT</a:t>
            </a:r>
            <a:endParaRPr lang="en-IN" sz="4800" b="1" dirty="0"/>
          </a:p>
        </p:txBody>
      </p:sp>
      <p:sp>
        <p:nvSpPr>
          <p:cNvPr id="3" name="Subtitle 2">
            <a:extLst>
              <a:ext uri="{FF2B5EF4-FFF2-40B4-BE49-F238E27FC236}">
                <a16:creationId xmlns:a16="http://schemas.microsoft.com/office/drawing/2014/main" id="{F6A409CF-FF2D-01EF-8AB7-53DF44ED3722}"/>
              </a:ext>
            </a:extLst>
          </p:cNvPr>
          <p:cNvSpPr>
            <a:spLocks noGrp="1"/>
          </p:cNvSpPr>
          <p:nvPr>
            <p:ph type="subTitle" idx="1"/>
          </p:nvPr>
        </p:nvSpPr>
        <p:spPr>
          <a:xfrm>
            <a:off x="1524000" y="4827638"/>
            <a:ext cx="9144000" cy="1406014"/>
          </a:xfrm>
        </p:spPr>
        <p:txBody>
          <a:bodyPr>
            <a:normAutofit/>
          </a:bodyPr>
          <a:lstStyle/>
          <a:p>
            <a:pPr algn="l"/>
            <a:r>
              <a:rPr lang="en-IN" sz="3200" b="1" dirty="0"/>
              <a:t>Presented by : Sujan Suresh</a:t>
            </a:r>
          </a:p>
        </p:txBody>
      </p:sp>
    </p:spTree>
    <p:extLst>
      <p:ext uri="{BB962C8B-B14F-4D97-AF65-F5344CB8AC3E}">
        <p14:creationId xmlns:p14="http://schemas.microsoft.com/office/powerpoint/2010/main" val="92894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DAAB0-1894-C622-08A3-BE3535C86F4D}"/>
              </a:ext>
            </a:extLst>
          </p:cNvPr>
          <p:cNvSpPr txBox="1"/>
          <p:nvPr/>
        </p:nvSpPr>
        <p:spPr>
          <a:xfrm>
            <a:off x="216816" y="264970"/>
            <a:ext cx="9907572" cy="5632311"/>
          </a:xfrm>
          <a:prstGeom prst="rect">
            <a:avLst/>
          </a:prstGeom>
          <a:noFill/>
        </p:spPr>
        <p:txBody>
          <a:bodyPr wrap="square">
            <a:spAutoFit/>
          </a:bodyPr>
          <a:lstStyle/>
          <a:p>
            <a:r>
              <a:rPr lang="en-US" b="1" dirty="0"/>
              <a:t>8. </a:t>
            </a:r>
            <a:r>
              <a:rPr lang="en-US" b="1" u="sng" dirty="0" err="1"/>
              <a:t>DetectGPT</a:t>
            </a:r>
            <a:r>
              <a:rPr lang="en-US" b="1" u="sng" dirty="0"/>
              <a:t>/</a:t>
            </a:r>
            <a:r>
              <a:rPr lang="en-US" b="1" u="sng" dirty="0" err="1"/>
              <a:t>ZeroGPT</a:t>
            </a:r>
            <a:endParaRPr lang="en-US" b="1" u="sng" dirty="0"/>
          </a:p>
          <a:p>
            <a:endParaRPr lang="en-US" b="1" dirty="0"/>
          </a:p>
          <a:p>
            <a:pPr>
              <a:buFont typeface="Arial" panose="020B0604020202020204" pitchFamily="34" charset="0"/>
              <a:buChar char="•"/>
            </a:pPr>
            <a:r>
              <a:rPr lang="en-US" b="1" dirty="0"/>
              <a:t>Definition</a:t>
            </a:r>
            <a:r>
              <a:rPr lang="en-US" dirty="0"/>
              <a:t>: These are AI text-detection methods that use reverse proxies or sampling techniques to evaluate how likely a passage was generated by GPT models.</a:t>
            </a:r>
          </a:p>
          <a:p>
            <a:pPr>
              <a:buFont typeface="Arial" panose="020B0604020202020204" pitchFamily="34" charset="0"/>
              <a:buChar char="•"/>
            </a:pPr>
            <a:r>
              <a:rPr lang="en-US" b="1" dirty="0"/>
              <a:t>Usage in detection</a:t>
            </a:r>
            <a:r>
              <a:rPr lang="en-US" dirty="0"/>
              <a:t>: These tools are trained specifically to classify human versus GPT-generated text based on hidden features of the text.</a:t>
            </a:r>
          </a:p>
          <a:p>
            <a:pPr>
              <a:buFont typeface="Arial" panose="020B0604020202020204" pitchFamily="34" charset="0"/>
              <a:buChar char="•"/>
            </a:pPr>
            <a:r>
              <a:rPr lang="en-US" b="1" dirty="0"/>
              <a:t>Score interpretation</a:t>
            </a:r>
            <a:r>
              <a:rPr lang="en-US" dirty="0"/>
              <a:t>: A detection confidence score is provided, indicating the likelihood of AI authorship.</a:t>
            </a:r>
          </a:p>
          <a:p>
            <a:endParaRPr lang="en-US" dirty="0"/>
          </a:p>
          <a:p>
            <a:r>
              <a:rPr lang="en-US" b="1" dirty="0"/>
              <a:t>9. </a:t>
            </a:r>
            <a:r>
              <a:rPr lang="en-US" b="1" u="sng" dirty="0"/>
              <a:t>Accuracy, Precision, Recall, F1 Score</a:t>
            </a:r>
          </a:p>
          <a:p>
            <a:endParaRPr lang="en-US" b="1" dirty="0"/>
          </a:p>
          <a:p>
            <a:pPr>
              <a:buFont typeface="Arial" panose="020B0604020202020204" pitchFamily="34" charset="0"/>
              <a:buChar char="•"/>
            </a:pPr>
            <a:r>
              <a:rPr lang="en-US" b="1" dirty="0"/>
              <a:t>Definition</a:t>
            </a:r>
            <a:r>
              <a:rPr lang="en-US" dirty="0"/>
              <a:t>: These are general classification metrics used to measure the performance of AI vs. human text classifiers.</a:t>
            </a:r>
          </a:p>
          <a:p>
            <a:pPr marL="742950" lvl="1" indent="-285750">
              <a:buFont typeface="Arial" panose="020B0604020202020204" pitchFamily="34" charset="0"/>
              <a:buChar char="•"/>
            </a:pPr>
            <a:r>
              <a:rPr lang="en-US" b="1" dirty="0"/>
              <a:t>Accuracy</a:t>
            </a:r>
            <a:r>
              <a:rPr lang="en-US" dirty="0"/>
              <a:t>: The percentage of correctly classified instances.</a:t>
            </a:r>
          </a:p>
          <a:p>
            <a:pPr marL="742950" lvl="1" indent="-285750">
              <a:buFont typeface="Arial" panose="020B0604020202020204" pitchFamily="34" charset="0"/>
              <a:buChar char="•"/>
            </a:pPr>
            <a:r>
              <a:rPr lang="en-US" b="1" dirty="0"/>
              <a:t>Precision</a:t>
            </a:r>
            <a:r>
              <a:rPr lang="en-US" dirty="0"/>
              <a:t>: The proportion of predicted AI-generated texts that are actually AI-generated.</a:t>
            </a:r>
          </a:p>
          <a:p>
            <a:pPr marL="742950" lvl="1" indent="-285750">
              <a:buFont typeface="Arial" panose="020B0604020202020204" pitchFamily="34" charset="0"/>
              <a:buChar char="•"/>
            </a:pPr>
            <a:r>
              <a:rPr lang="en-US" b="1" dirty="0"/>
              <a:t>Recall</a:t>
            </a:r>
            <a:r>
              <a:rPr lang="en-US" dirty="0"/>
              <a:t>: The proportion of actual AI-generated texts that were correctly identified.</a:t>
            </a:r>
          </a:p>
          <a:p>
            <a:pPr marL="742950" lvl="1" indent="-285750">
              <a:buFont typeface="Arial" panose="020B0604020202020204" pitchFamily="34" charset="0"/>
              <a:buChar char="•"/>
            </a:pPr>
            <a:r>
              <a:rPr lang="en-US" b="1" dirty="0"/>
              <a:t>F1 Score</a:t>
            </a:r>
            <a:r>
              <a:rPr lang="en-US" dirty="0"/>
              <a:t>: The harmonic mean of precision and recall.</a:t>
            </a:r>
          </a:p>
          <a:p>
            <a:pPr>
              <a:buFont typeface="Arial" panose="020B0604020202020204" pitchFamily="34" charset="0"/>
              <a:buChar char="•"/>
            </a:pPr>
            <a:r>
              <a:rPr lang="en-US" b="1" dirty="0"/>
              <a:t>Score interpretation</a:t>
            </a:r>
            <a:r>
              <a:rPr lang="en-US" dirty="0"/>
              <a:t>: Higher accuracy, precision, recall, and F1 scores indicate better performance of the detection system.</a:t>
            </a:r>
          </a:p>
        </p:txBody>
      </p:sp>
    </p:spTree>
    <p:extLst>
      <p:ext uri="{BB962C8B-B14F-4D97-AF65-F5344CB8AC3E}">
        <p14:creationId xmlns:p14="http://schemas.microsoft.com/office/powerpoint/2010/main" val="729205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4F04A3-B265-2285-B0FC-CE9E9BB75A7A}"/>
              </a:ext>
            </a:extLst>
          </p:cNvPr>
          <p:cNvSpPr txBox="1"/>
          <p:nvPr/>
        </p:nvSpPr>
        <p:spPr>
          <a:xfrm>
            <a:off x="113122" y="605774"/>
            <a:ext cx="10209229" cy="5078313"/>
          </a:xfrm>
          <a:prstGeom prst="rect">
            <a:avLst/>
          </a:prstGeom>
          <a:noFill/>
        </p:spPr>
        <p:txBody>
          <a:bodyPr wrap="square">
            <a:spAutoFit/>
          </a:bodyPr>
          <a:lstStyle/>
          <a:p>
            <a:r>
              <a:rPr lang="en-US" b="1" u="sng" dirty="0"/>
              <a:t>Example of Accuracy Scoring:</a:t>
            </a:r>
          </a:p>
          <a:p>
            <a:endParaRPr lang="en-US" b="1" dirty="0"/>
          </a:p>
          <a:p>
            <a:pPr>
              <a:buFont typeface="Arial" panose="020B0604020202020204" pitchFamily="34" charset="0"/>
              <a:buChar char="•"/>
            </a:pPr>
            <a:r>
              <a:rPr lang="en-US" b="1" dirty="0"/>
              <a:t>Accuracy</a:t>
            </a:r>
            <a:r>
              <a:rPr lang="en-US" dirty="0"/>
              <a:t>: If a system correctly classifies 90% of the texts, it would have a 90% accuracy</a:t>
            </a:r>
            <a:br>
              <a:rPr lang="en-US" dirty="0"/>
            </a:br>
            <a:r>
              <a:rPr lang="en-US" dirty="0"/>
              <a:t>                     rate.</a:t>
            </a:r>
          </a:p>
          <a:p>
            <a:pPr>
              <a:buFont typeface="Arial" panose="020B0604020202020204" pitchFamily="34" charset="0"/>
              <a:buChar char="•"/>
            </a:pPr>
            <a:r>
              <a:rPr lang="en-US" b="1" dirty="0"/>
              <a:t>Precision</a:t>
            </a:r>
            <a:r>
              <a:rPr lang="en-US" dirty="0"/>
              <a:t>: If the model flags 100 texts as AI-generated, but only 80 are correct, the</a:t>
            </a:r>
            <a:br>
              <a:rPr lang="en-US" dirty="0"/>
            </a:br>
            <a:r>
              <a:rPr lang="en-US" dirty="0"/>
              <a:t>                   precision is 80%.</a:t>
            </a:r>
          </a:p>
          <a:p>
            <a:pPr>
              <a:buFont typeface="Arial" panose="020B0604020202020204" pitchFamily="34" charset="0"/>
              <a:buChar char="•"/>
            </a:pPr>
            <a:r>
              <a:rPr lang="en-US" b="1" dirty="0"/>
              <a:t>Recall</a:t>
            </a:r>
            <a:r>
              <a:rPr lang="en-US" dirty="0"/>
              <a:t>: If 100 AI texts exist and the model flags 80 of them, recall is 80%.</a:t>
            </a:r>
            <a:br>
              <a:rPr lang="en-US" dirty="0"/>
            </a:br>
            <a:endParaRPr lang="en-US" dirty="0"/>
          </a:p>
          <a:p>
            <a:pPr>
              <a:buFont typeface="Arial" panose="020B0604020202020204" pitchFamily="34" charset="0"/>
              <a:buChar char="•"/>
            </a:pPr>
            <a:r>
              <a:rPr lang="en-US" b="1" dirty="0"/>
              <a:t>F1 Score</a:t>
            </a:r>
            <a:r>
              <a:rPr lang="en-US" dirty="0"/>
              <a:t>: A balanced measure between precision and recall, which helps evaluate</a:t>
            </a:r>
            <a:br>
              <a:rPr lang="en-US" dirty="0"/>
            </a:br>
            <a:r>
              <a:rPr lang="en-US" dirty="0"/>
              <a:t>                  performance in cases where one metric might be more critical than the other.</a:t>
            </a:r>
            <a:br>
              <a:rPr lang="en-US" dirty="0"/>
            </a:br>
            <a:br>
              <a:rPr lang="en-US" dirty="0"/>
            </a:br>
            <a:endParaRPr lang="en-US" dirty="0"/>
          </a:p>
          <a:p>
            <a:r>
              <a:rPr lang="en-US" b="1" u="sng" dirty="0"/>
              <a:t>Recent Tools and Research</a:t>
            </a:r>
          </a:p>
          <a:p>
            <a:endParaRPr lang="en-US" b="1" dirty="0"/>
          </a:p>
          <a:p>
            <a:pPr>
              <a:buFont typeface="Arial" panose="020B0604020202020204" pitchFamily="34" charset="0"/>
              <a:buChar char="•"/>
            </a:pPr>
            <a:r>
              <a:rPr lang="en-US" b="1" dirty="0"/>
              <a:t> </a:t>
            </a:r>
            <a:r>
              <a:rPr lang="en-US" b="1" dirty="0" err="1"/>
              <a:t>GPTZero</a:t>
            </a:r>
            <a:r>
              <a:rPr lang="en-US" dirty="0"/>
              <a:t>: A specific tool aimed at detecting AI-generated content from models like</a:t>
            </a:r>
            <a:br>
              <a:rPr lang="en-US" dirty="0"/>
            </a:br>
            <a:r>
              <a:rPr lang="en-US" dirty="0"/>
              <a:t>                  GPT- 3 and GPT-4.</a:t>
            </a:r>
          </a:p>
          <a:p>
            <a:pPr>
              <a:buFont typeface="Arial" panose="020B0604020202020204" pitchFamily="34" charset="0"/>
              <a:buChar char="•"/>
            </a:pPr>
            <a:r>
              <a:rPr lang="en-US" b="1" dirty="0"/>
              <a:t> OpenAI's AI Text Classifier</a:t>
            </a:r>
            <a:r>
              <a:rPr lang="en-US" dirty="0"/>
              <a:t>: A tool designed to distinguish AI-generated content from</a:t>
            </a:r>
            <a:br>
              <a:rPr lang="en-US" dirty="0"/>
            </a:br>
            <a:r>
              <a:rPr lang="en-US" dirty="0"/>
              <a:t>                  human content using neural networks trained on large datasets.</a:t>
            </a:r>
          </a:p>
        </p:txBody>
      </p:sp>
    </p:spTree>
    <p:extLst>
      <p:ext uri="{BB962C8B-B14F-4D97-AF65-F5344CB8AC3E}">
        <p14:creationId xmlns:p14="http://schemas.microsoft.com/office/powerpoint/2010/main" val="131561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F43EF8-9679-6181-586B-A12B39A43A31}"/>
              </a:ext>
            </a:extLst>
          </p:cNvPr>
          <p:cNvSpPr txBox="1"/>
          <p:nvPr/>
        </p:nvSpPr>
        <p:spPr>
          <a:xfrm>
            <a:off x="335280" y="1310144"/>
            <a:ext cx="10048240" cy="3970318"/>
          </a:xfrm>
          <a:prstGeom prst="rect">
            <a:avLst/>
          </a:prstGeom>
          <a:noFill/>
        </p:spPr>
        <p:txBody>
          <a:bodyPr wrap="square">
            <a:spAutoFit/>
          </a:bodyPr>
          <a:lstStyle/>
          <a:p>
            <a:r>
              <a:rPr lang="en-US" sz="2800" b="1" dirty="0"/>
              <a:t>Adversarial effect</a:t>
            </a:r>
            <a:r>
              <a:rPr lang="en-US" sz="2800" dirty="0"/>
              <a:t> refers to the phenomenon where small, often imperceptible, modifications to input data can mislead machine learning models, causing them to make incorrect predictions or classifications. These modifications, known as </a:t>
            </a:r>
            <a:r>
              <a:rPr lang="en-US" sz="2800" b="1" dirty="0"/>
              <a:t>adversarial examples</a:t>
            </a:r>
            <a:r>
              <a:rPr lang="en-US" sz="2800" dirty="0"/>
              <a:t>, are designed to exploit the vulnerabilities of models by subtly altering the input data in a way that deceives the model without being obvious to humans.</a:t>
            </a:r>
            <a:br>
              <a:rPr lang="en-US" sz="2800" dirty="0"/>
            </a:br>
            <a:endParaRPr lang="en-US" sz="2800" dirty="0"/>
          </a:p>
        </p:txBody>
      </p:sp>
      <p:sp>
        <p:nvSpPr>
          <p:cNvPr id="7" name="TextBox 6">
            <a:extLst>
              <a:ext uri="{FF2B5EF4-FFF2-40B4-BE49-F238E27FC236}">
                <a16:creationId xmlns:a16="http://schemas.microsoft.com/office/drawing/2014/main" id="{4D5FB947-A4B1-379A-DC00-EE0B91414AAB}"/>
              </a:ext>
            </a:extLst>
          </p:cNvPr>
          <p:cNvSpPr txBox="1"/>
          <p:nvPr/>
        </p:nvSpPr>
        <p:spPr>
          <a:xfrm>
            <a:off x="1219200" y="247134"/>
            <a:ext cx="8757920" cy="461665"/>
          </a:xfrm>
          <a:prstGeom prst="rect">
            <a:avLst/>
          </a:prstGeom>
          <a:noFill/>
        </p:spPr>
        <p:txBody>
          <a:bodyPr wrap="square">
            <a:spAutoFit/>
          </a:bodyPr>
          <a:lstStyle/>
          <a:p>
            <a:r>
              <a:rPr lang="en-US" b="1" dirty="0"/>
              <a:t>                                                </a:t>
            </a:r>
            <a:r>
              <a:rPr lang="en-US" sz="2400" b="1" u="sng" dirty="0"/>
              <a:t>Adversarial Effect</a:t>
            </a:r>
            <a:r>
              <a:rPr lang="en-US" sz="2400" u="sng" dirty="0"/>
              <a:t> </a:t>
            </a:r>
            <a:endParaRPr lang="en-IN" sz="2400" u="sng" dirty="0"/>
          </a:p>
        </p:txBody>
      </p:sp>
    </p:spTree>
    <p:extLst>
      <p:ext uri="{BB962C8B-B14F-4D97-AF65-F5344CB8AC3E}">
        <p14:creationId xmlns:p14="http://schemas.microsoft.com/office/powerpoint/2010/main" val="258089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3C31E-D265-DD2E-D441-6D0E0A14B799}"/>
              </a:ext>
            </a:extLst>
          </p:cNvPr>
          <p:cNvSpPr txBox="1"/>
          <p:nvPr/>
        </p:nvSpPr>
        <p:spPr>
          <a:xfrm>
            <a:off x="142240" y="421928"/>
            <a:ext cx="8808720" cy="6186309"/>
          </a:xfrm>
          <a:prstGeom prst="rect">
            <a:avLst/>
          </a:prstGeom>
          <a:noFill/>
        </p:spPr>
        <p:txBody>
          <a:bodyPr wrap="square">
            <a:spAutoFit/>
          </a:bodyPr>
          <a:lstStyle/>
          <a:p>
            <a:r>
              <a:rPr lang="en-US" b="1" u="sng" dirty="0"/>
              <a:t>Example of an Adversarial Effect:</a:t>
            </a:r>
            <a:br>
              <a:rPr lang="en-US" b="1" dirty="0"/>
            </a:br>
            <a:endParaRPr lang="en-US" b="1" dirty="0"/>
          </a:p>
          <a:p>
            <a:r>
              <a:rPr lang="en-US" b="1" dirty="0"/>
              <a:t>Image Classification</a:t>
            </a:r>
          </a:p>
          <a:p>
            <a:r>
              <a:rPr lang="en-US" dirty="0"/>
              <a:t>Suppose you have an image classification model trained to recognize images of animals. It can easily identify a picture of a panda as a "panda" with high confidence. However, by adding a carefully crafted small noise (imperceptible to humans) to this image, the model might misclassify the same panda as something entirely different, like a "gibbon" (another animal).</a:t>
            </a:r>
          </a:p>
          <a:p>
            <a:r>
              <a:rPr lang="en-US" b="1" dirty="0"/>
              <a:t>Original image</a:t>
            </a:r>
            <a:r>
              <a:rPr lang="en-US" dirty="0"/>
              <a:t>: A panda with 99% confidence classified as a "panda." </a:t>
            </a:r>
            <a:r>
              <a:rPr lang="en-US" b="1" dirty="0"/>
              <a:t>Adversarial image</a:t>
            </a:r>
            <a:r>
              <a:rPr lang="en-US" dirty="0"/>
              <a:t>: The same panda image, with a small perturbation added, is misclassified as a "gibbon" with 92% confidence.</a:t>
            </a:r>
          </a:p>
          <a:p>
            <a:r>
              <a:rPr lang="en-US" dirty="0"/>
              <a:t>This happens even though to a human eye, the two images look identical.</a:t>
            </a:r>
            <a:br>
              <a:rPr lang="en-US" dirty="0"/>
            </a:br>
            <a:endParaRPr lang="en-US" dirty="0"/>
          </a:p>
          <a:p>
            <a:r>
              <a:rPr lang="en-US" b="1" dirty="0"/>
              <a:t>Text Classification</a:t>
            </a:r>
          </a:p>
          <a:p>
            <a:r>
              <a:rPr lang="en-US" dirty="0"/>
              <a:t>In the case of natural language processing (NLP) models, adversarial effects can occur by modifying a few words or letters in a text to confuse the model.</a:t>
            </a:r>
            <a:br>
              <a:rPr lang="en-US" dirty="0"/>
            </a:br>
            <a:endParaRPr lang="en-US" dirty="0"/>
          </a:p>
          <a:p>
            <a:r>
              <a:rPr lang="en-US" b="1" dirty="0"/>
              <a:t>Original sentence</a:t>
            </a:r>
            <a:r>
              <a:rPr lang="en-US" dirty="0"/>
              <a:t>: "This is a great movie!" is classified as </a:t>
            </a:r>
            <a:r>
              <a:rPr lang="en-US" b="1" dirty="0"/>
              <a:t>positive sentiment</a:t>
            </a:r>
            <a:r>
              <a:rPr lang="en-US" dirty="0"/>
              <a:t>.</a:t>
            </a:r>
            <a:br>
              <a:rPr lang="en-US" dirty="0"/>
            </a:br>
            <a:br>
              <a:rPr lang="en-US" dirty="0"/>
            </a:br>
            <a:r>
              <a:rPr lang="en-US" dirty="0"/>
              <a:t> </a:t>
            </a:r>
            <a:r>
              <a:rPr lang="en-US" b="1" dirty="0"/>
              <a:t>Adversarial sentence</a:t>
            </a:r>
            <a:r>
              <a:rPr lang="en-US" dirty="0"/>
              <a:t>: "</a:t>
            </a:r>
            <a:r>
              <a:rPr lang="en-US" dirty="0" err="1"/>
              <a:t>Th!s</a:t>
            </a:r>
            <a:r>
              <a:rPr lang="en-US" dirty="0"/>
              <a:t> is a gr8t movi3!" gets classified as </a:t>
            </a:r>
            <a:r>
              <a:rPr lang="en-US" b="1" dirty="0"/>
              <a:t>negative sentiment</a:t>
            </a:r>
            <a:r>
              <a:rPr lang="en-US" dirty="0"/>
              <a:t> because the model is thrown off by the changes in spelling, even though the sentence means the same thing to a human.</a:t>
            </a:r>
          </a:p>
        </p:txBody>
      </p:sp>
    </p:spTree>
    <p:extLst>
      <p:ext uri="{BB962C8B-B14F-4D97-AF65-F5344CB8AC3E}">
        <p14:creationId xmlns:p14="http://schemas.microsoft.com/office/powerpoint/2010/main" val="98758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3259-2629-FF68-2C50-052207BE682D}"/>
              </a:ext>
            </a:extLst>
          </p:cNvPr>
          <p:cNvSpPr>
            <a:spLocks noGrp="1"/>
          </p:cNvSpPr>
          <p:nvPr>
            <p:ph type="title"/>
          </p:nvPr>
        </p:nvSpPr>
        <p:spPr>
          <a:xfrm>
            <a:off x="162561" y="2525358"/>
            <a:ext cx="11524034" cy="1400530"/>
          </a:xfrm>
        </p:spPr>
        <p:txBody>
          <a:bodyPr/>
          <a:lstStyle/>
          <a:p>
            <a:r>
              <a:rPr lang="en-IN" sz="5400" u="sng" dirty="0"/>
              <a:t>                LITERATURE SURVEY</a:t>
            </a:r>
          </a:p>
        </p:txBody>
      </p:sp>
    </p:spTree>
    <p:extLst>
      <p:ext uri="{BB962C8B-B14F-4D97-AF65-F5344CB8AC3E}">
        <p14:creationId xmlns:p14="http://schemas.microsoft.com/office/powerpoint/2010/main" val="38943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223217"/>
            <a:ext cx="9404723" cy="772767"/>
          </a:xfrm>
        </p:spPr>
        <p:txBody>
          <a:bodyPr/>
          <a:lstStyle/>
          <a:p>
            <a:r>
              <a:rPr lang="en-US" sz="2400" u="sng" dirty="0"/>
              <a:t>Large Language Model (LLM) AI text generation detection</a:t>
            </a:r>
            <a:br>
              <a:rPr lang="en-US" sz="2400" u="sng" dirty="0"/>
            </a:br>
            <a:r>
              <a:rPr lang="en-US" sz="2400" u="sng" dirty="0"/>
              <a:t>based on transformer deep learning algorithm</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846903" cy="5154382"/>
          </a:xfrm>
        </p:spPr>
        <p:txBody>
          <a:bodyPr/>
          <a:lstStyle/>
          <a:p>
            <a:r>
              <a:rPr lang="en-US" dirty="0"/>
              <a:t>Aim : To develop a reliable tool for detecting AI-generated text to distinguish it from manually written content, addressing issues like misinformation and content authenticity.</a:t>
            </a:r>
          </a:p>
          <a:p>
            <a:r>
              <a:rPr lang="en-US" dirty="0"/>
              <a:t>Data Set Used : An open-source dataset containing both manually written texts (labelled as 0) and AI-generated texts (labelled as 1).</a:t>
            </a:r>
          </a:p>
          <a:p>
            <a:r>
              <a:rPr lang="en-US" dirty="0"/>
              <a:t>Proposed Solution : A Transformer-based detection model aimed at improving the accuracy of AI text generation detection.</a:t>
            </a:r>
          </a:p>
          <a:p>
            <a:r>
              <a:rPr lang="en-US" dirty="0"/>
              <a:t>Evaluation Metrics : The model's performance is evaluated using accuracy, precision (0.99), recall (1), and F1 score (0.99), demonstrating high classification performance.</a:t>
            </a:r>
          </a:p>
          <a:p>
            <a:endParaRPr lang="en-IN" dirty="0"/>
          </a:p>
        </p:txBody>
      </p:sp>
    </p:spTree>
    <p:extLst>
      <p:ext uri="{BB962C8B-B14F-4D97-AF65-F5344CB8AC3E}">
        <p14:creationId xmlns:p14="http://schemas.microsoft.com/office/powerpoint/2010/main" val="2265134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6111" y="452718"/>
            <a:ext cx="9404723" cy="895315"/>
          </a:xfrm>
        </p:spPr>
        <p:txBody>
          <a:bodyPr/>
          <a:lstStyle/>
          <a:p>
            <a:r>
              <a:rPr lang="en-US" sz="2400" u="sng" dirty="0"/>
              <a:t>LLM-as-a-Coauthor: Can Mixed Human-Written and Machine-Generated Text Be Detected?</a:t>
            </a:r>
            <a:br>
              <a:rPr lang="en-US" sz="2400" u="sng" dirty="0"/>
            </a:b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716813" y="1459029"/>
            <a:ext cx="9404723" cy="5054893"/>
          </a:xfrm>
        </p:spPr>
        <p:txBody>
          <a:bodyPr>
            <a:normAutofit/>
          </a:bodyPr>
          <a:lstStyle/>
          <a:p>
            <a:r>
              <a:rPr lang="en-US" dirty="0"/>
              <a:t>Aim : The paper's main goal is to tackle the tricky problem of figuring out mixed text content that combines both AI-generated and human-written parts. It highlights the weaknesses of current detection methods and how they struggle.</a:t>
            </a:r>
          </a:p>
          <a:p>
            <a:r>
              <a:rPr lang="en-US" dirty="0"/>
              <a:t>Dataset Used : The researchers have used the **MIXSET** dataset. It includes a diverse range of examples, showcasing both Human-Written Text (HWT) and Machine-Generated Text (MGT).</a:t>
            </a:r>
          </a:p>
          <a:p>
            <a:r>
              <a:rPr lang="en-US" dirty="0"/>
              <a:t> Proposed Solution : The paper suggests that we need to create more nuanced detectors specifically designed for mixed text. These detectors would be better at handling the subtle changes and stylistic differences that come with blending human and AI writing.</a:t>
            </a:r>
          </a:p>
          <a:p>
            <a:r>
              <a:rPr lang="en-US" dirty="0"/>
              <a:t>Evaluation Metrics : To measure success, they used metrics like accuracy, precision, recall, and F1-score. These metrics are essential for understanding how well the detection algorithms are working on mixed text.</a:t>
            </a:r>
          </a:p>
          <a:p>
            <a:endParaRPr lang="en-US" dirty="0"/>
          </a:p>
          <a:p>
            <a:endParaRPr lang="en-IN" dirty="0"/>
          </a:p>
        </p:txBody>
      </p:sp>
    </p:spTree>
    <p:extLst>
      <p:ext uri="{BB962C8B-B14F-4D97-AF65-F5344CB8AC3E}">
        <p14:creationId xmlns:p14="http://schemas.microsoft.com/office/powerpoint/2010/main" val="316836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6111" y="170029"/>
            <a:ext cx="9404723" cy="565377"/>
          </a:xfrm>
        </p:spPr>
        <p:txBody>
          <a:bodyPr/>
          <a:lstStyle/>
          <a:p>
            <a:r>
              <a:rPr lang="en-US" sz="2400" u="sng" dirty="0"/>
              <a:t>A Survey on Detection of LLMs-Generated Content</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6111" y="1034823"/>
            <a:ext cx="8837527" cy="5370459"/>
          </a:xfrm>
        </p:spPr>
        <p:txBody>
          <a:bodyPr>
            <a:noAutofit/>
          </a:bodyPr>
          <a:lstStyle/>
          <a:p>
            <a:r>
              <a:rPr lang="en-US" dirty="0"/>
              <a:t>Aim : The paper aims to survey and analyze detection methodologies for distinguishing between AI-generated and human-written text, addressing the challenges and advancements in this field.</a:t>
            </a:r>
          </a:p>
          <a:p>
            <a:r>
              <a:rPr lang="en-US" dirty="0"/>
              <a:t>Dataset Used : The paper references several datasets</a:t>
            </a:r>
            <a:br>
              <a:rPr lang="en-US" dirty="0"/>
            </a:br>
            <a:r>
              <a:rPr lang="en-US" dirty="0" err="1"/>
              <a:t>TruthfulQA</a:t>
            </a:r>
            <a:r>
              <a:rPr lang="en-US" dirty="0"/>
              <a:t>: Focused on evaluating the truthfulness of AI-generated content.  </a:t>
            </a:r>
            <a:br>
              <a:rPr lang="en-US" dirty="0"/>
            </a:br>
            <a:r>
              <a:rPr lang="en-US" dirty="0"/>
              <a:t>SAID: Curated from social media platforms for real AI-generated text.</a:t>
            </a:r>
            <a:br>
              <a:rPr lang="en-US" dirty="0"/>
            </a:br>
            <a:r>
              <a:rPr lang="en-US" dirty="0"/>
              <a:t> HC3 Plus: A comprehensive dataset covering various NLP tasks.</a:t>
            </a:r>
          </a:p>
          <a:p>
            <a:r>
              <a:rPr lang="en-US" dirty="0"/>
              <a:t>Proposed Solution : The paper suggests using the latest human-written content from open-source websites to mitigate data contamination and improve detection accuracy.</a:t>
            </a:r>
          </a:p>
          <a:p>
            <a:r>
              <a:rPr lang="en-US" dirty="0"/>
              <a:t>Evaluation Metrics : The paper discusses the importance of rigorous evaluation metrics to assess detection accuracy, including: Precision and recall, F1 score, Robustness against various attack scenarios.</a:t>
            </a:r>
          </a:p>
          <a:p>
            <a:endParaRPr lang="en-US" dirty="0"/>
          </a:p>
          <a:p>
            <a:endParaRPr lang="en-US" dirty="0"/>
          </a:p>
          <a:p>
            <a:endParaRPr lang="en-US" dirty="0"/>
          </a:p>
          <a:p>
            <a:pPr marL="0" indent="0">
              <a:buNone/>
            </a:pPr>
            <a:r>
              <a:rPr lang="en-US" dirty="0"/>
              <a:t>       </a:t>
            </a:r>
          </a:p>
          <a:p>
            <a:endParaRPr lang="en-IN" dirty="0"/>
          </a:p>
        </p:txBody>
      </p:sp>
    </p:spTree>
    <p:extLst>
      <p:ext uri="{BB962C8B-B14F-4D97-AF65-F5344CB8AC3E}">
        <p14:creationId xmlns:p14="http://schemas.microsoft.com/office/powerpoint/2010/main" val="30693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320743"/>
            <a:ext cx="9404723" cy="819900"/>
          </a:xfrm>
        </p:spPr>
        <p:txBody>
          <a:bodyPr/>
          <a:lstStyle/>
          <a:p>
            <a:r>
              <a:rPr lang="en-US" sz="2400" u="sng" dirty="0"/>
              <a:t>Detecting Multimedia Generated by Large AI</a:t>
            </a:r>
            <a:br>
              <a:rPr lang="en-US" sz="2400" u="sng" dirty="0"/>
            </a:br>
            <a:r>
              <a:rPr lang="en-US" sz="2400" u="sng" dirty="0"/>
              <a:t>Models: A Survey</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234161" cy="5333492"/>
          </a:xfrm>
        </p:spPr>
        <p:txBody>
          <a:bodyPr>
            <a:normAutofit/>
          </a:bodyPr>
          <a:lstStyle/>
          <a:p>
            <a:r>
              <a:rPr lang="en-US" dirty="0"/>
              <a:t>Aim : The aim of the paper is to enhance the detection of AI-generated text versus human-generated text, focusing on improving attribution, generalization, and interpretability of detection methods.</a:t>
            </a:r>
          </a:p>
          <a:p>
            <a:r>
              <a:rPr lang="en-US" dirty="0"/>
              <a:t>Dataset Used : The paper references datasets like HC3, which compares ChatGPT-generated text with human-written text, serving as a foundational resource for training and evaluating detection models.</a:t>
            </a:r>
          </a:p>
          <a:p>
            <a:r>
              <a:rPr lang="en-US" dirty="0"/>
              <a:t>Proposed Solution : The proposed solution includes a multiscale Positive-Unlabeled training framework to improve detection accuracy, especially for short texts, and the development of robust attribution models that can identify the specific AI model used.</a:t>
            </a:r>
          </a:p>
          <a:p>
            <a:r>
              <a:rPr lang="en-US" dirty="0"/>
              <a:t>Evaluation Metrics : The evaluation metrics discussed include accuracy, robustness, and generalization performance across different datasets and detection scenarios.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77590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311316"/>
            <a:ext cx="9404723" cy="829327"/>
          </a:xfrm>
        </p:spPr>
        <p:txBody>
          <a:bodyPr/>
          <a:lstStyle/>
          <a:p>
            <a:r>
              <a:rPr lang="en-US" sz="2400" u="sng" dirty="0"/>
              <a:t>Adaptive Ensembles of Fine-Tuned Transformers</a:t>
            </a:r>
            <a:br>
              <a:rPr lang="en-US" sz="2400" u="sng" dirty="0"/>
            </a:br>
            <a:r>
              <a:rPr lang="en-US" sz="2400" u="sng" dirty="0"/>
              <a:t>for LLM-Generated Text Detection</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705501" cy="5215425"/>
          </a:xfrm>
        </p:spPr>
        <p:txBody>
          <a:bodyPr/>
          <a:lstStyle/>
          <a:p>
            <a:r>
              <a:rPr lang="en-US" dirty="0"/>
              <a:t>Aim : To improve the detection of LLM-generated text and mitigate associated risks such as misinformation.</a:t>
            </a:r>
          </a:p>
          <a:p>
            <a:r>
              <a:rPr lang="en-US" dirty="0"/>
              <a:t>Dataset Used : DAIGT Deepfake Dataset.</a:t>
            </a:r>
          </a:p>
          <a:p>
            <a:r>
              <a:rPr lang="en-US" dirty="0"/>
              <a:t>Proposed Solution : Utilization of adaptive ensemble algorithms to enhance the accuracy of text detection models.</a:t>
            </a:r>
          </a:p>
          <a:p>
            <a:r>
              <a:rPr lang="en-US" dirty="0"/>
              <a:t> Evaluation Metrics : Accuracy on in-distribution and out-of-distribution datasets.</a:t>
            </a:r>
          </a:p>
          <a:p>
            <a:endParaRPr lang="en-US" dirty="0"/>
          </a:p>
          <a:p>
            <a:endParaRPr lang="en-US" dirty="0"/>
          </a:p>
          <a:p>
            <a:endParaRPr lang="en-IN" dirty="0"/>
          </a:p>
        </p:txBody>
      </p:sp>
    </p:spTree>
    <p:extLst>
      <p:ext uri="{BB962C8B-B14F-4D97-AF65-F5344CB8AC3E}">
        <p14:creationId xmlns:p14="http://schemas.microsoft.com/office/powerpoint/2010/main" val="291382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C313-F0D3-9219-721A-E0999A9BB702}"/>
              </a:ext>
            </a:extLst>
          </p:cNvPr>
          <p:cNvSpPr>
            <a:spLocks noGrp="1"/>
          </p:cNvSpPr>
          <p:nvPr>
            <p:ph type="title"/>
          </p:nvPr>
        </p:nvSpPr>
        <p:spPr/>
        <p:txBody>
          <a:bodyPr/>
          <a:lstStyle/>
          <a:p>
            <a:r>
              <a:rPr lang="en-IN" dirty="0"/>
              <a:t>                      ABSTRACT</a:t>
            </a:r>
          </a:p>
        </p:txBody>
      </p:sp>
      <p:sp>
        <p:nvSpPr>
          <p:cNvPr id="3" name="Content Placeholder 2">
            <a:extLst>
              <a:ext uri="{FF2B5EF4-FFF2-40B4-BE49-F238E27FC236}">
                <a16:creationId xmlns:a16="http://schemas.microsoft.com/office/drawing/2014/main" id="{C136F5A7-CE01-859C-4E7C-0EF43EADB131}"/>
              </a:ext>
            </a:extLst>
          </p:cNvPr>
          <p:cNvSpPr>
            <a:spLocks noGrp="1"/>
          </p:cNvSpPr>
          <p:nvPr>
            <p:ph idx="1"/>
          </p:nvPr>
        </p:nvSpPr>
        <p:spPr/>
        <p:txBody>
          <a:bodyPr>
            <a:normAutofit/>
          </a:bodyPr>
          <a:lstStyle/>
          <a:p>
            <a:pPr marL="0" indent="0">
              <a:buNone/>
            </a:pPr>
            <a:r>
              <a:rPr lang="en-US" dirty="0"/>
              <a:t>Large language models are evolving quickly, changing how we generate text and pushing the boundaries of identifying whether something is written by a human or by AI. This paper looks at the shortcomings of current tools used to detect AI-generated text and suggests new ways to make these tools more reliable and accurate, especially when faced with attempts to trick them. The focus is on identifying who wrote a piece of content, with the goal of supporting academic honesty and keeping written work authentic.</a:t>
            </a:r>
            <a:endParaRPr lang="en-IN" dirty="0"/>
          </a:p>
        </p:txBody>
      </p:sp>
    </p:spTree>
    <p:extLst>
      <p:ext uri="{BB962C8B-B14F-4D97-AF65-F5344CB8AC3E}">
        <p14:creationId xmlns:p14="http://schemas.microsoft.com/office/powerpoint/2010/main" val="173086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199650"/>
            <a:ext cx="9404723" cy="819901"/>
          </a:xfrm>
        </p:spPr>
        <p:txBody>
          <a:bodyPr/>
          <a:lstStyle/>
          <a:p>
            <a:r>
              <a:rPr lang="en-US" sz="2400" u="sng" dirty="0"/>
              <a:t>Learning to Rewrite: Generalized LLM-Generated Text Detection</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232787"/>
            <a:ext cx="10044866" cy="5425563"/>
          </a:xfrm>
        </p:spPr>
        <p:txBody>
          <a:bodyPr/>
          <a:lstStyle/>
          <a:p>
            <a:r>
              <a:rPr lang="en-US" dirty="0"/>
              <a:t>Aim : To enhance the detection of LLM-generated text by training an LLM to rewrite inputs, distinguishing between human and AI-generated content.</a:t>
            </a:r>
          </a:p>
          <a:p>
            <a:r>
              <a:rPr lang="en-US" dirty="0"/>
              <a:t> Dataset Used : A diverse dataset encompassing 21 distinct domains (e.g., finance, entertainment, cuisine) to ensure a broad representation of LLM-generated text.</a:t>
            </a:r>
          </a:p>
          <a:p>
            <a:r>
              <a:rPr lang="en-US" dirty="0"/>
              <a:t>Proposed Solution : The L2R approach, which focuses on rewriting input text to create distinguishable edit distances between human and LLM-generated content.</a:t>
            </a:r>
          </a:p>
          <a:p>
            <a:r>
              <a:rPr lang="en-US" dirty="0"/>
              <a:t>Evaluation Metrics : Performance is measured using AUROC (Area Under the Receiver Operating Characteristic) and F1 score to assess detection accuracy.</a:t>
            </a:r>
          </a:p>
          <a:p>
            <a:endParaRPr lang="en-US" dirty="0"/>
          </a:p>
          <a:p>
            <a:endParaRPr lang="en-US" dirty="0"/>
          </a:p>
          <a:p>
            <a:endParaRPr lang="en-IN" dirty="0"/>
          </a:p>
        </p:txBody>
      </p:sp>
    </p:spTree>
    <p:extLst>
      <p:ext uri="{BB962C8B-B14F-4D97-AF65-F5344CB8AC3E}">
        <p14:creationId xmlns:p14="http://schemas.microsoft.com/office/powerpoint/2010/main" val="258667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75EA-F1E6-9188-B6C0-1520676AAAD3}"/>
              </a:ext>
            </a:extLst>
          </p:cNvPr>
          <p:cNvSpPr>
            <a:spLocks noGrp="1"/>
          </p:cNvSpPr>
          <p:nvPr>
            <p:ph type="title"/>
          </p:nvPr>
        </p:nvSpPr>
        <p:spPr>
          <a:xfrm>
            <a:off x="645130" y="232644"/>
            <a:ext cx="9404723" cy="753913"/>
          </a:xfrm>
        </p:spPr>
        <p:txBody>
          <a:bodyPr/>
          <a:lstStyle/>
          <a:p>
            <a:r>
              <a:rPr lang="en-US" sz="2400" u="sng" dirty="0"/>
              <a:t>LLM-</a:t>
            </a:r>
            <a:r>
              <a:rPr lang="en-US" sz="2400" u="sng" dirty="0" err="1"/>
              <a:t>DetectAIve</a:t>
            </a:r>
            <a:r>
              <a:rPr lang="en-US" sz="2400" u="sng" dirty="0"/>
              <a:t>: a Tool for Fine-Grained Machine-Generated Text Detection</a:t>
            </a:r>
            <a:endParaRPr lang="en-IN" sz="2400" u="sng" dirty="0"/>
          </a:p>
        </p:txBody>
      </p:sp>
      <p:sp>
        <p:nvSpPr>
          <p:cNvPr id="3" name="Content Placeholder 2">
            <a:extLst>
              <a:ext uri="{FF2B5EF4-FFF2-40B4-BE49-F238E27FC236}">
                <a16:creationId xmlns:a16="http://schemas.microsoft.com/office/drawing/2014/main" id="{A712F5A8-9D5B-0730-C655-B7EBCF8DE7E5}"/>
              </a:ext>
            </a:extLst>
          </p:cNvPr>
          <p:cNvSpPr>
            <a:spLocks noGrp="1"/>
          </p:cNvSpPr>
          <p:nvPr>
            <p:ph idx="1"/>
          </p:nvPr>
        </p:nvSpPr>
        <p:spPr>
          <a:xfrm>
            <a:off x="645130" y="1140643"/>
            <a:ext cx="10176841" cy="5580667"/>
          </a:xfrm>
        </p:spPr>
        <p:txBody>
          <a:bodyPr/>
          <a:lstStyle/>
          <a:p>
            <a:r>
              <a:rPr lang="en-US" dirty="0"/>
              <a:t>Aim : To develop a system that accurately distinguishes between different types of text generation and editing, ensuring academic integrity and fair evaluation.</a:t>
            </a:r>
          </a:p>
          <a:p>
            <a:r>
              <a:rPr lang="en-US" dirty="0"/>
              <a:t>Dataset Used : The dataset is based on M4GT-Bench, incorporating multiple sources like </a:t>
            </a:r>
            <a:r>
              <a:rPr lang="en-US" dirty="0" err="1"/>
              <a:t>arXiv</a:t>
            </a:r>
            <a:r>
              <a:rPr lang="en-US" dirty="0"/>
              <a:t>, </a:t>
            </a:r>
            <a:r>
              <a:rPr lang="en-US" dirty="0" err="1"/>
              <a:t>Wikihow</a:t>
            </a:r>
            <a:r>
              <a:rPr lang="en-US" dirty="0"/>
              <a:t>, Wikipedia, Reddit, student essays (OUTFOX), and peer reviews (</a:t>
            </a:r>
            <a:r>
              <a:rPr lang="en-US" dirty="0" err="1"/>
              <a:t>PeerRead</a:t>
            </a:r>
            <a:r>
              <a:rPr lang="en-US" dirty="0"/>
              <a:t>), extended to include four labels for fine-grained detection.</a:t>
            </a:r>
          </a:p>
          <a:p>
            <a:r>
              <a:rPr lang="en-US" dirty="0"/>
              <a:t>Proposed Solution : LLM-</a:t>
            </a:r>
            <a:r>
              <a:rPr lang="en-US" dirty="0" err="1"/>
              <a:t>DetectAIve</a:t>
            </a:r>
            <a:r>
              <a:rPr lang="en-US" dirty="0"/>
              <a:t> expands conventional binary classification to a multi-class framework, allowing for the detection of various text generation types, enhancing the understanding of LLM interventions.</a:t>
            </a:r>
          </a:p>
          <a:p>
            <a:r>
              <a:rPr lang="en-US" dirty="0"/>
              <a:t>Evaluation Metrics : The system's performance is evaluated based on accuracy, with reported results showing a 97.50% accuracy rate in distinguishing text types.</a:t>
            </a:r>
          </a:p>
          <a:p>
            <a:endParaRPr lang="en-US" dirty="0"/>
          </a:p>
        </p:txBody>
      </p:sp>
    </p:spTree>
    <p:extLst>
      <p:ext uri="{BB962C8B-B14F-4D97-AF65-F5344CB8AC3E}">
        <p14:creationId xmlns:p14="http://schemas.microsoft.com/office/powerpoint/2010/main" val="1811044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6431-3DF0-67E1-BDAA-5DB60D189D20}"/>
              </a:ext>
            </a:extLst>
          </p:cNvPr>
          <p:cNvSpPr>
            <a:spLocks noGrp="1"/>
          </p:cNvSpPr>
          <p:nvPr>
            <p:ph type="title"/>
          </p:nvPr>
        </p:nvSpPr>
        <p:spPr>
          <a:xfrm>
            <a:off x="645130" y="264182"/>
            <a:ext cx="9404723" cy="480536"/>
          </a:xfrm>
        </p:spPr>
        <p:txBody>
          <a:bodyPr/>
          <a:lstStyle/>
          <a:p>
            <a:r>
              <a:rPr lang="en-US" sz="2400" u="sng" dirty="0"/>
              <a:t>The Science of Detecting LLM-Generated Text</a:t>
            </a:r>
            <a:endParaRPr lang="en-IN" sz="2400" u="sng" dirty="0"/>
          </a:p>
        </p:txBody>
      </p:sp>
      <p:sp>
        <p:nvSpPr>
          <p:cNvPr id="3" name="Content Placeholder 2">
            <a:extLst>
              <a:ext uri="{FF2B5EF4-FFF2-40B4-BE49-F238E27FC236}">
                <a16:creationId xmlns:a16="http://schemas.microsoft.com/office/drawing/2014/main" id="{DDE91241-9BDD-146F-FA0F-C6D96B85B07F}"/>
              </a:ext>
            </a:extLst>
          </p:cNvPr>
          <p:cNvSpPr>
            <a:spLocks noGrp="1"/>
          </p:cNvSpPr>
          <p:nvPr>
            <p:ph idx="1"/>
          </p:nvPr>
        </p:nvSpPr>
        <p:spPr>
          <a:xfrm>
            <a:off x="645130" y="914400"/>
            <a:ext cx="9404723" cy="5333999"/>
          </a:xfrm>
        </p:spPr>
        <p:txBody>
          <a:bodyPr/>
          <a:lstStyle/>
          <a:p>
            <a:r>
              <a:rPr lang="en-US" dirty="0"/>
              <a:t>Aim : To develop robust detection systems for identifying LLM-generated text and address the challenges posed by evolving LLMs.</a:t>
            </a:r>
          </a:p>
          <a:p>
            <a:r>
              <a:rPr lang="en-IN" dirty="0"/>
              <a:t> Dataset Used</a:t>
            </a:r>
            <a:br>
              <a:rPr lang="en-IN" dirty="0"/>
            </a:br>
            <a:r>
              <a:rPr lang="en-IN" dirty="0"/>
              <a:t>Human ChatGPT Comparison Corpus (HC3) for question-answering tasks.</a:t>
            </a:r>
            <a:br>
              <a:rPr lang="en-IN" dirty="0"/>
            </a:br>
            <a:r>
              <a:rPr lang="en-IN" dirty="0"/>
              <a:t>ELI5 dataset comprising 270K threads from Reddit.</a:t>
            </a:r>
            <a:br>
              <a:rPr lang="en-IN" dirty="0"/>
            </a:br>
            <a:r>
              <a:rPr lang="en-IN" dirty="0"/>
              <a:t>Other publicly accessible datasets like Neural Fake News and </a:t>
            </a:r>
            <a:r>
              <a:rPr lang="en-IN" dirty="0" err="1"/>
              <a:t>TweepFake</a:t>
            </a:r>
            <a:r>
              <a:rPr lang="en-IN" dirty="0"/>
              <a:t>.</a:t>
            </a:r>
          </a:p>
          <a:p>
            <a:r>
              <a:rPr lang="en-US" dirty="0"/>
              <a:t>Proposed Solution : Establish comprehensive and adaptable benchmarking datasets to accommodate the rapid influx of new LLMs and improve detection accuracy.</a:t>
            </a:r>
          </a:p>
          <a:p>
            <a:r>
              <a:rPr lang="en-US" dirty="0"/>
              <a:t>Evaluation Metrics : Metrics such as AUC and accuracy are used, but the focus should also be on true-positive rates at low false-positive rates for security analysis.</a:t>
            </a:r>
          </a:p>
          <a:p>
            <a:endParaRPr lang="en-US" dirty="0"/>
          </a:p>
          <a:p>
            <a:endParaRPr lang="en-IN" dirty="0"/>
          </a:p>
        </p:txBody>
      </p:sp>
    </p:spTree>
    <p:extLst>
      <p:ext uri="{BB962C8B-B14F-4D97-AF65-F5344CB8AC3E}">
        <p14:creationId xmlns:p14="http://schemas.microsoft.com/office/powerpoint/2010/main" val="815770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A55B-257B-B9FD-3789-34CFD3D0F907}"/>
              </a:ext>
            </a:extLst>
          </p:cNvPr>
          <p:cNvSpPr>
            <a:spLocks noGrp="1"/>
          </p:cNvSpPr>
          <p:nvPr>
            <p:ph type="title"/>
          </p:nvPr>
        </p:nvSpPr>
        <p:spPr>
          <a:xfrm>
            <a:off x="645130" y="235902"/>
            <a:ext cx="9404723" cy="461682"/>
          </a:xfrm>
        </p:spPr>
        <p:txBody>
          <a:bodyPr/>
          <a:lstStyle/>
          <a:p>
            <a:r>
              <a:rPr lang="en-US" sz="2400" u="sng" dirty="0"/>
              <a:t>RADAR: Robust AI-Text Detection via Adversarial Learning</a:t>
            </a:r>
            <a:endParaRPr lang="en-IN" sz="2400" u="sng" dirty="0"/>
          </a:p>
        </p:txBody>
      </p:sp>
      <p:sp>
        <p:nvSpPr>
          <p:cNvPr id="3" name="Content Placeholder 2">
            <a:extLst>
              <a:ext uri="{FF2B5EF4-FFF2-40B4-BE49-F238E27FC236}">
                <a16:creationId xmlns:a16="http://schemas.microsoft.com/office/drawing/2014/main" id="{1A6E040D-6AC2-7082-2F50-37E929BF0734}"/>
              </a:ext>
            </a:extLst>
          </p:cNvPr>
          <p:cNvSpPr>
            <a:spLocks noGrp="1"/>
          </p:cNvSpPr>
          <p:nvPr>
            <p:ph idx="1"/>
          </p:nvPr>
        </p:nvSpPr>
        <p:spPr>
          <a:xfrm>
            <a:off x="645130" y="848412"/>
            <a:ext cx="9404723" cy="5399987"/>
          </a:xfrm>
        </p:spPr>
        <p:txBody>
          <a:bodyPr/>
          <a:lstStyle/>
          <a:p>
            <a:r>
              <a:rPr lang="en-US" dirty="0"/>
              <a:t> Aim : To develop a robust AI-text detection framework that effectively identifies AI-generated content, particularly in the context of paraphrased texts.</a:t>
            </a:r>
          </a:p>
          <a:p>
            <a:r>
              <a:rPr lang="en-IN" dirty="0"/>
              <a:t>Dataset Used</a:t>
            </a:r>
            <a:br>
              <a:rPr lang="en-IN" dirty="0"/>
            </a:br>
            <a:r>
              <a:rPr lang="en-IN" dirty="0"/>
              <a:t>Training: 160,000 documents from </a:t>
            </a:r>
            <a:r>
              <a:rPr lang="en-IN" dirty="0" err="1"/>
              <a:t>WebText</a:t>
            </a:r>
            <a:r>
              <a:rPr lang="en-IN" dirty="0"/>
              <a:t>.</a:t>
            </a:r>
            <a:br>
              <a:rPr lang="en-IN" dirty="0"/>
            </a:br>
            <a:r>
              <a:rPr lang="en-IN" dirty="0"/>
              <a:t>Validation: 4,007 documents from </a:t>
            </a:r>
            <a:r>
              <a:rPr lang="en-IN" dirty="0" err="1"/>
              <a:t>WebText</a:t>
            </a:r>
            <a:r>
              <a:rPr lang="en-IN" dirty="0"/>
              <a:t>-test.</a:t>
            </a:r>
            <a:br>
              <a:rPr lang="en-IN" dirty="0"/>
            </a:br>
            <a:r>
              <a:rPr lang="en-IN" dirty="0"/>
              <a:t>Evaluation: Datasets include </a:t>
            </a:r>
            <a:r>
              <a:rPr lang="en-IN" dirty="0" err="1"/>
              <a:t>Xsum</a:t>
            </a:r>
            <a:r>
              <a:rPr lang="en-IN" dirty="0"/>
              <a:t>, </a:t>
            </a:r>
            <a:r>
              <a:rPr lang="en-IN" dirty="0" err="1"/>
              <a:t>SQuAD</a:t>
            </a:r>
            <a:r>
              <a:rPr lang="en-IN" dirty="0"/>
              <a:t>, </a:t>
            </a:r>
            <a:r>
              <a:rPr lang="en-IN" dirty="0" err="1"/>
              <a:t>WritingPrompts</a:t>
            </a:r>
            <a:r>
              <a:rPr lang="en-IN" dirty="0"/>
              <a:t> (WP), and TOEFL, covering various domains.</a:t>
            </a:r>
          </a:p>
          <a:p>
            <a:r>
              <a:rPr lang="en-US" dirty="0"/>
              <a:t> Proposed Solution : RADAR framework that integrates a detector and a paraphraser to enhance the detection of AI-generated content, particularly against paraphrased inputs.</a:t>
            </a:r>
          </a:p>
          <a:p>
            <a:r>
              <a:rPr lang="en-US" dirty="0"/>
              <a:t>Evaluation Metrics : Performance is measured using the area under the receiver operating characteristic curve (AUROC) score, which assesses the relationship between true positive and false positive rates.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2809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3173-671F-E020-662A-A91000594864}"/>
              </a:ext>
            </a:extLst>
          </p:cNvPr>
          <p:cNvSpPr>
            <a:spLocks noGrp="1"/>
          </p:cNvSpPr>
          <p:nvPr>
            <p:ph type="title"/>
          </p:nvPr>
        </p:nvSpPr>
        <p:spPr>
          <a:xfrm>
            <a:off x="617831" y="198195"/>
            <a:ext cx="9732800" cy="687925"/>
          </a:xfrm>
        </p:spPr>
        <p:txBody>
          <a:bodyPr/>
          <a:lstStyle/>
          <a:p>
            <a:r>
              <a:rPr lang="en-US" sz="2400" u="sng" dirty="0" err="1"/>
              <a:t>RoBERTa</a:t>
            </a:r>
            <a:r>
              <a:rPr lang="en-US" sz="2400" u="sng" dirty="0"/>
              <a:t> and Bi-LSTM for Human vs AI Generated Text Detection</a:t>
            </a:r>
            <a:endParaRPr lang="en-IN" sz="2400" u="sng" dirty="0"/>
          </a:p>
        </p:txBody>
      </p:sp>
      <p:sp>
        <p:nvSpPr>
          <p:cNvPr id="3" name="Content Placeholder 2">
            <a:extLst>
              <a:ext uri="{FF2B5EF4-FFF2-40B4-BE49-F238E27FC236}">
                <a16:creationId xmlns:a16="http://schemas.microsoft.com/office/drawing/2014/main" id="{E740C1ED-F6A0-F205-FC4F-509976195758}"/>
              </a:ext>
            </a:extLst>
          </p:cNvPr>
          <p:cNvSpPr>
            <a:spLocks noGrp="1"/>
          </p:cNvSpPr>
          <p:nvPr>
            <p:ph idx="1"/>
          </p:nvPr>
        </p:nvSpPr>
        <p:spPr>
          <a:xfrm>
            <a:off x="617831" y="1193831"/>
            <a:ext cx="9432022" cy="5484828"/>
          </a:xfrm>
        </p:spPr>
        <p:txBody>
          <a:bodyPr/>
          <a:lstStyle/>
          <a:p>
            <a:r>
              <a:rPr lang="en-US" dirty="0"/>
              <a:t>Aim : To develop a model that accurately detects human vs AI-generated texts.</a:t>
            </a:r>
          </a:p>
          <a:p>
            <a:r>
              <a:rPr lang="en-US" dirty="0"/>
              <a:t>Dataset Used : The dataset includes news articles written by humans and texts generated by known LLMs (e.g., GPT-4, Gemini Pro, Llama, Mistral).</a:t>
            </a:r>
          </a:p>
          <a:p>
            <a:r>
              <a:rPr lang="en-US" dirty="0"/>
              <a:t>Proposed Solution : A model architecture that leverages </a:t>
            </a:r>
            <a:r>
              <a:rPr lang="en-US" dirty="0" err="1"/>
              <a:t>RoBERTa</a:t>
            </a:r>
            <a:r>
              <a:rPr lang="en-US" dirty="0"/>
              <a:t> and Bi-LSTM to classify texts as human or AI-generated.</a:t>
            </a:r>
          </a:p>
          <a:p>
            <a:r>
              <a:rPr lang="en-US" dirty="0"/>
              <a:t>Evaluation Metrics :Accuracy, F1-score,AUC (Area Under the Curve),C@1 (conventional F1-score variant)</a:t>
            </a:r>
          </a:p>
          <a:p>
            <a:endParaRPr lang="en-US" dirty="0"/>
          </a:p>
          <a:p>
            <a:endParaRPr lang="en-IN" dirty="0"/>
          </a:p>
        </p:txBody>
      </p:sp>
    </p:spTree>
    <p:extLst>
      <p:ext uri="{BB962C8B-B14F-4D97-AF65-F5344CB8AC3E}">
        <p14:creationId xmlns:p14="http://schemas.microsoft.com/office/powerpoint/2010/main" val="204428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8D07-D22B-7AB2-20B6-833D9D3B8825}"/>
              </a:ext>
            </a:extLst>
          </p:cNvPr>
          <p:cNvSpPr>
            <a:spLocks noGrp="1"/>
          </p:cNvSpPr>
          <p:nvPr>
            <p:ph type="title"/>
          </p:nvPr>
        </p:nvSpPr>
        <p:spPr>
          <a:xfrm>
            <a:off x="281824" y="242070"/>
            <a:ext cx="9768030" cy="735059"/>
          </a:xfrm>
        </p:spPr>
        <p:txBody>
          <a:bodyPr/>
          <a:lstStyle/>
          <a:p>
            <a:r>
              <a:rPr lang="en-US" sz="2400" u="sng" dirty="0" err="1"/>
              <a:t>RoFT</a:t>
            </a:r>
            <a:r>
              <a:rPr lang="en-US" sz="2400" u="sng" dirty="0"/>
              <a:t>: A Tool for Evaluating Human Detection of Machine-Generated Text</a:t>
            </a:r>
            <a:endParaRPr lang="en-IN" sz="2400" u="sng" dirty="0"/>
          </a:p>
        </p:txBody>
      </p:sp>
      <p:sp>
        <p:nvSpPr>
          <p:cNvPr id="3" name="Content Placeholder 2">
            <a:extLst>
              <a:ext uri="{FF2B5EF4-FFF2-40B4-BE49-F238E27FC236}">
                <a16:creationId xmlns:a16="http://schemas.microsoft.com/office/drawing/2014/main" id="{111F559E-103E-F225-7E0C-2734A935A5B9}"/>
              </a:ext>
            </a:extLst>
          </p:cNvPr>
          <p:cNvSpPr>
            <a:spLocks noGrp="1"/>
          </p:cNvSpPr>
          <p:nvPr>
            <p:ph idx="1"/>
          </p:nvPr>
        </p:nvSpPr>
        <p:spPr>
          <a:xfrm>
            <a:off x="281824" y="1319754"/>
            <a:ext cx="9768029" cy="4928646"/>
          </a:xfrm>
        </p:spPr>
        <p:txBody>
          <a:bodyPr/>
          <a:lstStyle/>
          <a:p>
            <a:r>
              <a:rPr lang="en-US" dirty="0"/>
              <a:t>Aim : The aim of the </a:t>
            </a:r>
            <a:r>
              <a:rPr lang="en-US" dirty="0" err="1"/>
              <a:t>RoFT</a:t>
            </a:r>
            <a:r>
              <a:rPr lang="en-US" dirty="0"/>
              <a:t> project is to evaluate how well humans can detect machine-generated text compared to human-written text, providing insights into the quality of natural language generation (NLG) systems.</a:t>
            </a:r>
          </a:p>
          <a:p>
            <a:r>
              <a:rPr lang="en-US" dirty="0"/>
              <a:t> Dataset Used : The paper does not specify a particular dataset but mentions using various domains, including news articles and tweets, to assess detection capabilities.</a:t>
            </a:r>
          </a:p>
          <a:p>
            <a:r>
              <a:rPr lang="en-US" dirty="0"/>
              <a:t>Proposed Solution : The solution involves a gamified approach to engage users in detecting machine-generated text, collecting valuable annotations on their detection skills and reasoning.</a:t>
            </a:r>
          </a:p>
          <a:p>
            <a:r>
              <a:rPr lang="en-US" dirty="0"/>
              <a:t>Evaluation Metrics : The evaluation focuses on the accuracy of user detection, the quality of their explanations, and the overall performance of different NLG systems based on user feedback.</a:t>
            </a:r>
          </a:p>
          <a:p>
            <a:endParaRPr lang="en-US" dirty="0"/>
          </a:p>
          <a:p>
            <a:endParaRPr lang="en-US" dirty="0"/>
          </a:p>
          <a:p>
            <a:endParaRPr lang="en-IN" dirty="0"/>
          </a:p>
        </p:txBody>
      </p:sp>
    </p:spTree>
    <p:extLst>
      <p:ext uri="{BB962C8B-B14F-4D97-AF65-F5344CB8AC3E}">
        <p14:creationId xmlns:p14="http://schemas.microsoft.com/office/powerpoint/2010/main" val="2538452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7B2B-0501-99A3-9DFD-8CA7F42AD85E}"/>
              </a:ext>
            </a:extLst>
          </p:cNvPr>
          <p:cNvSpPr>
            <a:spLocks noGrp="1"/>
          </p:cNvSpPr>
          <p:nvPr>
            <p:ph type="title"/>
          </p:nvPr>
        </p:nvSpPr>
        <p:spPr>
          <a:xfrm>
            <a:off x="645131" y="132206"/>
            <a:ext cx="9404723" cy="904742"/>
          </a:xfrm>
        </p:spPr>
        <p:txBody>
          <a:bodyPr/>
          <a:lstStyle/>
          <a:p>
            <a:r>
              <a:rPr lang="en-US" sz="2400" u="sng" dirty="0"/>
              <a:t>Humanizing Machine-Generated Content: Evading AI-Text Detection through Adversarial Attack</a:t>
            </a:r>
            <a:endParaRPr lang="en-IN" sz="2400" u="sng" dirty="0"/>
          </a:p>
        </p:txBody>
      </p:sp>
      <p:sp>
        <p:nvSpPr>
          <p:cNvPr id="3" name="Content Placeholder 2">
            <a:extLst>
              <a:ext uri="{FF2B5EF4-FFF2-40B4-BE49-F238E27FC236}">
                <a16:creationId xmlns:a16="http://schemas.microsoft.com/office/drawing/2014/main" id="{EF534B55-A509-ED76-4053-4BD326C3C28C}"/>
              </a:ext>
            </a:extLst>
          </p:cNvPr>
          <p:cNvSpPr>
            <a:spLocks noGrp="1"/>
          </p:cNvSpPr>
          <p:nvPr>
            <p:ph idx="1"/>
          </p:nvPr>
        </p:nvSpPr>
        <p:spPr>
          <a:xfrm>
            <a:off x="645132" y="1348034"/>
            <a:ext cx="9404722" cy="4900366"/>
          </a:xfrm>
        </p:spPr>
        <p:txBody>
          <a:bodyPr/>
          <a:lstStyle/>
          <a:p>
            <a:r>
              <a:rPr lang="en-US" dirty="0"/>
              <a:t> Aim : The paper aims to explore adversarial attacks on AI-text detectors to improve their robustness against machine-generated content.</a:t>
            </a:r>
          </a:p>
          <a:p>
            <a:r>
              <a:rPr lang="en-US" dirty="0"/>
              <a:t> Dataset Used : The study utilizes datasets containing both human-generated and machine-generated text, although specific dataset names are not mentioned.</a:t>
            </a:r>
          </a:p>
          <a:p>
            <a:r>
              <a:rPr lang="en-US" dirty="0"/>
              <a:t>Proposed Solution : The proposed solution involves creating adversarial perturbations in machine-generated text to mislead detection models, enhancing their ability to discern between human and AI-generated content.</a:t>
            </a:r>
          </a:p>
          <a:p>
            <a:r>
              <a:rPr lang="en-US" dirty="0"/>
              <a:t> Evaluation Metrics : The evaluation metrics focus on the success rate of adversarial attacks and the detection accuracy of the models, assessing how well they can differentiate between human and machine-generated text.</a:t>
            </a:r>
          </a:p>
          <a:p>
            <a:endParaRPr lang="en-IN" dirty="0"/>
          </a:p>
        </p:txBody>
      </p:sp>
    </p:spTree>
    <p:extLst>
      <p:ext uri="{BB962C8B-B14F-4D97-AF65-F5344CB8AC3E}">
        <p14:creationId xmlns:p14="http://schemas.microsoft.com/office/powerpoint/2010/main" val="4140957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59E7-4946-4A21-15B6-4030B2C810AA}"/>
              </a:ext>
            </a:extLst>
          </p:cNvPr>
          <p:cNvSpPr>
            <a:spLocks noGrp="1"/>
          </p:cNvSpPr>
          <p:nvPr>
            <p:ph type="title"/>
          </p:nvPr>
        </p:nvSpPr>
        <p:spPr>
          <a:xfrm>
            <a:off x="645130" y="185510"/>
            <a:ext cx="9404723" cy="848181"/>
          </a:xfrm>
        </p:spPr>
        <p:txBody>
          <a:bodyPr/>
          <a:lstStyle/>
          <a:p>
            <a:r>
              <a:rPr lang="en-US" sz="2400" u="sng" dirty="0"/>
              <a:t>Fine-tuning Language Models for AI vs Human Generated Text detection</a:t>
            </a:r>
            <a:endParaRPr lang="en-IN" sz="2400" u="sng" dirty="0"/>
          </a:p>
        </p:txBody>
      </p:sp>
      <p:sp>
        <p:nvSpPr>
          <p:cNvPr id="3" name="Content Placeholder 2">
            <a:extLst>
              <a:ext uri="{FF2B5EF4-FFF2-40B4-BE49-F238E27FC236}">
                <a16:creationId xmlns:a16="http://schemas.microsoft.com/office/drawing/2014/main" id="{0282A810-39D9-9033-E7BF-5DB76FA51EFE}"/>
              </a:ext>
            </a:extLst>
          </p:cNvPr>
          <p:cNvSpPr>
            <a:spLocks noGrp="1"/>
          </p:cNvSpPr>
          <p:nvPr>
            <p:ph idx="1"/>
          </p:nvPr>
        </p:nvSpPr>
        <p:spPr>
          <a:xfrm>
            <a:off x="645130" y="1385740"/>
            <a:ext cx="9667794" cy="5354424"/>
          </a:xfrm>
        </p:spPr>
        <p:txBody>
          <a:bodyPr/>
          <a:lstStyle/>
          <a:p>
            <a:r>
              <a:rPr lang="en-US" dirty="0"/>
              <a:t> Aim : The primary aim of the paper is to develop a reliable system for detecting machine-generated text to mitigate the risks associated with misinformation and academic dishonesty.</a:t>
            </a:r>
          </a:p>
          <a:p>
            <a:r>
              <a:rPr lang="en-US" dirty="0"/>
              <a:t> Dataset Used : The dataset comprises a balanced collection of human-written and machine-generated texts from various sources, including academic papers, social media, and publications, ensuring diversity and representativeness.</a:t>
            </a:r>
          </a:p>
          <a:p>
            <a:r>
              <a:rPr lang="en-US" dirty="0"/>
              <a:t>Proposed Solution : The proposed solution involves an automated detection system that can classify text as either human-written or machine-generated, identify the source of machine-generated text, and detect boundaries between human and machine-generated segments.</a:t>
            </a:r>
          </a:p>
          <a:p>
            <a:r>
              <a:rPr lang="en-US" dirty="0"/>
              <a:t>Evaluation Metrics : The evaluation metrics included accuracy and F1 scores, which were used to assess the model's performance across the different subtasks.</a:t>
            </a:r>
          </a:p>
          <a:p>
            <a:endParaRPr lang="en-US" dirty="0"/>
          </a:p>
          <a:p>
            <a:endParaRPr lang="en-US" dirty="0"/>
          </a:p>
          <a:p>
            <a:endParaRPr lang="en-IN" dirty="0"/>
          </a:p>
        </p:txBody>
      </p:sp>
    </p:spTree>
    <p:extLst>
      <p:ext uri="{BB962C8B-B14F-4D97-AF65-F5344CB8AC3E}">
        <p14:creationId xmlns:p14="http://schemas.microsoft.com/office/powerpoint/2010/main" val="2032256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35CB-2EC9-151F-7A65-969E2236C9DF}"/>
              </a:ext>
            </a:extLst>
          </p:cNvPr>
          <p:cNvSpPr>
            <a:spLocks noGrp="1"/>
          </p:cNvSpPr>
          <p:nvPr>
            <p:ph type="title"/>
          </p:nvPr>
        </p:nvSpPr>
        <p:spPr>
          <a:xfrm>
            <a:off x="645130" y="209077"/>
            <a:ext cx="9404723" cy="499389"/>
          </a:xfrm>
        </p:spPr>
        <p:txBody>
          <a:bodyPr/>
          <a:lstStyle/>
          <a:p>
            <a:r>
              <a:rPr lang="en-US" sz="2400" u="sng" dirty="0"/>
              <a:t>An Empirical Study of AI Generated Text Detection Tools </a:t>
            </a:r>
            <a:endParaRPr lang="en-IN" sz="2400" u="sng" dirty="0"/>
          </a:p>
        </p:txBody>
      </p:sp>
      <p:sp>
        <p:nvSpPr>
          <p:cNvPr id="3" name="Content Placeholder 2">
            <a:extLst>
              <a:ext uri="{FF2B5EF4-FFF2-40B4-BE49-F238E27FC236}">
                <a16:creationId xmlns:a16="http://schemas.microsoft.com/office/drawing/2014/main" id="{B242BF10-BEFE-FF67-A0EB-2B4D4E7717A2}"/>
              </a:ext>
            </a:extLst>
          </p:cNvPr>
          <p:cNvSpPr>
            <a:spLocks noGrp="1"/>
          </p:cNvSpPr>
          <p:nvPr>
            <p:ph idx="1"/>
          </p:nvPr>
        </p:nvSpPr>
        <p:spPr>
          <a:xfrm>
            <a:off x="645130" y="1027522"/>
            <a:ext cx="9404723" cy="5220877"/>
          </a:xfrm>
        </p:spPr>
        <p:txBody>
          <a:bodyPr/>
          <a:lstStyle/>
          <a:p>
            <a:r>
              <a:rPr lang="en-US" dirty="0"/>
              <a:t> Aim : The aim of the study is to investigate and compare various tools for detecting AI-generated text versus human-generated text, using a diverse dataset.</a:t>
            </a:r>
          </a:p>
          <a:p>
            <a:r>
              <a:rPr lang="en-US" dirty="0"/>
              <a:t>Dataset Used : A multi-domain dataset was created, consisting of articles, abstracts, stories, news, and product reviews, generated by different LLMs and human authors.</a:t>
            </a:r>
          </a:p>
          <a:p>
            <a:r>
              <a:rPr lang="en-US" dirty="0"/>
              <a:t>Proposed Solution : The proposed solution is a comparative analysis of AI text detection tools to identify the most effective one for distinguishing between AI-generated and human-written content.</a:t>
            </a:r>
          </a:p>
          <a:p>
            <a:r>
              <a:rPr lang="en-US" dirty="0"/>
              <a:t>Evaluation Metrics : The evaluation metrics included precision, recall, and F1 scores to assess the effectiveness of the detection tools.</a:t>
            </a:r>
          </a:p>
          <a:p>
            <a:endParaRPr lang="en-IN" dirty="0"/>
          </a:p>
        </p:txBody>
      </p:sp>
    </p:spTree>
    <p:extLst>
      <p:ext uri="{BB962C8B-B14F-4D97-AF65-F5344CB8AC3E}">
        <p14:creationId xmlns:p14="http://schemas.microsoft.com/office/powerpoint/2010/main" val="2122642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35C9-B759-4BA8-5316-ABE38BCC42DA}"/>
              </a:ext>
            </a:extLst>
          </p:cNvPr>
          <p:cNvSpPr>
            <a:spLocks noGrp="1"/>
          </p:cNvSpPr>
          <p:nvPr>
            <p:ph type="title"/>
          </p:nvPr>
        </p:nvSpPr>
        <p:spPr>
          <a:xfrm>
            <a:off x="645130" y="237358"/>
            <a:ext cx="9404723" cy="744486"/>
          </a:xfrm>
        </p:spPr>
        <p:txBody>
          <a:bodyPr/>
          <a:lstStyle/>
          <a:p>
            <a:r>
              <a:rPr lang="en-US" sz="2400" u="sng" dirty="0"/>
              <a:t>Are AI-Generated Text Detectors Robust to Adversarial Perturbations?</a:t>
            </a:r>
            <a:endParaRPr lang="en-IN" sz="2400" u="sng" dirty="0"/>
          </a:p>
        </p:txBody>
      </p:sp>
      <p:sp>
        <p:nvSpPr>
          <p:cNvPr id="3" name="Content Placeholder 2">
            <a:extLst>
              <a:ext uri="{FF2B5EF4-FFF2-40B4-BE49-F238E27FC236}">
                <a16:creationId xmlns:a16="http://schemas.microsoft.com/office/drawing/2014/main" id="{B7245E86-E303-32ED-A4D3-46A6C8AABDBC}"/>
              </a:ext>
            </a:extLst>
          </p:cNvPr>
          <p:cNvSpPr>
            <a:spLocks noGrp="1"/>
          </p:cNvSpPr>
          <p:nvPr>
            <p:ph idx="1"/>
          </p:nvPr>
        </p:nvSpPr>
        <p:spPr>
          <a:xfrm>
            <a:off x="645130" y="1140643"/>
            <a:ext cx="9404723" cy="5571241"/>
          </a:xfrm>
        </p:spPr>
        <p:txBody>
          <a:bodyPr/>
          <a:lstStyle/>
          <a:p>
            <a:r>
              <a:rPr lang="en-US" dirty="0"/>
              <a:t> Aim : The aim of the paper is to investigate the robustness of existing AI-generated text (AIGT) detection methods against adversarial perturbations and to introduce a novel detector that improves accuracy in distinguishing between human-created and AI-generated texts.</a:t>
            </a:r>
          </a:p>
          <a:p>
            <a:r>
              <a:rPr lang="en-US" dirty="0"/>
              <a:t> Dataset Used : The study utilized several datasets, including the </a:t>
            </a:r>
            <a:r>
              <a:rPr lang="en-US" dirty="0" err="1"/>
              <a:t>TruthfulQA</a:t>
            </a:r>
            <a:r>
              <a:rPr lang="en-US" dirty="0"/>
              <a:t> dataset (817 human-created and AI-generated texts) and the Ghostbuster dataset (3,000 parallel articles from various genres).</a:t>
            </a:r>
          </a:p>
          <a:p>
            <a:r>
              <a:rPr lang="en-US" dirty="0"/>
              <a:t> Proposed Solution : The proposed solution is the SCRN, which adds and removes noise from text to extract a robust semantic representation, improving the model's ability to handle minor adversarial changes.</a:t>
            </a:r>
          </a:p>
          <a:p>
            <a:r>
              <a:rPr lang="en-US" dirty="0"/>
              <a:t>Evaluation Metrics : The evaluation metrics included accuracy improvements over baseline methods, specifically measuring performance under adversarial attacks and generalizability across domains and genres.</a:t>
            </a:r>
          </a:p>
          <a:p>
            <a:endParaRPr lang="en-IN" dirty="0"/>
          </a:p>
        </p:txBody>
      </p:sp>
    </p:spTree>
    <p:extLst>
      <p:ext uri="{BB962C8B-B14F-4D97-AF65-F5344CB8AC3E}">
        <p14:creationId xmlns:p14="http://schemas.microsoft.com/office/powerpoint/2010/main" val="17942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3E4F-D810-452E-C2F3-290D490C28FE}"/>
              </a:ext>
            </a:extLst>
          </p:cNvPr>
          <p:cNvSpPr>
            <a:spLocks noGrp="1"/>
          </p:cNvSpPr>
          <p:nvPr>
            <p:ph type="title"/>
          </p:nvPr>
        </p:nvSpPr>
        <p:spPr>
          <a:xfrm>
            <a:off x="3096099" y="590863"/>
            <a:ext cx="5651975" cy="716206"/>
          </a:xfrm>
        </p:spPr>
        <p:txBody>
          <a:bodyPr/>
          <a:lstStyle/>
          <a:p>
            <a:r>
              <a:rPr lang="en-IN" sz="4000" dirty="0"/>
              <a:t>Problem statement</a:t>
            </a:r>
          </a:p>
        </p:txBody>
      </p:sp>
      <p:sp>
        <p:nvSpPr>
          <p:cNvPr id="3" name="Content Placeholder 2">
            <a:extLst>
              <a:ext uri="{FF2B5EF4-FFF2-40B4-BE49-F238E27FC236}">
                <a16:creationId xmlns:a16="http://schemas.microsoft.com/office/drawing/2014/main" id="{BF5D132B-3197-77C2-F68D-119572C39B5C}"/>
              </a:ext>
            </a:extLst>
          </p:cNvPr>
          <p:cNvSpPr>
            <a:spLocks noGrp="1"/>
          </p:cNvSpPr>
          <p:nvPr>
            <p:ph idx="1"/>
          </p:nvPr>
        </p:nvSpPr>
        <p:spPr>
          <a:xfrm>
            <a:off x="645130" y="1913643"/>
            <a:ext cx="9262441" cy="2394407"/>
          </a:xfrm>
        </p:spPr>
        <p:txBody>
          <a:bodyPr/>
          <a:lstStyle/>
          <a:p>
            <a:r>
              <a:rPr lang="en-US" dirty="0"/>
              <a:t>To develop a machine learning model that can accurately detect whether an texts was written by a student or an AI generated</a:t>
            </a:r>
          </a:p>
          <a:p>
            <a:pPr marL="0" indent="0">
              <a:buNone/>
            </a:pPr>
            <a:endParaRPr lang="en-IN" dirty="0"/>
          </a:p>
        </p:txBody>
      </p:sp>
    </p:spTree>
    <p:extLst>
      <p:ext uri="{BB962C8B-B14F-4D97-AF65-F5344CB8AC3E}">
        <p14:creationId xmlns:p14="http://schemas.microsoft.com/office/powerpoint/2010/main" val="988529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774D-1D0F-C338-52C0-3F196416C291}"/>
              </a:ext>
            </a:extLst>
          </p:cNvPr>
          <p:cNvSpPr>
            <a:spLocks noGrp="1"/>
          </p:cNvSpPr>
          <p:nvPr>
            <p:ph type="title"/>
          </p:nvPr>
        </p:nvSpPr>
        <p:spPr>
          <a:xfrm>
            <a:off x="645130" y="179341"/>
            <a:ext cx="9404724" cy="1187546"/>
          </a:xfrm>
        </p:spPr>
        <p:txBody>
          <a:bodyPr/>
          <a:lstStyle/>
          <a:p>
            <a:r>
              <a:rPr lang="en-US" sz="2400" u="sng" dirty="0"/>
              <a:t>Real or Fake Text?: Investigating Human Ability to Detect Boundaries between Human-Written and Machine-Generated Text </a:t>
            </a:r>
            <a:endParaRPr lang="en-IN" sz="2400" u="sng" dirty="0"/>
          </a:p>
        </p:txBody>
      </p:sp>
      <p:sp>
        <p:nvSpPr>
          <p:cNvPr id="3" name="Content Placeholder 2">
            <a:extLst>
              <a:ext uri="{FF2B5EF4-FFF2-40B4-BE49-F238E27FC236}">
                <a16:creationId xmlns:a16="http://schemas.microsoft.com/office/drawing/2014/main" id="{3EEB73C4-95BE-D426-408D-5E200968E8C1}"/>
              </a:ext>
            </a:extLst>
          </p:cNvPr>
          <p:cNvSpPr>
            <a:spLocks noGrp="1"/>
          </p:cNvSpPr>
          <p:nvPr>
            <p:ph idx="1"/>
          </p:nvPr>
        </p:nvSpPr>
        <p:spPr>
          <a:xfrm>
            <a:off x="645130" y="1366888"/>
            <a:ext cx="9404723" cy="4881512"/>
          </a:xfrm>
        </p:spPr>
        <p:txBody>
          <a:bodyPr/>
          <a:lstStyle/>
          <a:p>
            <a:r>
              <a:rPr lang="en-US" dirty="0"/>
              <a:t> Aim : The aim of the study is to understand how humans detect the transition between human-written and machine-generated text, particularly in a more realistic setting.</a:t>
            </a:r>
          </a:p>
          <a:p>
            <a:r>
              <a:rPr lang="en-US" dirty="0"/>
              <a:t> Dataset Used : The study utilizes the </a:t>
            </a:r>
            <a:r>
              <a:rPr lang="en-US" dirty="0" err="1"/>
              <a:t>RoFT</a:t>
            </a:r>
            <a:r>
              <a:rPr lang="en-US" dirty="0"/>
              <a:t> dataset, which contains over 21,000 human annotations paired with error classifications to analyze detectability.</a:t>
            </a:r>
          </a:p>
          <a:p>
            <a:r>
              <a:rPr lang="en-US" dirty="0"/>
              <a:t>Proposed Solution : The study suggests using a boundary detection framework to improve human evaluation of natural language generation systems, allowing for a more nuanced understanding of text authenticity.</a:t>
            </a:r>
          </a:p>
          <a:p>
            <a:r>
              <a:rPr lang="en-US" dirty="0"/>
              <a:t>Evaluation Metrics : The study evaluates detection performance based on accuracy and the ability of participants to identify generated text correctly, as well as the types of errors made.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35827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8F4C-6BA5-EE8A-7290-401DEBFC602B}"/>
              </a:ext>
            </a:extLst>
          </p:cNvPr>
          <p:cNvSpPr>
            <a:spLocks noGrp="1"/>
          </p:cNvSpPr>
          <p:nvPr>
            <p:ph type="title"/>
          </p:nvPr>
        </p:nvSpPr>
        <p:spPr>
          <a:xfrm>
            <a:off x="645130" y="169914"/>
            <a:ext cx="9404723" cy="867034"/>
          </a:xfrm>
        </p:spPr>
        <p:txBody>
          <a:bodyPr/>
          <a:lstStyle/>
          <a:p>
            <a:r>
              <a:rPr lang="en-US" sz="2400" u="sng" dirty="0"/>
              <a:t>Detecting AI-Generated Code Assignments Using Perplexity of Large Language Models </a:t>
            </a:r>
            <a:endParaRPr lang="en-IN" sz="2400" u="sng" dirty="0"/>
          </a:p>
        </p:txBody>
      </p:sp>
      <p:sp>
        <p:nvSpPr>
          <p:cNvPr id="3" name="Content Placeholder 2">
            <a:extLst>
              <a:ext uri="{FF2B5EF4-FFF2-40B4-BE49-F238E27FC236}">
                <a16:creationId xmlns:a16="http://schemas.microsoft.com/office/drawing/2014/main" id="{064A10BB-38CC-A872-BCA6-2DA28C96E17D}"/>
              </a:ext>
            </a:extLst>
          </p:cNvPr>
          <p:cNvSpPr>
            <a:spLocks noGrp="1"/>
          </p:cNvSpPr>
          <p:nvPr>
            <p:ph idx="1"/>
          </p:nvPr>
        </p:nvSpPr>
        <p:spPr>
          <a:xfrm>
            <a:off x="735291" y="1036948"/>
            <a:ext cx="9404723" cy="5651138"/>
          </a:xfrm>
        </p:spPr>
        <p:txBody>
          <a:bodyPr/>
          <a:lstStyle/>
          <a:p>
            <a:r>
              <a:rPr lang="en-US" dirty="0"/>
              <a:t> Aim : The primary aim of the paper is to develop a specialized detector for AI-generated code to maintain academic integrity in programming education.</a:t>
            </a:r>
          </a:p>
          <a:p>
            <a:r>
              <a:rPr lang="en-US" dirty="0"/>
              <a:t> Dataset Used : The dataset comprises 5,214 AI-generated code samples generated by OpenAI's text-davinci-003, alongside an equal number of human-written code samples sourced from </a:t>
            </a:r>
            <a:r>
              <a:rPr lang="en-US" dirty="0" err="1"/>
              <a:t>CodeNet</a:t>
            </a:r>
            <a:r>
              <a:rPr lang="en-US" dirty="0"/>
              <a:t>.</a:t>
            </a:r>
          </a:p>
          <a:p>
            <a:r>
              <a:rPr lang="en-US" dirty="0"/>
              <a:t>Proposed Solution : The proposed solution is the </a:t>
            </a:r>
            <a:r>
              <a:rPr lang="en-US" dirty="0" err="1"/>
              <a:t>AIGCode</a:t>
            </a:r>
            <a:r>
              <a:rPr lang="en-US" dirty="0"/>
              <a:t> Detector, which leverages perplexity metrics to identify AI-generated code more effectively than existing detectors.</a:t>
            </a:r>
          </a:p>
          <a:p>
            <a:r>
              <a:rPr lang="en-US" dirty="0"/>
              <a:t>Evaluation Metrics : The effectiveness of the detector is assessed using metrics such as AUC (Area Under the Curve), FPR (False Positive Rate), and FNR (False Negative Rate).</a:t>
            </a:r>
          </a:p>
          <a:p>
            <a:endParaRPr lang="en-IN" dirty="0"/>
          </a:p>
        </p:txBody>
      </p:sp>
    </p:spTree>
    <p:extLst>
      <p:ext uri="{BB962C8B-B14F-4D97-AF65-F5344CB8AC3E}">
        <p14:creationId xmlns:p14="http://schemas.microsoft.com/office/powerpoint/2010/main" val="3046367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E7AD-A7DE-7AA2-5D5E-D9C8AB579768}"/>
              </a:ext>
            </a:extLst>
          </p:cNvPr>
          <p:cNvSpPr>
            <a:spLocks noGrp="1"/>
          </p:cNvSpPr>
          <p:nvPr>
            <p:ph type="title"/>
          </p:nvPr>
        </p:nvSpPr>
        <p:spPr>
          <a:xfrm>
            <a:off x="645130" y="218504"/>
            <a:ext cx="9404723" cy="782193"/>
          </a:xfrm>
        </p:spPr>
        <p:txBody>
          <a:bodyPr/>
          <a:lstStyle/>
          <a:p>
            <a:r>
              <a:rPr lang="en-US" sz="2400" u="sng" dirty="0"/>
              <a:t>Classification of Human- and AI-Generated Texts:</a:t>
            </a:r>
            <a:br>
              <a:rPr lang="en-US" sz="2400" u="sng" dirty="0"/>
            </a:br>
            <a:r>
              <a:rPr lang="en-US" sz="2400" u="sng" dirty="0"/>
              <a:t>Investigating Features for ChatGPT</a:t>
            </a:r>
            <a:br>
              <a:rPr lang="en-US" sz="2400" u="sng" dirty="0"/>
            </a:br>
            <a:endParaRPr lang="en-IN" sz="2400" u="sng" dirty="0"/>
          </a:p>
        </p:txBody>
      </p:sp>
      <p:sp>
        <p:nvSpPr>
          <p:cNvPr id="3" name="Content Placeholder 2">
            <a:extLst>
              <a:ext uri="{FF2B5EF4-FFF2-40B4-BE49-F238E27FC236}">
                <a16:creationId xmlns:a16="http://schemas.microsoft.com/office/drawing/2014/main" id="{E91B57DB-C597-8046-EEEA-747F6F5C09F4}"/>
              </a:ext>
            </a:extLst>
          </p:cNvPr>
          <p:cNvSpPr>
            <a:spLocks noGrp="1"/>
          </p:cNvSpPr>
          <p:nvPr>
            <p:ph idx="1"/>
          </p:nvPr>
        </p:nvSpPr>
        <p:spPr>
          <a:xfrm>
            <a:off x="645129" y="1391794"/>
            <a:ext cx="9404723" cy="5247702"/>
          </a:xfrm>
        </p:spPr>
        <p:txBody>
          <a:bodyPr/>
          <a:lstStyle/>
          <a:p>
            <a:r>
              <a:rPr lang="en-US" dirty="0"/>
              <a:t>Aim : The primary aim of the paper is to develop effective methods for distinguishing between human-generated and AI-generated texts, particularly in educational settings.</a:t>
            </a:r>
          </a:p>
          <a:p>
            <a:r>
              <a:rPr lang="en-US" dirty="0"/>
              <a:t> </a:t>
            </a:r>
            <a:r>
              <a:rPr lang="en-US" dirty="0" err="1"/>
              <a:t>DataSet</a:t>
            </a:r>
            <a:r>
              <a:rPr lang="en-US" dirty="0"/>
              <a:t> Used : The study created a new corpus called the Human-AI-Generated Text Corpus, which includes nearly 500 articles across 10 school-related topics such as biology, history, and politics.</a:t>
            </a:r>
          </a:p>
          <a:p>
            <a:r>
              <a:rPr lang="en-US" dirty="0"/>
              <a:t>Proposed Solution : The paper proposes a classification system that leverages a combination of traditional and novel features to improve the detection of AI-generated content.</a:t>
            </a:r>
          </a:p>
          <a:p>
            <a:r>
              <a:rPr lang="en-US" dirty="0"/>
              <a:t>Evaluation Metrics : The effectiveness of the classification systems was evaluated using accuracy (Acc) and F1-score (F1), achieving high scores for both basic and advanced text types.</a:t>
            </a:r>
          </a:p>
          <a:p>
            <a:endParaRPr lang="en-IN" dirty="0"/>
          </a:p>
        </p:txBody>
      </p:sp>
    </p:spTree>
    <p:extLst>
      <p:ext uri="{BB962C8B-B14F-4D97-AF65-F5344CB8AC3E}">
        <p14:creationId xmlns:p14="http://schemas.microsoft.com/office/powerpoint/2010/main" val="414917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530E-20D0-338F-1F11-59FC4424D4A2}"/>
              </a:ext>
            </a:extLst>
          </p:cNvPr>
          <p:cNvSpPr>
            <a:spLocks noGrp="1"/>
          </p:cNvSpPr>
          <p:nvPr>
            <p:ph type="title"/>
          </p:nvPr>
        </p:nvSpPr>
        <p:spPr>
          <a:xfrm>
            <a:off x="645132" y="94499"/>
            <a:ext cx="9404723" cy="857608"/>
          </a:xfrm>
        </p:spPr>
        <p:txBody>
          <a:bodyPr/>
          <a:lstStyle/>
          <a:p>
            <a:r>
              <a:rPr lang="en-US" sz="2400" u="sng" dirty="0"/>
              <a:t>Evaluating the </a:t>
            </a:r>
            <a:r>
              <a:rPr lang="en-US" sz="2400" u="sng" dirty="0" err="1"/>
              <a:t>efcacy</a:t>
            </a:r>
            <a:r>
              <a:rPr lang="en-US" sz="2400" u="sng" dirty="0"/>
              <a:t> of AI content detection tools in </a:t>
            </a:r>
            <a:r>
              <a:rPr lang="en-US" sz="2400" u="sng" dirty="0" err="1"/>
              <a:t>diferentiating</a:t>
            </a:r>
            <a:r>
              <a:rPr lang="en-US" sz="2400" u="sng" dirty="0"/>
              <a:t> between human and AI-generated text </a:t>
            </a:r>
            <a:endParaRPr lang="en-IN" sz="2400" u="sng" dirty="0"/>
          </a:p>
        </p:txBody>
      </p:sp>
      <p:sp>
        <p:nvSpPr>
          <p:cNvPr id="3" name="Content Placeholder 2">
            <a:extLst>
              <a:ext uri="{FF2B5EF4-FFF2-40B4-BE49-F238E27FC236}">
                <a16:creationId xmlns:a16="http://schemas.microsoft.com/office/drawing/2014/main" id="{26A60D16-B5AF-597A-348A-039D28777E62}"/>
              </a:ext>
            </a:extLst>
          </p:cNvPr>
          <p:cNvSpPr>
            <a:spLocks noGrp="1"/>
          </p:cNvSpPr>
          <p:nvPr>
            <p:ph idx="1"/>
          </p:nvPr>
        </p:nvSpPr>
        <p:spPr>
          <a:xfrm>
            <a:off x="645131" y="1046376"/>
            <a:ext cx="9404723" cy="5202024"/>
          </a:xfrm>
        </p:spPr>
        <p:txBody>
          <a:bodyPr/>
          <a:lstStyle/>
          <a:p>
            <a:r>
              <a:rPr lang="en-US" dirty="0"/>
              <a:t> Aim : The study aims to evaluate the performance of various AI content detection tools in distinguishing between human-written and AI-generated text.</a:t>
            </a:r>
          </a:p>
          <a:p>
            <a:r>
              <a:rPr lang="en-US" dirty="0"/>
              <a:t> </a:t>
            </a:r>
            <a:r>
              <a:rPr lang="en-US" dirty="0" err="1"/>
              <a:t>DataSet</a:t>
            </a:r>
            <a:r>
              <a:rPr lang="en-US" dirty="0"/>
              <a:t> Used : The dataset consisted of outputs from ChatGPT models 3.5 and 4, along with five human-written control samples from undergraduate lab reports.</a:t>
            </a:r>
          </a:p>
          <a:p>
            <a:r>
              <a:rPr lang="en-US" dirty="0"/>
              <a:t>Proposed Solution : The study suggests enhancing AI detection tools to improve their sensitivity and specificity, allowing for better differentiation between human and AI-generated content.</a:t>
            </a:r>
          </a:p>
          <a:p>
            <a:r>
              <a:rPr lang="en-US" dirty="0"/>
              <a:t>Evaluation Metrics : The study highlighted metrics such as sensitivity (true positive rate) and specificity (true negative rate) to assess the effectiveness of the detection tools.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48698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3F22-7214-C9E3-D871-6CBC361FB7A4}"/>
              </a:ext>
            </a:extLst>
          </p:cNvPr>
          <p:cNvSpPr>
            <a:spLocks noGrp="1"/>
          </p:cNvSpPr>
          <p:nvPr>
            <p:ph type="title"/>
          </p:nvPr>
        </p:nvSpPr>
        <p:spPr>
          <a:xfrm>
            <a:off x="645130" y="179341"/>
            <a:ext cx="9404723" cy="885888"/>
          </a:xfrm>
        </p:spPr>
        <p:txBody>
          <a:bodyPr/>
          <a:lstStyle/>
          <a:p>
            <a:r>
              <a:rPr lang="en-US" sz="2400" u="sng" dirty="0" err="1"/>
              <a:t>DistilBERT</a:t>
            </a:r>
            <a:r>
              <a:rPr lang="en-US" sz="2400" u="sng" dirty="0"/>
              <a:t>: A Novel Approach to Detect Text Generated by Large Language Models (LLM)</a:t>
            </a:r>
            <a:endParaRPr lang="en-IN" sz="2400" u="sng" dirty="0"/>
          </a:p>
        </p:txBody>
      </p:sp>
      <p:sp>
        <p:nvSpPr>
          <p:cNvPr id="3" name="Content Placeholder 2">
            <a:extLst>
              <a:ext uri="{FF2B5EF4-FFF2-40B4-BE49-F238E27FC236}">
                <a16:creationId xmlns:a16="http://schemas.microsoft.com/office/drawing/2014/main" id="{C12B9940-28D3-753D-031C-C7E199D2B79F}"/>
              </a:ext>
            </a:extLst>
          </p:cNvPr>
          <p:cNvSpPr>
            <a:spLocks noGrp="1"/>
          </p:cNvSpPr>
          <p:nvPr>
            <p:ph idx="1"/>
          </p:nvPr>
        </p:nvSpPr>
        <p:spPr>
          <a:xfrm>
            <a:off x="645130" y="1065229"/>
            <a:ext cx="9535818" cy="5613429"/>
          </a:xfrm>
        </p:spPr>
        <p:txBody>
          <a:bodyPr>
            <a:normAutofit/>
          </a:bodyPr>
          <a:lstStyle/>
          <a:p>
            <a:r>
              <a:rPr lang="en-US" dirty="0"/>
              <a:t>Aim : The primary aim of the paper is to develop reliable methods for detecting text generated by Large Language Models (LLMs) and distinguishing it from human-written text, thereby addressing concerns of academic integrity.</a:t>
            </a:r>
          </a:p>
          <a:p>
            <a:r>
              <a:rPr lang="en-US" dirty="0"/>
              <a:t> Dataset Used : Two datasets were utilized:</a:t>
            </a:r>
          </a:p>
          <a:p>
            <a:pPr marL="0" indent="0">
              <a:buNone/>
            </a:pPr>
            <a:r>
              <a:rPr lang="en-US" dirty="0"/>
              <a:t>        1).LLM - Detect AI Generated Text: Contains essays from students </a:t>
            </a:r>
            <a:br>
              <a:rPr lang="en-US" dirty="0"/>
            </a:br>
            <a:r>
              <a:rPr lang="en-US" dirty="0"/>
              <a:t>             and LLMs.</a:t>
            </a:r>
          </a:p>
          <a:p>
            <a:pPr marL="0" indent="0">
              <a:buNone/>
            </a:pPr>
            <a:r>
              <a:rPr lang="en-US" dirty="0"/>
              <a:t>        2). DAIGT-V3 Train Dataset: Comprises 20,000 human-written and</a:t>
            </a:r>
            <a:br>
              <a:rPr lang="en-US" dirty="0"/>
            </a:br>
            <a:r>
              <a:rPr lang="en-US" dirty="0"/>
              <a:t>             20,000 LLM-generated essays.</a:t>
            </a:r>
          </a:p>
          <a:p>
            <a:r>
              <a:rPr lang="en-US" dirty="0"/>
              <a:t>Proposed Solution : The paper suggests enhancing model interpretability and combining </a:t>
            </a:r>
            <a:r>
              <a:rPr lang="en-US" dirty="0" err="1"/>
              <a:t>DistilBERT</a:t>
            </a:r>
            <a:r>
              <a:rPr lang="en-US" dirty="0"/>
              <a:t> with other techniques to improve performance in detecting AI-generated text.</a:t>
            </a:r>
          </a:p>
          <a:p>
            <a:r>
              <a:rPr lang="en-US" dirty="0"/>
              <a:t>Evaluation Metrics : The model's performance was assessed using accuracy, precision, recall, and F1 score, providing a comprehensive view of its effectiveness in distinguishing between text types.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577425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536D-A9FA-F272-D5BB-6D1AB4D04DD4}"/>
              </a:ext>
            </a:extLst>
          </p:cNvPr>
          <p:cNvSpPr>
            <a:spLocks noGrp="1"/>
          </p:cNvSpPr>
          <p:nvPr>
            <p:ph type="title"/>
          </p:nvPr>
        </p:nvSpPr>
        <p:spPr>
          <a:xfrm>
            <a:off x="3663631" y="0"/>
            <a:ext cx="3438209" cy="657476"/>
          </a:xfrm>
        </p:spPr>
        <p:txBody>
          <a:bodyPr/>
          <a:lstStyle/>
          <a:p>
            <a:r>
              <a:rPr lang="en-IN" u="sng" dirty="0"/>
              <a:t>REFERENCES</a:t>
            </a:r>
          </a:p>
        </p:txBody>
      </p:sp>
      <p:sp>
        <p:nvSpPr>
          <p:cNvPr id="4" name="Content Placeholder 3">
            <a:extLst>
              <a:ext uri="{FF2B5EF4-FFF2-40B4-BE49-F238E27FC236}">
                <a16:creationId xmlns:a16="http://schemas.microsoft.com/office/drawing/2014/main" id="{73460300-1841-B68C-C48B-674352B9AC4A}"/>
              </a:ext>
            </a:extLst>
          </p:cNvPr>
          <p:cNvSpPr>
            <a:spLocks noGrp="1"/>
          </p:cNvSpPr>
          <p:nvPr>
            <p:ph idx="1"/>
          </p:nvPr>
        </p:nvSpPr>
        <p:spPr>
          <a:xfrm>
            <a:off x="227939" y="762001"/>
            <a:ext cx="9769501" cy="507999"/>
          </a:xfrm>
        </p:spPr>
        <p:txBody>
          <a:bodyPr>
            <a:noAutofit/>
          </a:bodyPr>
          <a:lstStyle/>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Mo, </a:t>
            </a:r>
            <a:r>
              <a:rPr lang="en-IN" sz="1600" dirty="0" err="1">
                <a:effectLst/>
                <a:latin typeface="Times New Roman" panose="02020603050405020304" pitchFamily="18" charset="0"/>
                <a:ea typeface="Times New Roman" panose="02020603050405020304" pitchFamily="18" charset="0"/>
              </a:rPr>
              <a:t>Yuhong</a:t>
            </a:r>
            <a:r>
              <a:rPr lang="en-IN" sz="1600" dirty="0">
                <a:effectLst/>
                <a:latin typeface="Times New Roman" panose="02020603050405020304" pitchFamily="18" charset="0"/>
                <a:ea typeface="Times New Roman" panose="02020603050405020304" pitchFamily="18" charset="0"/>
              </a:rPr>
              <a:t>, et al. "Large language model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 ai text generation detection based on transformer deep learning algorithm."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arXiv:2405.06652</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Zhang, </a:t>
            </a:r>
            <a:r>
              <a:rPr lang="en-IN" sz="1600" dirty="0" err="1">
                <a:effectLst/>
                <a:latin typeface="Times New Roman" panose="02020603050405020304" pitchFamily="18" charset="0"/>
                <a:ea typeface="Times New Roman" panose="02020603050405020304" pitchFamily="18" charset="0"/>
              </a:rPr>
              <a:t>Qihui</a:t>
            </a:r>
            <a:r>
              <a:rPr lang="en-IN" sz="1600" dirty="0">
                <a:effectLst/>
                <a:latin typeface="Times New Roman" panose="02020603050405020304" pitchFamily="18" charset="0"/>
                <a:ea typeface="Times New Roman" panose="02020603050405020304" pitchFamily="18" charset="0"/>
              </a:rPr>
              <a:t>, et al. "LLM-as-a-Coauthor: Can Mixed Human-Written and Machine-Generated Text Be Detected?." </a:t>
            </a:r>
            <a:r>
              <a:rPr lang="en-IN" sz="1600" i="1" dirty="0">
                <a:effectLst/>
                <a:latin typeface="Times New Roman" panose="02020603050405020304" pitchFamily="18" charset="0"/>
                <a:ea typeface="Times New Roman" panose="02020603050405020304" pitchFamily="18" charset="0"/>
              </a:rPr>
              <a:t>Findings of the Association for Computational Linguistics: NAACL 2024</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Yang, </a:t>
            </a:r>
            <a:r>
              <a:rPr lang="en-IN" sz="1600" dirty="0" err="1">
                <a:effectLst/>
                <a:latin typeface="Times New Roman" panose="02020603050405020304" pitchFamily="18" charset="0"/>
                <a:ea typeface="Times New Roman" panose="02020603050405020304" pitchFamily="18" charset="0"/>
              </a:rPr>
              <a:t>Xianjun</a:t>
            </a:r>
            <a:r>
              <a:rPr lang="en-IN" sz="1600" dirty="0">
                <a:effectLst/>
                <a:latin typeface="Times New Roman" panose="02020603050405020304" pitchFamily="18" charset="0"/>
                <a:ea typeface="Times New Roman" panose="02020603050405020304" pitchFamily="18" charset="0"/>
              </a:rPr>
              <a:t>, et al. "A survey on detection of </a:t>
            </a:r>
            <a:r>
              <a:rPr lang="en-IN" sz="1600" dirty="0" err="1">
                <a:effectLst/>
                <a:latin typeface="Times New Roman" panose="02020603050405020304" pitchFamily="18" charset="0"/>
                <a:ea typeface="Times New Roman" panose="02020603050405020304" pitchFamily="18" charset="0"/>
              </a:rPr>
              <a:t>llms</a:t>
            </a:r>
            <a:r>
              <a:rPr lang="en-IN" sz="1600" dirty="0">
                <a:effectLst/>
                <a:latin typeface="Times New Roman" panose="02020603050405020304" pitchFamily="18" charset="0"/>
                <a:ea typeface="Times New Roman" panose="02020603050405020304" pitchFamily="18" charset="0"/>
              </a:rPr>
              <a:t>-generated content."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arXiv:2310.15654</a:t>
            </a:r>
            <a:r>
              <a:rPr lang="en-IN" sz="1600" dirty="0">
                <a:effectLst/>
                <a:latin typeface="Times New Roman" panose="02020603050405020304" pitchFamily="18" charset="0"/>
                <a:ea typeface="Times New Roman" panose="02020603050405020304" pitchFamily="18" charset="0"/>
              </a:rPr>
              <a:t> (2023).</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Lin, Li, et al. "Detecting multimedia generated by large ai models: A survey."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arXiv:2402.00045</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Lai, </a:t>
            </a:r>
            <a:r>
              <a:rPr lang="en-IN" sz="1600" dirty="0" err="1">
                <a:effectLst/>
                <a:latin typeface="Times New Roman" panose="02020603050405020304" pitchFamily="18" charset="0"/>
                <a:ea typeface="Times New Roman" panose="02020603050405020304" pitchFamily="18" charset="0"/>
              </a:rPr>
              <a:t>Zhixin</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Xuesheng</a:t>
            </a:r>
            <a:r>
              <a:rPr lang="en-IN" sz="1600" dirty="0">
                <a:effectLst/>
                <a:latin typeface="Times New Roman" panose="02020603050405020304" pitchFamily="18" charset="0"/>
                <a:ea typeface="Times New Roman" panose="02020603050405020304" pitchFamily="18" charset="0"/>
              </a:rPr>
              <a:t> Zhang, and </a:t>
            </a:r>
            <a:r>
              <a:rPr lang="en-IN" sz="1600" dirty="0" err="1">
                <a:effectLst/>
                <a:latin typeface="Times New Roman" panose="02020603050405020304" pitchFamily="18" charset="0"/>
                <a:ea typeface="Times New Roman" panose="02020603050405020304" pitchFamily="18" charset="0"/>
              </a:rPr>
              <a:t>Suiyao</a:t>
            </a:r>
            <a:r>
              <a:rPr lang="en-IN" sz="1600" dirty="0">
                <a:effectLst/>
                <a:latin typeface="Times New Roman" panose="02020603050405020304" pitchFamily="18" charset="0"/>
                <a:ea typeface="Times New Roman" panose="02020603050405020304" pitchFamily="18" charset="0"/>
              </a:rPr>
              <a:t> Chen. "Adaptive ensembles of fine-tuned transformers for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arXiv:2403.13335</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Hao, Wei, et al. "Learning to Rewrite: Generalized LLM-Generated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arXiv:2408.04237</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err="1">
                <a:effectLst/>
                <a:latin typeface="Times New Roman" panose="02020603050405020304" pitchFamily="18" charset="0"/>
                <a:ea typeface="Times New Roman" panose="02020603050405020304" pitchFamily="18" charset="0"/>
              </a:rPr>
              <a:t>Abassy</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Mervat</a:t>
            </a:r>
            <a:r>
              <a:rPr lang="en-IN" sz="1600" dirty="0">
                <a:effectLst/>
                <a:latin typeface="Times New Roman" panose="02020603050405020304" pitchFamily="18" charset="0"/>
                <a:ea typeface="Times New Roman" panose="02020603050405020304" pitchFamily="18" charset="0"/>
              </a:rPr>
              <a:t>, et al. "LLM-</a:t>
            </a:r>
            <a:r>
              <a:rPr lang="en-IN" sz="1600" dirty="0" err="1">
                <a:effectLst/>
                <a:latin typeface="Times New Roman" panose="02020603050405020304" pitchFamily="18" charset="0"/>
                <a:ea typeface="Times New Roman" panose="02020603050405020304" pitchFamily="18" charset="0"/>
              </a:rPr>
              <a:t>DetectAIve</a:t>
            </a:r>
            <a:r>
              <a:rPr lang="en-IN" sz="1600" dirty="0">
                <a:effectLst/>
                <a:latin typeface="Times New Roman" panose="02020603050405020304" pitchFamily="18" charset="0"/>
                <a:ea typeface="Times New Roman" panose="02020603050405020304" pitchFamily="18" charset="0"/>
              </a:rPr>
              <a:t>: a Tool for Fine-Grained Machine-Generated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arXiv:2408.04284</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Tang, </a:t>
            </a:r>
            <a:r>
              <a:rPr lang="en-IN" sz="1600" dirty="0" err="1">
                <a:effectLst/>
                <a:latin typeface="Times New Roman" panose="02020603050405020304" pitchFamily="18" charset="0"/>
                <a:ea typeface="Times New Roman" panose="02020603050405020304" pitchFamily="18" charset="0"/>
              </a:rPr>
              <a:t>Ruixiang</a:t>
            </a:r>
            <a:r>
              <a:rPr lang="en-IN" sz="1600" dirty="0">
                <a:effectLst/>
                <a:latin typeface="Times New Roman" panose="02020603050405020304" pitchFamily="18" charset="0"/>
                <a:ea typeface="Times New Roman" panose="02020603050405020304" pitchFamily="18" charset="0"/>
              </a:rPr>
              <a:t>, Yu-Neng Chuang, and Xia Hu. "The science of detecting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-generated text." </a:t>
            </a:r>
            <a:r>
              <a:rPr lang="en-IN" sz="1600" i="1" dirty="0">
                <a:effectLst/>
                <a:latin typeface="Times New Roman" panose="02020603050405020304" pitchFamily="18" charset="0"/>
                <a:ea typeface="Times New Roman" panose="02020603050405020304" pitchFamily="18" charset="0"/>
              </a:rPr>
              <a:t>Communications of the ACM</a:t>
            </a:r>
            <a:r>
              <a:rPr lang="en-IN" sz="1600" dirty="0">
                <a:effectLst/>
                <a:latin typeface="Times New Roman" panose="02020603050405020304" pitchFamily="18" charset="0"/>
                <a:ea typeface="Times New Roman" panose="02020603050405020304" pitchFamily="18" charset="0"/>
              </a:rPr>
              <a:t> 67.4 (2024): 50-59.</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Hu, </a:t>
            </a:r>
            <a:r>
              <a:rPr lang="en-IN" sz="1600" dirty="0" err="1">
                <a:effectLst/>
                <a:latin typeface="Times New Roman" panose="02020603050405020304" pitchFamily="18" charset="0"/>
                <a:ea typeface="Times New Roman" panose="02020603050405020304" pitchFamily="18" charset="0"/>
              </a:rPr>
              <a:t>Xiaomeng</a:t>
            </a:r>
            <a:r>
              <a:rPr lang="en-IN" sz="1600" dirty="0">
                <a:effectLst/>
                <a:latin typeface="Times New Roman" panose="02020603050405020304" pitchFamily="18" charset="0"/>
                <a:ea typeface="Times New Roman" panose="02020603050405020304" pitchFamily="18" charset="0"/>
              </a:rPr>
              <a:t>, Pin-Yu Chen, and Tsung-Yi Ho. "Radar: Robust ai-text detection via adversarial learning." </a:t>
            </a:r>
            <a:r>
              <a:rPr lang="en-IN" sz="1600" i="1" dirty="0">
                <a:effectLst/>
                <a:latin typeface="Times New Roman" panose="02020603050405020304" pitchFamily="18" charset="0"/>
                <a:ea typeface="Times New Roman" panose="02020603050405020304" pitchFamily="18" charset="0"/>
              </a:rPr>
              <a:t>Advances in Neural Information Processing Systems</a:t>
            </a:r>
            <a:r>
              <a:rPr lang="en-IN" sz="1600" dirty="0">
                <a:effectLst/>
                <a:latin typeface="Times New Roman" panose="02020603050405020304" pitchFamily="18" charset="0"/>
                <a:ea typeface="Times New Roman" panose="02020603050405020304" pitchFamily="18" charset="0"/>
              </a:rPr>
              <a:t> 36 (2023): 15077-15095.</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Petropoulos, Panagiotis, and Vasilis Petropoulos. "</a:t>
            </a:r>
            <a:r>
              <a:rPr lang="en-IN" sz="1600" dirty="0" err="1">
                <a:effectLst/>
                <a:latin typeface="Times New Roman" panose="02020603050405020304" pitchFamily="18" charset="0"/>
                <a:ea typeface="Times New Roman" panose="02020603050405020304" pitchFamily="18" charset="0"/>
              </a:rPr>
              <a:t>RoBERTa</a:t>
            </a:r>
            <a:r>
              <a:rPr lang="en-IN" sz="1600" dirty="0">
                <a:effectLst/>
                <a:latin typeface="Times New Roman" panose="02020603050405020304" pitchFamily="18" charset="0"/>
                <a:ea typeface="Times New Roman" panose="02020603050405020304" pitchFamily="18" charset="0"/>
              </a:rPr>
              <a:t> and Bi-LSTM for Human vs AI generated Text Detection." </a:t>
            </a:r>
            <a:r>
              <a:rPr lang="en-IN" sz="1600" i="1" dirty="0">
                <a:effectLst/>
                <a:latin typeface="Times New Roman" panose="02020603050405020304" pitchFamily="18" charset="0"/>
                <a:ea typeface="Times New Roman" panose="02020603050405020304" pitchFamily="18" charset="0"/>
              </a:rPr>
              <a:t>Working Notes of CLEF</a:t>
            </a:r>
            <a:r>
              <a:rPr lang="en-IN" sz="1600" dirty="0">
                <a:effectLst/>
                <a:latin typeface="Times New Roman" panose="02020603050405020304" pitchFamily="18" charset="0"/>
                <a:ea typeface="Times New Roman" panose="02020603050405020304" pitchFamily="18" charset="0"/>
              </a:rPr>
              <a:t> (2024).</a:t>
            </a:r>
          </a:p>
          <a:p>
            <a:endParaRPr lang="en-IN" sz="1600" dirty="0"/>
          </a:p>
        </p:txBody>
      </p:sp>
    </p:spTree>
    <p:extLst>
      <p:ext uri="{BB962C8B-B14F-4D97-AF65-F5344CB8AC3E}">
        <p14:creationId xmlns:p14="http://schemas.microsoft.com/office/powerpoint/2010/main" val="727303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2607-3CAA-EB6E-69D2-256A144FCA63}"/>
              </a:ext>
            </a:extLst>
          </p:cNvPr>
          <p:cNvSpPr>
            <a:spLocks noGrp="1"/>
          </p:cNvSpPr>
          <p:nvPr>
            <p:ph type="title"/>
          </p:nvPr>
        </p:nvSpPr>
        <p:spPr>
          <a:xfrm>
            <a:off x="3634408" y="75645"/>
            <a:ext cx="3407415" cy="716206"/>
          </a:xfrm>
        </p:spPr>
        <p:txBody>
          <a:bodyPr/>
          <a:lstStyle/>
          <a:p>
            <a:r>
              <a:rPr lang="en-IN" u="sng" dirty="0"/>
              <a:t>REFERENCES</a:t>
            </a:r>
            <a:endParaRPr lang="en-IN" dirty="0"/>
          </a:p>
        </p:txBody>
      </p:sp>
      <p:sp>
        <p:nvSpPr>
          <p:cNvPr id="3" name="Content Placeholder 2">
            <a:extLst>
              <a:ext uri="{FF2B5EF4-FFF2-40B4-BE49-F238E27FC236}">
                <a16:creationId xmlns:a16="http://schemas.microsoft.com/office/drawing/2014/main" id="{C6BBCB25-712C-BAEF-FA3E-CE1BBDDA61FE}"/>
              </a:ext>
            </a:extLst>
          </p:cNvPr>
          <p:cNvSpPr>
            <a:spLocks noGrp="1"/>
          </p:cNvSpPr>
          <p:nvPr>
            <p:ph idx="1"/>
          </p:nvPr>
        </p:nvSpPr>
        <p:spPr>
          <a:xfrm>
            <a:off x="546756" y="791851"/>
            <a:ext cx="9888716" cy="5990503"/>
          </a:xfrm>
        </p:spPr>
        <p:txBody>
          <a:bodyPr>
            <a:normAutofit/>
          </a:bodyPr>
          <a:lstStyle/>
          <a:p>
            <a:pPr>
              <a:buFont typeface="+mj-lt"/>
              <a:buAutoNum type="arabicPeriod" startAt="11"/>
            </a:pPr>
            <a:r>
              <a:rPr lang="en-US" sz="1600" b="0" i="0" dirty="0">
                <a:effectLst/>
                <a:latin typeface="Arial" panose="020B0604020202020204" pitchFamily="34" charset="0"/>
              </a:rPr>
              <a:t>Dugan, Liam, et al. "</a:t>
            </a:r>
            <a:r>
              <a:rPr lang="en-US" sz="1600" b="0" i="0" dirty="0" err="1">
                <a:effectLst/>
                <a:latin typeface="Arial" panose="020B0604020202020204" pitchFamily="34" charset="0"/>
              </a:rPr>
              <a:t>RoFT</a:t>
            </a:r>
            <a:r>
              <a:rPr lang="en-US" sz="1600" b="0" i="0" dirty="0">
                <a:effectLst/>
                <a:latin typeface="Arial" panose="020B0604020202020204" pitchFamily="34" charset="0"/>
              </a:rPr>
              <a:t>: A tool for evaluating human detection of machine-generated text." </a:t>
            </a:r>
            <a:r>
              <a:rPr lang="en-US" sz="1600" b="0" i="1" dirty="0" err="1">
                <a:effectLst/>
                <a:latin typeface="Arial" panose="020B0604020202020204" pitchFamily="34" charset="0"/>
              </a:rPr>
              <a:t>arXiv</a:t>
            </a:r>
            <a:r>
              <a:rPr lang="en-US" sz="1600" b="0" i="1" dirty="0">
                <a:effectLst/>
                <a:latin typeface="Arial" panose="020B0604020202020204" pitchFamily="34" charset="0"/>
              </a:rPr>
              <a:t> preprint arXiv:2010.03070</a:t>
            </a:r>
            <a:r>
              <a:rPr lang="en-US" sz="1600" b="0" i="0" dirty="0">
                <a:effectLst/>
                <a:latin typeface="Arial" panose="020B0604020202020204" pitchFamily="34" charset="0"/>
              </a:rPr>
              <a:t> (2020).</a:t>
            </a:r>
          </a:p>
          <a:p>
            <a:pPr>
              <a:buFont typeface="+mj-lt"/>
              <a:buAutoNum type="arabicPeriod" startAt="11"/>
            </a:pPr>
            <a:r>
              <a:rPr lang="en-US" sz="1400" b="0" i="0" dirty="0">
                <a:effectLst/>
                <a:latin typeface="Arial" panose="020B0604020202020204" pitchFamily="34" charset="0"/>
              </a:rPr>
              <a:t>Zhou, Ying, Ben He, and Le Sun. "Humanizing Machine-Generated Content: Evading AI-Text Detection through Adversarial Attack." </a:t>
            </a:r>
            <a:r>
              <a:rPr lang="en-US" sz="1400" b="0" i="1" dirty="0" err="1">
                <a:effectLst/>
                <a:latin typeface="Arial" panose="020B0604020202020204" pitchFamily="34" charset="0"/>
              </a:rPr>
              <a:t>arXiv</a:t>
            </a:r>
            <a:r>
              <a:rPr lang="en-US" sz="1400" b="0" i="1" dirty="0">
                <a:effectLst/>
                <a:latin typeface="Arial" panose="020B0604020202020204" pitchFamily="34" charset="0"/>
              </a:rPr>
              <a:t> preprint arXiv:2404.01907</a:t>
            </a:r>
            <a:r>
              <a:rPr lang="en-US" sz="1400" b="0" i="0" dirty="0">
                <a:effectLst/>
                <a:latin typeface="Arial" panose="020B0604020202020204" pitchFamily="34" charset="0"/>
              </a:rPr>
              <a:t> (2024).</a:t>
            </a:r>
            <a:endParaRPr lang="en-US" sz="1600" dirty="0">
              <a:latin typeface="Arial" panose="020B0604020202020204" pitchFamily="34" charset="0"/>
            </a:endParaRPr>
          </a:p>
          <a:p>
            <a:pPr>
              <a:buFont typeface="+mj-lt"/>
              <a:buAutoNum type="arabicPeriod" startAt="11"/>
            </a:pPr>
            <a:r>
              <a:rPr lang="en-IN" sz="1400" b="0" i="0" dirty="0" err="1">
                <a:effectLst/>
                <a:latin typeface="Arial" panose="020B0604020202020204" pitchFamily="34" charset="0"/>
              </a:rPr>
              <a:t>Bahad</a:t>
            </a:r>
            <a:r>
              <a:rPr lang="en-IN" sz="1400" b="0" i="0" dirty="0">
                <a:effectLst/>
                <a:latin typeface="Arial" panose="020B0604020202020204" pitchFamily="34" charset="0"/>
              </a:rPr>
              <a:t>, Sankalp, Yash Bhaskar, and </a:t>
            </a:r>
            <a:r>
              <a:rPr lang="en-IN" sz="1400" b="0" i="0" dirty="0" err="1">
                <a:effectLst/>
                <a:latin typeface="Arial" panose="020B0604020202020204" pitchFamily="34" charset="0"/>
              </a:rPr>
              <a:t>Parameswari</a:t>
            </a:r>
            <a:r>
              <a:rPr lang="en-IN" sz="1400" b="0" i="0" dirty="0">
                <a:effectLst/>
                <a:latin typeface="Arial" panose="020B0604020202020204" pitchFamily="34" charset="0"/>
              </a:rPr>
              <a:t> Krishnamurthy. "Fine-tuning language models for ai vs human generated text detection." </a:t>
            </a:r>
            <a:r>
              <a:rPr lang="en-IN" sz="1400" b="0" i="1" dirty="0">
                <a:effectLst/>
                <a:latin typeface="Arial" panose="020B0604020202020204" pitchFamily="34" charset="0"/>
              </a:rPr>
              <a:t>Proceedings of the 18th International Workshop on Semantic Evaluation (SemEval-2024)</a:t>
            </a:r>
            <a:r>
              <a:rPr lang="en-IN" sz="1400" b="0" i="0" dirty="0">
                <a:effectLst/>
                <a:latin typeface="Arial" panose="020B0604020202020204" pitchFamily="34" charset="0"/>
              </a:rPr>
              <a:t>. 2024.</a:t>
            </a:r>
            <a:endParaRPr lang="en-US" sz="1600" b="0" i="0" dirty="0">
              <a:effectLst/>
              <a:latin typeface="Arial" panose="020B0604020202020204" pitchFamily="34" charset="0"/>
            </a:endParaRPr>
          </a:p>
          <a:p>
            <a:pPr>
              <a:buFont typeface="+mj-lt"/>
              <a:buAutoNum type="arabicPeriod" startAt="11"/>
            </a:pPr>
            <a:r>
              <a:rPr lang="en-US" sz="1400" b="0" i="0" dirty="0">
                <a:effectLst/>
                <a:latin typeface="Arial" panose="020B0604020202020204" pitchFamily="34" charset="0"/>
              </a:rPr>
              <a:t>Akram, Arslan. "An empirical study of ai generated text detection tools." </a:t>
            </a:r>
            <a:r>
              <a:rPr lang="en-US" sz="1400" b="0" i="1" dirty="0" err="1">
                <a:effectLst/>
                <a:latin typeface="Arial" panose="020B0604020202020204" pitchFamily="34" charset="0"/>
              </a:rPr>
              <a:t>arXiv</a:t>
            </a:r>
            <a:r>
              <a:rPr lang="en-US" sz="1400" b="0" i="1" dirty="0">
                <a:effectLst/>
                <a:latin typeface="Arial" panose="020B0604020202020204" pitchFamily="34" charset="0"/>
              </a:rPr>
              <a:t> preprint arXiv:2310.01423</a:t>
            </a:r>
            <a:r>
              <a:rPr lang="en-US" sz="1400" b="0" i="0" dirty="0">
                <a:effectLst/>
                <a:latin typeface="Arial" panose="020B0604020202020204" pitchFamily="34" charset="0"/>
              </a:rPr>
              <a:t> (2023).</a:t>
            </a:r>
            <a:endParaRPr lang="en-US" sz="1600" dirty="0">
              <a:latin typeface="Arial" panose="020B0604020202020204" pitchFamily="34" charset="0"/>
            </a:endParaRPr>
          </a:p>
          <a:p>
            <a:pPr>
              <a:buFont typeface="+mj-lt"/>
              <a:buAutoNum type="arabicPeriod" startAt="11"/>
            </a:pPr>
            <a:r>
              <a:rPr lang="en-IN" sz="1400" b="0" i="0" dirty="0">
                <a:effectLst/>
                <a:latin typeface="Arial" panose="020B0604020202020204" pitchFamily="34" charset="0"/>
              </a:rPr>
              <a:t>Huang, </a:t>
            </a:r>
            <a:r>
              <a:rPr lang="en-IN" sz="1400" b="0" i="0" dirty="0" err="1">
                <a:effectLst/>
                <a:latin typeface="Arial" panose="020B0604020202020204" pitchFamily="34" charset="0"/>
              </a:rPr>
              <a:t>Guanhua</a:t>
            </a:r>
            <a:r>
              <a:rPr lang="en-IN" sz="1400" b="0" i="0" dirty="0">
                <a:effectLst/>
                <a:latin typeface="Arial" panose="020B0604020202020204" pitchFamily="34" charset="0"/>
              </a:rPr>
              <a:t>, et al. "Are AI-Generated Text Detectors Robust to Adversarial Perturbations?." </a:t>
            </a:r>
            <a:r>
              <a:rPr lang="en-IN" sz="1400" b="0" i="1" dirty="0" err="1">
                <a:effectLst/>
                <a:latin typeface="Arial" panose="020B0604020202020204" pitchFamily="34" charset="0"/>
              </a:rPr>
              <a:t>arXiv</a:t>
            </a:r>
            <a:r>
              <a:rPr lang="en-IN" sz="1400" b="0" i="1" dirty="0">
                <a:effectLst/>
                <a:latin typeface="Arial" panose="020B0604020202020204" pitchFamily="34" charset="0"/>
              </a:rPr>
              <a:t> preprint arXiv:2406.01179</a:t>
            </a:r>
            <a:r>
              <a:rPr lang="en-IN" sz="1400" b="0" i="0" dirty="0">
                <a:effectLst/>
                <a:latin typeface="Arial" panose="020B0604020202020204" pitchFamily="34" charset="0"/>
              </a:rPr>
              <a:t> (2024).</a:t>
            </a:r>
            <a:endParaRPr lang="en-US" sz="1600" b="0" i="0" dirty="0">
              <a:effectLst/>
              <a:latin typeface="Arial" panose="020B0604020202020204" pitchFamily="34" charset="0"/>
            </a:endParaRPr>
          </a:p>
          <a:p>
            <a:pPr>
              <a:buFont typeface="+mj-lt"/>
              <a:buAutoNum type="arabicPeriod" startAt="11"/>
            </a:pPr>
            <a:r>
              <a:rPr lang="en-US" sz="1400" b="0" i="0" dirty="0">
                <a:effectLst/>
                <a:latin typeface="Arial" panose="020B0604020202020204" pitchFamily="34" charset="0"/>
              </a:rPr>
              <a:t>Dugan, Liam, et al. "Real or fake text?: Investigating human ability to detect boundaries between human-written and machine-generated text." </a:t>
            </a:r>
            <a:r>
              <a:rPr lang="en-US" sz="1400" b="0" i="1" dirty="0">
                <a:effectLst/>
                <a:latin typeface="Arial" panose="020B0604020202020204" pitchFamily="34" charset="0"/>
              </a:rPr>
              <a:t>Proceedings of the AAAI Conference on Artificial Intelligence</a:t>
            </a:r>
            <a:r>
              <a:rPr lang="en-US" sz="1400" b="0" i="0" dirty="0">
                <a:effectLst/>
                <a:latin typeface="Arial" panose="020B0604020202020204" pitchFamily="34" charset="0"/>
              </a:rPr>
              <a:t>. Vol. 37. No. 11. 2023.</a:t>
            </a:r>
            <a:endParaRPr lang="en-US" sz="1600" dirty="0">
              <a:latin typeface="Arial" panose="020B0604020202020204" pitchFamily="34" charset="0"/>
            </a:endParaRPr>
          </a:p>
          <a:p>
            <a:pPr>
              <a:buFont typeface="+mj-lt"/>
              <a:buAutoNum type="arabicPeriod" startAt="11"/>
            </a:pPr>
            <a:r>
              <a:rPr lang="en-US" sz="1400" b="0" i="0" dirty="0">
                <a:effectLst/>
                <a:latin typeface="Arial" panose="020B0604020202020204" pitchFamily="34" charset="0"/>
              </a:rPr>
              <a:t>Xu, </a:t>
            </a:r>
            <a:r>
              <a:rPr lang="en-US" sz="1400" b="0" i="0" dirty="0" err="1">
                <a:effectLst/>
                <a:latin typeface="Arial" panose="020B0604020202020204" pitchFamily="34" charset="0"/>
              </a:rPr>
              <a:t>Zhenyu</a:t>
            </a:r>
            <a:r>
              <a:rPr lang="en-US" sz="1400" b="0" i="0" dirty="0">
                <a:effectLst/>
                <a:latin typeface="Arial" panose="020B0604020202020204" pitchFamily="34" charset="0"/>
              </a:rPr>
              <a:t>, and Victor S. Sheng. "Detecting AI-Generated Code Assignments Using Perplexity of Large Language Models." </a:t>
            </a:r>
            <a:r>
              <a:rPr lang="en-US" sz="1400" b="0" i="1" dirty="0">
                <a:effectLst/>
                <a:latin typeface="Arial" panose="020B0604020202020204" pitchFamily="34" charset="0"/>
              </a:rPr>
              <a:t>Proceedings of the AAAI Conference on Artificial Intelligence</a:t>
            </a:r>
            <a:r>
              <a:rPr lang="en-US" sz="1400" b="0" i="0" dirty="0">
                <a:effectLst/>
                <a:latin typeface="Arial" panose="020B0604020202020204" pitchFamily="34" charset="0"/>
              </a:rPr>
              <a:t>. Vol. 38. No. 21. 2024.</a:t>
            </a:r>
          </a:p>
          <a:p>
            <a:pPr>
              <a:buFont typeface="+mj-lt"/>
              <a:buAutoNum type="arabicPeriod" startAt="11"/>
            </a:pPr>
            <a:r>
              <a:rPr lang="en-IN" sz="1400" b="0" i="0" dirty="0" err="1">
                <a:effectLst/>
                <a:latin typeface="Arial" panose="020B0604020202020204" pitchFamily="34" charset="0"/>
              </a:rPr>
              <a:t>Mindner</a:t>
            </a:r>
            <a:r>
              <a:rPr lang="en-IN" sz="1400" b="0" i="0" dirty="0">
                <a:effectLst/>
                <a:latin typeface="Arial" panose="020B0604020202020204" pitchFamily="34" charset="0"/>
              </a:rPr>
              <a:t>, Lorenz, Tim </a:t>
            </a:r>
            <a:r>
              <a:rPr lang="en-IN" sz="1400" b="0" i="0" dirty="0" err="1">
                <a:effectLst/>
                <a:latin typeface="Arial" panose="020B0604020202020204" pitchFamily="34" charset="0"/>
              </a:rPr>
              <a:t>Schlippe</a:t>
            </a:r>
            <a:r>
              <a:rPr lang="en-IN" sz="1400" b="0" i="0" dirty="0">
                <a:effectLst/>
                <a:latin typeface="Arial" panose="020B0604020202020204" pitchFamily="34" charset="0"/>
              </a:rPr>
              <a:t>, and Kristina </a:t>
            </a:r>
            <a:r>
              <a:rPr lang="en-IN" sz="1400" b="0" i="0" dirty="0" err="1">
                <a:effectLst/>
                <a:latin typeface="Arial" panose="020B0604020202020204" pitchFamily="34" charset="0"/>
              </a:rPr>
              <a:t>Schaaff</a:t>
            </a:r>
            <a:r>
              <a:rPr lang="en-IN" sz="1400" b="0" i="0" dirty="0">
                <a:effectLst/>
                <a:latin typeface="Arial" panose="020B0604020202020204" pitchFamily="34" charset="0"/>
              </a:rPr>
              <a:t>. "Classification of human-and ai-generated texts: Investigating features for </a:t>
            </a:r>
            <a:r>
              <a:rPr lang="en-IN" sz="1400" b="0" i="0" dirty="0" err="1">
                <a:effectLst/>
                <a:latin typeface="Arial" panose="020B0604020202020204" pitchFamily="34" charset="0"/>
              </a:rPr>
              <a:t>chatgpt</a:t>
            </a:r>
            <a:r>
              <a:rPr lang="en-IN" sz="1400" b="0" i="0" dirty="0">
                <a:effectLst/>
                <a:latin typeface="Arial" panose="020B0604020202020204" pitchFamily="34" charset="0"/>
              </a:rPr>
              <a:t>." </a:t>
            </a:r>
            <a:r>
              <a:rPr lang="en-IN" sz="1400" b="0" i="1" dirty="0">
                <a:effectLst/>
                <a:latin typeface="Arial" panose="020B0604020202020204" pitchFamily="34" charset="0"/>
              </a:rPr>
              <a:t>International Conference on Artificial Intelligence in Education Technology</a:t>
            </a:r>
            <a:r>
              <a:rPr lang="en-IN" sz="1400" b="0" i="0" dirty="0">
                <a:effectLst/>
                <a:latin typeface="Arial" panose="020B0604020202020204" pitchFamily="34" charset="0"/>
              </a:rPr>
              <a:t>. Singapore: Springer Nature Singapore, 2023.</a:t>
            </a:r>
            <a:endParaRPr lang="en-US" sz="1400" dirty="0">
              <a:latin typeface="Arial" panose="020B0604020202020204" pitchFamily="34" charset="0"/>
            </a:endParaRPr>
          </a:p>
          <a:p>
            <a:pPr>
              <a:buFont typeface="+mj-lt"/>
              <a:buAutoNum type="arabicPeriod" startAt="11"/>
            </a:pPr>
            <a:r>
              <a:rPr lang="en-US" sz="1400" b="0" i="0" dirty="0" err="1">
                <a:effectLst/>
                <a:latin typeface="Arial" panose="020B0604020202020204" pitchFamily="34" charset="0"/>
              </a:rPr>
              <a:t>Elkhatat</a:t>
            </a:r>
            <a:r>
              <a:rPr lang="en-US" sz="1400" b="0" i="0" dirty="0">
                <a:effectLst/>
                <a:latin typeface="Arial" panose="020B0604020202020204" pitchFamily="34" charset="0"/>
              </a:rPr>
              <a:t>, Ahmed M., Khaled </a:t>
            </a:r>
            <a:r>
              <a:rPr lang="en-US" sz="1400" b="0" i="0" dirty="0" err="1">
                <a:effectLst/>
                <a:latin typeface="Arial" panose="020B0604020202020204" pitchFamily="34" charset="0"/>
              </a:rPr>
              <a:t>Elsaid</a:t>
            </a:r>
            <a:r>
              <a:rPr lang="en-US" sz="1400" b="0" i="0" dirty="0">
                <a:effectLst/>
                <a:latin typeface="Arial" panose="020B0604020202020204" pitchFamily="34" charset="0"/>
              </a:rPr>
              <a:t>, and Saeed </a:t>
            </a:r>
            <a:r>
              <a:rPr lang="en-US" sz="1400" b="0" i="0" dirty="0" err="1">
                <a:effectLst/>
                <a:latin typeface="Arial" panose="020B0604020202020204" pitchFamily="34" charset="0"/>
              </a:rPr>
              <a:t>Almeer</a:t>
            </a:r>
            <a:r>
              <a:rPr lang="en-US" sz="1400" b="0" i="0" dirty="0">
                <a:effectLst/>
                <a:latin typeface="Arial" panose="020B0604020202020204" pitchFamily="34" charset="0"/>
              </a:rPr>
              <a:t>. "Evaluating the efficacy of AI content detection tools in differentiating between human and AI-generated text." </a:t>
            </a:r>
            <a:r>
              <a:rPr lang="en-US" sz="1400" b="0" i="1" dirty="0">
                <a:effectLst/>
                <a:latin typeface="Arial" panose="020B0604020202020204" pitchFamily="34" charset="0"/>
              </a:rPr>
              <a:t>International Journal for Educational Integrity</a:t>
            </a:r>
            <a:r>
              <a:rPr lang="en-US" sz="1400" b="0" i="0" dirty="0">
                <a:effectLst/>
                <a:latin typeface="Arial" panose="020B0604020202020204" pitchFamily="34" charset="0"/>
              </a:rPr>
              <a:t> 19.1 (2023): 17.</a:t>
            </a:r>
          </a:p>
          <a:p>
            <a:pPr>
              <a:buFont typeface="+mj-lt"/>
              <a:buAutoNum type="arabicPeriod" startAt="11"/>
            </a:pPr>
            <a:r>
              <a:rPr lang="en-IN" sz="1400" b="0" i="0" dirty="0">
                <a:effectLst/>
                <a:latin typeface="Arial" panose="020B0604020202020204" pitchFamily="34" charset="0"/>
              </a:rPr>
              <a:t>Kumar, BV Pranay, MD </a:t>
            </a:r>
            <a:r>
              <a:rPr lang="en-IN" sz="1400" b="0" i="0" dirty="0" err="1">
                <a:effectLst/>
                <a:latin typeface="Arial" panose="020B0604020202020204" pitchFamily="34" charset="0"/>
              </a:rPr>
              <a:t>Shaheer</a:t>
            </a:r>
            <a:r>
              <a:rPr lang="en-IN" sz="1400" b="0" i="0" dirty="0">
                <a:effectLst/>
                <a:latin typeface="Arial" panose="020B0604020202020204" pitchFamily="34" charset="0"/>
              </a:rPr>
              <a:t> Ahmed, and </a:t>
            </a:r>
            <a:r>
              <a:rPr lang="en-IN" sz="1400" b="0" i="0" dirty="0" err="1">
                <a:effectLst/>
                <a:latin typeface="Arial" panose="020B0604020202020204" pitchFamily="34" charset="0"/>
              </a:rPr>
              <a:t>Manchala</a:t>
            </a:r>
            <a:r>
              <a:rPr lang="en-IN" sz="1400" b="0" i="0" dirty="0">
                <a:effectLst/>
                <a:latin typeface="Arial" panose="020B0604020202020204" pitchFamily="34" charset="0"/>
              </a:rPr>
              <a:t> </a:t>
            </a:r>
            <a:r>
              <a:rPr lang="en-IN" sz="1400" b="0" i="0" dirty="0" err="1">
                <a:effectLst/>
                <a:latin typeface="Arial" panose="020B0604020202020204" pitchFamily="34" charset="0"/>
              </a:rPr>
              <a:t>Sadanandam</a:t>
            </a:r>
            <a:r>
              <a:rPr lang="en-IN" sz="1400" b="0" i="0" dirty="0">
                <a:effectLst/>
                <a:latin typeface="Arial" panose="020B0604020202020204" pitchFamily="34" charset="0"/>
              </a:rPr>
              <a:t>. "</a:t>
            </a:r>
            <a:r>
              <a:rPr lang="en-IN" sz="1400" b="0" i="0" dirty="0" err="1">
                <a:effectLst/>
                <a:latin typeface="Arial" panose="020B0604020202020204" pitchFamily="34" charset="0"/>
              </a:rPr>
              <a:t>DistilBERT</a:t>
            </a:r>
            <a:r>
              <a:rPr lang="en-IN" sz="1400" b="0" i="0" dirty="0">
                <a:effectLst/>
                <a:latin typeface="Arial" panose="020B0604020202020204" pitchFamily="34" charset="0"/>
              </a:rPr>
              <a:t>: A Novel Approach to Detect Text Generated by Large Language Models (LLM)." (2024).</a:t>
            </a:r>
            <a:endParaRPr lang="en-IN" sz="1600" dirty="0"/>
          </a:p>
        </p:txBody>
      </p:sp>
    </p:spTree>
    <p:extLst>
      <p:ext uri="{BB962C8B-B14F-4D97-AF65-F5344CB8AC3E}">
        <p14:creationId xmlns:p14="http://schemas.microsoft.com/office/powerpoint/2010/main" val="4180787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8C289-10AC-8E78-7FDE-6317F2225D15}"/>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47274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3E89-8638-8D27-4EEC-649E5509D387}"/>
              </a:ext>
            </a:extLst>
          </p:cNvPr>
          <p:cNvSpPr>
            <a:spLocks noGrp="1"/>
          </p:cNvSpPr>
          <p:nvPr>
            <p:ph type="title"/>
          </p:nvPr>
        </p:nvSpPr>
        <p:spPr/>
        <p:txBody>
          <a:bodyPr/>
          <a:lstStyle/>
          <a:p>
            <a:r>
              <a:rPr lang="en-IN" dirty="0"/>
              <a:t>ARCHITECTURAL DESIGN</a:t>
            </a:r>
          </a:p>
        </p:txBody>
      </p:sp>
      <p:pic>
        <p:nvPicPr>
          <p:cNvPr id="7" name="Content Placeholder 6">
            <a:extLst>
              <a:ext uri="{FF2B5EF4-FFF2-40B4-BE49-F238E27FC236}">
                <a16:creationId xmlns:a16="http://schemas.microsoft.com/office/drawing/2014/main" id="{853A6122-D564-B039-0E61-0B1E1B16E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57460"/>
            <a:ext cx="10354969" cy="5250729"/>
          </a:xfrm>
        </p:spPr>
      </p:pic>
    </p:spTree>
    <p:extLst>
      <p:ext uri="{BB962C8B-B14F-4D97-AF65-F5344CB8AC3E}">
        <p14:creationId xmlns:p14="http://schemas.microsoft.com/office/powerpoint/2010/main" val="351520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B1DB-8468-969F-EEC2-F75A5B7217BC}"/>
              </a:ext>
            </a:extLst>
          </p:cNvPr>
          <p:cNvSpPr>
            <a:spLocks noGrp="1"/>
          </p:cNvSpPr>
          <p:nvPr>
            <p:ph type="title"/>
          </p:nvPr>
        </p:nvSpPr>
        <p:spPr/>
        <p:txBody>
          <a:bodyPr/>
          <a:lstStyle/>
          <a:p>
            <a:r>
              <a:rPr lang="en-IN" dirty="0"/>
              <a:t>ALGORITHMS AND TECHNIQUES</a:t>
            </a:r>
          </a:p>
        </p:txBody>
      </p:sp>
      <p:sp>
        <p:nvSpPr>
          <p:cNvPr id="3" name="Content Placeholder 2">
            <a:extLst>
              <a:ext uri="{FF2B5EF4-FFF2-40B4-BE49-F238E27FC236}">
                <a16:creationId xmlns:a16="http://schemas.microsoft.com/office/drawing/2014/main" id="{2923FF6A-7B7E-3890-37BA-C62C46F42F34}"/>
              </a:ext>
            </a:extLst>
          </p:cNvPr>
          <p:cNvSpPr>
            <a:spLocks noGrp="1"/>
          </p:cNvSpPr>
          <p:nvPr>
            <p:ph idx="1"/>
          </p:nvPr>
        </p:nvSpPr>
        <p:spPr/>
        <p:txBody>
          <a:bodyPr>
            <a:normAutofit/>
          </a:bodyPr>
          <a:lstStyle/>
          <a:p>
            <a:r>
              <a:rPr lang="en-IN" dirty="0"/>
              <a:t>Data Processing</a:t>
            </a:r>
          </a:p>
          <a:p>
            <a:r>
              <a:rPr lang="en-IN" dirty="0"/>
              <a:t>Data Augmentation</a:t>
            </a:r>
          </a:p>
          <a:p>
            <a:r>
              <a:rPr lang="en-IN" dirty="0"/>
              <a:t>Data Splitting</a:t>
            </a:r>
          </a:p>
          <a:p>
            <a:r>
              <a:rPr lang="en-IN" dirty="0"/>
              <a:t>Tokenization</a:t>
            </a:r>
          </a:p>
          <a:p>
            <a:r>
              <a:rPr lang="en-IN" dirty="0"/>
              <a:t>Model Training</a:t>
            </a:r>
          </a:p>
          <a:p>
            <a:r>
              <a:rPr lang="en-IN" dirty="0"/>
              <a:t>Optimization</a:t>
            </a:r>
          </a:p>
          <a:p>
            <a:r>
              <a:rPr lang="en-IN" dirty="0"/>
              <a:t>Evaluation</a:t>
            </a:r>
          </a:p>
          <a:p>
            <a:r>
              <a:rPr lang="en-IN" dirty="0"/>
              <a:t>Deployment</a:t>
            </a:r>
          </a:p>
          <a:p>
            <a:endParaRPr lang="en-IN" dirty="0"/>
          </a:p>
        </p:txBody>
      </p:sp>
    </p:spTree>
    <p:extLst>
      <p:ext uri="{BB962C8B-B14F-4D97-AF65-F5344CB8AC3E}">
        <p14:creationId xmlns:p14="http://schemas.microsoft.com/office/powerpoint/2010/main" val="136369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CE28-AEE4-5A03-66A0-2071ED84A2CF}"/>
              </a:ext>
            </a:extLst>
          </p:cNvPr>
          <p:cNvSpPr>
            <a:spLocks noGrp="1"/>
          </p:cNvSpPr>
          <p:nvPr>
            <p:ph type="title"/>
          </p:nvPr>
        </p:nvSpPr>
        <p:spPr/>
        <p:txBody>
          <a:bodyPr/>
          <a:lstStyle/>
          <a:p>
            <a:r>
              <a:rPr lang="en-IN" dirty="0"/>
              <a:t>EXPECTED OUTCOME</a:t>
            </a:r>
          </a:p>
        </p:txBody>
      </p:sp>
      <p:sp>
        <p:nvSpPr>
          <p:cNvPr id="3" name="Content Placeholder 2">
            <a:extLst>
              <a:ext uri="{FF2B5EF4-FFF2-40B4-BE49-F238E27FC236}">
                <a16:creationId xmlns:a16="http://schemas.microsoft.com/office/drawing/2014/main" id="{8F45B02E-D561-527C-B9C6-FFC563A26A16}"/>
              </a:ext>
            </a:extLst>
          </p:cNvPr>
          <p:cNvSpPr>
            <a:spLocks noGrp="1"/>
          </p:cNvSpPr>
          <p:nvPr>
            <p:ph idx="1"/>
          </p:nvPr>
        </p:nvSpPr>
        <p:spPr/>
        <p:txBody>
          <a:bodyPr/>
          <a:lstStyle/>
          <a:p>
            <a:r>
              <a:rPr lang="en-IN" dirty="0"/>
              <a:t>A trained model/models </a:t>
            </a:r>
          </a:p>
          <a:p>
            <a:r>
              <a:rPr lang="en-IN" dirty="0"/>
              <a:t>A </a:t>
            </a:r>
            <a:r>
              <a:rPr lang="en-IN" dirty="0" err="1"/>
              <a:t>streamlit</a:t>
            </a:r>
            <a:r>
              <a:rPr lang="en-IN" dirty="0"/>
              <a:t> application capable of taking input and displaying the necessary output</a:t>
            </a:r>
          </a:p>
          <a:p>
            <a:endParaRPr lang="en-IN" dirty="0"/>
          </a:p>
        </p:txBody>
      </p:sp>
    </p:spTree>
    <p:extLst>
      <p:ext uri="{BB962C8B-B14F-4D97-AF65-F5344CB8AC3E}">
        <p14:creationId xmlns:p14="http://schemas.microsoft.com/office/powerpoint/2010/main" val="134688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5F88-95CF-CC6B-D318-AB26A92F3EC2}"/>
              </a:ext>
            </a:extLst>
          </p:cNvPr>
          <p:cNvSpPr>
            <a:spLocks noGrp="1"/>
          </p:cNvSpPr>
          <p:nvPr>
            <p:ph type="title"/>
          </p:nvPr>
        </p:nvSpPr>
        <p:spPr>
          <a:xfrm>
            <a:off x="358219" y="56792"/>
            <a:ext cx="10039545" cy="552809"/>
          </a:xfrm>
        </p:spPr>
        <p:txBody>
          <a:bodyPr/>
          <a:lstStyle/>
          <a:p>
            <a:r>
              <a:rPr lang="en-US" sz="2400" u="sng" dirty="0"/>
              <a:t>Metrics to determine LLM generated text vs human generated text</a:t>
            </a:r>
            <a:endParaRPr lang="en-IN" sz="2400" u="sng" dirty="0"/>
          </a:p>
        </p:txBody>
      </p:sp>
      <p:sp>
        <p:nvSpPr>
          <p:cNvPr id="3" name="Content Placeholder 2">
            <a:extLst>
              <a:ext uri="{FF2B5EF4-FFF2-40B4-BE49-F238E27FC236}">
                <a16:creationId xmlns:a16="http://schemas.microsoft.com/office/drawing/2014/main" id="{FD77F016-DFD3-91BA-1375-5BEF31128AFD}"/>
              </a:ext>
            </a:extLst>
          </p:cNvPr>
          <p:cNvSpPr>
            <a:spLocks noGrp="1"/>
          </p:cNvSpPr>
          <p:nvPr>
            <p:ph idx="1"/>
          </p:nvPr>
        </p:nvSpPr>
        <p:spPr>
          <a:xfrm>
            <a:off x="358220" y="678730"/>
            <a:ext cx="10039544" cy="5948313"/>
          </a:xfrm>
        </p:spPr>
        <p:txBody>
          <a:bodyPr>
            <a:normAutofit fontScale="92500" lnSpcReduction="20000"/>
          </a:bodyPr>
          <a:lstStyle/>
          <a:p>
            <a:r>
              <a:rPr lang="en-US" b="1" dirty="0"/>
              <a:t>1. </a:t>
            </a:r>
            <a:r>
              <a:rPr lang="en-US" b="1" u="sng" dirty="0"/>
              <a:t>Perplexity</a:t>
            </a:r>
          </a:p>
          <a:p>
            <a:pPr>
              <a:buFont typeface="Arial" panose="020B0604020202020204" pitchFamily="34" charset="0"/>
              <a:buChar char="•"/>
            </a:pPr>
            <a:r>
              <a:rPr lang="en-US" b="1" dirty="0"/>
              <a:t>Definition</a:t>
            </a:r>
            <a:r>
              <a:rPr lang="en-US" dirty="0"/>
              <a:t>: Perplexity measures how well a model predicts a sample. It's the exponentiation of the average negative log-likelihood of a model on a given dataset.</a:t>
            </a:r>
          </a:p>
          <a:p>
            <a:pPr>
              <a:buFont typeface="Arial" panose="020B0604020202020204" pitchFamily="34" charset="0"/>
              <a:buChar char="•"/>
            </a:pPr>
            <a:r>
              <a:rPr lang="en-US" b="1" dirty="0"/>
              <a:t>Usage in detection</a:t>
            </a:r>
            <a:r>
              <a:rPr lang="en-US" dirty="0"/>
              <a:t>: AI-generated text typically has lower perplexity on LLMs (since it aligns with the model's training distribution), while human-generated text might have higher perplexity.</a:t>
            </a:r>
          </a:p>
          <a:p>
            <a:pPr>
              <a:buFont typeface="Arial" panose="020B0604020202020204" pitchFamily="34" charset="0"/>
              <a:buChar char="•"/>
            </a:pPr>
            <a:r>
              <a:rPr lang="en-US" b="1" dirty="0"/>
              <a:t>Score interpretation</a:t>
            </a:r>
            <a:r>
              <a:rPr lang="en-US" dirty="0"/>
              <a:t>: Lower perplexity suggests the text is AI-generated, while higher perplexity suggests human origin.</a:t>
            </a:r>
          </a:p>
          <a:p>
            <a:pPr>
              <a:buFont typeface="Arial" panose="020B0604020202020204" pitchFamily="34" charset="0"/>
              <a:buChar char="•"/>
            </a:pPr>
            <a:r>
              <a:rPr lang="en-US" b="1" dirty="0"/>
              <a:t>Example</a:t>
            </a:r>
            <a:r>
              <a:rPr lang="en-US" dirty="0"/>
              <a:t>: A perplexity score of 20 might indicate more predictable (AI-like) text, while a perplexity score of 150 might suggest human text.</a:t>
            </a:r>
          </a:p>
          <a:p>
            <a:r>
              <a:rPr lang="en-US" b="1" dirty="0"/>
              <a:t>2. </a:t>
            </a:r>
            <a:r>
              <a:rPr lang="en-US" b="1" u="sng" dirty="0"/>
              <a:t>Entropy</a:t>
            </a:r>
          </a:p>
          <a:p>
            <a:pPr>
              <a:buFont typeface="Arial" panose="020B0604020202020204" pitchFamily="34" charset="0"/>
              <a:buChar char="•"/>
            </a:pPr>
            <a:r>
              <a:rPr lang="en-US" b="1" dirty="0"/>
              <a:t>Definition</a:t>
            </a:r>
            <a:r>
              <a:rPr lang="en-US" dirty="0"/>
              <a:t>: Entropy measures the randomness or unpredictability of the text. It is similar to perplexity but focuses on the distribution of word probabilities.</a:t>
            </a:r>
          </a:p>
          <a:p>
            <a:pPr>
              <a:buFont typeface="Arial" panose="020B0604020202020204" pitchFamily="34" charset="0"/>
              <a:buChar char="•"/>
            </a:pPr>
            <a:r>
              <a:rPr lang="en-US" b="1" dirty="0"/>
              <a:t>Usage in detection</a:t>
            </a:r>
            <a:r>
              <a:rPr lang="en-US" dirty="0"/>
              <a:t>: AI-generated texts can exhibit lower entropy because they might rely on more common word patterns, whereas human text might be more diverse in word choice.</a:t>
            </a:r>
          </a:p>
          <a:p>
            <a:pPr>
              <a:buFont typeface="Arial" panose="020B0604020202020204" pitchFamily="34" charset="0"/>
              <a:buChar char="•"/>
            </a:pPr>
            <a:r>
              <a:rPr lang="en-US" b="1" dirty="0"/>
              <a:t>Score interpretation</a:t>
            </a:r>
            <a:r>
              <a:rPr lang="en-US" dirty="0"/>
              <a:t>: Lower entropy correlates with AI-generated text, higher entropy with human-written content.</a:t>
            </a:r>
          </a:p>
          <a:p>
            <a:endParaRPr lang="en-IN" dirty="0"/>
          </a:p>
        </p:txBody>
      </p:sp>
    </p:spTree>
    <p:extLst>
      <p:ext uri="{BB962C8B-B14F-4D97-AF65-F5344CB8AC3E}">
        <p14:creationId xmlns:p14="http://schemas.microsoft.com/office/powerpoint/2010/main" val="97390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0363A-6354-99FF-F3BB-893EFE7C1D5C}"/>
              </a:ext>
            </a:extLst>
          </p:cNvPr>
          <p:cNvSpPr txBox="1"/>
          <p:nvPr/>
        </p:nvSpPr>
        <p:spPr>
          <a:xfrm>
            <a:off x="273377" y="141403"/>
            <a:ext cx="10077254" cy="7017306"/>
          </a:xfrm>
          <a:prstGeom prst="rect">
            <a:avLst/>
          </a:prstGeom>
          <a:noFill/>
        </p:spPr>
        <p:txBody>
          <a:bodyPr wrap="square">
            <a:spAutoFit/>
          </a:bodyPr>
          <a:lstStyle/>
          <a:p>
            <a:r>
              <a:rPr lang="en-US" b="1" dirty="0"/>
              <a:t>3. </a:t>
            </a:r>
            <a:r>
              <a:rPr lang="en-US" b="1" u="sng" dirty="0"/>
              <a:t>Burstiness</a:t>
            </a:r>
            <a:br>
              <a:rPr lang="en-US" b="1" u="sng" dirty="0"/>
            </a:br>
            <a:endParaRPr lang="en-US" b="1" u="sng" dirty="0"/>
          </a:p>
          <a:p>
            <a:pPr>
              <a:buFont typeface="Arial" panose="020B0604020202020204" pitchFamily="34" charset="0"/>
              <a:buChar char="•"/>
            </a:pPr>
            <a:r>
              <a:rPr lang="en-US" b="1" dirty="0"/>
              <a:t>  Definition</a:t>
            </a:r>
            <a:r>
              <a:rPr lang="en-US" dirty="0"/>
              <a:t>: This metric captures how much a text deviates from uniformity or exhibits</a:t>
            </a:r>
            <a:br>
              <a:rPr lang="en-US" dirty="0"/>
            </a:br>
            <a:r>
              <a:rPr lang="en-US" dirty="0"/>
              <a:t>   sudden changes in sentence structure or complexity.</a:t>
            </a:r>
          </a:p>
          <a:p>
            <a:pPr>
              <a:buFont typeface="Arial" panose="020B0604020202020204" pitchFamily="34" charset="0"/>
              <a:buChar char="•"/>
            </a:pPr>
            <a:r>
              <a:rPr lang="en-US" b="1" dirty="0"/>
              <a:t>  Usage in detection</a:t>
            </a:r>
            <a:r>
              <a:rPr lang="en-US" dirty="0"/>
              <a:t>: Human-generated text often shows more variability and "burstiness"</a:t>
            </a:r>
            <a:br>
              <a:rPr lang="en-US" dirty="0"/>
            </a:br>
            <a:r>
              <a:rPr lang="en-US" dirty="0"/>
              <a:t>   in sentence length and structure, while AI-generated text tends to be more uniform.</a:t>
            </a:r>
          </a:p>
          <a:p>
            <a:pPr>
              <a:buFont typeface="Arial" panose="020B0604020202020204" pitchFamily="34" charset="0"/>
              <a:buChar char="•"/>
            </a:pPr>
            <a:r>
              <a:rPr lang="en-US" b="1" dirty="0"/>
              <a:t>  Score interpretation</a:t>
            </a:r>
            <a:r>
              <a:rPr lang="en-US" dirty="0"/>
              <a:t>: Higher burstiness typically points toward human text.</a:t>
            </a:r>
            <a:br>
              <a:rPr lang="en-US" dirty="0"/>
            </a:br>
            <a:endParaRPr lang="en-US" dirty="0"/>
          </a:p>
          <a:p>
            <a:r>
              <a:rPr lang="en-US" b="1" dirty="0"/>
              <a:t>4. </a:t>
            </a:r>
            <a:r>
              <a:rPr lang="en-US" b="1" u="sng" dirty="0"/>
              <a:t>Repetition</a:t>
            </a:r>
            <a:br>
              <a:rPr lang="en-US" b="1" dirty="0"/>
            </a:br>
            <a:endParaRPr lang="en-US" b="1" dirty="0"/>
          </a:p>
          <a:p>
            <a:pPr>
              <a:buFont typeface="Arial" panose="020B0604020202020204" pitchFamily="34" charset="0"/>
              <a:buChar char="•"/>
            </a:pPr>
            <a:r>
              <a:rPr lang="en-US" b="1" dirty="0"/>
              <a:t>   Definition</a:t>
            </a:r>
            <a:r>
              <a:rPr lang="en-US" dirty="0"/>
              <a:t>: Measures the amount of repeated phrases or sentence patterns in the text.</a:t>
            </a:r>
          </a:p>
          <a:p>
            <a:pPr>
              <a:buFont typeface="Arial" panose="020B0604020202020204" pitchFamily="34" charset="0"/>
              <a:buChar char="•"/>
            </a:pPr>
            <a:r>
              <a:rPr lang="en-US" b="1" dirty="0"/>
              <a:t>   Usage in detection</a:t>
            </a:r>
            <a:r>
              <a:rPr lang="en-US" dirty="0"/>
              <a:t>: AI-generated text often exhibits more repetition (especially with</a:t>
            </a:r>
            <a:br>
              <a:rPr lang="en-US" dirty="0"/>
            </a:br>
            <a:r>
              <a:rPr lang="en-US" dirty="0"/>
              <a:t>    older models), while human text is more varied.</a:t>
            </a:r>
          </a:p>
          <a:p>
            <a:pPr>
              <a:buFont typeface="Arial" panose="020B0604020202020204" pitchFamily="34" charset="0"/>
              <a:buChar char="•"/>
            </a:pPr>
            <a:r>
              <a:rPr lang="en-US" b="1" dirty="0"/>
              <a:t>   Score interpretation</a:t>
            </a:r>
            <a:r>
              <a:rPr lang="en-US" dirty="0"/>
              <a:t>: More repetition tends to indicate AI generation.</a:t>
            </a:r>
          </a:p>
          <a:p>
            <a:endParaRPr lang="en-US" dirty="0"/>
          </a:p>
          <a:p>
            <a:r>
              <a:rPr lang="en-US" b="1" dirty="0"/>
              <a:t>5. </a:t>
            </a:r>
            <a:r>
              <a:rPr lang="en-US" b="1" u="sng" dirty="0"/>
              <a:t>Stylistic Features</a:t>
            </a:r>
            <a:br>
              <a:rPr lang="en-US" b="1" u="sng" dirty="0"/>
            </a:br>
            <a:endParaRPr lang="en-US" b="1" u="sng" dirty="0"/>
          </a:p>
          <a:p>
            <a:pPr>
              <a:buFont typeface="Arial" panose="020B0604020202020204" pitchFamily="34" charset="0"/>
              <a:buChar char="•"/>
            </a:pPr>
            <a:r>
              <a:rPr lang="en-US" b="1" dirty="0"/>
              <a:t>   Definition</a:t>
            </a:r>
            <a:r>
              <a:rPr lang="en-US" dirty="0"/>
              <a:t>: These include metrics like sentence length, word choice, punctuation</a:t>
            </a:r>
            <a:br>
              <a:rPr lang="en-US" dirty="0"/>
            </a:br>
            <a:r>
              <a:rPr lang="en-US" dirty="0"/>
              <a:t>    usage, etc.</a:t>
            </a:r>
          </a:p>
          <a:p>
            <a:pPr>
              <a:buFont typeface="Arial" panose="020B0604020202020204" pitchFamily="34" charset="0"/>
              <a:buChar char="•"/>
            </a:pPr>
            <a:r>
              <a:rPr lang="en-US" b="1" dirty="0"/>
              <a:t>  Usage in detection</a:t>
            </a:r>
            <a:r>
              <a:rPr lang="en-US" dirty="0"/>
              <a:t>: Human writers tend to introduce more varied stylistic features, such</a:t>
            </a:r>
            <a:br>
              <a:rPr lang="en-US" dirty="0"/>
            </a:br>
            <a:r>
              <a:rPr lang="en-US" dirty="0"/>
              <a:t>   as the use of idioms, metaphors, or complex sentence structures, while AI-generated</a:t>
            </a:r>
            <a:br>
              <a:rPr lang="en-US" dirty="0"/>
            </a:br>
            <a:r>
              <a:rPr lang="en-US" dirty="0"/>
              <a:t>   text may appear simpler or more mechanical.</a:t>
            </a:r>
          </a:p>
          <a:p>
            <a:pPr>
              <a:buFont typeface="Arial" panose="020B0604020202020204" pitchFamily="34" charset="0"/>
              <a:buChar char="•"/>
            </a:pPr>
            <a:r>
              <a:rPr lang="en-US" b="1" dirty="0"/>
              <a:t>  Score interpretation</a:t>
            </a:r>
            <a:r>
              <a:rPr lang="en-US" dirty="0"/>
              <a:t>: Deviations from typical human stylistic patterns are used to flag AI-</a:t>
            </a:r>
            <a:br>
              <a:rPr lang="en-US" dirty="0"/>
            </a:br>
            <a:r>
              <a:rPr lang="en-US" dirty="0"/>
              <a:t>   generated text.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6559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681E7-B8FF-823D-F088-A1825E6CA293}"/>
              </a:ext>
            </a:extLst>
          </p:cNvPr>
          <p:cNvSpPr txBox="1"/>
          <p:nvPr/>
        </p:nvSpPr>
        <p:spPr>
          <a:xfrm>
            <a:off x="169682" y="328775"/>
            <a:ext cx="10171522" cy="5355312"/>
          </a:xfrm>
          <a:prstGeom prst="rect">
            <a:avLst/>
          </a:prstGeom>
          <a:noFill/>
        </p:spPr>
        <p:txBody>
          <a:bodyPr wrap="square">
            <a:spAutoFit/>
          </a:bodyPr>
          <a:lstStyle/>
          <a:p>
            <a:r>
              <a:rPr lang="en-US" b="1" dirty="0"/>
              <a:t>6. </a:t>
            </a:r>
            <a:r>
              <a:rPr lang="en-US" b="1" u="sng" dirty="0"/>
              <a:t>ROUGE and BLEU Scores</a:t>
            </a:r>
          </a:p>
          <a:p>
            <a:endParaRPr lang="en-US" b="1" u="sng" dirty="0"/>
          </a:p>
          <a:p>
            <a:pPr algn="just">
              <a:buFont typeface="Arial" panose="020B0604020202020204" pitchFamily="34" charset="0"/>
              <a:buChar char="•"/>
            </a:pPr>
            <a:r>
              <a:rPr lang="en-US" b="1" dirty="0"/>
              <a:t>Definition</a:t>
            </a:r>
            <a:r>
              <a:rPr lang="en-US" dirty="0"/>
              <a:t>: These are text similarity metrics often used to evaluate the quality of machine-</a:t>
            </a:r>
            <a:br>
              <a:rPr lang="en-US" dirty="0"/>
            </a:br>
            <a:r>
              <a:rPr lang="en-US" dirty="0"/>
              <a:t>                   generated summaries or translations by comparing them to human references.</a:t>
            </a:r>
          </a:p>
          <a:p>
            <a:pPr algn="just">
              <a:buFont typeface="Arial" panose="020B0604020202020204" pitchFamily="34" charset="0"/>
              <a:buChar char="•"/>
            </a:pPr>
            <a:r>
              <a:rPr lang="en-US" b="1" dirty="0"/>
              <a:t>Usage in detection</a:t>
            </a:r>
            <a:r>
              <a:rPr lang="en-US" dirty="0"/>
              <a:t>: While not direct measures of "authenticity," comparing AI text with</a:t>
            </a:r>
            <a:br>
              <a:rPr lang="en-US" dirty="0"/>
            </a:br>
            <a:r>
              <a:rPr lang="en-US" dirty="0"/>
              <a:t>                                     known human writing using ROUGE or BLEU can provide insight into</a:t>
            </a:r>
            <a:br>
              <a:rPr lang="en-US" dirty="0"/>
            </a:br>
            <a:r>
              <a:rPr lang="en-US" dirty="0"/>
              <a:t>                                    the model's text generation tendencies.</a:t>
            </a:r>
          </a:p>
          <a:p>
            <a:pPr algn="just">
              <a:buFont typeface="Arial" panose="020B0604020202020204" pitchFamily="34" charset="0"/>
              <a:buChar char="•"/>
            </a:pPr>
            <a:r>
              <a:rPr lang="en-US" b="1" dirty="0"/>
              <a:t>Score interpretation</a:t>
            </a:r>
            <a:r>
              <a:rPr lang="en-US" dirty="0"/>
              <a:t>: Lower BLEU/ROUGE scores indicate a lower match to human-written text.</a:t>
            </a:r>
          </a:p>
          <a:p>
            <a:pPr algn="just"/>
            <a:endParaRPr lang="en-US" dirty="0"/>
          </a:p>
          <a:p>
            <a:pPr algn="just"/>
            <a:r>
              <a:rPr lang="en-US" b="1" dirty="0"/>
              <a:t>7. </a:t>
            </a:r>
            <a:r>
              <a:rPr lang="en-US" b="1" u="sng" dirty="0"/>
              <a:t>Log Probability Difference (Log Probabilities of Text)</a:t>
            </a:r>
          </a:p>
          <a:p>
            <a:pPr algn="just"/>
            <a:endParaRPr lang="en-US" b="1" dirty="0"/>
          </a:p>
          <a:p>
            <a:pPr algn="just">
              <a:buFont typeface="Arial" panose="020B0604020202020204" pitchFamily="34" charset="0"/>
              <a:buChar char="•"/>
            </a:pPr>
            <a:r>
              <a:rPr lang="en-US" b="1" dirty="0"/>
              <a:t>Definition</a:t>
            </a:r>
            <a:r>
              <a:rPr lang="en-US" dirty="0"/>
              <a:t>: Log probability measures the likelihood of each token in a text sequence.</a:t>
            </a:r>
            <a:br>
              <a:rPr lang="en-US" dirty="0"/>
            </a:br>
            <a:r>
              <a:rPr lang="en-US" dirty="0"/>
              <a:t>                    The difference in log probabilities between AI-generated and human-</a:t>
            </a:r>
            <a:br>
              <a:rPr lang="en-US" dirty="0"/>
            </a:br>
            <a:r>
              <a:rPr lang="en-US" dirty="0"/>
              <a:t>                    generated text is often used.</a:t>
            </a:r>
          </a:p>
          <a:p>
            <a:pPr algn="just">
              <a:buFont typeface="Arial" panose="020B0604020202020204" pitchFamily="34" charset="0"/>
              <a:buChar char="•"/>
            </a:pPr>
            <a:r>
              <a:rPr lang="en-US" b="1" dirty="0"/>
              <a:t>Usage in detection</a:t>
            </a:r>
            <a:r>
              <a:rPr lang="en-US" dirty="0"/>
              <a:t>: AI-generated text will usually have higher log probabilities when</a:t>
            </a:r>
            <a:br>
              <a:rPr lang="en-US" dirty="0"/>
            </a:br>
            <a:r>
              <a:rPr lang="en-US" dirty="0"/>
              <a:t>                                       evaluated by the model itself.</a:t>
            </a:r>
          </a:p>
          <a:p>
            <a:pPr algn="just">
              <a:buFont typeface="Arial" panose="020B0604020202020204" pitchFamily="34" charset="0"/>
              <a:buChar char="•"/>
            </a:pPr>
            <a:r>
              <a:rPr lang="en-US" b="1" dirty="0"/>
              <a:t>Score interpretation</a:t>
            </a:r>
            <a:r>
              <a:rPr lang="en-US" dirty="0"/>
              <a:t>: A high log probability difference between model output and human</a:t>
            </a:r>
            <a:br>
              <a:rPr lang="en-US" dirty="0"/>
            </a:br>
            <a:r>
              <a:rPr lang="en-US" dirty="0"/>
              <a:t>                                     text suggests AI generation.</a:t>
            </a:r>
          </a:p>
        </p:txBody>
      </p:sp>
    </p:spTree>
    <p:extLst>
      <p:ext uri="{BB962C8B-B14F-4D97-AF65-F5344CB8AC3E}">
        <p14:creationId xmlns:p14="http://schemas.microsoft.com/office/powerpoint/2010/main" val="247071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3890</TotalTime>
  <Words>4523</Words>
  <Application>Microsoft Office PowerPoint</Application>
  <PresentationFormat>Widescreen</PresentationFormat>
  <Paragraphs>231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Century Gothic</vt:lpstr>
      <vt:lpstr>Times New Roman</vt:lpstr>
      <vt:lpstr>Wingdings 3</vt:lpstr>
      <vt:lpstr>Ion</vt:lpstr>
      <vt:lpstr>DETECT AI GENERATED TEXT vs HUMAN GENERATED TEXT</vt:lpstr>
      <vt:lpstr>                      ABSTRACT</vt:lpstr>
      <vt:lpstr>Problem statement</vt:lpstr>
      <vt:lpstr>ARCHITECTURAL DESIGN</vt:lpstr>
      <vt:lpstr>ALGORITHMS AND TECHNIQUES</vt:lpstr>
      <vt:lpstr>EXPECTED OUTCOME</vt:lpstr>
      <vt:lpstr>Metrics to determine LLM generated text vs human generated text</vt:lpstr>
      <vt:lpstr>PowerPoint Presentation</vt:lpstr>
      <vt:lpstr>PowerPoint Presentation</vt:lpstr>
      <vt:lpstr>PowerPoint Presentation</vt:lpstr>
      <vt:lpstr>PowerPoint Presentation</vt:lpstr>
      <vt:lpstr>PowerPoint Presentation</vt:lpstr>
      <vt:lpstr>PowerPoint Presentation</vt:lpstr>
      <vt:lpstr>                LITERATURE SURVEY</vt:lpstr>
      <vt:lpstr>Large Language Model (LLM) AI text generation detection based on transformer deep learning algorithm</vt:lpstr>
      <vt:lpstr>LLM-as-a-Coauthor: Can Mixed Human-Written and Machine-Generated Text Be Detected? </vt:lpstr>
      <vt:lpstr>A Survey on Detection of LLMs-Generated Content</vt:lpstr>
      <vt:lpstr>Detecting Multimedia Generated by Large AI Models: A Survey</vt:lpstr>
      <vt:lpstr>Adaptive Ensembles of Fine-Tuned Transformers for LLM-Generated Text Detection</vt:lpstr>
      <vt:lpstr>Learning to Rewrite: Generalized LLM-Generated Text Detection</vt:lpstr>
      <vt:lpstr>LLM-DetectAIve: a Tool for Fine-Grained Machine-Generated Text Detection</vt:lpstr>
      <vt:lpstr>The Science of Detecting LLM-Generated Text</vt:lpstr>
      <vt:lpstr>RADAR: Robust AI-Text Detection via Adversarial Learning</vt:lpstr>
      <vt:lpstr>RoBERTa and Bi-LSTM for Human vs AI Generated Text Detection</vt:lpstr>
      <vt:lpstr>RoFT: A Tool for Evaluating Human Detection of Machine-Generated Text</vt:lpstr>
      <vt:lpstr>Humanizing Machine-Generated Content: Evading AI-Text Detection through Adversarial Attack</vt:lpstr>
      <vt:lpstr>Fine-tuning Language Models for AI vs Human Generated Text detection</vt:lpstr>
      <vt:lpstr>An Empirical Study of AI Generated Text Detection Tools </vt:lpstr>
      <vt:lpstr>Are AI-Generated Text Detectors Robust to Adversarial Perturbations?</vt:lpstr>
      <vt:lpstr>Real or Fake Text?: Investigating Human Ability to Detect Boundaries between Human-Written and Machine-Generated Text </vt:lpstr>
      <vt:lpstr>Detecting AI-Generated Code Assignments Using Perplexity of Large Language Models </vt:lpstr>
      <vt:lpstr>Classification of Human- and AI-Generated Texts: Investigating Features for ChatGPT </vt:lpstr>
      <vt:lpstr>Evaluating the efcacy of AI content detection tools in diferentiating between human and AI-generated text </vt:lpstr>
      <vt:lpstr>DistilBERT: A Novel Approach to Detect Text Generated by Large Language Models (LLM)</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Prerana H</dc:creator>
  <cp:lastModifiedBy>Sunidhi S - CSE</cp:lastModifiedBy>
  <cp:revision>42</cp:revision>
  <dcterms:created xsi:type="dcterms:W3CDTF">2024-09-08T06:39:57Z</dcterms:created>
  <dcterms:modified xsi:type="dcterms:W3CDTF">2024-09-29T12:09:15Z</dcterms:modified>
</cp:coreProperties>
</file>