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5" r:id="rId4"/>
    <p:sldId id="259" r:id="rId5"/>
    <p:sldId id="260" r:id="rId6"/>
    <p:sldId id="297" r:id="rId7"/>
    <p:sldId id="298" r:id="rId8"/>
    <p:sldId id="281" r:id="rId9"/>
    <p:sldId id="282" r:id="rId10"/>
    <p:sldId id="284" r:id="rId11"/>
    <p:sldId id="269" r:id="rId12"/>
    <p:sldId id="265" r:id="rId13"/>
    <p:sldId id="266" r:id="rId14"/>
    <p:sldId id="267" r:id="rId15"/>
    <p:sldId id="268" r:id="rId16"/>
    <p:sldId id="270" r:id="rId17"/>
    <p:sldId id="271" r:id="rId18"/>
    <p:sldId id="272" r:id="rId19"/>
    <p:sldId id="273" r:id="rId20"/>
    <p:sldId id="274" r:id="rId21"/>
    <p:sldId id="285" r:id="rId22"/>
    <p:sldId id="292" r:id="rId23"/>
    <p:sldId id="294" r:id="rId24"/>
    <p:sldId id="293" r:id="rId25"/>
    <p:sldId id="289" r:id="rId26"/>
    <p:sldId id="291" r:id="rId27"/>
    <p:sldId id="290" r:id="rId28"/>
    <p:sldId id="288" r:id="rId29"/>
    <p:sldId id="287" r:id="rId30"/>
    <p:sldId id="286" r:id="rId31"/>
    <p:sldId id="296" r:id="rId32"/>
    <p:sldId id="301" r:id="rId33"/>
    <p:sldId id="299" r:id="rId34"/>
    <p:sldId id="300" r:id="rId35"/>
    <p:sldId id="261" r:id="rId36"/>
    <p:sldId id="295" r:id="rId37"/>
    <p:sldId id="26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6849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35361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69560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9405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7836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07895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57087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54510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42687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0359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287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1188B-8696-43EE-A7E3-24C1D332A490}"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8102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1188B-8696-43EE-A7E3-24C1D332A490}"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1255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5933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99502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A1188B-8696-43EE-A7E3-24C1D332A490}" type="datetimeFigureOut">
              <a:rPr lang="en-IN" smtClean="0"/>
              <a:t>12-11-2024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865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8262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A1188B-8696-43EE-A7E3-24C1D332A490}" type="datetimeFigureOut">
              <a:rPr lang="en-IN" smtClean="0"/>
              <a:t>12-11-2024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9669F5-F9C8-453D-B0DF-DC83D20EBFCA}" type="slidenum">
              <a:rPr lang="en-IN" smtClean="0"/>
              <a:t>‹#›</a:t>
            </a:fld>
            <a:endParaRPr lang="en-IN"/>
          </a:p>
        </p:txBody>
      </p:sp>
    </p:spTree>
    <p:extLst>
      <p:ext uri="{BB962C8B-B14F-4D97-AF65-F5344CB8AC3E}">
        <p14:creationId xmlns:p14="http://schemas.microsoft.com/office/powerpoint/2010/main" val="25142429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6ED7-A0D2-6754-E9E3-7EB766F598D6}"/>
              </a:ext>
            </a:extLst>
          </p:cNvPr>
          <p:cNvSpPr>
            <a:spLocks noGrp="1"/>
          </p:cNvSpPr>
          <p:nvPr>
            <p:ph type="ctrTitle"/>
          </p:nvPr>
        </p:nvSpPr>
        <p:spPr>
          <a:xfrm>
            <a:off x="1055802" y="1809945"/>
            <a:ext cx="9395381" cy="1735647"/>
          </a:xfrm>
        </p:spPr>
        <p:txBody>
          <a:bodyPr>
            <a:noAutofit/>
          </a:bodyPr>
          <a:lstStyle/>
          <a:p>
            <a:r>
              <a:rPr lang="en-US" sz="4800" b="1" dirty="0"/>
              <a:t>DETECT AI GENERATED TEXT vs HUMAN GENERATED TEXT</a:t>
            </a:r>
            <a:endParaRPr lang="en-IN" sz="4800" b="1" dirty="0"/>
          </a:p>
        </p:txBody>
      </p:sp>
      <p:sp>
        <p:nvSpPr>
          <p:cNvPr id="3" name="Subtitle 2">
            <a:extLst>
              <a:ext uri="{FF2B5EF4-FFF2-40B4-BE49-F238E27FC236}">
                <a16:creationId xmlns:a16="http://schemas.microsoft.com/office/drawing/2014/main" id="{F6A409CF-FF2D-01EF-8AB7-53DF44ED3722}"/>
              </a:ext>
            </a:extLst>
          </p:cNvPr>
          <p:cNvSpPr>
            <a:spLocks noGrp="1"/>
          </p:cNvSpPr>
          <p:nvPr>
            <p:ph type="subTitle" idx="1"/>
          </p:nvPr>
        </p:nvSpPr>
        <p:spPr>
          <a:xfrm>
            <a:off x="1524000" y="4827638"/>
            <a:ext cx="9144000" cy="1406014"/>
          </a:xfrm>
        </p:spPr>
        <p:txBody>
          <a:bodyPr>
            <a:normAutofit/>
          </a:bodyPr>
          <a:lstStyle/>
          <a:p>
            <a:pPr algn="l"/>
            <a:r>
              <a:rPr lang="en-IN" sz="3200" b="1" dirty="0"/>
              <a:t>Presented by : Sujan Suresh</a:t>
            </a:r>
          </a:p>
        </p:txBody>
      </p:sp>
    </p:spTree>
    <p:extLst>
      <p:ext uri="{BB962C8B-B14F-4D97-AF65-F5344CB8AC3E}">
        <p14:creationId xmlns:p14="http://schemas.microsoft.com/office/powerpoint/2010/main" val="92894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3259-2629-FF68-2C50-052207BE682D}"/>
              </a:ext>
            </a:extLst>
          </p:cNvPr>
          <p:cNvSpPr>
            <a:spLocks noGrp="1"/>
          </p:cNvSpPr>
          <p:nvPr>
            <p:ph type="title"/>
          </p:nvPr>
        </p:nvSpPr>
        <p:spPr>
          <a:xfrm>
            <a:off x="162561" y="2525358"/>
            <a:ext cx="11524034" cy="1400530"/>
          </a:xfrm>
        </p:spPr>
        <p:txBody>
          <a:bodyPr/>
          <a:lstStyle/>
          <a:p>
            <a:r>
              <a:rPr lang="en-IN" sz="5400" u="sng" dirty="0"/>
              <a:t>                LITERATURE SURVEY</a:t>
            </a:r>
          </a:p>
        </p:txBody>
      </p:sp>
    </p:spTree>
    <p:extLst>
      <p:ext uri="{BB962C8B-B14F-4D97-AF65-F5344CB8AC3E}">
        <p14:creationId xmlns:p14="http://schemas.microsoft.com/office/powerpoint/2010/main" val="38943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223217"/>
            <a:ext cx="9404723" cy="772767"/>
          </a:xfrm>
        </p:spPr>
        <p:txBody>
          <a:bodyPr/>
          <a:lstStyle/>
          <a:p>
            <a:r>
              <a:rPr lang="en-US" sz="2400" u="sng" dirty="0"/>
              <a:t>Large Language Model (LLM) AI text generation detection</a:t>
            </a:r>
            <a:br>
              <a:rPr lang="en-US" sz="2400" u="sng" dirty="0"/>
            </a:br>
            <a:r>
              <a:rPr lang="en-US" sz="2400" u="sng" dirty="0"/>
              <a:t>based on transformer deep learning algorithm</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846903" cy="5154382"/>
          </a:xfrm>
        </p:spPr>
        <p:txBody>
          <a:bodyPr/>
          <a:lstStyle/>
          <a:p>
            <a:r>
              <a:rPr lang="en-US" dirty="0"/>
              <a:t>Aim : To develop a reliable tool for detecting AI-generated text to distinguish it from manually written content, addressing issues like misinformation and content authenticity.</a:t>
            </a:r>
          </a:p>
          <a:p>
            <a:r>
              <a:rPr lang="en-US" dirty="0"/>
              <a:t>Data Set Used : An open-source dataset containing both manually written texts (labelled as 0) and AI-generated texts (labelled as 1).</a:t>
            </a:r>
          </a:p>
          <a:p>
            <a:r>
              <a:rPr lang="en-US" dirty="0"/>
              <a:t>Proposed Solution : A Transformer-based detection model aimed at improving the accuracy of AI text generation detection.</a:t>
            </a:r>
          </a:p>
          <a:p>
            <a:r>
              <a:rPr lang="en-US" dirty="0"/>
              <a:t>Evaluation Metrics : The model's performance is evaluated using accuracy, precision (0.99), recall (1), and F1 score (0.99), demonstrating high classification performance.</a:t>
            </a:r>
          </a:p>
          <a:p>
            <a:endParaRPr lang="en-IN" dirty="0"/>
          </a:p>
        </p:txBody>
      </p:sp>
    </p:spTree>
    <p:extLst>
      <p:ext uri="{BB962C8B-B14F-4D97-AF65-F5344CB8AC3E}">
        <p14:creationId xmlns:p14="http://schemas.microsoft.com/office/powerpoint/2010/main" val="226513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452718"/>
            <a:ext cx="9404723" cy="895315"/>
          </a:xfrm>
        </p:spPr>
        <p:txBody>
          <a:bodyPr/>
          <a:lstStyle/>
          <a:p>
            <a:r>
              <a:rPr lang="en-US" sz="2400" u="sng" dirty="0"/>
              <a:t>LLM-as-a-Coauthor: Can Mixed Human-Written and Machine-Generated Text Be Detected?</a:t>
            </a:r>
            <a:br>
              <a:rPr lang="en-US" sz="2400" u="sng" dirty="0"/>
            </a:b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716813" y="1459029"/>
            <a:ext cx="9404723" cy="5054893"/>
          </a:xfrm>
        </p:spPr>
        <p:txBody>
          <a:bodyPr>
            <a:normAutofit/>
          </a:bodyPr>
          <a:lstStyle/>
          <a:p>
            <a:r>
              <a:rPr lang="en-US" dirty="0"/>
              <a:t>Aim : The paper's main goal is to tackle the tricky problem of figuring out mixed text content that combines both AI-generated and human-written parts. It highlights the weaknesses of current detection methods and how they struggle.</a:t>
            </a:r>
          </a:p>
          <a:p>
            <a:r>
              <a:rPr lang="en-US" dirty="0"/>
              <a:t>Dataset Used : The researchers have used the **MIXSET** dataset. It includes a diverse range of examples, showcasing both Human-Written Text (HWT) and Machine-Generated Text (MGT).</a:t>
            </a:r>
          </a:p>
          <a:p>
            <a:r>
              <a:rPr lang="en-US" dirty="0"/>
              <a:t> Proposed Solution : The paper suggests that we need to create more nuanced detectors specifically designed for mixed text. These detectors would be better at handling the subtle changes and stylistic differences that come with blending human and AI writing.</a:t>
            </a:r>
          </a:p>
          <a:p>
            <a:r>
              <a:rPr lang="en-US" dirty="0"/>
              <a:t>Evaluation Metrics : To measure success, they used metrics like accuracy, precision, recall, and F1-score. These metrics are essential for understanding how well the detection algorithms are working on mixed text.</a:t>
            </a:r>
          </a:p>
          <a:p>
            <a:endParaRPr lang="en-US" dirty="0"/>
          </a:p>
          <a:p>
            <a:endParaRPr lang="en-IN" dirty="0"/>
          </a:p>
        </p:txBody>
      </p:sp>
    </p:spTree>
    <p:extLst>
      <p:ext uri="{BB962C8B-B14F-4D97-AF65-F5344CB8AC3E}">
        <p14:creationId xmlns:p14="http://schemas.microsoft.com/office/powerpoint/2010/main" val="316836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170029"/>
            <a:ext cx="9404723" cy="565377"/>
          </a:xfrm>
        </p:spPr>
        <p:txBody>
          <a:bodyPr/>
          <a:lstStyle/>
          <a:p>
            <a:r>
              <a:rPr lang="en-US" sz="2400" u="sng" dirty="0"/>
              <a:t>A Survey on Detection of LLMs-Generated Content</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6111" y="1034823"/>
            <a:ext cx="8837527" cy="5370459"/>
          </a:xfrm>
        </p:spPr>
        <p:txBody>
          <a:bodyPr>
            <a:noAutofit/>
          </a:bodyPr>
          <a:lstStyle/>
          <a:p>
            <a:r>
              <a:rPr lang="en-US" dirty="0"/>
              <a:t>Aim : The paper aims to survey and analyze detection methodologies for distinguishing between AI-generated and human-written text, addressing the challenges and advancements in this field.</a:t>
            </a:r>
          </a:p>
          <a:p>
            <a:r>
              <a:rPr lang="en-US" dirty="0"/>
              <a:t>Dataset Used : The paper references several datasets</a:t>
            </a:r>
            <a:br>
              <a:rPr lang="en-US" dirty="0"/>
            </a:br>
            <a:r>
              <a:rPr lang="en-US" dirty="0" err="1"/>
              <a:t>TruthfulQA</a:t>
            </a:r>
            <a:r>
              <a:rPr lang="en-US" dirty="0"/>
              <a:t>: Focused on evaluating the truthfulness of AI-generated content.  </a:t>
            </a:r>
            <a:br>
              <a:rPr lang="en-US" dirty="0"/>
            </a:br>
            <a:r>
              <a:rPr lang="en-US" dirty="0"/>
              <a:t>SAID: Curated from social media platforms for real AI-generated text.</a:t>
            </a:r>
            <a:br>
              <a:rPr lang="en-US" dirty="0"/>
            </a:br>
            <a:r>
              <a:rPr lang="en-US" dirty="0"/>
              <a:t> HC3 Plus: A comprehensive dataset covering various NLP tasks.</a:t>
            </a:r>
          </a:p>
          <a:p>
            <a:r>
              <a:rPr lang="en-US" dirty="0"/>
              <a:t>Proposed Solution : The paper suggests using the latest human-written content from open-source websites to mitigate data contamination and improve detection accuracy.</a:t>
            </a:r>
          </a:p>
          <a:p>
            <a:r>
              <a:rPr lang="en-US" dirty="0"/>
              <a:t>Evaluation Metrics : The paper discusses the importance of rigorous evaluation metrics to assess detection accuracy, including: Precision and recall, F1 score, Robustness against various attack scenarios.</a:t>
            </a:r>
          </a:p>
          <a:p>
            <a:endParaRPr lang="en-US" dirty="0"/>
          </a:p>
          <a:p>
            <a:endParaRPr lang="en-US" dirty="0"/>
          </a:p>
          <a:p>
            <a:endParaRPr lang="en-US" dirty="0"/>
          </a:p>
          <a:p>
            <a:pPr marL="0" indent="0">
              <a:buNone/>
            </a:pPr>
            <a:r>
              <a:rPr lang="en-US" dirty="0"/>
              <a:t>       </a:t>
            </a:r>
          </a:p>
          <a:p>
            <a:endParaRPr lang="en-IN" dirty="0"/>
          </a:p>
        </p:txBody>
      </p:sp>
    </p:spTree>
    <p:extLst>
      <p:ext uri="{BB962C8B-B14F-4D97-AF65-F5344CB8AC3E}">
        <p14:creationId xmlns:p14="http://schemas.microsoft.com/office/powerpoint/2010/main" val="30693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20743"/>
            <a:ext cx="9404723" cy="819900"/>
          </a:xfrm>
        </p:spPr>
        <p:txBody>
          <a:bodyPr/>
          <a:lstStyle/>
          <a:p>
            <a:r>
              <a:rPr lang="en-US" sz="2400" u="sng" dirty="0"/>
              <a:t>Detecting Multimedia Generated by Large AI</a:t>
            </a:r>
            <a:br>
              <a:rPr lang="en-US" sz="2400" u="sng" dirty="0"/>
            </a:br>
            <a:r>
              <a:rPr lang="en-US" sz="2400" u="sng" dirty="0"/>
              <a:t>Models: A Survey</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234161" cy="5333492"/>
          </a:xfrm>
        </p:spPr>
        <p:txBody>
          <a:bodyPr>
            <a:normAutofit/>
          </a:bodyPr>
          <a:lstStyle/>
          <a:p>
            <a:r>
              <a:rPr lang="en-US" dirty="0"/>
              <a:t>Aim : The aim of the paper is to enhance the detection of AI-generated text versus human-generated text, focusing on improving attribution, generalization, and interpretability of detection methods.</a:t>
            </a:r>
          </a:p>
          <a:p>
            <a:r>
              <a:rPr lang="en-US" dirty="0"/>
              <a:t>Dataset Used : The paper references datasets like HC3, which compares ChatGPT-generated text with human-written text, serving as a foundational resource for training and evaluating detection models.</a:t>
            </a:r>
          </a:p>
          <a:p>
            <a:r>
              <a:rPr lang="en-US" dirty="0"/>
              <a:t>Proposed Solution : The proposed solution includes a multiscale Positive-Unlabeled training framework to improve detection accuracy, especially for short texts, and the development of robust attribution models that can identify the specific AI model used.</a:t>
            </a:r>
          </a:p>
          <a:p>
            <a:r>
              <a:rPr lang="en-US" dirty="0"/>
              <a:t>Evaluation Metrics : The evaluation metrics discussed include accuracy, robustness, and generalization performance across different datasets and detection scenarios.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7590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11316"/>
            <a:ext cx="9404723" cy="829327"/>
          </a:xfrm>
        </p:spPr>
        <p:txBody>
          <a:bodyPr/>
          <a:lstStyle/>
          <a:p>
            <a:r>
              <a:rPr lang="en-US" sz="2400" u="sng" dirty="0"/>
              <a:t>Adaptive Ensembles of Fine-Tuned Transformers</a:t>
            </a:r>
            <a:br>
              <a:rPr lang="en-US" sz="2400" u="sng" dirty="0"/>
            </a:br>
            <a:r>
              <a:rPr lang="en-US" sz="2400" u="sng" dirty="0"/>
              <a:t>for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705501" cy="5215425"/>
          </a:xfrm>
        </p:spPr>
        <p:txBody>
          <a:bodyPr/>
          <a:lstStyle/>
          <a:p>
            <a:r>
              <a:rPr lang="en-US" dirty="0"/>
              <a:t>Aim : To improve the detection of LLM-generated text and mitigate associated risks such as misinformation.</a:t>
            </a:r>
          </a:p>
          <a:p>
            <a:r>
              <a:rPr lang="en-US" dirty="0"/>
              <a:t>Dataset Used : DAIGT Deepfake Dataset.</a:t>
            </a:r>
          </a:p>
          <a:p>
            <a:r>
              <a:rPr lang="en-US" dirty="0"/>
              <a:t>Proposed Solution : Utilization of adaptive ensemble algorithms to enhance the accuracy of text detection models.</a:t>
            </a:r>
          </a:p>
          <a:p>
            <a:r>
              <a:rPr lang="en-US" dirty="0"/>
              <a:t> Evaluation Metrics : Accuracy on in-distribution and out-of-distribution datasets.</a:t>
            </a:r>
          </a:p>
          <a:p>
            <a:endParaRPr lang="en-US" dirty="0"/>
          </a:p>
          <a:p>
            <a:endParaRPr lang="en-US" dirty="0"/>
          </a:p>
          <a:p>
            <a:endParaRPr lang="en-IN" dirty="0"/>
          </a:p>
        </p:txBody>
      </p:sp>
    </p:spTree>
    <p:extLst>
      <p:ext uri="{BB962C8B-B14F-4D97-AF65-F5344CB8AC3E}">
        <p14:creationId xmlns:p14="http://schemas.microsoft.com/office/powerpoint/2010/main" val="291382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199650"/>
            <a:ext cx="9404723" cy="819901"/>
          </a:xfrm>
        </p:spPr>
        <p:txBody>
          <a:bodyPr/>
          <a:lstStyle/>
          <a:p>
            <a:r>
              <a:rPr lang="en-US" sz="2400" u="sng" dirty="0"/>
              <a:t>Learning to Rewrite: Generalized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232787"/>
            <a:ext cx="10044866" cy="5425563"/>
          </a:xfrm>
        </p:spPr>
        <p:txBody>
          <a:bodyPr/>
          <a:lstStyle/>
          <a:p>
            <a:r>
              <a:rPr lang="en-US" dirty="0"/>
              <a:t>Aim : To enhance the detection of LLM-generated text by training an LLM to rewrite inputs, distinguishing between human and AI-generated content.</a:t>
            </a:r>
          </a:p>
          <a:p>
            <a:r>
              <a:rPr lang="en-US" dirty="0"/>
              <a:t> Dataset Used : A diverse dataset encompassing 21 distinct domains (e.g., finance, entertainment, cuisine) to ensure a broad representation of LLM-generated text.</a:t>
            </a:r>
          </a:p>
          <a:p>
            <a:r>
              <a:rPr lang="en-US" dirty="0"/>
              <a:t>Proposed Solution : The L2R approach, which focuses on rewriting input text to create distinguishable edit distances between human and LLM-generated content.</a:t>
            </a:r>
          </a:p>
          <a:p>
            <a:r>
              <a:rPr lang="en-US" dirty="0"/>
              <a:t>Evaluation Metrics : Performance is measured using AUROC (Area Under the Receiver Operating Characteristic) and F1 score to assess detection accuracy.</a:t>
            </a:r>
          </a:p>
          <a:p>
            <a:endParaRPr lang="en-US" dirty="0"/>
          </a:p>
          <a:p>
            <a:endParaRPr lang="en-US" dirty="0"/>
          </a:p>
          <a:p>
            <a:endParaRPr lang="en-IN" dirty="0"/>
          </a:p>
        </p:txBody>
      </p:sp>
    </p:spTree>
    <p:extLst>
      <p:ext uri="{BB962C8B-B14F-4D97-AF65-F5344CB8AC3E}">
        <p14:creationId xmlns:p14="http://schemas.microsoft.com/office/powerpoint/2010/main" val="258667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5EA-F1E6-9188-B6C0-1520676AAAD3}"/>
              </a:ext>
            </a:extLst>
          </p:cNvPr>
          <p:cNvSpPr>
            <a:spLocks noGrp="1"/>
          </p:cNvSpPr>
          <p:nvPr>
            <p:ph type="title"/>
          </p:nvPr>
        </p:nvSpPr>
        <p:spPr>
          <a:xfrm>
            <a:off x="645130" y="232644"/>
            <a:ext cx="9404723" cy="753913"/>
          </a:xfrm>
        </p:spPr>
        <p:txBody>
          <a:bodyPr/>
          <a:lstStyle/>
          <a:p>
            <a:r>
              <a:rPr lang="en-US" sz="2400" u="sng" dirty="0"/>
              <a:t>LLM-</a:t>
            </a:r>
            <a:r>
              <a:rPr lang="en-US" sz="2400" u="sng" dirty="0" err="1"/>
              <a:t>DetectAIve</a:t>
            </a:r>
            <a:r>
              <a:rPr lang="en-US" sz="2400" u="sng" dirty="0"/>
              <a:t>: a Tool for Fine-Grained Machine-Generated Text Detection</a:t>
            </a:r>
            <a:endParaRPr lang="en-IN" sz="2400" u="sng" dirty="0"/>
          </a:p>
        </p:txBody>
      </p:sp>
      <p:sp>
        <p:nvSpPr>
          <p:cNvPr id="3" name="Content Placeholder 2">
            <a:extLst>
              <a:ext uri="{FF2B5EF4-FFF2-40B4-BE49-F238E27FC236}">
                <a16:creationId xmlns:a16="http://schemas.microsoft.com/office/drawing/2014/main" id="{A712F5A8-9D5B-0730-C655-B7EBCF8DE7E5}"/>
              </a:ext>
            </a:extLst>
          </p:cNvPr>
          <p:cNvSpPr>
            <a:spLocks noGrp="1"/>
          </p:cNvSpPr>
          <p:nvPr>
            <p:ph idx="1"/>
          </p:nvPr>
        </p:nvSpPr>
        <p:spPr>
          <a:xfrm>
            <a:off x="645130" y="1140643"/>
            <a:ext cx="10176841" cy="5580667"/>
          </a:xfrm>
        </p:spPr>
        <p:txBody>
          <a:bodyPr/>
          <a:lstStyle/>
          <a:p>
            <a:r>
              <a:rPr lang="en-US" dirty="0"/>
              <a:t>Aim : To develop a system that accurately distinguishes between different types of text generation and editing, ensuring academic integrity and fair evaluation.</a:t>
            </a:r>
          </a:p>
          <a:p>
            <a:r>
              <a:rPr lang="en-US" dirty="0"/>
              <a:t>Dataset Used : The dataset is based on M4GT-Bench, incorporating multiple sources like </a:t>
            </a:r>
            <a:r>
              <a:rPr lang="en-US" dirty="0" err="1"/>
              <a:t>arXiv</a:t>
            </a:r>
            <a:r>
              <a:rPr lang="en-US" dirty="0"/>
              <a:t>, </a:t>
            </a:r>
            <a:r>
              <a:rPr lang="en-US" dirty="0" err="1"/>
              <a:t>Wikihow</a:t>
            </a:r>
            <a:r>
              <a:rPr lang="en-US" dirty="0"/>
              <a:t>, Wikipedia, Reddit, student essays (OUTFOX), and peer reviews (</a:t>
            </a:r>
            <a:r>
              <a:rPr lang="en-US" dirty="0" err="1"/>
              <a:t>PeerRead</a:t>
            </a:r>
            <a:r>
              <a:rPr lang="en-US" dirty="0"/>
              <a:t>), extended to include four labels for fine-grained detection.</a:t>
            </a:r>
          </a:p>
          <a:p>
            <a:r>
              <a:rPr lang="en-US" dirty="0"/>
              <a:t>Proposed Solution : LLM-</a:t>
            </a:r>
            <a:r>
              <a:rPr lang="en-US" dirty="0" err="1"/>
              <a:t>DetectAIve</a:t>
            </a:r>
            <a:r>
              <a:rPr lang="en-US" dirty="0"/>
              <a:t> expands conventional binary classification to a multi-class framework, allowing for the detection of various text generation types, enhancing the understanding of LLM interventions.</a:t>
            </a:r>
          </a:p>
          <a:p>
            <a:r>
              <a:rPr lang="en-US" dirty="0"/>
              <a:t>Evaluation Metrics : The system's performance is evaluated based on accuracy, with reported results showing a 97.50% accuracy rate in distinguishing text types.</a:t>
            </a:r>
          </a:p>
          <a:p>
            <a:endParaRPr lang="en-US" dirty="0"/>
          </a:p>
        </p:txBody>
      </p:sp>
    </p:spTree>
    <p:extLst>
      <p:ext uri="{BB962C8B-B14F-4D97-AF65-F5344CB8AC3E}">
        <p14:creationId xmlns:p14="http://schemas.microsoft.com/office/powerpoint/2010/main" val="181104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6431-3DF0-67E1-BDAA-5DB60D189D20}"/>
              </a:ext>
            </a:extLst>
          </p:cNvPr>
          <p:cNvSpPr>
            <a:spLocks noGrp="1"/>
          </p:cNvSpPr>
          <p:nvPr>
            <p:ph type="title"/>
          </p:nvPr>
        </p:nvSpPr>
        <p:spPr>
          <a:xfrm>
            <a:off x="645130" y="264182"/>
            <a:ext cx="9404723" cy="480536"/>
          </a:xfrm>
        </p:spPr>
        <p:txBody>
          <a:bodyPr/>
          <a:lstStyle/>
          <a:p>
            <a:r>
              <a:rPr lang="en-US" sz="2400" u="sng" dirty="0"/>
              <a:t>The Science of Detecting LLM-Generated Text</a:t>
            </a:r>
            <a:endParaRPr lang="en-IN" sz="2400" u="sng" dirty="0"/>
          </a:p>
        </p:txBody>
      </p:sp>
      <p:sp>
        <p:nvSpPr>
          <p:cNvPr id="3" name="Content Placeholder 2">
            <a:extLst>
              <a:ext uri="{FF2B5EF4-FFF2-40B4-BE49-F238E27FC236}">
                <a16:creationId xmlns:a16="http://schemas.microsoft.com/office/drawing/2014/main" id="{DDE91241-9BDD-146F-FA0F-C6D96B85B07F}"/>
              </a:ext>
            </a:extLst>
          </p:cNvPr>
          <p:cNvSpPr>
            <a:spLocks noGrp="1"/>
          </p:cNvSpPr>
          <p:nvPr>
            <p:ph idx="1"/>
          </p:nvPr>
        </p:nvSpPr>
        <p:spPr>
          <a:xfrm>
            <a:off x="645130" y="914400"/>
            <a:ext cx="9404723" cy="5333999"/>
          </a:xfrm>
        </p:spPr>
        <p:txBody>
          <a:bodyPr/>
          <a:lstStyle/>
          <a:p>
            <a:r>
              <a:rPr lang="en-US" dirty="0"/>
              <a:t>Aim : To develop robust detection systems for identifying LLM-generated text and address the challenges posed by evolving LLMs.</a:t>
            </a:r>
          </a:p>
          <a:p>
            <a:r>
              <a:rPr lang="en-IN" dirty="0"/>
              <a:t> Dataset Used</a:t>
            </a:r>
            <a:br>
              <a:rPr lang="en-IN" dirty="0"/>
            </a:br>
            <a:r>
              <a:rPr lang="en-IN" dirty="0"/>
              <a:t>Human ChatGPT Comparison Corpus (HC3) for question-answering tasks.</a:t>
            </a:r>
            <a:br>
              <a:rPr lang="en-IN" dirty="0"/>
            </a:br>
            <a:r>
              <a:rPr lang="en-IN" dirty="0"/>
              <a:t>ELI5 dataset comprising 270K threads from Reddit.</a:t>
            </a:r>
            <a:br>
              <a:rPr lang="en-IN" dirty="0"/>
            </a:br>
            <a:r>
              <a:rPr lang="en-IN" dirty="0"/>
              <a:t>Other publicly accessible datasets like Neural Fake News and </a:t>
            </a:r>
            <a:r>
              <a:rPr lang="en-IN" dirty="0" err="1"/>
              <a:t>TweepFake</a:t>
            </a:r>
            <a:r>
              <a:rPr lang="en-IN" dirty="0"/>
              <a:t>.</a:t>
            </a:r>
          </a:p>
          <a:p>
            <a:r>
              <a:rPr lang="en-US" dirty="0"/>
              <a:t>Proposed Solution : Establish comprehensive and adaptable benchmarking datasets to accommodate the rapid influx of new LLMs and improve detection accuracy.</a:t>
            </a:r>
          </a:p>
          <a:p>
            <a:r>
              <a:rPr lang="en-US" dirty="0"/>
              <a:t>Evaluation Metrics : Metrics such as AUC and accuracy are used, but the focus should also be on true-positive rates at low false-positive rates for security analysis.</a:t>
            </a:r>
          </a:p>
          <a:p>
            <a:endParaRPr lang="en-US" dirty="0"/>
          </a:p>
          <a:p>
            <a:endParaRPr lang="en-IN" dirty="0"/>
          </a:p>
        </p:txBody>
      </p:sp>
    </p:spTree>
    <p:extLst>
      <p:ext uri="{BB962C8B-B14F-4D97-AF65-F5344CB8AC3E}">
        <p14:creationId xmlns:p14="http://schemas.microsoft.com/office/powerpoint/2010/main" val="81577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A55B-257B-B9FD-3789-34CFD3D0F907}"/>
              </a:ext>
            </a:extLst>
          </p:cNvPr>
          <p:cNvSpPr>
            <a:spLocks noGrp="1"/>
          </p:cNvSpPr>
          <p:nvPr>
            <p:ph type="title"/>
          </p:nvPr>
        </p:nvSpPr>
        <p:spPr>
          <a:xfrm>
            <a:off x="645130" y="235902"/>
            <a:ext cx="9404723" cy="461682"/>
          </a:xfrm>
        </p:spPr>
        <p:txBody>
          <a:bodyPr/>
          <a:lstStyle/>
          <a:p>
            <a:r>
              <a:rPr lang="en-US" sz="2400" u="sng" dirty="0"/>
              <a:t>RADAR: Robust AI-Text Detection via Adversarial Learning</a:t>
            </a:r>
            <a:endParaRPr lang="en-IN" sz="2400" u="sng" dirty="0"/>
          </a:p>
        </p:txBody>
      </p:sp>
      <p:sp>
        <p:nvSpPr>
          <p:cNvPr id="3" name="Content Placeholder 2">
            <a:extLst>
              <a:ext uri="{FF2B5EF4-FFF2-40B4-BE49-F238E27FC236}">
                <a16:creationId xmlns:a16="http://schemas.microsoft.com/office/drawing/2014/main" id="{1A6E040D-6AC2-7082-2F50-37E929BF0734}"/>
              </a:ext>
            </a:extLst>
          </p:cNvPr>
          <p:cNvSpPr>
            <a:spLocks noGrp="1"/>
          </p:cNvSpPr>
          <p:nvPr>
            <p:ph idx="1"/>
          </p:nvPr>
        </p:nvSpPr>
        <p:spPr>
          <a:xfrm>
            <a:off x="645130" y="848412"/>
            <a:ext cx="9404723" cy="5399987"/>
          </a:xfrm>
        </p:spPr>
        <p:txBody>
          <a:bodyPr/>
          <a:lstStyle/>
          <a:p>
            <a:r>
              <a:rPr lang="en-US" dirty="0"/>
              <a:t> Aim : To develop a robust AI-text detection framework that effectively identifies AI-generated content, particularly in the context of paraphrased texts.</a:t>
            </a:r>
          </a:p>
          <a:p>
            <a:r>
              <a:rPr lang="en-IN" dirty="0"/>
              <a:t>Dataset Used</a:t>
            </a:r>
            <a:br>
              <a:rPr lang="en-IN" dirty="0"/>
            </a:br>
            <a:r>
              <a:rPr lang="en-IN" dirty="0"/>
              <a:t>Training: 160,000 documents from </a:t>
            </a:r>
            <a:r>
              <a:rPr lang="en-IN" dirty="0" err="1"/>
              <a:t>WebText</a:t>
            </a:r>
            <a:r>
              <a:rPr lang="en-IN" dirty="0"/>
              <a:t>.</a:t>
            </a:r>
            <a:br>
              <a:rPr lang="en-IN" dirty="0"/>
            </a:br>
            <a:r>
              <a:rPr lang="en-IN" dirty="0"/>
              <a:t>Validation: 4,007 documents from </a:t>
            </a:r>
            <a:r>
              <a:rPr lang="en-IN" dirty="0" err="1"/>
              <a:t>WebText</a:t>
            </a:r>
            <a:r>
              <a:rPr lang="en-IN" dirty="0"/>
              <a:t>-test.</a:t>
            </a:r>
            <a:br>
              <a:rPr lang="en-IN" dirty="0"/>
            </a:br>
            <a:r>
              <a:rPr lang="en-IN" dirty="0"/>
              <a:t>Evaluation: Datasets include </a:t>
            </a:r>
            <a:r>
              <a:rPr lang="en-IN" dirty="0" err="1"/>
              <a:t>Xsum</a:t>
            </a:r>
            <a:r>
              <a:rPr lang="en-IN" dirty="0"/>
              <a:t>, </a:t>
            </a:r>
            <a:r>
              <a:rPr lang="en-IN" dirty="0" err="1"/>
              <a:t>SQuAD</a:t>
            </a:r>
            <a:r>
              <a:rPr lang="en-IN" dirty="0"/>
              <a:t>, </a:t>
            </a:r>
            <a:r>
              <a:rPr lang="en-IN" dirty="0" err="1"/>
              <a:t>WritingPrompts</a:t>
            </a:r>
            <a:r>
              <a:rPr lang="en-IN" dirty="0"/>
              <a:t> (WP), and TOEFL, covering various domains.</a:t>
            </a:r>
          </a:p>
          <a:p>
            <a:r>
              <a:rPr lang="en-US" dirty="0"/>
              <a:t> Proposed Solution : RADAR framework that integrates a detector and a paraphraser to enhance the detection of AI-generated content, particularly against paraphrased inputs.</a:t>
            </a:r>
          </a:p>
          <a:p>
            <a:r>
              <a:rPr lang="en-US" dirty="0"/>
              <a:t>Evaluation Metrics : Performance is measured using the area under the receiver operating characteristic curve (AUROC) score, which assesses the relationship between true positive and false positive rates.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2809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C313-F0D3-9219-721A-E0999A9BB702}"/>
              </a:ext>
            </a:extLst>
          </p:cNvPr>
          <p:cNvSpPr>
            <a:spLocks noGrp="1"/>
          </p:cNvSpPr>
          <p:nvPr>
            <p:ph type="title"/>
          </p:nvPr>
        </p:nvSpPr>
        <p:spPr/>
        <p:txBody>
          <a:bodyPr/>
          <a:lstStyle/>
          <a:p>
            <a:r>
              <a:rPr lang="en-IN" dirty="0"/>
              <a:t>                      </a:t>
            </a:r>
            <a:r>
              <a:rPr lang="en-IN" u="sng" dirty="0"/>
              <a:t>ABSTRACT</a:t>
            </a:r>
          </a:p>
        </p:txBody>
      </p:sp>
      <p:sp>
        <p:nvSpPr>
          <p:cNvPr id="3" name="Content Placeholder 2">
            <a:extLst>
              <a:ext uri="{FF2B5EF4-FFF2-40B4-BE49-F238E27FC236}">
                <a16:creationId xmlns:a16="http://schemas.microsoft.com/office/drawing/2014/main" id="{C136F5A7-CE01-859C-4E7C-0EF43EADB131}"/>
              </a:ext>
            </a:extLst>
          </p:cNvPr>
          <p:cNvSpPr>
            <a:spLocks noGrp="1"/>
          </p:cNvSpPr>
          <p:nvPr>
            <p:ph idx="1"/>
          </p:nvPr>
        </p:nvSpPr>
        <p:spPr/>
        <p:txBody>
          <a:bodyPr>
            <a:normAutofit/>
          </a:bodyPr>
          <a:lstStyle/>
          <a:p>
            <a:pPr marL="0" indent="0">
              <a:buNone/>
            </a:pPr>
            <a:r>
              <a:rPr lang="en-US" dirty="0"/>
              <a:t>Large language models are evolving quickly, changing how we generate text and pushing the boundaries of identifying whether something is written by a human or by AI. This paper looks at the shortcomings of current tools used to detect AI-generated text and suggests new ways to make these tools more reliable and accurate, especially when faced with attempts to trick them. The focus is on identifying who wrote a piece of content, with the goal of supporting academic honesty and keeping written work authentic.</a:t>
            </a:r>
            <a:endParaRPr lang="en-IN" dirty="0"/>
          </a:p>
        </p:txBody>
      </p:sp>
    </p:spTree>
    <p:extLst>
      <p:ext uri="{BB962C8B-B14F-4D97-AF65-F5344CB8AC3E}">
        <p14:creationId xmlns:p14="http://schemas.microsoft.com/office/powerpoint/2010/main" val="173086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3173-671F-E020-662A-A91000594864}"/>
              </a:ext>
            </a:extLst>
          </p:cNvPr>
          <p:cNvSpPr>
            <a:spLocks noGrp="1"/>
          </p:cNvSpPr>
          <p:nvPr>
            <p:ph type="title"/>
          </p:nvPr>
        </p:nvSpPr>
        <p:spPr>
          <a:xfrm>
            <a:off x="617831" y="198195"/>
            <a:ext cx="9732800" cy="687925"/>
          </a:xfrm>
        </p:spPr>
        <p:txBody>
          <a:bodyPr/>
          <a:lstStyle/>
          <a:p>
            <a:r>
              <a:rPr lang="en-US" sz="2400" u="sng" dirty="0" err="1"/>
              <a:t>RoBERTa</a:t>
            </a:r>
            <a:r>
              <a:rPr lang="en-US" sz="2400" u="sng" dirty="0"/>
              <a:t> and Bi-LSTM for Human vs AI Generated Text Detection</a:t>
            </a:r>
            <a:endParaRPr lang="en-IN" sz="2400" u="sng" dirty="0"/>
          </a:p>
        </p:txBody>
      </p:sp>
      <p:sp>
        <p:nvSpPr>
          <p:cNvPr id="3" name="Content Placeholder 2">
            <a:extLst>
              <a:ext uri="{FF2B5EF4-FFF2-40B4-BE49-F238E27FC236}">
                <a16:creationId xmlns:a16="http://schemas.microsoft.com/office/drawing/2014/main" id="{E740C1ED-F6A0-F205-FC4F-509976195758}"/>
              </a:ext>
            </a:extLst>
          </p:cNvPr>
          <p:cNvSpPr>
            <a:spLocks noGrp="1"/>
          </p:cNvSpPr>
          <p:nvPr>
            <p:ph idx="1"/>
          </p:nvPr>
        </p:nvSpPr>
        <p:spPr>
          <a:xfrm>
            <a:off x="617831" y="1193831"/>
            <a:ext cx="9432022" cy="5484828"/>
          </a:xfrm>
        </p:spPr>
        <p:txBody>
          <a:bodyPr/>
          <a:lstStyle/>
          <a:p>
            <a:r>
              <a:rPr lang="en-US" dirty="0"/>
              <a:t>Aim : To develop a model that accurately detects human vs AI-generated texts.</a:t>
            </a:r>
          </a:p>
          <a:p>
            <a:r>
              <a:rPr lang="en-US" dirty="0"/>
              <a:t>Dataset Used : The dataset includes news articles written by humans and texts generated by known LLMs (e.g., GPT-4, Gemini Pro, Llama, Mistral).</a:t>
            </a:r>
          </a:p>
          <a:p>
            <a:r>
              <a:rPr lang="en-US" dirty="0"/>
              <a:t>Proposed Solution : A model architecture that leverages </a:t>
            </a:r>
            <a:r>
              <a:rPr lang="en-US" dirty="0" err="1"/>
              <a:t>RoBERTa</a:t>
            </a:r>
            <a:r>
              <a:rPr lang="en-US" dirty="0"/>
              <a:t> and Bi-LSTM to classify texts as human or AI-generated.</a:t>
            </a:r>
          </a:p>
          <a:p>
            <a:r>
              <a:rPr lang="en-US" dirty="0"/>
              <a:t>Evaluation Metrics :Accuracy, F1-score,AUC (Area Under the Curve),C@1 (conventional F1-score variant)</a:t>
            </a:r>
          </a:p>
          <a:p>
            <a:endParaRPr lang="en-US" dirty="0"/>
          </a:p>
          <a:p>
            <a:endParaRPr lang="en-IN" dirty="0"/>
          </a:p>
        </p:txBody>
      </p:sp>
    </p:spTree>
    <p:extLst>
      <p:ext uri="{BB962C8B-B14F-4D97-AF65-F5344CB8AC3E}">
        <p14:creationId xmlns:p14="http://schemas.microsoft.com/office/powerpoint/2010/main" val="204428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8D07-D22B-7AB2-20B6-833D9D3B8825}"/>
              </a:ext>
            </a:extLst>
          </p:cNvPr>
          <p:cNvSpPr>
            <a:spLocks noGrp="1"/>
          </p:cNvSpPr>
          <p:nvPr>
            <p:ph type="title"/>
          </p:nvPr>
        </p:nvSpPr>
        <p:spPr>
          <a:xfrm>
            <a:off x="281824" y="242070"/>
            <a:ext cx="9768030" cy="735059"/>
          </a:xfrm>
        </p:spPr>
        <p:txBody>
          <a:bodyPr/>
          <a:lstStyle/>
          <a:p>
            <a:r>
              <a:rPr lang="en-US" sz="2400" u="sng" dirty="0" err="1"/>
              <a:t>RoFT</a:t>
            </a:r>
            <a:r>
              <a:rPr lang="en-US" sz="2400" u="sng" dirty="0"/>
              <a:t>: A Tool for Evaluating Human Detection of Machine-Generated Text</a:t>
            </a:r>
            <a:endParaRPr lang="en-IN" sz="2400" u="sng" dirty="0"/>
          </a:p>
        </p:txBody>
      </p:sp>
      <p:sp>
        <p:nvSpPr>
          <p:cNvPr id="3" name="Content Placeholder 2">
            <a:extLst>
              <a:ext uri="{FF2B5EF4-FFF2-40B4-BE49-F238E27FC236}">
                <a16:creationId xmlns:a16="http://schemas.microsoft.com/office/drawing/2014/main" id="{111F559E-103E-F225-7E0C-2734A935A5B9}"/>
              </a:ext>
            </a:extLst>
          </p:cNvPr>
          <p:cNvSpPr>
            <a:spLocks noGrp="1"/>
          </p:cNvSpPr>
          <p:nvPr>
            <p:ph idx="1"/>
          </p:nvPr>
        </p:nvSpPr>
        <p:spPr>
          <a:xfrm>
            <a:off x="281824" y="1319754"/>
            <a:ext cx="9768029" cy="4928646"/>
          </a:xfrm>
        </p:spPr>
        <p:txBody>
          <a:bodyPr/>
          <a:lstStyle/>
          <a:p>
            <a:r>
              <a:rPr lang="en-US" dirty="0"/>
              <a:t>Aim : The aim of the </a:t>
            </a:r>
            <a:r>
              <a:rPr lang="en-US" dirty="0" err="1"/>
              <a:t>RoFT</a:t>
            </a:r>
            <a:r>
              <a:rPr lang="en-US" dirty="0"/>
              <a:t> project is to evaluate how well humans can detect machine-generated text compared to human-written text, providing insights into the quality of natural language generation (NLG) systems.</a:t>
            </a:r>
          </a:p>
          <a:p>
            <a:r>
              <a:rPr lang="en-US" dirty="0"/>
              <a:t> Dataset Used : The paper does not specify a particular dataset but mentions using various domains, including news articles and tweets, to assess detection capabilities.</a:t>
            </a:r>
          </a:p>
          <a:p>
            <a:r>
              <a:rPr lang="en-US" dirty="0"/>
              <a:t>Proposed Solution : The solution involves a gamified approach to engage users in detecting machine-generated text, collecting valuable annotations on their detection skills and reasoning.</a:t>
            </a:r>
          </a:p>
          <a:p>
            <a:r>
              <a:rPr lang="en-US" dirty="0"/>
              <a:t>Evaluation Metrics : The evaluation focuses on the accuracy of user detection, the quality of their explanations, and the overall performance of different NLG systems based on user feedback.</a:t>
            </a:r>
          </a:p>
          <a:p>
            <a:endParaRPr lang="en-US" dirty="0"/>
          </a:p>
          <a:p>
            <a:endParaRPr lang="en-US" dirty="0"/>
          </a:p>
          <a:p>
            <a:endParaRPr lang="en-IN" dirty="0"/>
          </a:p>
        </p:txBody>
      </p:sp>
    </p:spTree>
    <p:extLst>
      <p:ext uri="{BB962C8B-B14F-4D97-AF65-F5344CB8AC3E}">
        <p14:creationId xmlns:p14="http://schemas.microsoft.com/office/powerpoint/2010/main" val="253845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7B2B-0501-99A3-9DFD-8CA7F42AD85E}"/>
              </a:ext>
            </a:extLst>
          </p:cNvPr>
          <p:cNvSpPr>
            <a:spLocks noGrp="1"/>
          </p:cNvSpPr>
          <p:nvPr>
            <p:ph type="title"/>
          </p:nvPr>
        </p:nvSpPr>
        <p:spPr>
          <a:xfrm>
            <a:off x="645131" y="132206"/>
            <a:ext cx="9404723" cy="904742"/>
          </a:xfrm>
        </p:spPr>
        <p:txBody>
          <a:bodyPr/>
          <a:lstStyle/>
          <a:p>
            <a:r>
              <a:rPr lang="en-US" sz="2400" u="sng" dirty="0"/>
              <a:t>Humanizing Machine-Generated Content: Evading AI-Text Detection through Adversarial Attack</a:t>
            </a:r>
            <a:endParaRPr lang="en-IN" sz="2400" u="sng" dirty="0"/>
          </a:p>
        </p:txBody>
      </p:sp>
      <p:sp>
        <p:nvSpPr>
          <p:cNvPr id="3" name="Content Placeholder 2">
            <a:extLst>
              <a:ext uri="{FF2B5EF4-FFF2-40B4-BE49-F238E27FC236}">
                <a16:creationId xmlns:a16="http://schemas.microsoft.com/office/drawing/2014/main" id="{EF534B55-A509-ED76-4053-4BD326C3C28C}"/>
              </a:ext>
            </a:extLst>
          </p:cNvPr>
          <p:cNvSpPr>
            <a:spLocks noGrp="1"/>
          </p:cNvSpPr>
          <p:nvPr>
            <p:ph idx="1"/>
          </p:nvPr>
        </p:nvSpPr>
        <p:spPr>
          <a:xfrm>
            <a:off x="645132" y="1348034"/>
            <a:ext cx="9404722" cy="4900366"/>
          </a:xfrm>
        </p:spPr>
        <p:txBody>
          <a:bodyPr/>
          <a:lstStyle/>
          <a:p>
            <a:r>
              <a:rPr lang="en-US" dirty="0"/>
              <a:t> Aim : The paper aims to explore adversarial attacks on AI-text detectors to improve their robustness against machine-generated content.</a:t>
            </a:r>
          </a:p>
          <a:p>
            <a:r>
              <a:rPr lang="en-US" dirty="0"/>
              <a:t> Dataset Used : The study utilizes datasets containing both human-generated and machine-generated text, although specific dataset names are not mentioned.</a:t>
            </a:r>
          </a:p>
          <a:p>
            <a:r>
              <a:rPr lang="en-US" dirty="0"/>
              <a:t>Proposed Solution : The proposed solution involves creating adversarial perturbations in machine-generated text to mislead detection models, enhancing their ability to discern between human and AI-generated content.</a:t>
            </a:r>
          </a:p>
          <a:p>
            <a:r>
              <a:rPr lang="en-US" dirty="0"/>
              <a:t> Evaluation Metrics : The evaluation metrics focus on the success rate of adversarial attacks and the detection accuracy of the models, assessing how well they can differentiate between human and machine-generated text.</a:t>
            </a:r>
          </a:p>
          <a:p>
            <a:endParaRPr lang="en-IN" dirty="0"/>
          </a:p>
        </p:txBody>
      </p:sp>
    </p:spTree>
    <p:extLst>
      <p:ext uri="{BB962C8B-B14F-4D97-AF65-F5344CB8AC3E}">
        <p14:creationId xmlns:p14="http://schemas.microsoft.com/office/powerpoint/2010/main" val="414095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59E7-4946-4A21-15B6-4030B2C810AA}"/>
              </a:ext>
            </a:extLst>
          </p:cNvPr>
          <p:cNvSpPr>
            <a:spLocks noGrp="1"/>
          </p:cNvSpPr>
          <p:nvPr>
            <p:ph type="title"/>
          </p:nvPr>
        </p:nvSpPr>
        <p:spPr>
          <a:xfrm>
            <a:off x="645130" y="185510"/>
            <a:ext cx="9404723" cy="848181"/>
          </a:xfrm>
        </p:spPr>
        <p:txBody>
          <a:bodyPr/>
          <a:lstStyle/>
          <a:p>
            <a:r>
              <a:rPr lang="en-US" sz="2400" u="sng" dirty="0"/>
              <a:t>Fine-tuning Language Models for AI vs Human Generated Text detection</a:t>
            </a:r>
            <a:endParaRPr lang="en-IN" sz="2400" u="sng" dirty="0"/>
          </a:p>
        </p:txBody>
      </p:sp>
      <p:sp>
        <p:nvSpPr>
          <p:cNvPr id="3" name="Content Placeholder 2">
            <a:extLst>
              <a:ext uri="{FF2B5EF4-FFF2-40B4-BE49-F238E27FC236}">
                <a16:creationId xmlns:a16="http://schemas.microsoft.com/office/drawing/2014/main" id="{0282A810-39D9-9033-E7BF-5DB76FA51EFE}"/>
              </a:ext>
            </a:extLst>
          </p:cNvPr>
          <p:cNvSpPr>
            <a:spLocks noGrp="1"/>
          </p:cNvSpPr>
          <p:nvPr>
            <p:ph idx="1"/>
          </p:nvPr>
        </p:nvSpPr>
        <p:spPr>
          <a:xfrm>
            <a:off x="645130" y="1385740"/>
            <a:ext cx="9667794" cy="5354424"/>
          </a:xfrm>
        </p:spPr>
        <p:txBody>
          <a:bodyPr/>
          <a:lstStyle/>
          <a:p>
            <a:r>
              <a:rPr lang="en-US" dirty="0"/>
              <a:t> Aim : The primary aim of the paper is to develop a reliable system for detecting machine-generated text to mitigate the risks associated with misinformation and academic dishonesty.</a:t>
            </a:r>
          </a:p>
          <a:p>
            <a:r>
              <a:rPr lang="en-US" dirty="0"/>
              <a:t> Dataset Used : The dataset comprises a balanced collection of human-written and machine-generated texts from various sources, including academic papers, social media, and publications, ensuring diversity and representativeness.</a:t>
            </a:r>
          </a:p>
          <a:p>
            <a:r>
              <a:rPr lang="en-US" dirty="0"/>
              <a:t>Proposed Solution : The proposed solution involves an automated detection system that can classify text as either human-written or machine-generated, identify the source of machine-generated text, and detect boundaries between human and machine-generated segments.</a:t>
            </a:r>
          </a:p>
          <a:p>
            <a:r>
              <a:rPr lang="en-US" dirty="0"/>
              <a:t>Evaluation Metrics : The evaluation metrics included accuracy and F1 scores, which were used to assess the model's performance across the different subtasks.</a:t>
            </a:r>
          </a:p>
          <a:p>
            <a:endParaRPr lang="en-US" dirty="0"/>
          </a:p>
          <a:p>
            <a:endParaRPr lang="en-US" dirty="0"/>
          </a:p>
          <a:p>
            <a:endParaRPr lang="en-IN" dirty="0"/>
          </a:p>
        </p:txBody>
      </p:sp>
    </p:spTree>
    <p:extLst>
      <p:ext uri="{BB962C8B-B14F-4D97-AF65-F5344CB8AC3E}">
        <p14:creationId xmlns:p14="http://schemas.microsoft.com/office/powerpoint/2010/main" val="203225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35CB-2EC9-151F-7A65-969E2236C9DF}"/>
              </a:ext>
            </a:extLst>
          </p:cNvPr>
          <p:cNvSpPr>
            <a:spLocks noGrp="1"/>
          </p:cNvSpPr>
          <p:nvPr>
            <p:ph type="title"/>
          </p:nvPr>
        </p:nvSpPr>
        <p:spPr>
          <a:xfrm>
            <a:off x="645130" y="209077"/>
            <a:ext cx="9404723" cy="499389"/>
          </a:xfrm>
        </p:spPr>
        <p:txBody>
          <a:bodyPr/>
          <a:lstStyle/>
          <a:p>
            <a:r>
              <a:rPr lang="en-US" sz="2400" u="sng" dirty="0"/>
              <a:t>An Empirical Study of AI Generated Text Detection Tools </a:t>
            </a:r>
            <a:endParaRPr lang="en-IN" sz="2400" u="sng" dirty="0"/>
          </a:p>
        </p:txBody>
      </p:sp>
      <p:sp>
        <p:nvSpPr>
          <p:cNvPr id="3" name="Content Placeholder 2">
            <a:extLst>
              <a:ext uri="{FF2B5EF4-FFF2-40B4-BE49-F238E27FC236}">
                <a16:creationId xmlns:a16="http://schemas.microsoft.com/office/drawing/2014/main" id="{B242BF10-BEFE-FF67-A0EB-2B4D4E7717A2}"/>
              </a:ext>
            </a:extLst>
          </p:cNvPr>
          <p:cNvSpPr>
            <a:spLocks noGrp="1"/>
          </p:cNvSpPr>
          <p:nvPr>
            <p:ph idx="1"/>
          </p:nvPr>
        </p:nvSpPr>
        <p:spPr>
          <a:xfrm>
            <a:off x="645130" y="1027522"/>
            <a:ext cx="9404723" cy="5220877"/>
          </a:xfrm>
        </p:spPr>
        <p:txBody>
          <a:bodyPr/>
          <a:lstStyle/>
          <a:p>
            <a:r>
              <a:rPr lang="en-US" dirty="0"/>
              <a:t> Aim : The aim of the study is to investigate and compare various tools for detecting AI-generated text versus human-generated text, using a diverse dataset.</a:t>
            </a:r>
          </a:p>
          <a:p>
            <a:r>
              <a:rPr lang="en-US" dirty="0"/>
              <a:t>Dataset Used : A multi-domain dataset was created, consisting of articles, abstracts, stories, news, and product reviews, generated by different LLMs and human authors.</a:t>
            </a:r>
          </a:p>
          <a:p>
            <a:r>
              <a:rPr lang="en-US" dirty="0"/>
              <a:t>Proposed Solution : The proposed solution is a comparative analysis of AI text detection tools to identify the most effective one for distinguishing between AI-generated and human-written content.</a:t>
            </a:r>
          </a:p>
          <a:p>
            <a:r>
              <a:rPr lang="en-US" dirty="0"/>
              <a:t>Evaluation Metrics : The evaluation metrics included precision, recall, and F1 scores to assess the effectiveness of the detection tools.</a:t>
            </a:r>
          </a:p>
          <a:p>
            <a:endParaRPr lang="en-IN" dirty="0"/>
          </a:p>
        </p:txBody>
      </p:sp>
    </p:spTree>
    <p:extLst>
      <p:ext uri="{BB962C8B-B14F-4D97-AF65-F5344CB8AC3E}">
        <p14:creationId xmlns:p14="http://schemas.microsoft.com/office/powerpoint/2010/main" val="212264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35C9-B759-4BA8-5316-ABE38BCC42DA}"/>
              </a:ext>
            </a:extLst>
          </p:cNvPr>
          <p:cNvSpPr>
            <a:spLocks noGrp="1"/>
          </p:cNvSpPr>
          <p:nvPr>
            <p:ph type="title"/>
          </p:nvPr>
        </p:nvSpPr>
        <p:spPr>
          <a:xfrm>
            <a:off x="645130" y="237358"/>
            <a:ext cx="9404723" cy="744486"/>
          </a:xfrm>
        </p:spPr>
        <p:txBody>
          <a:bodyPr/>
          <a:lstStyle/>
          <a:p>
            <a:r>
              <a:rPr lang="en-US" sz="2400" u="sng" dirty="0"/>
              <a:t>Are AI-Generated Text Detectors Robust to Adversarial Perturbations?</a:t>
            </a:r>
            <a:endParaRPr lang="en-IN" sz="2400" u="sng" dirty="0"/>
          </a:p>
        </p:txBody>
      </p:sp>
      <p:sp>
        <p:nvSpPr>
          <p:cNvPr id="3" name="Content Placeholder 2">
            <a:extLst>
              <a:ext uri="{FF2B5EF4-FFF2-40B4-BE49-F238E27FC236}">
                <a16:creationId xmlns:a16="http://schemas.microsoft.com/office/drawing/2014/main" id="{B7245E86-E303-32ED-A4D3-46A6C8AABDBC}"/>
              </a:ext>
            </a:extLst>
          </p:cNvPr>
          <p:cNvSpPr>
            <a:spLocks noGrp="1"/>
          </p:cNvSpPr>
          <p:nvPr>
            <p:ph idx="1"/>
          </p:nvPr>
        </p:nvSpPr>
        <p:spPr>
          <a:xfrm>
            <a:off x="645130" y="1140643"/>
            <a:ext cx="9404723" cy="5571241"/>
          </a:xfrm>
        </p:spPr>
        <p:txBody>
          <a:bodyPr/>
          <a:lstStyle/>
          <a:p>
            <a:r>
              <a:rPr lang="en-US" dirty="0"/>
              <a:t> Aim : The aim of the paper is to investigate the robustness of existing AI-generated text (AIGT) detection methods against adversarial perturbations and to introduce a novel detector that improves accuracy in distinguishing between human-created and AI-generated texts.</a:t>
            </a:r>
          </a:p>
          <a:p>
            <a:r>
              <a:rPr lang="en-US" dirty="0"/>
              <a:t> Dataset Used : The study utilized several datasets, including the </a:t>
            </a:r>
            <a:r>
              <a:rPr lang="en-US" dirty="0" err="1"/>
              <a:t>TruthfulQA</a:t>
            </a:r>
            <a:r>
              <a:rPr lang="en-US" dirty="0"/>
              <a:t> dataset (817 human-created and AI-generated texts) and the Ghostbuster dataset (3,000 parallel articles from various genres).</a:t>
            </a:r>
          </a:p>
          <a:p>
            <a:r>
              <a:rPr lang="en-US" dirty="0"/>
              <a:t> Proposed Solution : The proposed solution is the SCRN, which adds and removes noise from text to extract a robust semantic representation, improving the model's ability to handle minor adversarial changes.</a:t>
            </a:r>
          </a:p>
          <a:p>
            <a:r>
              <a:rPr lang="en-US" dirty="0"/>
              <a:t>Evaluation Metrics : The evaluation metrics included accuracy improvements over baseline methods, specifically measuring performance under adversarial attacks and generalizability across domains and genres.</a:t>
            </a:r>
          </a:p>
          <a:p>
            <a:endParaRPr lang="en-IN" dirty="0"/>
          </a:p>
        </p:txBody>
      </p:sp>
    </p:spTree>
    <p:extLst>
      <p:ext uri="{BB962C8B-B14F-4D97-AF65-F5344CB8AC3E}">
        <p14:creationId xmlns:p14="http://schemas.microsoft.com/office/powerpoint/2010/main" val="179424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774D-1D0F-C338-52C0-3F196416C291}"/>
              </a:ext>
            </a:extLst>
          </p:cNvPr>
          <p:cNvSpPr>
            <a:spLocks noGrp="1"/>
          </p:cNvSpPr>
          <p:nvPr>
            <p:ph type="title"/>
          </p:nvPr>
        </p:nvSpPr>
        <p:spPr>
          <a:xfrm>
            <a:off x="645130" y="179341"/>
            <a:ext cx="9404724" cy="1187546"/>
          </a:xfrm>
        </p:spPr>
        <p:txBody>
          <a:bodyPr/>
          <a:lstStyle/>
          <a:p>
            <a:r>
              <a:rPr lang="en-US" sz="2400" u="sng" dirty="0"/>
              <a:t>Real or Fake Text?: Investigating Human Ability to Detect Boundaries between Human-Written and Machine-Generated Text </a:t>
            </a:r>
            <a:endParaRPr lang="en-IN" sz="2400" u="sng" dirty="0"/>
          </a:p>
        </p:txBody>
      </p:sp>
      <p:sp>
        <p:nvSpPr>
          <p:cNvPr id="3" name="Content Placeholder 2">
            <a:extLst>
              <a:ext uri="{FF2B5EF4-FFF2-40B4-BE49-F238E27FC236}">
                <a16:creationId xmlns:a16="http://schemas.microsoft.com/office/drawing/2014/main" id="{3EEB73C4-95BE-D426-408D-5E200968E8C1}"/>
              </a:ext>
            </a:extLst>
          </p:cNvPr>
          <p:cNvSpPr>
            <a:spLocks noGrp="1"/>
          </p:cNvSpPr>
          <p:nvPr>
            <p:ph idx="1"/>
          </p:nvPr>
        </p:nvSpPr>
        <p:spPr>
          <a:xfrm>
            <a:off x="645130" y="1366888"/>
            <a:ext cx="9404723" cy="4881512"/>
          </a:xfrm>
        </p:spPr>
        <p:txBody>
          <a:bodyPr/>
          <a:lstStyle/>
          <a:p>
            <a:r>
              <a:rPr lang="en-US" dirty="0"/>
              <a:t> Aim : The aim of the study is to understand how humans detect the transition between human-written and machine-generated text, particularly in a more realistic setting.</a:t>
            </a:r>
          </a:p>
          <a:p>
            <a:r>
              <a:rPr lang="en-US" dirty="0"/>
              <a:t> Dataset Used : The study utilizes the </a:t>
            </a:r>
            <a:r>
              <a:rPr lang="en-US" dirty="0" err="1"/>
              <a:t>RoFT</a:t>
            </a:r>
            <a:r>
              <a:rPr lang="en-US" dirty="0"/>
              <a:t> dataset, which contains over 21,000 human annotations paired with error classifications to analyze detectability.</a:t>
            </a:r>
          </a:p>
          <a:p>
            <a:r>
              <a:rPr lang="en-US" dirty="0"/>
              <a:t>Proposed Solution : The study suggests using a boundary detection framework to improve human evaluation of natural language generation systems, allowing for a more nuanced understanding of text authenticity.</a:t>
            </a:r>
          </a:p>
          <a:p>
            <a:r>
              <a:rPr lang="en-US" dirty="0"/>
              <a:t>Evaluation Metrics : The study evaluates detection performance based on accuracy and the ability of participants to identify generated text correctly, as well as the types of errors made.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35827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8F4C-6BA5-EE8A-7290-401DEBFC602B}"/>
              </a:ext>
            </a:extLst>
          </p:cNvPr>
          <p:cNvSpPr>
            <a:spLocks noGrp="1"/>
          </p:cNvSpPr>
          <p:nvPr>
            <p:ph type="title"/>
          </p:nvPr>
        </p:nvSpPr>
        <p:spPr>
          <a:xfrm>
            <a:off x="645130" y="169914"/>
            <a:ext cx="9404723" cy="867034"/>
          </a:xfrm>
        </p:spPr>
        <p:txBody>
          <a:bodyPr/>
          <a:lstStyle/>
          <a:p>
            <a:r>
              <a:rPr lang="en-US" sz="2400" u="sng" dirty="0"/>
              <a:t>Detecting AI-Generated Code Assignments Using Perplexity of Large Language Models </a:t>
            </a:r>
            <a:endParaRPr lang="en-IN" sz="2400" u="sng" dirty="0"/>
          </a:p>
        </p:txBody>
      </p:sp>
      <p:sp>
        <p:nvSpPr>
          <p:cNvPr id="3" name="Content Placeholder 2">
            <a:extLst>
              <a:ext uri="{FF2B5EF4-FFF2-40B4-BE49-F238E27FC236}">
                <a16:creationId xmlns:a16="http://schemas.microsoft.com/office/drawing/2014/main" id="{064A10BB-38CC-A872-BCA6-2DA28C96E17D}"/>
              </a:ext>
            </a:extLst>
          </p:cNvPr>
          <p:cNvSpPr>
            <a:spLocks noGrp="1"/>
          </p:cNvSpPr>
          <p:nvPr>
            <p:ph idx="1"/>
          </p:nvPr>
        </p:nvSpPr>
        <p:spPr>
          <a:xfrm>
            <a:off x="735291" y="1036948"/>
            <a:ext cx="9404723" cy="5651138"/>
          </a:xfrm>
        </p:spPr>
        <p:txBody>
          <a:bodyPr/>
          <a:lstStyle/>
          <a:p>
            <a:r>
              <a:rPr lang="en-US" dirty="0"/>
              <a:t> Aim : The primary aim of the paper is to develop a specialized detector for AI-generated code to maintain academic integrity in programming education.</a:t>
            </a:r>
          </a:p>
          <a:p>
            <a:r>
              <a:rPr lang="en-US" dirty="0"/>
              <a:t> Dataset Used : The dataset comprises 5,214 AI-generated code samples generated by OpenAI's text-davinci-003, alongside an equal number of human-written code samples sourced from </a:t>
            </a:r>
            <a:r>
              <a:rPr lang="en-US" dirty="0" err="1"/>
              <a:t>CodeNet</a:t>
            </a:r>
            <a:r>
              <a:rPr lang="en-US" dirty="0"/>
              <a:t>.</a:t>
            </a:r>
          </a:p>
          <a:p>
            <a:r>
              <a:rPr lang="en-US" dirty="0"/>
              <a:t>Proposed Solution : The proposed solution is the </a:t>
            </a:r>
            <a:r>
              <a:rPr lang="en-US" dirty="0" err="1"/>
              <a:t>AIGCode</a:t>
            </a:r>
            <a:r>
              <a:rPr lang="en-US" dirty="0"/>
              <a:t> Detector, which leverages perplexity metrics to identify AI-generated code more effectively than existing detectors.</a:t>
            </a:r>
          </a:p>
          <a:p>
            <a:r>
              <a:rPr lang="en-US" dirty="0"/>
              <a:t>Evaluation Metrics : The effectiveness of the detector is assessed using metrics such as AUC (Area Under the Curve), FPR (False Positive Rate), and FNR (False Negative Rate).</a:t>
            </a:r>
          </a:p>
          <a:p>
            <a:endParaRPr lang="en-IN" dirty="0"/>
          </a:p>
        </p:txBody>
      </p:sp>
    </p:spTree>
    <p:extLst>
      <p:ext uri="{BB962C8B-B14F-4D97-AF65-F5344CB8AC3E}">
        <p14:creationId xmlns:p14="http://schemas.microsoft.com/office/powerpoint/2010/main" val="3046367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E7AD-A7DE-7AA2-5D5E-D9C8AB579768}"/>
              </a:ext>
            </a:extLst>
          </p:cNvPr>
          <p:cNvSpPr>
            <a:spLocks noGrp="1"/>
          </p:cNvSpPr>
          <p:nvPr>
            <p:ph type="title"/>
          </p:nvPr>
        </p:nvSpPr>
        <p:spPr>
          <a:xfrm>
            <a:off x="645130" y="218504"/>
            <a:ext cx="9404723" cy="782193"/>
          </a:xfrm>
        </p:spPr>
        <p:txBody>
          <a:bodyPr/>
          <a:lstStyle/>
          <a:p>
            <a:r>
              <a:rPr lang="en-US" sz="2400" u="sng" dirty="0"/>
              <a:t>Classification of Human- and AI-Generated Texts:</a:t>
            </a:r>
            <a:br>
              <a:rPr lang="en-US" sz="2400" u="sng" dirty="0"/>
            </a:br>
            <a:r>
              <a:rPr lang="en-US" sz="2400" u="sng" dirty="0"/>
              <a:t>Investigating Features for ChatGPT</a:t>
            </a:r>
            <a:br>
              <a:rPr lang="en-US" sz="2400" u="sng" dirty="0"/>
            </a:br>
            <a:endParaRPr lang="en-IN" sz="2400" u="sng" dirty="0"/>
          </a:p>
        </p:txBody>
      </p:sp>
      <p:sp>
        <p:nvSpPr>
          <p:cNvPr id="3" name="Content Placeholder 2">
            <a:extLst>
              <a:ext uri="{FF2B5EF4-FFF2-40B4-BE49-F238E27FC236}">
                <a16:creationId xmlns:a16="http://schemas.microsoft.com/office/drawing/2014/main" id="{E91B57DB-C597-8046-EEEA-747F6F5C09F4}"/>
              </a:ext>
            </a:extLst>
          </p:cNvPr>
          <p:cNvSpPr>
            <a:spLocks noGrp="1"/>
          </p:cNvSpPr>
          <p:nvPr>
            <p:ph idx="1"/>
          </p:nvPr>
        </p:nvSpPr>
        <p:spPr>
          <a:xfrm>
            <a:off x="645129" y="1391794"/>
            <a:ext cx="9404723" cy="5247702"/>
          </a:xfrm>
        </p:spPr>
        <p:txBody>
          <a:bodyPr/>
          <a:lstStyle/>
          <a:p>
            <a:r>
              <a:rPr lang="en-US" dirty="0"/>
              <a:t>Aim : The primary aim of the paper is to develop effective methods for distinguishing between human-generated and AI-generated texts, particularly in educational settings.</a:t>
            </a:r>
          </a:p>
          <a:p>
            <a:r>
              <a:rPr lang="en-US" dirty="0"/>
              <a:t> </a:t>
            </a:r>
            <a:r>
              <a:rPr lang="en-US" dirty="0" err="1"/>
              <a:t>DataSet</a:t>
            </a:r>
            <a:r>
              <a:rPr lang="en-US" dirty="0"/>
              <a:t> Used : The study created a new corpus called the Human-AI-Generated Text Corpus, which includes nearly 500 articles across 10 school-related topics such as biology, history, and politics.</a:t>
            </a:r>
          </a:p>
          <a:p>
            <a:r>
              <a:rPr lang="en-US" dirty="0"/>
              <a:t>Proposed Solution : The paper proposes a classification system that leverages a combination of traditional and novel features to improve the detection of AI-generated content.</a:t>
            </a:r>
          </a:p>
          <a:p>
            <a:r>
              <a:rPr lang="en-US" dirty="0"/>
              <a:t>Evaluation Metrics : The effectiveness of the classification systems was evaluated using accuracy (Acc) and F1-score (F1), achieving high scores for both basic and advanced text types.</a:t>
            </a:r>
          </a:p>
          <a:p>
            <a:endParaRPr lang="en-IN" dirty="0"/>
          </a:p>
        </p:txBody>
      </p:sp>
    </p:spTree>
    <p:extLst>
      <p:ext uri="{BB962C8B-B14F-4D97-AF65-F5344CB8AC3E}">
        <p14:creationId xmlns:p14="http://schemas.microsoft.com/office/powerpoint/2010/main" val="414917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530E-20D0-338F-1F11-59FC4424D4A2}"/>
              </a:ext>
            </a:extLst>
          </p:cNvPr>
          <p:cNvSpPr>
            <a:spLocks noGrp="1"/>
          </p:cNvSpPr>
          <p:nvPr>
            <p:ph type="title"/>
          </p:nvPr>
        </p:nvSpPr>
        <p:spPr>
          <a:xfrm>
            <a:off x="645132" y="94499"/>
            <a:ext cx="9404723" cy="857608"/>
          </a:xfrm>
        </p:spPr>
        <p:txBody>
          <a:bodyPr/>
          <a:lstStyle/>
          <a:p>
            <a:r>
              <a:rPr lang="en-US" sz="2400" u="sng" dirty="0"/>
              <a:t>Evaluating the </a:t>
            </a:r>
            <a:r>
              <a:rPr lang="en-US" sz="2400" u="sng" dirty="0" err="1"/>
              <a:t>efcacy</a:t>
            </a:r>
            <a:r>
              <a:rPr lang="en-US" sz="2400" u="sng" dirty="0"/>
              <a:t> of AI content detection tools in </a:t>
            </a:r>
            <a:r>
              <a:rPr lang="en-US" sz="2400" u="sng" dirty="0" err="1"/>
              <a:t>diferentiating</a:t>
            </a:r>
            <a:r>
              <a:rPr lang="en-US" sz="2400" u="sng" dirty="0"/>
              <a:t> between human and AI-generated text </a:t>
            </a:r>
            <a:endParaRPr lang="en-IN" sz="2400" u="sng" dirty="0"/>
          </a:p>
        </p:txBody>
      </p:sp>
      <p:sp>
        <p:nvSpPr>
          <p:cNvPr id="3" name="Content Placeholder 2">
            <a:extLst>
              <a:ext uri="{FF2B5EF4-FFF2-40B4-BE49-F238E27FC236}">
                <a16:creationId xmlns:a16="http://schemas.microsoft.com/office/drawing/2014/main" id="{26A60D16-B5AF-597A-348A-039D28777E62}"/>
              </a:ext>
            </a:extLst>
          </p:cNvPr>
          <p:cNvSpPr>
            <a:spLocks noGrp="1"/>
          </p:cNvSpPr>
          <p:nvPr>
            <p:ph idx="1"/>
          </p:nvPr>
        </p:nvSpPr>
        <p:spPr>
          <a:xfrm>
            <a:off x="645131" y="1046376"/>
            <a:ext cx="9404723" cy="5202024"/>
          </a:xfrm>
        </p:spPr>
        <p:txBody>
          <a:bodyPr/>
          <a:lstStyle/>
          <a:p>
            <a:r>
              <a:rPr lang="en-US" dirty="0"/>
              <a:t> Aim : The study aims to evaluate the performance of various AI content detection tools in distinguishing between human-written and AI-generated text.</a:t>
            </a:r>
          </a:p>
          <a:p>
            <a:r>
              <a:rPr lang="en-US" dirty="0"/>
              <a:t> </a:t>
            </a:r>
            <a:r>
              <a:rPr lang="en-US" dirty="0" err="1"/>
              <a:t>DataSet</a:t>
            </a:r>
            <a:r>
              <a:rPr lang="en-US" dirty="0"/>
              <a:t> Used : The dataset consisted of outputs from ChatGPT models 3.5 and 4, along with five human-written control samples from undergraduate lab reports.</a:t>
            </a:r>
          </a:p>
          <a:p>
            <a:r>
              <a:rPr lang="en-US" dirty="0"/>
              <a:t>Proposed Solution : The study suggests enhancing AI detection tools to improve their sensitivity and specificity, allowing for better differentiation between human and AI-generated content.</a:t>
            </a:r>
          </a:p>
          <a:p>
            <a:r>
              <a:rPr lang="en-US" dirty="0"/>
              <a:t>Evaluation Metrics : The study highlighted metrics such as sensitivity (true positive rate) and specificity (true negative rate) to assess the effectiveness of the detection tools.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486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E4F-D810-452E-C2F3-290D490C28FE}"/>
              </a:ext>
            </a:extLst>
          </p:cNvPr>
          <p:cNvSpPr>
            <a:spLocks noGrp="1"/>
          </p:cNvSpPr>
          <p:nvPr>
            <p:ph type="title"/>
          </p:nvPr>
        </p:nvSpPr>
        <p:spPr>
          <a:xfrm>
            <a:off x="3096099" y="590863"/>
            <a:ext cx="5651975" cy="716206"/>
          </a:xfrm>
        </p:spPr>
        <p:txBody>
          <a:bodyPr/>
          <a:lstStyle/>
          <a:p>
            <a:r>
              <a:rPr lang="en-IN" sz="4000" u="sng" dirty="0"/>
              <a:t>Problem statement</a:t>
            </a:r>
          </a:p>
        </p:txBody>
      </p:sp>
      <p:sp>
        <p:nvSpPr>
          <p:cNvPr id="3" name="Content Placeholder 2">
            <a:extLst>
              <a:ext uri="{FF2B5EF4-FFF2-40B4-BE49-F238E27FC236}">
                <a16:creationId xmlns:a16="http://schemas.microsoft.com/office/drawing/2014/main" id="{BF5D132B-3197-77C2-F68D-119572C39B5C}"/>
              </a:ext>
            </a:extLst>
          </p:cNvPr>
          <p:cNvSpPr>
            <a:spLocks noGrp="1"/>
          </p:cNvSpPr>
          <p:nvPr>
            <p:ph idx="1"/>
          </p:nvPr>
        </p:nvSpPr>
        <p:spPr>
          <a:xfrm>
            <a:off x="645130" y="1913643"/>
            <a:ext cx="9262441" cy="2394407"/>
          </a:xfrm>
        </p:spPr>
        <p:txBody>
          <a:bodyPr/>
          <a:lstStyle/>
          <a:p>
            <a:r>
              <a:rPr lang="en-US" dirty="0"/>
              <a:t>To develop a machine learning model that can accurately detect whether an texts was written by a student or an AI generated also by analyzing stylometric aspects of text writing and accurately classifying it as Human written or AI generated or mostly LLM Rewritten.</a:t>
            </a:r>
          </a:p>
          <a:p>
            <a:pPr marL="0" indent="0">
              <a:buNone/>
            </a:pPr>
            <a:endParaRPr lang="en-IN" dirty="0"/>
          </a:p>
        </p:txBody>
      </p:sp>
    </p:spTree>
    <p:extLst>
      <p:ext uri="{BB962C8B-B14F-4D97-AF65-F5344CB8AC3E}">
        <p14:creationId xmlns:p14="http://schemas.microsoft.com/office/powerpoint/2010/main" val="988529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3F22-7214-C9E3-D871-6CBC361FB7A4}"/>
              </a:ext>
            </a:extLst>
          </p:cNvPr>
          <p:cNvSpPr>
            <a:spLocks noGrp="1"/>
          </p:cNvSpPr>
          <p:nvPr>
            <p:ph type="title"/>
          </p:nvPr>
        </p:nvSpPr>
        <p:spPr>
          <a:xfrm>
            <a:off x="645130" y="179341"/>
            <a:ext cx="9404723" cy="885888"/>
          </a:xfrm>
        </p:spPr>
        <p:txBody>
          <a:bodyPr/>
          <a:lstStyle/>
          <a:p>
            <a:r>
              <a:rPr lang="en-US" sz="2400" u="sng" dirty="0" err="1"/>
              <a:t>DistilBERT</a:t>
            </a:r>
            <a:r>
              <a:rPr lang="en-US" sz="2400" u="sng" dirty="0"/>
              <a:t>: A Novel Approach to Detect Text Generated by Large Language Models (LLM)</a:t>
            </a:r>
            <a:endParaRPr lang="en-IN" sz="2400" u="sng" dirty="0"/>
          </a:p>
        </p:txBody>
      </p:sp>
      <p:sp>
        <p:nvSpPr>
          <p:cNvPr id="3" name="Content Placeholder 2">
            <a:extLst>
              <a:ext uri="{FF2B5EF4-FFF2-40B4-BE49-F238E27FC236}">
                <a16:creationId xmlns:a16="http://schemas.microsoft.com/office/drawing/2014/main" id="{C12B9940-28D3-753D-031C-C7E199D2B79F}"/>
              </a:ext>
            </a:extLst>
          </p:cNvPr>
          <p:cNvSpPr>
            <a:spLocks noGrp="1"/>
          </p:cNvSpPr>
          <p:nvPr>
            <p:ph idx="1"/>
          </p:nvPr>
        </p:nvSpPr>
        <p:spPr>
          <a:xfrm>
            <a:off x="645130" y="1065229"/>
            <a:ext cx="9535818" cy="5613429"/>
          </a:xfrm>
        </p:spPr>
        <p:txBody>
          <a:bodyPr>
            <a:normAutofit/>
          </a:bodyPr>
          <a:lstStyle/>
          <a:p>
            <a:r>
              <a:rPr lang="en-US" dirty="0"/>
              <a:t>Aim : The primary aim of the paper is to develop reliable methods for detecting text generated by Large Language Models (LLMs) and distinguishing it from human-written text, thereby addressing concerns of academic integrity.</a:t>
            </a:r>
          </a:p>
          <a:p>
            <a:r>
              <a:rPr lang="en-US" dirty="0"/>
              <a:t> Dataset Used : Two datasets were utilized:</a:t>
            </a:r>
          </a:p>
          <a:p>
            <a:pPr marL="0" indent="0">
              <a:buNone/>
            </a:pPr>
            <a:r>
              <a:rPr lang="en-US" dirty="0"/>
              <a:t>        1).LLM - Detect AI Generated Text: Contains essays from students </a:t>
            </a:r>
            <a:br>
              <a:rPr lang="en-US" dirty="0"/>
            </a:br>
            <a:r>
              <a:rPr lang="en-US" dirty="0"/>
              <a:t>             and LLMs.</a:t>
            </a:r>
          </a:p>
          <a:p>
            <a:pPr marL="0" indent="0">
              <a:buNone/>
            </a:pPr>
            <a:r>
              <a:rPr lang="en-US" dirty="0"/>
              <a:t>        2). DAIGT-V3 Train Dataset: Comprises 20,000 human-written and</a:t>
            </a:r>
            <a:br>
              <a:rPr lang="en-US" dirty="0"/>
            </a:br>
            <a:r>
              <a:rPr lang="en-US" dirty="0"/>
              <a:t>             20,000 LLM-generated essays.</a:t>
            </a:r>
          </a:p>
          <a:p>
            <a:r>
              <a:rPr lang="en-US" dirty="0"/>
              <a:t>Proposed Solution : The paper suggests enhancing model interpretability and combining </a:t>
            </a:r>
            <a:r>
              <a:rPr lang="en-US" dirty="0" err="1"/>
              <a:t>DistilBERT</a:t>
            </a:r>
            <a:r>
              <a:rPr lang="en-US" dirty="0"/>
              <a:t> with other techniques to improve performance in detecting AI-generated text.</a:t>
            </a:r>
          </a:p>
          <a:p>
            <a:r>
              <a:rPr lang="en-US" dirty="0"/>
              <a:t>Evaluation Metrics : The model's performance was assessed using accuracy, precision, recall, and F1 score, providing a comprehensive view of its effectiveness in distinguishing between text types.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77425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B7F1-9C7B-E91E-8DD3-8CD5B0B10A81}"/>
              </a:ext>
            </a:extLst>
          </p:cNvPr>
          <p:cNvSpPr>
            <a:spLocks noGrp="1"/>
          </p:cNvSpPr>
          <p:nvPr>
            <p:ph type="title"/>
          </p:nvPr>
        </p:nvSpPr>
        <p:spPr>
          <a:xfrm>
            <a:off x="646111" y="452718"/>
            <a:ext cx="9393435" cy="970729"/>
          </a:xfrm>
        </p:spPr>
        <p:txBody>
          <a:bodyPr/>
          <a:lstStyle/>
          <a:p>
            <a:r>
              <a:rPr lang="en-IN" u="sng" dirty="0"/>
              <a:t>Architectural Design</a:t>
            </a:r>
          </a:p>
        </p:txBody>
      </p:sp>
      <p:pic>
        <p:nvPicPr>
          <p:cNvPr id="4" name="Picture 3">
            <a:extLst>
              <a:ext uri="{FF2B5EF4-FFF2-40B4-BE49-F238E27FC236}">
                <a16:creationId xmlns:a16="http://schemas.microsoft.com/office/drawing/2014/main" id="{68143A39-0701-F8BE-E718-089A431B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609263"/>
            <a:ext cx="9520444" cy="5141790"/>
          </a:xfrm>
          <a:prstGeom prst="rect">
            <a:avLst/>
          </a:prstGeom>
        </p:spPr>
      </p:pic>
    </p:spTree>
    <p:extLst>
      <p:ext uri="{BB962C8B-B14F-4D97-AF65-F5344CB8AC3E}">
        <p14:creationId xmlns:p14="http://schemas.microsoft.com/office/powerpoint/2010/main" val="2708044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7601B9-F8C6-51F7-DA71-828D7650A5CB}"/>
              </a:ext>
            </a:extLst>
          </p:cNvPr>
          <p:cNvSpPr txBox="1"/>
          <p:nvPr/>
        </p:nvSpPr>
        <p:spPr>
          <a:xfrm>
            <a:off x="414781" y="1102578"/>
            <a:ext cx="9096866" cy="5755422"/>
          </a:xfrm>
          <a:prstGeom prst="rect">
            <a:avLst/>
          </a:prstGeom>
          <a:noFill/>
        </p:spPr>
        <p:txBody>
          <a:bodyPr wrap="square">
            <a:spAutoFit/>
          </a:bodyPr>
          <a:lstStyle/>
          <a:p>
            <a:pPr algn="just"/>
            <a:r>
              <a:rPr lang="en-IN" sz="1600" dirty="0"/>
              <a:t>Burstiness in text refers to the variation in sentence length and complexity within a passage. Texts with high burstiness have sequences of both short and long sentences, creating a dynamic rhythm or flow.</a:t>
            </a:r>
          </a:p>
          <a:p>
            <a:pPr algn="just"/>
            <a:r>
              <a:rPr lang="en-IN" sz="1600" dirty="0"/>
              <a:t>In stories or poems, burstiness is often high because authors use varied sentence structures and lengths to enhance emotional depth, emphasize certain ideas, or build tension. This stylistic choice allows for more expressive and engaging storytelling or poetic imagery, keeping the reader's attention and reinforcing the mood or themes. For instance:</a:t>
            </a:r>
          </a:p>
          <a:p>
            <a:pPr algn="just"/>
            <a:r>
              <a:rPr lang="en-IN" sz="1600" b="1" u="sng" dirty="0"/>
              <a:t>Emotional Impact: </a:t>
            </a:r>
            <a:r>
              <a:rPr lang="en-IN" sz="1600" dirty="0"/>
              <a:t>Short sentences can create a sense of immediacy or urgency, while longer, complex sentences may be used to develop detailed descriptions or explore introspective thoughts. This variation builds emotional intensity, drawing readers in.</a:t>
            </a:r>
          </a:p>
          <a:p>
            <a:pPr algn="just"/>
            <a:r>
              <a:rPr lang="en-IN" sz="1600" b="1" u="sng" dirty="0"/>
              <a:t>Pacing and Rhythm</a:t>
            </a:r>
            <a:r>
              <a:rPr lang="en-IN" sz="1600" dirty="0"/>
              <a:t>: Especially in poetry, alternating sentence lengths contributes to rhythm and can be used to mirror natural speech patterns or the ebb and flow of emotions. In prose, burstiness helps control pacing, speeding up or slowing down the narrative to suit the action.</a:t>
            </a:r>
          </a:p>
          <a:p>
            <a:pPr algn="just"/>
            <a:r>
              <a:rPr lang="en-IN" sz="1600" b="1" u="sng" dirty="0"/>
              <a:t>Emphasis and Contrast</a:t>
            </a:r>
            <a:r>
              <a:rPr lang="en-IN" sz="1600" dirty="0"/>
              <a:t>: Authors use bursts of short sentences to emphasize key moments, contrast with longer descriptive passages, or punctuate climactic events.</a:t>
            </a:r>
          </a:p>
          <a:p>
            <a:pPr algn="just"/>
            <a:r>
              <a:rPr lang="en-IN" sz="1600" b="1" u="sng" dirty="0"/>
              <a:t>Aesthetic Value</a:t>
            </a:r>
            <a:r>
              <a:rPr lang="en-IN" sz="1600" dirty="0"/>
              <a:t>: In literature, sentence variety is often an aesthetic choice, providing a textural richness that makes reading more pleasurable and reflective of human speech, which naturally fluctuates in rhythm and intensity.</a:t>
            </a:r>
          </a:p>
          <a:p>
            <a:pPr algn="just"/>
            <a:r>
              <a:rPr lang="en-IN" sz="1600" dirty="0"/>
              <a:t>For these reasons, literary texts often show higher burstiness than informational or expository writing, where sentences are usually more uniform in length and structure for clarity and straightforward delivery of information.</a:t>
            </a:r>
          </a:p>
          <a:p>
            <a:pPr algn="just"/>
            <a:endParaRPr lang="en-IN" sz="1600" dirty="0"/>
          </a:p>
        </p:txBody>
      </p:sp>
    </p:spTree>
    <p:extLst>
      <p:ext uri="{BB962C8B-B14F-4D97-AF65-F5344CB8AC3E}">
        <p14:creationId xmlns:p14="http://schemas.microsoft.com/office/powerpoint/2010/main" val="116640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8A661-87FB-EAEA-4857-64DCB2671A68}"/>
              </a:ext>
            </a:extLst>
          </p:cNvPr>
          <p:cNvSpPr txBox="1"/>
          <p:nvPr/>
        </p:nvSpPr>
        <p:spPr>
          <a:xfrm>
            <a:off x="348790" y="697583"/>
            <a:ext cx="10030121" cy="61247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SUMMARY</a:t>
            </a:r>
          </a:p>
          <a:p>
            <a:endParaRPr lang="en-US" sz="2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1</a:t>
            </a:r>
            <a:r>
              <a:rPr lang="en-US" sz="1600" dirty="0">
                <a:latin typeface="Times New Roman" panose="02020603050405020304" pitchFamily="18" charset="0"/>
                <a:cs typeface="Times New Roman" panose="02020603050405020304" pitchFamily="18" charset="0"/>
              </a:rPr>
              <a:t>: The initial model was constructed using the Mistral-7B architecture; however, it yielded a suboptimal accuracy of only 50%. This low performance was attributed to computational challenges encountered during the fine-tuning process with the custom dataset.</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2</a:t>
            </a:r>
            <a:r>
              <a:rPr lang="en-US" sz="1600" dirty="0">
                <a:latin typeface="Times New Roman" panose="02020603050405020304" pitchFamily="18" charset="0"/>
                <a:cs typeface="Times New Roman" panose="02020603050405020304" pitchFamily="18" charset="0"/>
              </a:rPr>
              <a:t>: In the subsequent iteration, a neural network model was developed and trained. Despite improvements in methodology, this model achieved an accuracy of approximately 52%.</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3</a:t>
            </a:r>
            <a:r>
              <a:rPr lang="en-US" sz="1600" dirty="0">
                <a:latin typeface="Times New Roman" panose="02020603050405020304" pitchFamily="18" charset="0"/>
                <a:cs typeface="Times New Roman" panose="02020603050405020304" pitchFamily="18" charset="0"/>
              </a:rPr>
              <a:t>: To enhance model robustness, two distinct datasets were combined, and adversarial examples were generated. This approach aimed to augment the training data and improve classification performance.</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4</a:t>
            </a:r>
            <a:r>
              <a:rPr lang="en-US" sz="1600" dirty="0">
                <a:latin typeface="Times New Roman" panose="02020603050405020304" pitchFamily="18" charset="0"/>
                <a:cs typeface="Times New Roman" panose="02020603050405020304" pitchFamily="18" charset="0"/>
              </a:rPr>
              <a:t>: Further research was conducted on the </a:t>
            </a:r>
            <a:r>
              <a:rPr lang="en-US" sz="1600" dirty="0" err="1">
                <a:latin typeface="Times New Roman" panose="02020603050405020304" pitchFamily="18" charset="0"/>
                <a:cs typeface="Times New Roman" panose="02020603050405020304" pitchFamily="18" charset="0"/>
              </a:rPr>
              <a:t>FastAI</a:t>
            </a:r>
            <a:r>
              <a:rPr lang="en-US" sz="1600" dirty="0">
                <a:latin typeface="Times New Roman" panose="02020603050405020304" pitchFamily="18" charset="0"/>
                <a:cs typeface="Times New Roman" panose="02020603050405020304" pitchFamily="18" charset="0"/>
              </a:rPr>
              <a:t> framework, which provided insights into efficient training techniques and model optimization.</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5</a:t>
            </a:r>
            <a:r>
              <a:rPr lang="en-US" sz="1600" dirty="0">
                <a:latin typeface="Times New Roman" panose="02020603050405020304" pitchFamily="18" charset="0"/>
                <a:cs typeface="Times New Roman" panose="02020603050405020304" pitchFamily="18" charset="0"/>
              </a:rPr>
              <a:t>: Following the implementation of strategies derived from </a:t>
            </a:r>
            <a:r>
              <a:rPr lang="en-US" sz="1600" dirty="0" err="1">
                <a:latin typeface="Times New Roman" panose="02020603050405020304" pitchFamily="18" charset="0"/>
                <a:cs typeface="Times New Roman" panose="02020603050405020304" pitchFamily="18" charset="0"/>
              </a:rPr>
              <a:t>FastAI</a:t>
            </a:r>
            <a:r>
              <a:rPr lang="en-US" sz="1600" dirty="0">
                <a:latin typeface="Times New Roman" panose="02020603050405020304" pitchFamily="18" charset="0"/>
                <a:cs typeface="Times New Roman" panose="02020603050405020304" pitchFamily="18" charset="0"/>
              </a:rPr>
              <a:t>, the model's accuracy improved significantly, reaching up to 65%.</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6</a:t>
            </a:r>
            <a:r>
              <a:rPr lang="en-US" sz="1600" dirty="0">
                <a:latin typeface="Times New Roman" panose="02020603050405020304" pitchFamily="18" charset="0"/>
                <a:cs typeface="Times New Roman" panose="02020603050405020304" pitchFamily="18" charset="0"/>
              </a:rPr>
              <a:t>: A comprehensive investigation into various performance metrics relevant to text classification was undertaken. This research highlighted the importance of specific evaluation criteria in assessing model efficacy.</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7</a:t>
            </a:r>
            <a:r>
              <a:rPr lang="en-US" sz="1600" dirty="0">
                <a:latin typeface="Times New Roman" panose="02020603050405020304" pitchFamily="18" charset="0"/>
                <a:cs typeface="Times New Roman" panose="02020603050405020304" pitchFamily="18" charset="0"/>
              </a:rPr>
              <a:t>: Based on the findings from the previous iterations, an analysis was performed utilizing combined metrics such as Precision, Error Rate, and Burstiness alongside predicted probabilities. Despite these enhancements, the accuracy plateaued at around 65%.</a:t>
            </a:r>
          </a:p>
          <a:p>
            <a:pPr marL="342900" indent="-342900">
              <a:buFont typeface="+mj-lt"/>
              <a:buAutoNum type="arabicPeriod"/>
            </a:pPr>
            <a:r>
              <a:rPr lang="en-US" sz="1600" u="sng" dirty="0">
                <a:latin typeface="Times New Roman" panose="02020603050405020304" pitchFamily="18" charset="0"/>
                <a:cs typeface="Times New Roman" panose="02020603050405020304" pitchFamily="18" charset="0"/>
              </a:rPr>
              <a:t>Iteration 8</a:t>
            </a:r>
            <a:r>
              <a:rPr lang="en-US" sz="1600" dirty="0">
                <a:latin typeface="Times New Roman" panose="02020603050405020304" pitchFamily="18" charset="0"/>
                <a:cs typeface="Times New Roman" panose="02020603050405020304" pitchFamily="18" charset="0"/>
              </a:rPr>
              <a:t>: Further exploration revealed that the integration of three additional metrics significantly influenced classification outcomes. Consequently, a refined approach was adopted that combined these metrics with Precision and Burstiness for more accurate text classification. This version maintains an academic tone while clearly outlining each step of your iterative process in developing text classification models.</a:t>
            </a: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335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EBAFA-610B-D9AE-6C50-D21AA60B4826}"/>
              </a:ext>
            </a:extLst>
          </p:cNvPr>
          <p:cNvSpPr txBox="1"/>
          <p:nvPr/>
        </p:nvSpPr>
        <p:spPr>
          <a:xfrm>
            <a:off x="904973" y="1734531"/>
            <a:ext cx="9162854" cy="2677656"/>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a:t>
            </a:r>
            <a:r>
              <a:rPr lang="en-IN" sz="4000" b="1" u="sng" dirty="0">
                <a:latin typeface="Times New Roman" panose="02020603050405020304" pitchFamily="18" charset="0"/>
                <a:cs typeface="Times New Roman" panose="02020603050405020304" pitchFamily="18" charset="0"/>
              </a:rPr>
              <a:t>Novelty Proposal</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algn="ctr"/>
            <a:r>
              <a:rPr lang="en-IN" sz="3200" dirty="0">
                <a:latin typeface="Times New Roman" panose="02020603050405020304" pitchFamily="18" charset="0"/>
                <a:cs typeface="Times New Roman" panose="02020603050405020304" pitchFamily="18" charset="0"/>
              </a:rPr>
              <a:t>Will be working on scrapping the real time data from </a:t>
            </a:r>
            <a:r>
              <a:rPr lang="en-IN" sz="3200" dirty="0" err="1">
                <a:latin typeface="Times New Roman" panose="02020603050405020304" pitchFamily="18" charset="0"/>
                <a:cs typeface="Times New Roman" panose="02020603050405020304" pitchFamily="18" charset="0"/>
              </a:rPr>
              <a:t>linkedin</a:t>
            </a:r>
            <a:r>
              <a:rPr lang="en-IN" sz="3200" dirty="0">
                <a:latin typeface="Times New Roman" panose="02020603050405020304" pitchFamily="18" charset="0"/>
                <a:cs typeface="Times New Roman" panose="02020603050405020304" pitchFamily="18" charset="0"/>
              </a:rPr>
              <a:t> post and classify whether its human </a:t>
            </a:r>
            <a:r>
              <a:rPr lang="en-IN" sz="3200" dirty="0" err="1">
                <a:latin typeface="Times New Roman" panose="02020603050405020304" pitchFamily="18" charset="0"/>
                <a:cs typeface="Times New Roman" panose="02020603050405020304" pitchFamily="18" charset="0"/>
              </a:rPr>
              <a:t>generated,Or</a:t>
            </a:r>
            <a:r>
              <a:rPr lang="en-IN" sz="3200" dirty="0">
                <a:latin typeface="Times New Roman" panose="02020603050405020304" pitchFamily="18" charset="0"/>
                <a:cs typeface="Times New Roman" panose="02020603050405020304" pitchFamily="18" charset="0"/>
              </a:rPr>
              <a:t> ai generated or LLM rewritten.</a:t>
            </a:r>
          </a:p>
        </p:txBody>
      </p:sp>
    </p:spTree>
    <p:extLst>
      <p:ext uri="{BB962C8B-B14F-4D97-AF65-F5344CB8AC3E}">
        <p14:creationId xmlns:p14="http://schemas.microsoft.com/office/powerpoint/2010/main" val="2914769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536D-A9FA-F272-D5BB-6D1AB4D04DD4}"/>
              </a:ext>
            </a:extLst>
          </p:cNvPr>
          <p:cNvSpPr>
            <a:spLocks noGrp="1"/>
          </p:cNvSpPr>
          <p:nvPr>
            <p:ph type="title"/>
          </p:nvPr>
        </p:nvSpPr>
        <p:spPr>
          <a:xfrm>
            <a:off x="3663631" y="0"/>
            <a:ext cx="3438209" cy="657476"/>
          </a:xfrm>
        </p:spPr>
        <p:txBody>
          <a:bodyPr/>
          <a:lstStyle/>
          <a:p>
            <a:r>
              <a:rPr lang="en-IN" u="sng" dirty="0"/>
              <a:t>REFERENCES</a:t>
            </a:r>
          </a:p>
        </p:txBody>
      </p:sp>
      <p:sp>
        <p:nvSpPr>
          <p:cNvPr id="4" name="Content Placeholder 3">
            <a:extLst>
              <a:ext uri="{FF2B5EF4-FFF2-40B4-BE49-F238E27FC236}">
                <a16:creationId xmlns:a16="http://schemas.microsoft.com/office/drawing/2014/main" id="{73460300-1841-B68C-C48B-674352B9AC4A}"/>
              </a:ext>
            </a:extLst>
          </p:cNvPr>
          <p:cNvSpPr>
            <a:spLocks noGrp="1"/>
          </p:cNvSpPr>
          <p:nvPr>
            <p:ph idx="1"/>
          </p:nvPr>
        </p:nvSpPr>
        <p:spPr>
          <a:xfrm>
            <a:off x="227939" y="762001"/>
            <a:ext cx="9769501" cy="507999"/>
          </a:xfrm>
        </p:spPr>
        <p:txBody>
          <a:bodyPr>
            <a:noAutofit/>
          </a:bodyPr>
          <a:lstStyle/>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Mo, </a:t>
            </a:r>
            <a:r>
              <a:rPr lang="en-IN" sz="1600" dirty="0" err="1">
                <a:effectLst/>
                <a:latin typeface="Times New Roman" panose="02020603050405020304" pitchFamily="18" charset="0"/>
                <a:ea typeface="Times New Roman" panose="02020603050405020304" pitchFamily="18" charset="0"/>
              </a:rPr>
              <a:t>Yuhong</a:t>
            </a:r>
            <a:r>
              <a:rPr lang="en-IN" sz="1600" dirty="0">
                <a:effectLst/>
                <a:latin typeface="Times New Roman" panose="02020603050405020304" pitchFamily="18" charset="0"/>
                <a:ea typeface="Times New Roman" panose="02020603050405020304" pitchFamily="18" charset="0"/>
              </a:rPr>
              <a:t>, et al. "Large language model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 ai text generation detection based on transformer deep learning algorithm."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arXiv:2405.06652</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Zhang, </a:t>
            </a:r>
            <a:r>
              <a:rPr lang="en-IN" sz="1600" dirty="0" err="1">
                <a:effectLst/>
                <a:latin typeface="Times New Roman" panose="02020603050405020304" pitchFamily="18" charset="0"/>
                <a:ea typeface="Times New Roman" panose="02020603050405020304" pitchFamily="18" charset="0"/>
              </a:rPr>
              <a:t>Qihui</a:t>
            </a:r>
            <a:r>
              <a:rPr lang="en-IN" sz="1600" dirty="0">
                <a:effectLst/>
                <a:latin typeface="Times New Roman" panose="02020603050405020304" pitchFamily="18" charset="0"/>
                <a:ea typeface="Times New Roman" panose="02020603050405020304" pitchFamily="18" charset="0"/>
              </a:rPr>
              <a:t>, et al. "LLM-as-a-Coauthor: Can Mixed Human-Written and Machine-Generated Text Be Detected?." </a:t>
            </a:r>
            <a:r>
              <a:rPr lang="en-IN" sz="1600" i="1" dirty="0">
                <a:effectLst/>
                <a:latin typeface="Times New Roman" panose="02020603050405020304" pitchFamily="18" charset="0"/>
                <a:ea typeface="Times New Roman" panose="02020603050405020304" pitchFamily="18" charset="0"/>
              </a:rPr>
              <a:t>Findings of the Association for Computational Linguistics: NAACL 2024</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Yang, </a:t>
            </a:r>
            <a:r>
              <a:rPr lang="en-IN" sz="1600" dirty="0" err="1">
                <a:effectLst/>
                <a:latin typeface="Times New Roman" panose="02020603050405020304" pitchFamily="18" charset="0"/>
                <a:ea typeface="Times New Roman" panose="02020603050405020304" pitchFamily="18" charset="0"/>
              </a:rPr>
              <a:t>Xianjun</a:t>
            </a:r>
            <a:r>
              <a:rPr lang="en-IN" sz="1600" dirty="0">
                <a:effectLst/>
                <a:latin typeface="Times New Roman" panose="02020603050405020304" pitchFamily="18" charset="0"/>
                <a:ea typeface="Times New Roman" panose="02020603050405020304" pitchFamily="18" charset="0"/>
              </a:rPr>
              <a:t>, et al. "A survey on detection of </a:t>
            </a:r>
            <a:r>
              <a:rPr lang="en-IN" sz="1600" dirty="0" err="1">
                <a:effectLst/>
                <a:latin typeface="Times New Roman" panose="02020603050405020304" pitchFamily="18" charset="0"/>
                <a:ea typeface="Times New Roman" panose="02020603050405020304" pitchFamily="18" charset="0"/>
              </a:rPr>
              <a:t>llms</a:t>
            </a:r>
            <a:r>
              <a:rPr lang="en-IN" sz="1600" dirty="0">
                <a:effectLst/>
                <a:latin typeface="Times New Roman" panose="02020603050405020304" pitchFamily="18" charset="0"/>
                <a:ea typeface="Times New Roman" panose="02020603050405020304" pitchFamily="18" charset="0"/>
              </a:rPr>
              <a:t>-generated content."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arXiv:2310.15654</a:t>
            </a:r>
            <a:r>
              <a:rPr lang="en-IN" sz="1600" dirty="0">
                <a:effectLst/>
                <a:latin typeface="Times New Roman" panose="02020603050405020304" pitchFamily="18" charset="0"/>
                <a:ea typeface="Times New Roman" panose="02020603050405020304" pitchFamily="18" charset="0"/>
              </a:rPr>
              <a:t> (2023).</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Lin, Li, et al. "Detecting multimedia generated by large ai models: A survey."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arXiv:2402.00045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Lai, </a:t>
            </a:r>
            <a:r>
              <a:rPr lang="en-IN" sz="1600" dirty="0" err="1">
                <a:effectLst/>
                <a:latin typeface="Times New Roman" panose="02020603050405020304" pitchFamily="18" charset="0"/>
                <a:ea typeface="Times New Roman" panose="02020603050405020304" pitchFamily="18" charset="0"/>
              </a:rPr>
              <a:t>Zhixin</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Xuesheng</a:t>
            </a:r>
            <a:r>
              <a:rPr lang="en-IN" sz="1600" dirty="0">
                <a:effectLst/>
                <a:latin typeface="Times New Roman" panose="02020603050405020304" pitchFamily="18" charset="0"/>
                <a:ea typeface="Times New Roman" panose="02020603050405020304" pitchFamily="18" charset="0"/>
              </a:rPr>
              <a:t> Zhang, and </a:t>
            </a:r>
            <a:r>
              <a:rPr lang="en-IN" sz="1600" dirty="0" err="1">
                <a:effectLst/>
                <a:latin typeface="Times New Roman" panose="02020603050405020304" pitchFamily="18" charset="0"/>
                <a:ea typeface="Times New Roman" panose="02020603050405020304" pitchFamily="18" charset="0"/>
              </a:rPr>
              <a:t>Suiyao</a:t>
            </a:r>
            <a:r>
              <a:rPr lang="en-IN" sz="1600" dirty="0">
                <a:effectLst/>
                <a:latin typeface="Times New Roman" panose="02020603050405020304" pitchFamily="18" charset="0"/>
                <a:ea typeface="Times New Roman" panose="02020603050405020304" pitchFamily="18" charset="0"/>
              </a:rPr>
              <a:t> Chen. "Adaptive ensembles of fine-tuned transformers for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arXiv:2403.13335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Hao, Wei, et al. "Learning to Rewrite: Generalized LLM-Generated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arXiv:2408.04237</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err="1">
                <a:effectLst/>
                <a:latin typeface="Times New Roman" panose="02020603050405020304" pitchFamily="18" charset="0"/>
                <a:ea typeface="Times New Roman" panose="02020603050405020304" pitchFamily="18" charset="0"/>
              </a:rPr>
              <a:t>Abassy</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Mervat</a:t>
            </a:r>
            <a:r>
              <a:rPr lang="en-IN" sz="1600" dirty="0">
                <a:effectLst/>
                <a:latin typeface="Times New Roman" panose="02020603050405020304" pitchFamily="18" charset="0"/>
                <a:ea typeface="Times New Roman" panose="02020603050405020304" pitchFamily="18" charset="0"/>
              </a:rPr>
              <a:t>, et al. "LLM-</a:t>
            </a:r>
            <a:r>
              <a:rPr lang="en-IN" sz="1600" dirty="0" err="1">
                <a:effectLst/>
                <a:latin typeface="Times New Roman" panose="02020603050405020304" pitchFamily="18" charset="0"/>
                <a:ea typeface="Times New Roman" panose="02020603050405020304" pitchFamily="18" charset="0"/>
              </a:rPr>
              <a:t>DetectAIve</a:t>
            </a:r>
            <a:r>
              <a:rPr lang="en-IN" sz="1600" dirty="0">
                <a:effectLst/>
                <a:latin typeface="Times New Roman" panose="02020603050405020304" pitchFamily="18" charset="0"/>
                <a:ea typeface="Times New Roman" panose="02020603050405020304" pitchFamily="18" charset="0"/>
              </a:rPr>
              <a:t>: a Tool for Fine-Grained Machine-Generated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arXiv:2408.04284</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Tang, </a:t>
            </a:r>
            <a:r>
              <a:rPr lang="en-IN" sz="1600" dirty="0" err="1">
                <a:effectLst/>
                <a:latin typeface="Times New Roman" panose="02020603050405020304" pitchFamily="18" charset="0"/>
                <a:ea typeface="Times New Roman" panose="02020603050405020304" pitchFamily="18" charset="0"/>
              </a:rPr>
              <a:t>Ruixiang</a:t>
            </a:r>
            <a:r>
              <a:rPr lang="en-IN" sz="1600" dirty="0">
                <a:effectLst/>
                <a:latin typeface="Times New Roman" panose="02020603050405020304" pitchFamily="18" charset="0"/>
                <a:ea typeface="Times New Roman" panose="02020603050405020304" pitchFamily="18" charset="0"/>
              </a:rPr>
              <a:t>, Yu-Neng Chuang, and Xia Hu. "The science of detecting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a:t>
            </a:r>
            <a:r>
              <a:rPr lang="en-IN" sz="1600" i="1" dirty="0">
                <a:effectLst/>
                <a:latin typeface="Times New Roman" panose="02020603050405020304" pitchFamily="18" charset="0"/>
                <a:ea typeface="Times New Roman" panose="02020603050405020304" pitchFamily="18" charset="0"/>
              </a:rPr>
              <a:t>Communications of the ACM</a:t>
            </a:r>
            <a:r>
              <a:rPr lang="en-IN" sz="1600" dirty="0">
                <a:effectLst/>
                <a:latin typeface="Times New Roman" panose="02020603050405020304" pitchFamily="18" charset="0"/>
                <a:ea typeface="Times New Roman" panose="02020603050405020304" pitchFamily="18" charset="0"/>
              </a:rPr>
              <a:t> 67.4 (2024): 50-59.</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Hu, </a:t>
            </a:r>
            <a:r>
              <a:rPr lang="en-IN" sz="1600" dirty="0" err="1">
                <a:effectLst/>
                <a:latin typeface="Times New Roman" panose="02020603050405020304" pitchFamily="18" charset="0"/>
                <a:ea typeface="Times New Roman" panose="02020603050405020304" pitchFamily="18" charset="0"/>
              </a:rPr>
              <a:t>Xiaomeng</a:t>
            </a:r>
            <a:r>
              <a:rPr lang="en-IN" sz="1600" dirty="0">
                <a:effectLst/>
                <a:latin typeface="Times New Roman" panose="02020603050405020304" pitchFamily="18" charset="0"/>
                <a:ea typeface="Times New Roman" panose="02020603050405020304" pitchFamily="18" charset="0"/>
              </a:rPr>
              <a:t>, Pin-Yu Chen, and Tsung-Yi Ho. "Radar: Robust ai-text detection via adversarial learning." </a:t>
            </a:r>
            <a:r>
              <a:rPr lang="en-IN" sz="1600" i="1" dirty="0">
                <a:effectLst/>
                <a:latin typeface="Times New Roman" panose="02020603050405020304" pitchFamily="18" charset="0"/>
                <a:ea typeface="Times New Roman" panose="02020603050405020304" pitchFamily="18" charset="0"/>
              </a:rPr>
              <a:t>Advances in Neural Information Processing Systems</a:t>
            </a:r>
            <a:r>
              <a:rPr lang="en-IN" sz="1600" dirty="0">
                <a:effectLst/>
                <a:latin typeface="Times New Roman" panose="02020603050405020304" pitchFamily="18" charset="0"/>
                <a:ea typeface="Times New Roman" panose="02020603050405020304" pitchFamily="18" charset="0"/>
              </a:rPr>
              <a:t> 36 (2023): 15077-15095.</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Petropoulos, Panagiotis, and Vasilis Petropoulos. "</a:t>
            </a:r>
            <a:r>
              <a:rPr lang="en-IN" sz="1600" dirty="0" err="1">
                <a:effectLst/>
                <a:latin typeface="Times New Roman" panose="02020603050405020304" pitchFamily="18" charset="0"/>
                <a:ea typeface="Times New Roman" panose="02020603050405020304" pitchFamily="18" charset="0"/>
              </a:rPr>
              <a:t>RoBERTa</a:t>
            </a:r>
            <a:r>
              <a:rPr lang="en-IN" sz="1600" dirty="0">
                <a:effectLst/>
                <a:latin typeface="Times New Roman" panose="02020603050405020304" pitchFamily="18" charset="0"/>
                <a:ea typeface="Times New Roman" panose="02020603050405020304" pitchFamily="18" charset="0"/>
              </a:rPr>
              <a:t> and Bi-LSTM for Human vs AI generated Text Detection." </a:t>
            </a:r>
            <a:r>
              <a:rPr lang="en-IN" sz="1600" i="1" dirty="0">
                <a:effectLst/>
                <a:latin typeface="Times New Roman" panose="02020603050405020304" pitchFamily="18" charset="0"/>
                <a:ea typeface="Times New Roman" panose="02020603050405020304" pitchFamily="18" charset="0"/>
              </a:rPr>
              <a:t>Working Notes of CLEF</a:t>
            </a:r>
            <a:r>
              <a:rPr lang="en-IN" sz="1600" dirty="0">
                <a:effectLst/>
                <a:latin typeface="Times New Roman" panose="02020603050405020304" pitchFamily="18" charset="0"/>
                <a:ea typeface="Times New Roman" panose="02020603050405020304" pitchFamily="18" charset="0"/>
              </a:rPr>
              <a:t> (2024).</a:t>
            </a:r>
          </a:p>
          <a:p>
            <a:endParaRPr lang="en-IN" sz="1600" dirty="0"/>
          </a:p>
        </p:txBody>
      </p:sp>
    </p:spTree>
    <p:extLst>
      <p:ext uri="{BB962C8B-B14F-4D97-AF65-F5344CB8AC3E}">
        <p14:creationId xmlns:p14="http://schemas.microsoft.com/office/powerpoint/2010/main" val="727303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2607-3CAA-EB6E-69D2-256A144FCA63}"/>
              </a:ext>
            </a:extLst>
          </p:cNvPr>
          <p:cNvSpPr>
            <a:spLocks noGrp="1"/>
          </p:cNvSpPr>
          <p:nvPr>
            <p:ph type="title"/>
          </p:nvPr>
        </p:nvSpPr>
        <p:spPr>
          <a:xfrm>
            <a:off x="3634408" y="75645"/>
            <a:ext cx="3407415" cy="716206"/>
          </a:xfrm>
        </p:spPr>
        <p:txBody>
          <a:bodyPr/>
          <a:lstStyle/>
          <a:p>
            <a:r>
              <a:rPr lang="en-IN" u="sng" dirty="0"/>
              <a:t>REFERENCES</a:t>
            </a:r>
            <a:endParaRPr lang="en-IN" dirty="0"/>
          </a:p>
        </p:txBody>
      </p:sp>
      <p:sp>
        <p:nvSpPr>
          <p:cNvPr id="3" name="Content Placeholder 2">
            <a:extLst>
              <a:ext uri="{FF2B5EF4-FFF2-40B4-BE49-F238E27FC236}">
                <a16:creationId xmlns:a16="http://schemas.microsoft.com/office/drawing/2014/main" id="{C6BBCB25-712C-BAEF-FA3E-CE1BBDDA61FE}"/>
              </a:ext>
            </a:extLst>
          </p:cNvPr>
          <p:cNvSpPr>
            <a:spLocks noGrp="1"/>
          </p:cNvSpPr>
          <p:nvPr>
            <p:ph idx="1"/>
          </p:nvPr>
        </p:nvSpPr>
        <p:spPr>
          <a:xfrm>
            <a:off x="546756" y="791851"/>
            <a:ext cx="9888716" cy="5990503"/>
          </a:xfrm>
        </p:spPr>
        <p:txBody>
          <a:bodyPr>
            <a:normAutofit/>
          </a:bodyPr>
          <a:lstStyle/>
          <a:p>
            <a:pPr>
              <a:buFont typeface="+mj-lt"/>
              <a:buAutoNum type="arabicPeriod" startAt="11"/>
            </a:pPr>
            <a:r>
              <a:rPr lang="en-US" sz="1600" b="0" i="0" dirty="0">
                <a:effectLst/>
                <a:latin typeface="Arial" panose="020B0604020202020204" pitchFamily="34" charset="0"/>
              </a:rPr>
              <a:t>Dugan, Liam, et al. "</a:t>
            </a:r>
            <a:r>
              <a:rPr lang="en-US" sz="1600" b="0" i="0" dirty="0" err="1">
                <a:effectLst/>
                <a:latin typeface="Arial" panose="020B0604020202020204" pitchFamily="34" charset="0"/>
              </a:rPr>
              <a:t>RoFT</a:t>
            </a:r>
            <a:r>
              <a:rPr lang="en-US" sz="1600" b="0" i="0" dirty="0">
                <a:effectLst/>
                <a:latin typeface="Arial" panose="020B0604020202020204" pitchFamily="34" charset="0"/>
              </a:rPr>
              <a:t>: A tool for evaluating human detection of machine-generated text." </a:t>
            </a:r>
            <a:r>
              <a:rPr lang="en-US" sz="1600" b="0" i="1" dirty="0" err="1">
                <a:effectLst/>
                <a:latin typeface="Arial" panose="020B0604020202020204" pitchFamily="34" charset="0"/>
              </a:rPr>
              <a:t>arXiv</a:t>
            </a:r>
            <a:r>
              <a:rPr lang="en-US" sz="1600" b="0" i="1" dirty="0">
                <a:effectLst/>
                <a:latin typeface="Arial" panose="020B0604020202020204" pitchFamily="34" charset="0"/>
              </a:rPr>
              <a:t> preprint arXiv:2010.03070</a:t>
            </a:r>
            <a:r>
              <a:rPr lang="en-US" sz="1600" b="0" i="0" dirty="0">
                <a:effectLst/>
                <a:latin typeface="Arial" panose="020B0604020202020204" pitchFamily="34" charset="0"/>
              </a:rPr>
              <a:t> (2020).</a:t>
            </a:r>
          </a:p>
          <a:p>
            <a:pPr>
              <a:buFont typeface="+mj-lt"/>
              <a:buAutoNum type="arabicPeriod" startAt="11"/>
            </a:pPr>
            <a:r>
              <a:rPr lang="en-US" sz="1400" b="0" i="0" dirty="0">
                <a:effectLst/>
                <a:latin typeface="Arial" panose="020B0604020202020204" pitchFamily="34" charset="0"/>
              </a:rPr>
              <a:t>Zhou, Ying, Ben He, and Le Sun. "Humanizing Machine-Generated Content: Evading AI-Text Detection through Adversarial Attack." </a:t>
            </a:r>
            <a:r>
              <a:rPr lang="en-US" sz="1400" b="0" i="1" dirty="0" err="1">
                <a:effectLst/>
                <a:latin typeface="Arial" panose="020B0604020202020204" pitchFamily="34" charset="0"/>
              </a:rPr>
              <a:t>arXiv</a:t>
            </a:r>
            <a:r>
              <a:rPr lang="en-US" sz="1400" b="0" i="1" dirty="0">
                <a:effectLst/>
                <a:latin typeface="Arial" panose="020B0604020202020204" pitchFamily="34" charset="0"/>
              </a:rPr>
              <a:t> preprint arXiv:2404.01907</a:t>
            </a:r>
            <a:r>
              <a:rPr lang="en-US" sz="1400" b="0" i="0" dirty="0">
                <a:effectLst/>
                <a:latin typeface="Arial" panose="020B0604020202020204" pitchFamily="34" charset="0"/>
              </a:rPr>
              <a:t> (2024).</a:t>
            </a:r>
            <a:endParaRPr lang="en-US" sz="1600" dirty="0">
              <a:latin typeface="Arial" panose="020B0604020202020204" pitchFamily="34" charset="0"/>
            </a:endParaRPr>
          </a:p>
          <a:p>
            <a:pPr>
              <a:buFont typeface="+mj-lt"/>
              <a:buAutoNum type="arabicPeriod" startAt="11"/>
            </a:pPr>
            <a:r>
              <a:rPr lang="en-IN" sz="1400" b="0" i="0" dirty="0" err="1">
                <a:effectLst/>
                <a:latin typeface="Arial" panose="020B0604020202020204" pitchFamily="34" charset="0"/>
              </a:rPr>
              <a:t>Bahad</a:t>
            </a:r>
            <a:r>
              <a:rPr lang="en-IN" sz="1400" b="0" i="0" dirty="0">
                <a:effectLst/>
                <a:latin typeface="Arial" panose="020B0604020202020204" pitchFamily="34" charset="0"/>
              </a:rPr>
              <a:t>, Sankalp, Yash Bhaskar, and </a:t>
            </a:r>
            <a:r>
              <a:rPr lang="en-IN" sz="1400" b="0" i="0" dirty="0" err="1">
                <a:effectLst/>
                <a:latin typeface="Arial" panose="020B0604020202020204" pitchFamily="34" charset="0"/>
              </a:rPr>
              <a:t>Parameswari</a:t>
            </a:r>
            <a:r>
              <a:rPr lang="en-IN" sz="1400" b="0" i="0" dirty="0">
                <a:effectLst/>
                <a:latin typeface="Arial" panose="020B0604020202020204" pitchFamily="34" charset="0"/>
              </a:rPr>
              <a:t> Krishnamurthy. "Fine-tuning language models for ai vs human generated text detection." </a:t>
            </a:r>
            <a:r>
              <a:rPr lang="en-IN" sz="1400" b="0" i="1" dirty="0">
                <a:effectLst/>
                <a:latin typeface="Arial" panose="020B0604020202020204" pitchFamily="34" charset="0"/>
              </a:rPr>
              <a:t>Proceedings of the 18th International Workshop on Semantic Evaluation (SemEval-2024)</a:t>
            </a:r>
            <a:r>
              <a:rPr lang="en-IN" sz="1400" b="0" i="0" dirty="0">
                <a:effectLst/>
                <a:latin typeface="Arial" panose="020B0604020202020204" pitchFamily="34" charset="0"/>
              </a:rPr>
              <a:t>. 2024.</a:t>
            </a:r>
            <a:endParaRPr lang="en-US" sz="1600" b="0" i="0" dirty="0">
              <a:effectLst/>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Akram, Arslan. "An empirical study of ai generated text detection tools." </a:t>
            </a:r>
            <a:r>
              <a:rPr lang="en-US" sz="1400" b="0" i="1" dirty="0" err="1">
                <a:effectLst/>
                <a:latin typeface="Arial" panose="020B0604020202020204" pitchFamily="34" charset="0"/>
              </a:rPr>
              <a:t>arXiv</a:t>
            </a:r>
            <a:r>
              <a:rPr lang="en-US" sz="1400" b="0" i="1" dirty="0">
                <a:effectLst/>
                <a:latin typeface="Arial" panose="020B0604020202020204" pitchFamily="34" charset="0"/>
              </a:rPr>
              <a:t> preprint arXiv:2310.01423</a:t>
            </a:r>
            <a:r>
              <a:rPr lang="en-US" sz="1400" b="0" i="0" dirty="0">
                <a:effectLst/>
                <a:latin typeface="Arial" panose="020B0604020202020204" pitchFamily="34" charset="0"/>
              </a:rPr>
              <a:t> (2023).</a:t>
            </a:r>
            <a:endParaRPr lang="en-US" sz="1600" dirty="0">
              <a:latin typeface="Arial" panose="020B0604020202020204" pitchFamily="34" charset="0"/>
            </a:endParaRPr>
          </a:p>
          <a:p>
            <a:pPr>
              <a:buFont typeface="+mj-lt"/>
              <a:buAutoNum type="arabicPeriod" startAt="11"/>
            </a:pPr>
            <a:r>
              <a:rPr lang="en-IN" sz="1400" b="0" i="0" dirty="0">
                <a:effectLst/>
                <a:latin typeface="Arial" panose="020B0604020202020204" pitchFamily="34" charset="0"/>
              </a:rPr>
              <a:t>Huang, </a:t>
            </a:r>
            <a:r>
              <a:rPr lang="en-IN" sz="1400" b="0" i="0" dirty="0" err="1">
                <a:effectLst/>
                <a:latin typeface="Arial" panose="020B0604020202020204" pitchFamily="34" charset="0"/>
              </a:rPr>
              <a:t>Guanhua</a:t>
            </a:r>
            <a:r>
              <a:rPr lang="en-IN" sz="1400" b="0" i="0" dirty="0">
                <a:effectLst/>
                <a:latin typeface="Arial" panose="020B0604020202020204" pitchFamily="34" charset="0"/>
              </a:rPr>
              <a:t>, et al. "Are AI-Generated Text Detectors Robust to Adversarial Perturbations?." </a:t>
            </a:r>
            <a:r>
              <a:rPr lang="en-IN" sz="1400" b="0" i="1" dirty="0" err="1">
                <a:effectLst/>
                <a:latin typeface="Arial" panose="020B0604020202020204" pitchFamily="34" charset="0"/>
              </a:rPr>
              <a:t>arXiv</a:t>
            </a:r>
            <a:r>
              <a:rPr lang="en-IN" sz="1400" b="0" i="1" dirty="0">
                <a:effectLst/>
                <a:latin typeface="Arial" panose="020B0604020202020204" pitchFamily="34" charset="0"/>
              </a:rPr>
              <a:t> preprint arXiv:2406.01179</a:t>
            </a:r>
            <a:r>
              <a:rPr lang="en-IN" sz="1400" b="0" i="0" dirty="0">
                <a:effectLst/>
                <a:latin typeface="Arial" panose="020B0604020202020204" pitchFamily="34" charset="0"/>
              </a:rPr>
              <a:t> (2024).</a:t>
            </a:r>
            <a:endParaRPr lang="en-US" sz="1600" b="0" i="0" dirty="0">
              <a:effectLst/>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Dugan, Liam, et al. "Real or fake text?: Investigating human ability to detect boundaries between human-written and machine-generated text." </a:t>
            </a:r>
            <a:r>
              <a:rPr lang="en-US" sz="1400" b="0" i="1" dirty="0">
                <a:effectLst/>
                <a:latin typeface="Arial" panose="020B0604020202020204" pitchFamily="34" charset="0"/>
              </a:rPr>
              <a:t>Proceedings of the AAAI Conference on Artificial Intelligence</a:t>
            </a:r>
            <a:r>
              <a:rPr lang="en-US" sz="1400" b="0" i="0" dirty="0">
                <a:effectLst/>
                <a:latin typeface="Arial" panose="020B0604020202020204" pitchFamily="34" charset="0"/>
              </a:rPr>
              <a:t>. Vol. 37. No. 11. 2023.</a:t>
            </a:r>
            <a:endParaRPr lang="en-US" sz="1600" dirty="0">
              <a:latin typeface="Arial" panose="020B0604020202020204" pitchFamily="34" charset="0"/>
            </a:endParaRPr>
          </a:p>
          <a:p>
            <a:pPr>
              <a:buFont typeface="+mj-lt"/>
              <a:buAutoNum type="arabicPeriod" startAt="11"/>
            </a:pPr>
            <a:r>
              <a:rPr lang="en-US" sz="1400" b="0" i="0" dirty="0">
                <a:effectLst/>
                <a:latin typeface="Arial" panose="020B0604020202020204" pitchFamily="34" charset="0"/>
              </a:rPr>
              <a:t>Xu, </a:t>
            </a:r>
            <a:r>
              <a:rPr lang="en-US" sz="1400" b="0" i="0" dirty="0" err="1">
                <a:effectLst/>
                <a:latin typeface="Arial" panose="020B0604020202020204" pitchFamily="34" charset="0"/>
              </a:rPr>
              <a:t>Zhenyu</a:t>
            </a:r>
            <a:r>
              <a:rPr lang="en-US" sz="1400" b="0" i="0" dirty="0">
                <a:effectLst/>
                <a:latin typeface="Arial" panose="020B0604020202020204" pitchFamily="34" charset="0"/>
              </a:rPr>
              <a:t>, and Victor S. Sheng. "Detecting AI-Generated Code Assignments Using Perplexity of Large Language Models." </a:t>
            </a:r>
            <a:r>
              <a:rPr lang="en-US" sz="1400" b="0" i="1" dirty="0">
                <a:effectLst/>
                <a:latin typeface="Arial" panose="020B0604020202020204" pitchFamily="34" charset="0"/>
              </a:rPr>
              <a:t>Proceedings of the AAAI Conference on Artificial Intelligence</a:t>
            </a:r>
            <a:r>
              <a:rPr lang="en-US" sz="1400" b="0" i="0" dirty="0">
                <a:effectLst/>
                <a:latin typeface="Arial" panose="020B0604020202020204" pitchFamily="34" charset="0"/>
              </a:rPr>
              <a:t>. Vol. 38. No. 21. 2024.</a:t>
            </a:r>
          </a:p>
          <a:p>
            <a:pPr>
              <a:buFont typeface="+mj-lt"/>
              <a:buAutoNum type="arabicPeriod" startAt="11"/>
            </a:pPr>
            <a:r>
              <a:rPr lang="en-IN" sz="1400" b="0" i="0" dirty="0" err="1">
                <a:effectLst/>
                <a:latin typeface="Arial" panose="020B0604020202020204" pitchFamily="34" charset="0"/>
              </a:rPr>
              <a:t>Mindner</a:t>
            </a:r>
            <a:r>
              <a:rPr lang="en-IN" sz="1400" b="0" i="0" dirty="0">
                <a:effectLst/>
                <a:latin typeface="Arial" panose="020B0604020202020204" pitchFamily="34" charset="0"/>
              </a:rPr>
              <a:t>, Lorenz, Tim </a:t>
            </a:r>
            <a:r>
              <a:rPr lang="en-IN" sz="1400" b="0" i="0" dirty="0" err="1">
                <a:effectLst/>
                <a:latin typeface="Arial" panose="020B0604020202020204" pitchFamily="34" charset="0"/>
              </a:rPr>
              <a:t>Schlippe</a:t>
            </a:r>
            <a:r>
              <a:rPr lang="en-IN" sz="1400" b="0" i="0" dirty="0">
                <a:effectLst/>
                <a:latin typeface="Arial" panose="020B0604020202020204" pitchFamily="34" charset="0"/>
              </a:rPr>
              <a:t>, and Kristina </a:t>
            </a:r>
            <a:r>
              <a:rPr lang="en-IN" sz="1400" b="0" i="0" dirty="0" err="1">
                <a:effectLst/>
                <a:latin typeface="Arial" panose="020B0604020202020204" pitchFamily="34" charset="0"/>
              </a:rPr>
              <a:t>Schaaff</a:t>
            </a:r>
            <a:r>
              <a:rPr lang="en-IN" sz="1400" b="0" i="0" dirty="0">
                <a:effectLst/>
                <a:latin typeface="Arial" panose="020B0604020202020204" pitchFamily="34" charset="0"/>
              </a:rPr>
              <a:t>. "Classification of human-and ai-generated texts: Investigating features for </a:t>
            </a:r>
            <a:r>
              <a:rPr lang="en-IN" sz="1400" b="0" i="0" dirty="0" err="1">
                <a:effectLst/>
                <a:latin typeface="Arial" panose="020B0604020202020204" pitchFamily="34" charset="0"/>
              </a:rPr>
              <a:t>chatgpt</a:t>
            </a:r>
            <a:r>
              <a:rPr lang="en-IN" sz="1400" b="0" i="0" dirty="0">
                <a:effectLst/>
                <a:latin typeface="Arial" panose="020B0604020202020204" pitchFamily="34" charset="0"/>
              </a:rPr>
              <a:t>." </a:t>
            </a:r>
            <a:r>
              <a:rPr lang="en-IN" sz="1400" b="0" i="1" dirty="0">
                <a:effectLst/>
                <a:latin typeface="Arial" panose="020B0604020202020204" pitchFamily="34" charset="0"/>
              </a:rPr>
              <a:t>International Conference on Artificial Intelligence in Education Technology</a:t>
            </a:r>
            <a:r>
              <a:rPr lang="en-IN" sz="1400" b="0" i="0" dirty="0">
                <a:effectLst/>
                <a:latin typeface="Arial" panose="020B0604020202020204" pitchFamily="34" charset="0"/>
              </a:rPr>
              <a:t>. Singapore: Springer Nature Singapore, 2023.</a:t>
            </a:r>
            <a:endParaRPr lang="en-US" sz="1400" dirty="0">
              <a:latin typeface="Arial" panose="020B0604020202020204" pitchFamily="34" charset="0"/>
            </a:endParaRPr>
          </a:p>
          <a:p>
            <a:pPr>
              <a:buFont typeface="+mj-lt"/>
              <a:buAutoNum type="arabicPeriod" startAt="11"/>
            </a:pPr>
            <a:r>
              <a:rPr lang="en-US" sz="1400" b="0" i="0" dirty="0" err="1">
                <a:effectLst/>
                <a:latin typeface="Arial" panose="020B0604020202020204" pitchFamily="34" charset="0"/>
              </a:rPr>
              <a:t>Elkhatat</a:t>
            </a:r>
            <a:r>
              <a:rPr lang="en-US" sz="1400" b="0" i="0" dirty="0">
                <a:effectLst/>
                <a:latin typeface="Arial" panose="020B0604020202020204" pitchFamily="34" charset="0"/>
              </a:rPr>
              <a:t>, Ahmed M., Khaled </a:t>
            </a:r>
            <a:r>
              <a:rPr lang="en-US" sz="1400" b="0" i="0" dirty="0" err="1">
                <a:effectLst/>
                <a:latin typeface="Arial" panose="020B0604020202020204" pitchFamily="34" charset="0"/>
              </a:rPr>
              <a:t>Elsaid</a:t>
            </a:r>
            <a:r>
              <a:rPr lang="en-US" sz="1400" b="0" i="0" dirty="0">
                <a:effectLst/>
                <a:latin typeface="Arial" panose="020B0604020202020204" pitchFamily="34" charset="0"/>
              </a:rPr>
              <a:t>, and Saeed </a:t>
            </a:r>
            <a:r>
              <a:rPr lang="en-US" sz="1400" b="0" i="0" dirty="0" err="1">
                <a:effectLst/>
                <a:latin typeface="Arial" panose="020B0604020202020204" pitchFamily="34" charset="0"/>
              </a:rPr>
              <a:t>Almeer</a:t>
            </a:r>
            <a:r>
              <a:rPr lang="en-US" sz="1400" b="0" i="0" dirty="0">
                <a:effectLst/>
                <a:latin typeface="Arial" panose="020B0604020202020204" pitchFamily="34" charset="0"/>
              </a:rPr>
              <a:t>. "Evaluating the efficacy of AI content detection tools in differentiating between human and AI-generated text." </a:t>
            </a:r>
            <a:r>
              <a:rPr lang="en-US" sz="1400" b="0" i="1" dirty="0">
                <a:effectLst/>
                <a:latin typeface="Arial" panose="020B0604020202020204" pitchFamily="34" charset="0"/>
              </a:rPr>
              <a:t>International Journal for Educational Integrity</a:t>
            </a:r>
            <a:r>
              <a:rPr lang="en-US" sz="1400" b="0" i="0" dirty="0">
                <a:effectLst/>
                <a:latin typeface="Arial" panose="020B0604020202020204" pitchFamily="34" charset="0"/>
              </a:rPr>
              <a:t> 19.1 (2023): 17.</a:t>
            </a:r>
          </a:p>
          <a:p>
            <a:pPr>
              <a:buFont typeface="+mj-lt"/>
              <a:buAutoNum type="arabicPeriod" startAt="11"/>
            </a:pPr>
            <a:r>
              <a:rPr lang="en-IN" sz="1400" b="0" i="0" dirty="0">
                <a:effectLst/>
                <a:latin typeface="Arial" panose="020B0604020202020204" pitchFamily="34" charset="0"/>
              </a:rPr>
              <a:t>Kumar, BV Pranay, MD </a:t>
            </a:r>
            <a:r>
              <a:rPr lang="en-IN" sz="1400" b="0" i="0" dirty="0" err="1">
                <a:effectLst/>
                <a:latin typeface="Arial" panose="020B0604020202020204" pitchFamily="34" charset="0"/>
              </a:rPr>
              <a:t>Shaheer</a:t>
            </a:r>
            <a:r>
              <a:rPr lang="en-IN" sz="1400" b="0" i="0" dirty="0">
                <a:effectLst/>
                <a:latin typeface="Arial" panose="020B0604020202020204" pitchFamily="34" charset="0"/>
              </a:rPr>
              <a:t> Ahmed, and </a:t>
            </a:r>
            <a:r>
              <a:rPr lang="en-IN" sz="1400" b="0" i="0" dirty="0" err="1">
                <a:effectLst/>
                <a:latin typeface="Arial" panose="020B0604020202020204" pitchFamily="34" charset="0"/>
              </a:rPr>
              <a:t>Manchala</a:t>
            </a:r>
            <a:r>
              <a:rPr lang="en-IN" sz="1400" b="0" i="0" dirty="0">
                <a:effectLst/>
                <a:latin typeface="Arial" panose="020B0604020202020204" pitchFamily="34" charset="0"/>
              </a:rPr>
              <a:t> </a:t>
            </a:r>
            <a:r>
              <a:rPr lang="en-IN" sz="1400" b="0" i="0" dirty="0" err="1">
                <a:effectLst/>
                <a:latin typeface="Arial" panose="020B0604020202020204" pitchFamily="34" charset="0"/>
              </a:rPr>
              <a:t>Sadanandam</a:t>
            </a:r>
            <a:r>
              <a:rPr lang="en-IN" sz="1400" b="0" i="0" dirty="0">
                <a:effectLst/>
                <a:latin typeface="Arial" panose="020B0604020202020204" pitchFamily="34" charset="0"/>
              </a:rPr>
              <a:t>. "</a:t>
            </a:r>
            <a:r>
              <a:rPr lang="en-IN" sz="1400" b="0" i="0" dirty="0" err="1">
                <a:effectLst/>
                <a:latin typeface="Arial" panose="020B0604020202020204" pitchFamily="34" charset="0"/>
              </a:rPr>
              <a:t>DistilBERT</a:t>
            </a:r>
            <a:r>
              <a:rPr lang="en-IN" sz="1400" b="0" i="0" dirty="0">
                <a:effectLst/>
                <a:latin typeface="Arial" panose="020B0604020202020204" pitchFamily="34" charset="0"/>
              </a:rPr>
              <a:t>: A Novel Approach to Detect Text Generated by Large Language Models (LLM)." (2024).</a:t>
            </a:r>
            <a:endParaRPr lang="en-IN" sz="1600" dirty="0"/>
          </a:p>
        </p:txBody>
      </p:sp>
    </p:spTree>
    <p:extLst>
      <p:ext uri="{BB962C8B-B14F-4D97-AF65-F5344CB8AC3E}">
        <p14:creationId xmlns:p14="http://schemas.microsoft.com/office/powerpoint/2010/main" val="418078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8C289-10AC-8E78-7FDE-6317F2225D15}"/>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727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B1DB-8468-969F-EEC2-F75A5B7217BC}"/>
              </a:ext>
            </a:extLst>
          </p:cNvPr>
          <p:cNvSpPr>
            <a:spLocks noGrp="1"/>
          </p:cNvSpPr>
          <p:nvPr>
            <p:ph type="title"/>
          </p:nvPr>
        </p:nvSpPr>
        <p:spPr/>
        <p:txBody>
          <a:bodyPr/>
          <a:lstStyle/>
          <a:p>
            <a:r>
              <a:rPr lang="en-IN" u="sng" dirty="0"/>
              <a:t>ALGORITHMS AND TECHNIQUES</a:t>
            </a:r>
          </a:p>
        </p:txBody>
      </p:sp>
      <p:sp>
        <p:nvSpPr>
          <p:cNvPr id="3" name="Content Placeholder 2">
            <a:extLst>
              <a:ext uri="{FF2B5EF4-FFF2-40B4-BE49-F238E27FC236}">
                <a16:creationId xmlns:a16="http://schemas.microsoft.com/office/drawing/2014/main" id="{2923FF6A-7B7E-3890-37BA-C62C46F42F34}"/>
              </a:ext>
            </a:extLst>
          </p:cNvPr>
          <p:cNvSpPr>
            <a:spLocks noGrp="1"/>
          </p:cNvSpPr>
          <p:nvPr>
            <p:ph idx="1"/>
          </p:nvPr>
        </p:nvSpPr>
        <p:spPr/>
        <p:txBody>
          <a:bodyPr>
            <a:normAutofit/>
          </a:bodyPr>
          <a:lstStyle/>
          <a:p>
            <a:r>
              <a:rPr lang="en-IN" dirty="0"/>
              <a:t>Data Processing</a:t>
            </a:r>
          </a:p>
          <a:p>
            <a:r>
              <a:rPr lang="en-IN" dirty="0"/>
              <a:t>Data Augmentation</a:t>
            </a:r>
          </a:p>
          <a:p>
            <a:r>
              <a:rPr lang="en-IN" dirty="0"/>
              <a:t>Data Splitting</a:t>
            </a:r>
          </a:p>
          <a:p>
            <a:r>
              <a:rPr lang="en-IN" dirty="0"/>
              <a:t>Tokenization</a:t>
            </a:r>
          </a:p>
          <a:p>
            <a:r>
              <a:rPr lang="en-IN" dirty="0"/>
              <a:t>Model Training</a:t>
            </a:r>
          </a:p>
          <a:p>
            <a:r>
              <a:rPr lang="en-IN" dirty="0"/>
              <a:t>Optimization</a:t>
            </a:r>
          </a:p>
          <a:p>
            <a:r>
              <a:rPr lang="en-IN" dirty="0"/>
              <a:t>Evaluation</a:t>
            </a:r>
          </a:p>
          <a:p>
            <a:r>
              <a:rPr lang="en-IN" dirty="0"/>
              <a:t>Deployment</a:t>
            </a:r>
          </a:p>
          <a:p>
            <a:endParaRPr lang="en-IN" dirty="0"/>
          </a:p>
        </p:txBody>
      </p:sp>
    </p:spTree>
    <p:extLst>
      <p:ext uri="{BB962C8B-B14F-4D97-AF65-F5344CB8AC3E}">
        <p14:creationId xmlns:p14="http://schemas.microsoft.com/office/powerpoint/2010/main" val="136369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E28-AEE4-5A03-66A0-2071ED84A2CF}"/>
              </a:ext>
            </a:extLst>
          </p:cNvPr>
          <p:cNvSpPr>
            <a:spLocks noGrp="1"/>
          </p:cNvSpPr>
          <p:nvPr>
            <p:ph type="title"/>
          </p:nvPr>
        </p:nvSpPr>
        <p:spPr/>
        <p:txBody>
          <a:bodyPr/>
          <a:lstStyle/>
          <a:p>
            <a:r>
              <a:rPr lang="en-IN" u="sng" dirty="0"/>
              <a:t>EXPECTED OUTCOME</a:t>
            </a:r>
          </a:p>
        </p:txBody>
      </p:sp>
      <p:sp>
        <p:nvSpPr>
          <p:cNvPr id="3" name="Content Placeholder 2">
            <a:extLst>
              <a:ext uri="{FF2B5EF4-FFF2-40B4-BE49-F238E27FC236}">
                <a16:creationId xmlns:a16="http://schemas.microsoft.com/office/drawing/2014/main" id="{8F45B02E-D561-527C-B9C6-FFC563A26A16}"/>
              </a:ext>
            </a:extLst>
          </p:cNvPr>
          <p:cNvSpPr>
            <a:spLocks noGrp="1"/>
          </p:cNvSpPr>
          <p:nvPr>
            <p:ph idx="1"/>
          </p:nvPr>
        </p:nvSpPr>
        <p:spPr/>
        <p:txBody>
          <a:bodyPr/>
          <a:lstStyle/>
          <a:p>
            <a:r>
              <a:rPr lang="en-IN" dirty="0"/>
              <a:t>A trained model/models </a:t>
            </a:r>
          </a:p>
          <a:p>
            <a:r>
              <a:rPr lang="en-IN" dirty="0"/>
              <a:t>A </a:t>
            </a:r>
            <a:r>
              <a:rPr lang="en-IN" dirty="0" err="1"/>
              <a:t>streamlit</a:t>
            </a:r>
            <a:r>
              <a:rPr lang="en-IN" dirty="0"/>
              <a:t> application capable of taking input and displaying the necessary output</a:t>
            </a:r>
          </a:p>
          <a:p>
            <a:endParaRPr lang="en-IN" dirty="0"/>
          </a:p>
        </p:txBody>
      </p:sp>
    </p:spTree>
    <p:extLst>
      <p:ext uri="{BB962C8B-B14F-4D97-AF65-F5344CB8AC3E}">
        <p14:creationId xmlns:p14="http://schemas.microsoft.com/office/powerpoint/2010/main" val="134688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FB7F429-A9EC-6E06-E4EF-98B9F96A6EF3}"/>
              </a:ext>
            </a:extLst>
          </p:cNvPr>
          <p:cNvGraphicFramePr>
            <a:graphicFrameLocks noGrp="1"/>
          </p:cNvGraphicFramePr>
          <p:nvPr>
            <p:extLst>
              <p:ext uri="{D42A27DB-BD31-4B8C-83A1-F6EECF244321}">
                <p14:modId xmlns:p14="http://schemas.microsoft.com/office/powerpoint/2010/main" val="3419141781"/>
              </p:ext>
            </p:extLst>
          </p:nvPr>
        </p:nvGraphicFramePr>
        <p:xfrm>
          <a:off x="829559" y="719666"/>
          <a:ext cx="9341963" cy="5869669"/>
        </p:xfrm>
        <a:graphic>
          <a:graphicData uri="http://schemas.openxmlformats.org/drawingml/2006/table">
            <a:tbl>
              <a:tblPr firstRow="1" bandRow="1">
                <a:tableStyleId>{5940675A-B579-460E-94D1-54222C63F5DA}</a:tableStyleId>
              </a:tblPr>
              <a:tblGrid>
                <a:gridCol w="2332520">
                  <a:extLst>
                    <a:ext uri="{9D8B030D-6E8A-4147-A177-3AD203B41FA5}">
                      <a16:colId xmlns:a16="http://schemas.microsoft.com/office/drawing/2014/main" val="3260440274"/>
                    </a:ext>
                  </a:extLst>
                </a:gridCol>
                <a:gridCol w="2332520">
                  <a:extLst>
                    <a:ext uri="{9D8B030D-6E8A-4147-A177-3AD203B41FA5}">
                      <a16:colId xmlns:a16="http://schemas.microsoft.com/office/drawing/2014/main" val="4042673410"/>
                    </a:ext>
                  </a:extLst>
                </a:gridCol>
                <a:gridCol w="2332520">
                  <a:extLst>
                    <a:ext uri="{9D8B030D-6E8A-4147-A177-3AD203B41FA5}">
                      <a16:colId xmlns:a16="http://schemas.microsoft.com/office/drawing/2014/main" val="3313316105"/>
                    </a:ext>
                  </a:extLst>
                </a:gridCol>
                <a:gridCol w="2344403">
                  <a:extLst>
                    <a:ext uri="{9D8B030D-6E8A-4147-A177-3AD203B41FA5}">
                      <a16:colId xmlns:a16="http://schemas.microsoft.com/office/drawing/2014/main" val="4179970790"/>
                    </a:ext>
                  </a:extLst>
                </a:gridCol>
              </a:tblGrid>
              <a:tr h="744131">
                <a:tc>
                  <a:txBody>
                    <a:bodyPr/>
                    <a:lstStyle/>
                    <a:p>
                      <a:pPr algn="ctr"/>
                      <a:r>
                        <a:rPr lang="en-IN" sz="1600" b="1" u="sng" dirty="0"/>
                        <a:t>Metric</a:t>
                      </a:r>
                    </a:p>
                  </a:txBody>
                  <a:tcPr/>
                </a:tc>
                <a:tc>
                  <a:txBody>
                    <a:bodyPr/>
                    <a:lstStyle/>
                    <a:p>
                      <a:pPr algn="ctr"/>
                      <a:r>
                        <a:rPr lang="en-IN" sz="1600" b="1" u="sng" dirty="0"/>
                        <a:t>Definition</a:t>
                      </a:r>
                    </a:p>
                  </a:txBody>
                  <a:tcPr/>
                </a:tc>
                <a:tc>
                  <a:txBody>
                    <a:bodyPr/>
                    <a:lstStyle/>
                    <a:p>
                      <a:pPr algn="ctr"/>
                      <a:r>
                        <a:rPr lang="en-IN" sz="1600" b="1" u="sng" dirty="0"/>
                        <a:t>Usage in Detection</a:t>
                      </a:r>
                    </a:p>
                  </a:txBody>
                  <a:tcPr/>
                </a:tc>
                <a:tc>
                  <a:txBody>
                    <a:bodyPr/>
                    <a:lstStyle/>
                    <a:p>
                      <a:pPr algn="ctr"/>
                      <a:r>
                        <a:rPr lang="en-IN" sz="1600" b="1" u="sng" dirty="0"/>
                        <a:t>Score Interpretation</a:t>
                      </a:r>
                    </a:p>
                  </a:txBody>
                  <a:tcPr/>
                </a:tc>
                <a:extLst>
                  <a:ext uri="{0D108BD9-81ED-4DB2-BD59-A6C34878D82A}">
                    <a16:rowId xmlns:a16="http://schemas.microsoft.com/office/drawing/2014/main" val="3519079038"/>
                  </a:ext>
                </a:extLst>
              </a:tr>
              <a:tr h="1876958">
                <a:tc>
                  <a:txBody>
                    <a:bodyPr/>
                    <a:lstStyle/>
                    <a:p>
                      <a:r>
                        <a:rPr lang="en-IN" sz="1400" dirty="0"/>
                        <a:t>Perplexity</a:t>
                      </a:r>
                    </a:p>
                  </a:txBody>
                  <a:tcPr/>
                </a:tc>
                <a:tc>
                  <a:txBody>
                    <a:bodyPr/>
                    <a:lstStyle/>
                    <a:p>
                      <a:r>
                        <a:rPr lang="en-US" sz="1400" dirty="0"/>
                        <a:t>A measure of how well a language model predicts a sample. It calculates the likelihood of a sentence under a given model</a:t>
                      </a:r>
                      <a:endParaRPr lang="en-IN" sz="1400" dirty="0"/>
                    </a:p>
                  </a:txBody>
                  <a:tcPr/>
                </a:tc>
                <a:tc>
                  <a:txBody>
                    <a:bodyPr/>
                    <a:lstStyle/>
                    <a:p>
                      <a:r>
                        <a:rPr lang="en-US" sz="1400" dirty="0"/>
                        <a:t>Used to detect whether a piece of text aligns with the statistical patterns of a known language model. Lower perplexity indicates more predictable text.</a:t>
                      </a:r>
                      <a:endParaRPr lang="en-IN" sz="1400" dirty="0"/>
                    </a:p>
                  </a:txBody>
                  <a:tcPr/>
                </a:tc>
                <a:tc>
                  <a:txBody>
                    <a:bodyPr/>
                    <a:lstStyle/>
                    <a:p>
                      <a:r>
                        <a:rPr lang="en-US" sz="1400" b="1" dirty="0"/>
                        <a:t>Low score</a:t>
                      </a:r>
                      <a:r>
                        <a:rPr lang="en-US" sz="1400" dirty="0"/>
                        <a:t>: Text is more likely AI-generated (predictable). </a:t>
                      </a:r>
                      <a:r>
                        <a:rPr lang="en-US" sz="1400" b="1" dirty="0"/>
                        <a:t>High score</a:t>
                      </a:r>
                      <a:r>
                        <a:rPr lang="en-US" sz="1400" dirty="0"/>
                        <a:t>: Text is likely human-generated (less predictable).</a:t>
                      </a:r>
                      <a:endParaRPr lang="en-IN" sz="1400" dirty="0"/>
                    </a:p>
                  </a:txBody>
                  <a:tcPr/>
                </a:tc>
                <a:extLst>
                  <a:ext uri="{0D108BD9-81ED-4DB2-BD59-A6C34878D82A}">
                    <a16:rowId xmlns:a16="http://schemas.microsoft.com/office/drawing/2014/main" val="2038629710"/>
                  </a:ext>
                </a:extLst>
              </a:tr>
              <a:tr h="1624290">
                <a:tc>
                  <a:txBody>
                    <a:bodyPr/>
                    <a:lstStyle/>
                    <a:p>
                      <a:r>
                        <a:rPr lang="en-IN" sz="1400" dirty="0"/>
                        <a:t>Burstiness</a:t>
                      </a:r>
                    </a:p>
                  </a:txBody>
                  <a:tcPr/>
                </a:tc>
                <a:tc>
                  <a:txBody>
                    <a:bodyPr/>
                    <a:lstStyle/>
                    <a:p>
                      <a:r>
                        <a:rPr lang="en-US" sz="1400" dirty="0"/>
                        <a:t>The variation in length and complexity of sentences within a text. It indicates fluctuations in sentence structure and word use.</a:t>
                      </a:r>
                      <a:endParaRPr lang="en-IN" sz="1400" dirty="0"/>
                    </a:p>
                  </a:txBody>
                  <a:tcPr/>
                </a:tc>
                <a:tc>
                  <a:txBody>
                    <a:bodyPr/>
                    <a:lstStyle/>
                    <a:p>
                      <a:r>
                        <a:rPr lang="en-US" sz="1400" dirty="0"/>
                        <a:t>Detects AI-generated text that often exhibits consistent sentence patterns, lacking natural human variations.</a:t>
                      </a:r>
                      <a:endParaRPr lang="en-IN" sz="1400" dirty="0"/>
                    </a:p>
                  </a:txBody>
                  <a:tcPr/>
                </a:tc>
                <a:tc>
                  <a:txBody>
                    <a:bodyPr/>
                    <a:lstStyle/>
                    <a:p>
                      <a:r>
                        <a:rPr lang="en-US" sz="1400" b="1" dirty="0"/>
                        <a:t>High score</a:t>
                      </a:r>
                      <a:r>
                        <a:rPr lang="en-US" sz="1400" dirty="0"/>
                        <a:t>: Likely human-generated (varied sentence patterns). </a:t>
                      </a:r>
                      <a:r>
                        <a:rPr lang="en-US" sz="1400" b="1" dirty="0"/>
                        <a:t>Low score</a:t>
                      </a:r>
                      <a:r>
                        <a:rPr lang="en-US" sz="1400" dirty="0"/>
                        <a:t>: Likely AI-generated (consistent patterns).</a:t>
                      </a:r>
                      <a:endParaRPr lang="en-IN" sz="1400" dirty="0"/>
                    </a:p>
                  </a:txBody>
                  <a:tcPr/>
                </a:tc>
                <a:extLst>
                  <a:ext uri="{0D108BD9-81ED-4DB2-BD59-A6C34878D82A}">
                    <a16:rowId xmlns:a16="http://schemas.microsoft.com/office/drawing/2014/main" val="2571214498"/>
                  </a:ext>
                </a:extLst>
              </a:tr>
              <a:tr h="1624290">
                <a:tc>
                  <a:txBody>
                    <a:bodyPr/>
                    <a:lstStyle/>
                    <a:p>
                      <a:r>
                        <a:rPr lang="en-IN" sz="1400" dirty="0"/>
                        <a:t>N-gram Frequency</a:t>
                      </a:r>
                    </a:p>
                  </a:txBody>
                  <a:tcPr/>
                </a:tc>
                <a:tc>
                  <a:txBody>
                    <a:bodyPr/>
                    <a:lstStyle/>
                    <a:p>
                      <a:r>
                        <a:rPr lang="en-US" sz="1400" dirty="0"/>
                        <a:t>Analyzes the occurrence of word sequences (bigrams, trigrams, etc.) to capture linguistic patterns.</a:t>
                      </a:r>
                      <a:endParaRPr lang="en-IN" sz="1400" dirty="0"/>
                    </a:p>
                  </a:txBody>
                  <a:tcPr/>
                </a:tc>
                <a:tc>
                  <a:txBody>
                    <a:bodyPr/>
                    <a:lstStyle/>
                    <a:p>
                      <a:r>
                        <a:rPr lang="en-US" sz="1400" dirty="0"/>
                        <a:t>AI-generated texts often overuse or underuse certain n-grams compared to human-generated texts.</a:t>
                      </a:r>
                      <a:endParaRPr lang="en-IN" sz="1400" dirty="0"/>
                    </a:p>
                  </a:txBody>
                  <a:tcPr/>
                </a:tc>
                <a:tc>
                  <a:txBody>
                    <a:bodyPr/>
                    <a:lstStyle/>
                    <a:p>
                      <a:r>
                        <a:rPr lang="en-US" sz="1400" b="1" dirty="0"/>
                        <a:t>Unusual patterns</a:t>
                      </a:r>
                      <a:r>
                        <a:rPr lang="en-US" sz="1400" dirty="0"/>
                        <a:t>: Suggests AI-generated text. </a:t>
                      </a:r>
                      <a:r>
                        <a:rPr lang="en-US" sz="1400" b="1" dirty="0"/>
                        <a:t>Natural distribution</a:t>
                      </a:r>
                      <a:r>
                        <a:rPr lang="en-US" sz="1400" dirty="0"/>
                        <a:t>: Suggests human-generated text.</a:t>
                      </a:r>
                      <a:endParaRPr lang="en-IN" sz="1400" dirty="0"/>
                    </a:p>
                  </a:txBody>
                  <a:tcPr/>
                </a:tc>
                <a:extLst>
                  <a:ext uri="{0D108BD9-81ED-4DB2-BD59-A6C34878D82A}">
                    <a16:rowId xmlns:a16="http://schemas.microsoft.com/office/drawing/2014/main" val="334605451"/>
                  </a:ext>
                </a:extLst>
              </a:tr>
            </a:tbl>
          </a:graphicData>
        </a:graphic>
      </p:graphicFrame>
    </p:spTree>
    <p:extLst>
      <p:ext uri="{BB962C8B-B14F-4D97-AF65-F5344CB8AC3E}">
        <p14:creationId xmlns:p14="http://schemas.microsoft.com/office/powerpoint/2010/main" val="201030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412981-E2D0-92C7-B042-B6158DA822B3}"/>
              </a:ext>
            </a:extLst>
          </p:cNvPr>
          <p:cNvGraphicFramePr>
            <a:graphicFrameLocks noGrp="1"/>
          </p:cNvGraphicFramePr>
          <p:nvPr>
            <p:extLst>
              <p:ext uri="{D42A27DB-BD31-4B8C-83A1-F6EECF244321}">
                <p14:modId xmlns:p14="http://schemas.microsoft.com/office/powerpoint/2010/main" val="2505819386"/>
              </p:ext>
            </p:extLst>
          </p:nvPr>
        </p:nvGraphicFramePr>
        <p:xfrm>
          <a:off x="1150070" y="719665"/>
          <a:ext cx="9009932" cy="4406364"/>
        </p:xfrm>
        <a:graphic>
          <a:graphicData uri="http://schemas.openxmlformats.org/drawingml/2006/table">
            <a:tbl>
              <a:tblPr firstRow="1" bandRow="1">
                <a:tableStyleId>{5940675A-B579-460E-94D1-54222C63F5DA}</a:tableStyleId>
              </a:tblPr>
              <a:tblGrid>
                <a:gridCol w="2252483">
                  <a:extLst>
                    <a:ext uri="{9D8B030D-6E8A-4147-A177-3AD203B41FA5}">
                      <a16:colId xmlns:a16="http://schemas.microsoft.com/office/drawing/2014/main" val="4161941620"/>
                    </a:ext>
                  </a:extLst>
                </a:gridCol>
                <a:gridCol w="2252483">
                  <a:extLst>
                    <a:ext uri="{9D8B030D-6E8A-4147-A177-3AD203B41FA5}">
                      <a16:colId xmlns:a16="http://schemas.microsoft.com/office/drawing/2014/main" val="1186000513"/>
                    </a:ext>
                  </a:extLst>
                </a:gridCol>
                <a:gridCol w="2252483">
                  <a:extLst>
                    <a:ext uri="{9D8B030D-6E8A-4147-A177-3AD203B41FA5}">
                      <a16:colId xmlns:a16="http://schemas.microsoft.com/office/drawing/2014/main" val="2021587408"/>
                    </a:ext>
                  </a:extLst>
                </a:gridCol>
                <a:gridCol w="2252483">
                  <a:extLst>
                    <a:ext uri="{9D8B030D-6E8A-4147-A177-3AD203B41FA5}">
                      <a16:colId xmlns:a16="http://schemas.microsoft.com/office/drawing/2014/main" val="1274509387"/>
                    </a:ext>
                  </a:extLst>
                </a:gridCol>
              </a:tblGrid>
              <a:tr h="845184">
                <a:tc>
                  <a:txBody>
                    <a:bodyPr/>
                    <a:lstStyle/>
                    <a:p>
                      <a:pPr algn="ctr"/>
                      <a:r>
                        <a:rPr lang="en-IN" sz="1600" b="1" u="sng" dirty="0"/>
                        <a:t>Metric</a:t>
                      </a:r>
                    </a:p>
                  </a:txBody>
                  <a:tcPr/>
                </a:tc>
                <a:tc>
                  <a:txBody>
                    <a:bodyPr/>
                    <a:lstStyle/>
                    <a:p>
                      <a:pPr algn="ctr"/>
                      <a:r>
                        <a:rPr lang="en-IN" sz="1600" b="1" u="sng" dirty="0"/>
                        <a:t>Definition</a:t>
                      </a:r>
                    </a:p>
                  </a:txBody>
                  <a:tcPr/>
                </a:tc>
                <a:tc>
                  <a:txBody>
                    <a:bodyPr/>
                    <a:lstStyle/>
                    <a:p>
                      <a:pPr algn="ctr"/>
                      <a:r>
                        <a:rPr lang="en-IN" sz="1600" b="1" u="sng" dirty="0"/>
                        <a:t>Usage in Detection</a:t>
                      </a:r>
                    </a:p>
                  </a:txBody>
                  <a:tcPr/>
                </a:tc>
                <a:tc>
                  <a:txBody>
                    <a:bodyPr/>
                    <a:lstStyle/>
                    <a:p>
                      <a:pPr algn="ctr"/>
                      <a:r>
                        <a:rPr lang="en-IN" sz="1600" b="1" u="sng" dirty="0"/>
                        <a:t>Score</a:t>
                      </a:r>
                      <a:r>
                        <a:rPr lang="en-IN" sz="1600" u="sng" dirty="0"/>
                        <a:t> </a:t>
                      </a:r>
                      <a:r>
                        <a:rPr lang="en-IN" sz="1600" b="1" u="sng" dirty="0"/>
                        <a:t>Interpretation</a:t>
                      </a:r>
                    </a:p>
                  </a:txBody>
                  <a:tcPr/>
                </a:tc>
                <a:extLst>
                  <a:ext uri="{0D108BD9-81ED-4DB2-BD59-A6C34878D82A}">
                    <a16:rowId xmlns:a16="http://schemas.microsoft.com/office/drawing/2014/main" val="1590639277"/>
                  </a:ext>
                </a:extLst>
              </a:tr>
              <a:tr h="1780590">
                <a:tc>
                  <a:txBody>
                    <a:bodyPr/>
                    <a:lstStyle/>
                    <a:p>
                      <a:r>
                        <a:rPr lang="en-IN" sz="1400" dirty="0"/>
                        <a:t>Lexical Diversity</a:t>
                      </a:r>
                    </a:p>
                  </a:txBody>
                  <a:tcPr/>
                </a:tc>
                <a:tc>
                  <a:txBody>
                    <a:bodyPr/>
                    <a:lstStyle/>
                    <a:p>
                      <a:r>
                        <a:rPr lang="en-US" sz="1400" dirty="0"/>
                        <a:t>The measure of vocabulary variety within a text, often calculated using ratios like Type-Token Ratio (TTR)</a:t>
                      </a:r>
                      <a:endParaRPr lang="en-IN" sz="1400" dirty="0"/>
                    </a:p>
                  </a:txBody>
                  <a:tcPr/>
                </a:tc>
                <a:tc>
                  <a:txBody>
                    <a:bodyPr/>
                    <a:lstStyle/>
                    <a:p>
                      <a:r>
                        <a:rPr lang="en-US" sz="1400" dirty="0"/>
                        <a:t>AI-generated text may have lower lexical diversity, repeating words frequently, unlike human writing.</a:t>
                      </a:r>
                      <a:endParaRPr lang="en-IN" sz="1400" dirty="0"/>
                    </a:p>
                  </a:txBody>
                  <a:tcPr/>
                </a:tc>
                <a:tc>
                  <a:txBody>
                    <a:bodyPr/>
                    <a:lstStyle/>
                    <a:p>
                      <a:r>
                        <a:rPr lang="en-US" sz="1400" b="1" dirty="0"/>
                        <a:t>Low score</a:t>
                      </a:r>
                      <a:r>
                        <a:rPr lang="en-US" sz="1400" dirty="0"/>
                        <a:t>: Potentially AI-generated (repetitive). </a:t>
                      </a:r>
                      <a:r>
                        <a:rPr lang="en-US" sz="1400" b="1" dirty="0"/>
                        <a:t>High score</a:t>
                      </a:r>
                      <a:r>
                        <a:rPr lang="en-US" sz="1400" dirty="0"/>
                        <a:t>: Human-generated (varied vocabulary).</a:t>
                      </a:r>
                      <a:endParaRPr lang="en-IN" sz="1400" dirty="0"/>
                    </a:p>
                  </a:txBody>
                  <a:tcPr/>
                </a:tc>
                <a:extLst>
                  <a:ext uri="{0D108BD9-81ED-4DB2-BD59-A6C34878D82A}">
                    <a16:rowId xmlns:a16="http://schemas.microsoft.com/office/drawing/2014/main" val="2923621702"/>
                  </a:ext>
                </a:extLst>
              </a:tr>
              <a:tr h="1780590">
                <a:tc>
                  <a:txBody>
                    <a:bodyPr/>
                    <a:lstStyle/>
                    <a:p>
                      <a:r>
                        <a:rPr lang="en-IN" sz="1400" dirty="0"/>
                        <a:t>Sentence Structure Complexity</a:t>
                      </a:r>
                    </a:p>
                  </a:txBody>
                  <a:tcPr/>
                </a:tc>
                <a:tc>
                  <a:txBody>
                    <a:bodyPr/>
                    <a:lstStyle/>
                    <a:p>
                      <a:r>
                        <a:rPr lang="en-US" sz="1400" dirty="0"/>
                        <a:t>Analyzes the grammatical complexity, including the use of clauses, phrases, and punctuation.</a:t>
                      </a:r>
                      <a:endParaRPr lang="en-IN" sz="1400" dirty="0"/>
                    </a:p>
                  </a:txBody>
                  <a:tcPr/>
                </a:tc>
                <a:tc>
                  <a:txBody>
                    <a:bodyPr/>
                    <a:lstStyle/>
                    <a:p>
                      <a:r>
                        <a:rPr lang="en-US" sz="1400" dirty="0"/>
                        <a:t>AI-generated text tends to have simpler or overly consistent sentence structures compared to human text.</a:t>
                      </a:r>
                      <a:endParaRPr lang="en-IN" sz="1400" dirty="0"/>
                    </a:p>
                  </a:txBody>
                  <a:tcPr/>
                </a:tc>
                <a:tc>
                  <a:txBody>
                    <a:bodyPr/>
                    <a:lstStyle/>
                    <a:p>
                      <a:r>
                        <a:rPr lang="en-US" sz="1400" b="1" dirty="0"/>
                        <a:t>High score</a:t>
                      </a:r>
                      <a:r>
                        <a:rPr lang="en-US" sz="1400" dirty="0"/>
                        <a:t>: Likely human-generated (complex structures). </a:t>
                      </a:r>
                      <a:r>
                        <a:rPr lang="en-US" sz="1400" b="1" dirty="0"/>
                        <a:t>Low score</a:t>
                      </a:r>
                      <a:r>
                        <a:rPr lang="en-US" sz="1400" dirty="0"/>
                        <a:t>: Likely AI-generated (simple structures).</a:t>
                      </a:r>
                      <a:endParaRPr lang="en-IN" sz="1400" dirty="0"/>
                    </a:p>
                  </a:txBody>
                  <a:tcPr/>
                </a:tc>
                <a:extLst>
                  <a:ext uri="{0D108BD9-81ED-4DB2-BD59-A6C34878D82A}">
                    <a16:rowId xmlns:a16="http://schemas.microsoft.com/office/drawing/2014/main" val="2904472161"/>
                  </a:ext>
                </a:extLst>
              </a:tr>
            </a:tbl>
          </a:graphicData>
        </a:graphic>
      </p:graphicFrame>
    </p:spTree>
    <p:extLst>
      <p:ext uri="{BB962C8B-B14F-4D97-AF65-F5344CB8AC3E}">
        <p14:creationId xmlns:p14="http://schemas.microsoft.com/office/powerpoint/2010/main" val="200605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F43EF8-9679-6181-586B-A12B39A43A31}"/>
              </a:ext>
            </a:extLst>
          </p:cNvPr>
          <p:cNvSpPr txBox="1"/>
          <p:nvPr/>
        </p:nvSpPr>
        <p:spPr>
          <a:xfrm>
            <a:off x="335280" y="1310144"/>
            <a:ext cx="10048240" cy="3970318"/>
          </a:xfrm>
          <a:prstGeom prst="rect">
            <a:avLst/>
          </a:prstGeom>
          <a:noFill/>
        </p:spPr>
        <p:txBody>
          <a:bodyPr wrap="square">
            <a:spAutoFit/>
          </a:bodyPr>
          <a:lstStyle/>
          <a:p>
            <a:r>
              <a:rPr lang="en-US" sz="2800" b="1" dirty="0"/>
              <a:t>Adversarial effect</a:t>
            </a:r>
            <a:r>
              <a:rPr lang="en-US" sz="2800" dirty="0"/>
              <a:t> refers to the phenomenon where small, often imperceptible, modifications to input data can mislead machine learning models, causing them to make incorrect predictions or classifications. These modifications, known as </a:t>
            </a:r>
            <a:r>
              <a:rPr lang="en-US" sz="2800" b="1" dirty="0"/>
              <a:t>adversarial examples</a:t>
            </a:r>
            <a:r>
              <a:rPr lang="en-US" sz="2800" dirty="0"/>
              <a:t>, are designed to exploit the vulnerabilities of models by subtly altering the input data in a way that deceives the model without being obvious to humans.</a:t>
            </a:r>
            <a:br>
              <a:rPr lang="en-US" sz="2800" dirty="0"/>
            </a:br>
            <a:endParaRPr lang="en-US" sz="2800" dirty="0"/>
          </a:p>
        </p:txBody>
      </p:sp>
      <p:sp>
        <p:nvSpPr>
          <p:cNvPr id="7" name="TextBox 6">
            <a:extLst>
              <a:ext uri="{FF2B5EF4-FFF2-40B4-BE49-F238E27FC236}">
                <a16:creationId xmlns:a16="http://schemas.microsoft.com/office/drawing/2014/main" id="{4D5FB947-A4B1-379A-DC00-EE0B91414AAB}"/>
              </a:ext>
            </a:extLst>
          </p:cNvPr>
          <p:cNvSpPr txBox="1"/>
          <p:nvPr/>
        </p:nvSpPr>
        <p:spPr>
          <a:xfrm>
            <a:off x="1219200" y="247134"/>
            <a:ext cx="8757920" cy="461665"/>
          </a:xfrm>
          <a:prstGeom prst="rect">
            <a:avLst/>
          </a:prstGeom>
          <a:noFill/>
        </p:spPr>
        <p:txBody>
          <a:bodyPr wrap="square">
            <a:spAutoFit/>
          </a:bodyPr>
          <a:lstStyle/>
          <a:p>
            <a:r>
              <a:rPr lang="en-US" b="1" dirty="0"/>
              <a:t>                                                </a:t>
            </a:r>
            <a:r>
              <a:rPr lang="en-US" sz="2400" b="1" u="sng" dirty="0"/>
              <a:t>Adversarial Effect</a:t>
            </a:r>
            <a:r>
              <a:rPr lang="en-US" sz="2400" u="sng" dirty="0"/>
              <a:t> </a:t>
            </a:r>
            <a:endParaRPr lang="en-IN" sz="2400" u="sng" dirty="0"/>
          </a:p>
        </p:txBody>
      </p:sp>
    </p:spTree>
    <p:extLst>
      <p:ext uri="{BB962C8B-B14F-4D97-AF65-F5344CB8AC3E}">
        <p14:creationId xmlns:p14="http://schemas.microsoft.com/office/powerpoint/2010/main" val="258089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3C31E-D265-DD2E-D441-6D0E0A14B799}"/>
              </a:ext>
            </a:extLst>
          </p:cNvPr>
          <p:cNvSpPr txBox="1"/>
          <p:nvPr/>
        </p:nvSpPr>
        <p:spPr>
          <a:xfrm>
            <a:off x="142240" y="421928"/>
            <a:ext cx="8808720" cy="6186309"/>
          </a:xfrm>
          <a:prstGeom prst="rect">
            <a:avLst/>
          </a:prstGeom>
          <a:noFill/>
        </p:spPr>
        <p:txBody>
          <a:bodyPr wrap="square">
            <a:spAutoFit/>
          </a:bodyPr>
          <a:lstStyle/>
          <a:p>
            <a:r>
              <a:rPr lang="en-US" b="1" u="sng" dirty="0"/>
              <a:t>Example of an Adversarial Effect:</a:t>
            </a:r>
            <a:br>
              <a:rPr lang="en-US" b="1" dirty="0"/>
            </a:br>
            <a:endParaRPr lang="en-US" b="1" dirty="0"/>
          </a:p>
          <a:p>
            <a:r>
              <a:rPr lang="en-US" b="1" dirty="0"/>
              <a:t>Image Classification</a:t>
            </a:r>
          </a:p>
          <a:p>
            <a:r>
              <a:rPr lang="en-US" dirty="0"/>
              <a:t>Suppose you have an image classification model trained to recognize images of animals. It can easily identify a picture of a panda as a "panda" with high confidence. However, by adding a carefully crafted small noise (imperceptible to humans) to this image, the model might misclassify the same panda as something entirely different, like a "gibbon" (another animal).</a:t>
            </a:r>
          </a:p>
          <a:p>
            <a:r>
              <a:rPr lang="en-US" b="1" dirty="0"/>
              <a:t>Original image</a:t>
            </a:r>
            <a:r>
              <a:rPr lang="en-US" dirty="0"/>
              <a:t>: A panda with 99% confidence classified as a "panda." </a:t>
            </a:r>
            <a:r>
              <a:rPr lang="en-US" b="1" dirty="0"/>
              <a:t>Adversarial image</a:t>
            </a:r>
            <a:r>
              <a:rPr lang="en-US" dirty="0"/>
              <a:t>: The same panda image, with a small perturbation added, is misclassified as a "gibbon" with 92% confidence.</a:t>
            </a:r>
          </a:p>
          <a:p>
            <a:r>
              <a:rPr lang="en-US" dirty="0"/>
              <a:t>This happens even though to a human eye, the two images look identical.</a:t>
            </a:r>
            <a:br>
              <a:rPr lang="en-US" dirty="0"/>
            </a:br>
            <a:endParaRPr lang="en-US" dirty="0"/>
          </a:p>
          <a:p>
            <a:r>
              <a:rPr lang="en-US" b="1" dirty="0"/>
              <a:t>Text Classification</a:t>
            </a:r>
          </a:p>
          <a:p>
            <a:r>
              <a:rPr lang="en-US" dirty="0"/>
              <a:t>In the case of natural language processing (NLP) models, adversarial effects can occur by modifying a few words or letters in a text to confuse the model.</a:t>
            </a:r>
            <a:br>
              <a:rPr lang="en-US" dirty="0"/>
            </a:br>
            <a:endParaRPr lang="en-US" dirty="0"/>
          </a:p>
          <a:p>
            <a:r>
              <a:rPr lang="en-US" b="1" dirty="0"/>
              <a:t>Original sentence</a:t>
            </a:r>
            <a:r>
              <a:rPr lang="en-US" dirty="0"/>
              <a:t>: "This is a great movie!" is classified as </a:t>
            </a:r>
            <a:r>
              <a:rPr lang="en-US" b="1" dirty="0"/>
              <a:t>positive sentiment</a:t>
            </a:r>
            <a:r>
              <a:rPr lang="en-US" dirty="0"/>
              <a:t>.</a:t>
            </a:r>
            <a:br>
              <a:rPr lang="en-US" dirty="0"/>
            </a:br>
            <a:br>
              <a:rPr lang="en-US" dirty="0"/>
            </a:br>
            <a:r>
              <a:rPr lang="en-US" dirty="0"/>
              <a:t> </a:t>
            </a:r>
            <a:r>
              <a:rPr lang="en-US" b="1" dirty="0"/>
              <a:t>Adversarial sentence</a:t>
            </a:r>
            <a:r>
              <a:rPr lang="en-US" dirty="0"/>
              <a:t>: "</a:t>
            </a:r>
            <a:r>
              <a:rPr lang="en-US" dirty="0" err="1"/>
              <a:t>Th!s</a:t>
            </a:r>
            <a:r>
              <a:rPr lang="en-US" dirty="0"/>
              <a:t> is a gr8t movi3!" gets classified as </a:t>
            </a:r>
            <a:r>
              <a:rPr lang="en-US" b="1" dirty="0"/>
              <a:t>negative sentiment</a:t>
            </a:r>
            <a:r>
              <a:rPr lang="en-US" dirty="0"/>
              <a:t> because the model is thrown off by the changes in spelling, even though the sentence means the same thing to a human.</a:t>
            </a:r>
          </a:p>
        </p:txBody>
      </p:sp>
    </p:spTree>
    <p:extLst>
      <p:ext uri="{BB962C8B-B14F-4D97-AF65-F5344CB8AC3E}">
        <p14:creationId xmlns:p14="http://schemas.microsoft.com/office/powerpoint/2010/main" val="98758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6775</TotalTime>
  <Words>4533</Words>
  <Application>Microsoft Office PowerPoint</Application>
  <PresentationFormat>Widescreen</PresentationFormat>
  <Paragraphs>222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Century Gothic</vt:lpstr>
      <vt:lpstr>Times New Roman</vt:lpstr>
      <vt:lpstr>Wingdings 3</vt:lpstr>
      <vt:lpstr>Ion</vt:lpstr>
      <vt:lpstr>DETECT AI GENERATED TEXT vs HUMAN GENERATED TEXT</vt:lpstr>
      <vt:lpstr>                      ABSTRACT</vt:lpstr>
      <vt:lpstr>Problem statement</vt:lpstr>
      <vt:lpstr>ALGORITHMS AND TECHNIQUES</vt:lpstr>
      <vt:lpstr>EXPECTED OUTCOME</vt:lpstr>
      <vt:lpstr>PowerPoint Presentation</vt:lpstr>
      <vt:lpstr>PowerPoint Presentation</vt:lpstr>
      <vt:lpstr>PowerPoint Presentation</vt:lpstr>
      <vt:lpstr>PowerPoint Presentation</vt:lpstr>
      <vt:lpstr>                LITERATURE SURVEY</vt:lpstr>
      <vt:lpstr>Large Language Model (LLM) AI text generation detection based on transformer deep learning algorithm</vt:lpstr>
      <vt:lpstr>LLM-as-a-Coauthor: Can Mixed Human-Written and Machine-Generated Text Be Detected? </vt:lpstr>
      <vt:lpstr>A Survey on Detection of LLMs-Generated Content</vt:lpstr>
      <vt:lpstr>Detecting Multimedia Generated by Large AI Models: A Survey</vt:lpstr>
      <vt:lpstr>Adaptive Ensembles of Fine-Tuned Transformers for LLM-Generated Text Detection</vt:lpstr>
      <vt:lpstr>Learning to Rewrite: Generalized LLM-Generated Text Detection</vt:lpstr>
      <vt:lpstr>LLM-DetectAIve: a Tool for Fine-Grained Machine-Generated Text Detection</vt:lpstr>
      <vt:lpstr>The Science of Detecting LLM-Generated Text</vt:lpstr>
      <vt:lpstr>RADAR: Robust AI-Text Detection via Adversarial Learning</vt:lpstr>
      <vt:lpstr>RoBERTa and Bi-LSTM for Human vs AI Generated Text Detection</vt:lpstr>
      <vt:lpstr>RoFT: A Tool for Evaluating Human Detection of Machine-Generated Text</vt:lpstr>
      <vt:lpstr>Humanizing Machine-Generated Content: Evading AI-Text Detection through Adversarial Attack</vt:lpstr>
      <vt:lpstr>Fine-tuning Language Models for AI vs Human Generated Text detection</vt:lpstr>
      <vt:lpstr>An Empirical Study of AI Generated Text Detection Tools </vt:lpstr>
      <vt:lpstr>Are AI-Generated Text Detectors Robust to Adversarial Perturbations?</vt:lpstr>
      <vt:lpstr>Real or Fake Text?: Investigating Human Ability to Detect Boundaries between Human-Written and Machine-Generated Text </vt:lpstr>
      <vt:lpstr>Detecting AI-Generated Code Assignments Using Perplexity of Large Language Models </vt:lpstr>
      <vt:lpstr>Classification of Human- and AI-Generated Texts: Investigating Features for ChatGPT </vt:lpstr>
      <vt:lpstr>Evaluating the efcacy of AI content detection tools in diferentiating between human and AI-generated text </vt:lpstr>
      <vt:lpstr>DistilBERT: A Novel Approach to Detect Text Generated by Large Language Models (LLM)</vt:lpstr>
      <vt:lpstr>Architectural Design</vt:lpstr>
      <vt:lpstr>PowerPoint Presentation</vt:lpstr>
      <vt:lpstr>PowerPoint Presentation</vt:lpstr>
      <vt:lpstr>PowerPoint Presentation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H</dc:creator>
  <cp:lastModifiedBy>Sunidhi S - CSE</cp:lastModifiedBy>
  <cp:revision>57</cp:revision>
  <dcterms:created xsi:type="dcterms:W3CDTF">2024-09-08T06:39:57Z</dcterms:created>
  <dcterms:modified xsi:type="dcterms:W3CDTF">2024-11-12T13:13:23Z</dcterms:modified>
</cp:coreProperties>
</file>