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B2341-E9A6-4BF5-9F25-D6F2D95C3853}" v="1022" dt="2022-06-17T09:59:21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465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2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7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0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571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6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4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9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1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D37B-5B51-49F8-F452-A116020D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and Staff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17DFF-FE20-1A8F-A946-6E762E7EB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A1A1A"/>
                </a:solidFill>
              </a:rPr>
              <a:t>L</a:t>
            </a:r>
            <a:r>
              <a:rPr lang="en-US" i="0" dirty="0">
                <a:solidFill>
                  <a:srgbClr val="1A1A1A"/>
                </a:solidFill>
                <a:effectLst/>
              </a:rPr>
              <a:t>ine-staff organization</a:t>
            </a:r>
            <a:r>
              <a:rPr lang="en-US" b="0" i="0" dirty="0">
                <a:solidFill>
                  <a:srgbClr val="1A1A1A"/>
                </a:solidFill>
                <a:effectLst/>
              </a:rPr>
              <a:t>, in management, approach in which authorities (e.g., managers) establish goals and directives that are then fulfilled by staff and other workers.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</a:rPr>
              <a:t>Line groups are engaged in tasks that constitute the technical core of the firm or the subunit of a larger enterprise.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</a:rPr>
              <a:t>Staff groups are engaged in tasks that provide support for line groups. They consist of advisory (legal), service (human resources), or control (accounting) groups.</a:t>
            </a:r>
            <a:endParaRPr lang="en-US" b="1" dirty="0">
              <a:solidFill>
                <a:srgbClr val="1A1A1A"/>
              </a:solidFill>
            </a:endParaRPr>
          </a:p>
          <a:p>
            <a:r>
              <a:rPr lang="en-US" b="1" dirty="0">
                <a:solidFill>
                  <a:srgbClr val="1A1A1A"/>
                </a:solidFill>
              </a:rPr>
              <a:t>The staff are thinkers while the line are doers.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009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dvantages of Line and Staff Organisation, Disadvantages of Line and Staff  Organisation, Improving Line and Staff Relationship - Perspective management">
            <a:extLst>
              <a:ext uri="{FF2B5EF4-FFF2-40B4-BE49-F238E27FC236}">
                <a16:creationId xmlns:a16="http://schemas.microsoft.com/office/drawing/2014/main" id="{23A66E2C-A659-35E7-8191-A80DBE803F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240128"/>
            <a:ext cx="4270074" cy="619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42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BDB5-EFF8-1EA9-394A-68A531E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720A5-FB30-93E5-3315-CA894EAE0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Expert advice</a:t>
            </a:r>
          </a:p>
          <a:p>
            <a:r>
              <a:rPr lang="en-US" dirty="0"/>
              <a:t>Benefit of Specialization</a:t>
            </a:r>
          </a:p>
          <a:p>
            <a:r>
              <a:rPr lang="en-US" dirty="0"/>
              <a:t>Better co-ordination</a:t>
            </a:r>
          </a:p>
          <a:p>
            <a:r>
              <a:rPr lang="en-US" dirty="0"/>
              <a:t>Balanced decisions</a:t>
            </a:r>
          </a:p>
          <a:p>
            <a:r>
              <a:rPr lang="en-US" dirty="0"/>
              <a:t>Improved quality</a:t>
            </a:r>
          </a:p>
          <a:p>
            <a:r>
              <a:rPr lang="en-US" dirty="0"/>
              <a:t>Well defined authority and responsibility</a:t>
            </a:r>
          </a:p>
          <a:p>
            <a:r>
              <a:rPr lang="en-US" dirty="0"/>
              <a:t>Less wastage</a:t>
            </a:r>
          </a:p>
        </p:txBody>
      </p:sp>
    </p:spTree>
    <p:extLst>
      <p:ext uri="{BB962C8B-B14F-4D97-AF65-F5344CB8AC3E}">
        <p14:creationId xmlns:p14="http://schemas.microsoft.com/office/powerpoint/2010/main" val="175261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A44B-C587-43C0-B078-58BFFDA7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804F-9DCF-5FDE-4CB1-FC07083E3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Chances of mis-interpretation</a:t>
            </a:r>
          </a:p>
          <a:p>
            <a:r>
              <a:rPr lang="en-US" dirty="0"/>
              <a:t>Ineffective staff in the absence of authority</a:t>
            </a:r>
          </a:p>
          <a:p>
            <a:r>
              <a:rPr lang="en-US" dirty="0"/>
              <a:t>Line and staff conflicts</a:t>
            </a:r>
          </a:p>
          <a:p>
            <a:r>
              <a:rPr lang="en-US" dirty="0"/>
              <a:t>Staffs steals the show</a:t>
            </a:r>
          </a:p>
          <a:p>
            <a:r>
              <a:rPr lang="en-US" dirty="0"/>
              <a:t>Costly</a:t>
            </a:r>
          </a:p>
          <a:p>
            <a:r>
              <a:rPr lang="en-US" dirty="0"/>
              <a:t>Lack of sound advice</a:t>
            </a:r>
          </a:p>
        </p:txBody>
      </p:sp>
    </p:spTree>
    <p:extLst>
      <p:ext uri="{BB962C8B-B14F-4D97-AF65-F5344CB8AC3E}">
        <p14:creationId xmlns:p14="http://schemas.microsoft.com/office/powerpoint/2010/main" val="517197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2139-957B-F233-8CEF-5800C471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Committee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5424E-520B-8838-DF21-E11C3B9E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A </a:t>
            </a:r>
            <a:r>
              <a:rPr lang="en-US" i="0" dirty="0">
                <a:effectLst/>
              </a:rPr>
              <a:t>committee organization </a:t>
            </a:r>
            <a:r>
              <a:rPr lang="en-US" b="0" i="0" dirty="0">
                <a:effectLst/>
              </a:rPr>
              <a:t>is an association of people set up to arrive at solutions to common problems.</a:t>
            </a:r>
          </a:p>
          <a:p>
            <a:r>
              <a:rPr lang="en-US" i="0" dirty="0">
                <a:effectLst/>
              </a:rPr>
              <a:t>Committee organizational structure </a:t>
            </a:r>
            <a:r>
              <a:rPr lang="en-US" b="0" i="0" dirty="0">
                <a:effectLst/>
              </a:rPr>
              <a:t>provides integrated ideas of various related people of the company.</a:t>
            </a:r>
          </a:p>
          <a:p>
            <a:r>
              <a:rPr lang="en-US" b="0" i="0" dirty="0">
                <a:effectLst/>
              </a:rPr>
              <a:t>It is a very good example of democratic management wherein every member has an equal opportunity to raise his voice and come to a common solution. </a:t>
            </a:r>
            <a:endParaRPr lang="en-US" dirty="0"/>
          </a:p>
          <a:p>
            <a:r>
              <a:rPr lang="en-US" b="0" i="0" dirty="0">
                <a:effectLst/>
                <a:cs typeface="Varela Round" panose="020B0604020202020204" pitchFamily="2" charset="-79"/>
              </a:rPr>
              <a:t>A committee may be of two types: 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cs typeface="Varela Round" panose="020B0604020202020204" pitchFamily="2" charset="-79"/>
              </a:rPr>
              <a:t>Executive Committee (Permanent Committee) </a:t>
            </a:r>
          </a:p>
          <a:p>
            <a:pPr marL="548640" lvl="2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cs typeface="Varela Round" panose="020B0604020202020204" pitchFamily="2" charset="-79"/>
              </a:rPr>
              <a:t>It is formed when the nature of the work is of repetitive type.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cs typeface="Varela Round" panose="020B0604020202020204" pitchFamily="2" charset="-79"/>
              </a:rPr>
              <a:t>Advisory Committee (Ad Hoc Committee)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cs typeface="Varela Round" panose="020B0604020202020204" pitchFamily="2" charset="-79"/>
              </a:rPr>
              <a:t>It is formed temporarily for some specific temporary function only.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9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FC20-0C09-2D01-B9E9-AAAE6F77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86C2-C68A-1640-4A6F-ECDCC731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of decision</a:t>
            </a:r>
          </a:p>
          <a:p>
            <a:r>
              <a:rPr lang="en-US" dirty="0"/>
              <a:t>Participative management</a:t>
            </a:r>
          </a:p>
          <a:p>
            <a:r>
              <a:rPr lang="en-US" dirty="0"/>
              <a:t>Reduce Bias and Conflicts</a:t>
            </a:r>
          </a:p>
          <a:p>
            <a:r>
              <a:rPr lang="en-US" dirty="0"/>
              <a:t>Setting Objectives, Plans and Policies</a:t>
            </a:r>
          </a:p>
          <a:p>
            <a:r>
              <a:rPr lang="en-US" dirty="0"/>
              <a:t>Co-ordination</a:t>
            </a:r>
          </a:p>
          <a:p>
            <a:r>
              <a:rPr lang="en-US" dirty="0"/>
              <a:t>Promotes united actions</a:t>
            </a:r>
          </a:p>
        </p:txBody>
      </p:sp>
    </p:spTree>
    <p:extLst>
      <p:ext uri="{BB962C8B-B14F-4D97-AF65-F5344CB8AC3E}">
        <p14:creationId xmlns:p14="http://schemas.microsoft.com/office/powerpoint/2010/main" val="2199225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9722-D610-D7AB-27B7-B321EA4E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088F-59BC-C30C-5FD6-52063F96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 in decision </a:t>
            </a:r>
          </a:p>
          <a:p>
            <a:r>
              <a:rPr lang="en-US" dirty="0"/>
              <a:t>Probability of diversion</a:t>
            </a:r>
          </a:p>
          <a:p>
            <a:r>
              <a:rPr lang="en-US" dirty="0"/>
              <a:t>Lack of Secrecy</a:t>
            </a:r>
          </a:p>
          <a:p>
            <a:r>
              <a:rPr lang="en-US" dirty="0"/>
              <a:t>Costly</a:t>
            </a:r>
          </a:p>
          <a:p>
            <a:r>
              <a:rPr lang="en-US" dirty="0"/>
              <a:t>Compromise</a:t>
            </a:r>
          </a:p>
        </p:txBody>
      </p:sp>
    </p:spTree>
    <p:extLst>
      <p:ext uri="{BB962C8B-B14F-4D97-AF65-F5344CB8AC3E}">
        <p14:creationId xmlns:p14="http://schemas.microsoft.com/office/powerpoint/2010/main" val="421173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B675-D792-8CB1-D768-343ACC69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Organization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34E1-F87F-AF01-D175-709959DDD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Oldest and traditional form </a:t>
            </a:r>
          </a:p>
          <a:p>
            <a:r>
              <a:rPr lang="en-US" dirty="0"/>
              <a:t>Direct line of authority from the superior to subordinate level.</a:t>
            </a:r>
          </a:p>
          <a:p>
            <a:r>
              <a:rPr lang="en-US" dirty="0"/>
              <a:t>Also known as simple and military organization</a:t>
            </a:r>
          </a:p>
          <a:p>
            <a:r>
              <a:rPr lang="en-US" dirty="0"/>
              <a:t>Follows the chain of command and scalar chain</a:t>
            </a:r>
          </a:p>
          <a:p>
            <a:pPr marL="0" indent="0">
              <a:buNone/>
            </a:pPr>
            <a:r>
              <a:rPr lang="en-US" dirty="0"/>
              <a:t>Types of Line Organization </a:t>
            </a:r>
          </a:p>
          <a:p>
            <a:r>
              <a:rPr lang="en-US" dirty="0"/>
              <a:t>Pure line Organization: individuals perform same type of work</a:t>
            </a:r>
            <a:br>
              <a:rPr lang="en-US" dirty="0"/>
            </a:br>
            <a:r>
              <a:rPr lang="en-US" dirty="0"/>
              <a:t>Line is divided into effective control and supervision</a:t>
            </a:r>
          </a:p>
          <a:p>
            <a:r>
              <a:rPr lang="en-US" dirty="0"/>
              <a:t>Department line Organization:</a:t>
            </a:r>
            <a:br>
              <a:rPr lang="en-US" dirty="0"/>
            </a:br>
            <a:r>
              <a:rPr lang="en-US" dirty="0"/>
              <a:t>Organization is divided into different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8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FFE6-3EF6-F3CE-905A-7FCE1239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706494" cy="7159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EFA5071-2349-7DDD-EDE6-1E69066BE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237623"/>
            <a:ext cx="9717578" cy="5284310"/>
          </a:xfrm>
        </p:spPr>
      </p:pic>
    </p:spTree>
    <p:extLst>
      <p:ext uri="{BB962C8B-B14F-4D97-AF65-F5344CB8AC3E}">
        <p14:creationId xmlns:p14="http://schemas.microsoft.com/office/powerpoint/2010/main" val="394219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69D7-FD6A-9A2A-1658-98155D0F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420A-51B0-50CA-7FAA-3C05F844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Simple and Easy To understand </a:t>
            </a:r>
          </a:p>
          <a:p>
            <a:r>
              <a:rPr lang="en-US" dirty="0"/>
              <a:t>Quick Decision And Implementation</a:t>
            </a:r>
          </a:p>
          <a:p>
            <a:r>
              <a:rPr lang="en-US" dirty="0"/>
              <a:t>Maintain Discipline</a:t>
            </a:r>
          </a:p>
          <a:p>
            <a:r>
              <a:rPr lang="en-US" dirty="0"/>
              <a:t>Fixed Responsibility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Effective Management</a:t>
            </a:r>
          </a:p>
          <a:p>
            <a:r>
              <a:rPr lang="en-US" dirty="0"/>
              <a:t>Economical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5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5076-5A66-784F-0A4E-A7EC72FA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2125CE-4FAD-A9EA-0A69-55FD2220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Overload on Managers</a:t>
            </a:r>
          </a:p>
          <a:p>
            <a:r>
              <a:rPr lang="en-US" dirty="0"/>
              <a:t>Lack of specialization</a:t>
            </a:r>
          </a:p>
          <a:p>
            <a:r>
              <a:rPr lang="en-US" dirty="0"/>
              <a:t>Autocratic Leadership</a:t>
            </a:r>
          </a:p>
          <a:p>
            <a:r>
              <a:rPr lang="en-US" dirty="0"/>
              <a:t>Problems of coordination</a:t>
            </a:r>
          </a:p>
          <a:p>
            <a:r>
              <a:rPr lang="en-US" dirty="0"/>
              <a:t>Inefficiency</a:t>
            </a:r>
          </a:p>
          <a:p>
            <a:r>
              <a:rPr lang="en-US" dirty="0"/>
              <a:t>Lack of stability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https://tyonote.com/line_organization/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7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1014-4E5C-01DC-084E-200D63A3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534C4-DB21-030A-435F-381EEA28B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Divides entire functions into major functional groups</a:t>
            </a:r>
          </a:p>
          <a:p>
            <a:r>
              <a:rPr lang="en-US" dirty="0"/>
              <a:t>Each function is entrusted to a specialist-functional specialist</a:t>
            </a:r>
          </a:p>
          <a:p>
            <a:r>
              <a:rPr lang="en-US" dirty="0"/>
              <a:t>Functional manger can exercise functional authority to overall subordinates</a:t>
            </a:r>
          </a:p>
          <a:p>
            <a:r>
              <a:rPr lang="en-US" dirty="0"/>
              <a:t>Functional specialist communicate through chief executive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9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0174803-32EC-F171-1862-0A03DDF5B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506" y="643467"/>
            <a:ext cx="83150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4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CAFC-DF55-FD82-D970-2585E558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5C4E4-DEFF-4279-B583-FECF0E14D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 Benefits of Specialists</a:t>
            </a:r>
          </a:p>
          <a:p>
            <a:r>
              <a:rPr lang="en-US" dirty="0"/>
              <a:t> Increase Efficiency</a:t>
            </a:r>
          </a:p>
          <a:p>
            <a:r>
              <a:rPr lang="en-US" dirty="0"/>
              <a:t>Healthy Competition Among Experts</a:t>
            </a:r>
          </a:p>
          <a:p>
            <a:r>
              <a:rPr lang="en-US" dirty="0"/>
              <a:t>Relief To Executives</a:t>
            </a:r>
          </a:p>
          <a:p>
            <a:r>
              <a:rPr lang="en-US" dirty="0"/>
              <a:t>Mass Production</a:t>
            </a:r>
          </a:p>
          <a:p>
            <a:r>
              <a:rPr lang="en-US" dirty="0"/>
              <a:t>Facilitates Growth and Expansion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8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3301-74BB-E390-1BF5-C99B7E13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35D7-9157-3E0B-3713-05E97519F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Multiple Command System</a:t>
            </a:r>
          </a:p>
          <a:p>
            <a:r>
              <a:rPr lang="en-US" dirty="0"/>
              <a:t>Lack of Coordination</a:t>
            </a:r>
          </a:p>
          <a:p>
            <a:r>
              <a:rPr lang="en-US" dirty="0"/>
              <a:t>High Administrative Cost</a:t>
            </a:r>
          </a:p>
          <a:p>
            <a:r>
              <a:rPr lang="en-US" dirty="0"/>
              <a:t>Delay in Decision-Making</a:t>
            </a:r>
          </a:p>
          <a:p>
            <a:r>
              <a:rPr lang="en-US" dirty="0"/>
              <a:t>Spoils Human Relations</a:t>
            </a:r>
          </a:p>
          <a:p>
            <a:r>
              <a:rPr lang="en-US" dirty="0"/>
              <a:t>Narrow Outlooks of Specialists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5449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465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Schoolbook</vt:lpstr>
      <vt:lpstr>Wingdings 2</vt:lpstr>
      <vt:lpstr>View</vt:lpstr>
      <vt:lpstr>PowerPoint Presentation</vt:lpstr>
      <vt:lpstr>Line Organization </vt:lpstr>
      <vt:lpstr>PowerPoint Presentation</vt:lpstr>
      <vt:lpstr>Advantages </vt:lpstr>
      <vt:lpstr>Disadvantages</vt:lpstr>
      <vt:lpstr>Functional Organization</vt:lpstr>
      <vt:lpstr>PowerPoint Presentation</vt:lpstr>
      <vt:lpstr>Advantages</vt:lpstr>
      <vt:lpstr>Disadvantages</vt:lpstr>
      <vt:lpstr>Line and Staff Organization</vt:lpstr>
      <vt:lpstr>PowerPoint Presentation</vt:lpstr>
      <vt:lpstr>Advantages</vt:lpstr>
      <vt:lpstr>Disadvantages</vt:lpstr>
      <vt:lpstr>Committee Organization</vt:lpstr>
      <vt:lpstr>Advantages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Sujan Maharjan</cp:lastModifiedBy>
  <cp:revision>176</cp:revision>
  <dcterms:created xsi:type="dcterms:W3CDTF">2022-06-17T09:17:49Z</dcterms:created>
  <dcterms:modified xsi:type="dcterms:W3CDTF">2022-06-17T10:58:49Z</dcterms:modified>
</cp:coreProperties>
</file>