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B2341-E9A6-4BF5-9F25-D6F2D95C3853}" v="1022" dt="2022-06-17T09:59:21.966"/>
    <p1510:client id="{86DACDCB-B483-56CB-23CF-7C42DBBFC49E}" v="66" dt="2022-06-18T14:28:5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7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4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merican_Marketing_Associ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301-74BB-E390-1BF5-C99B7E13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5D7-9157-3E0B-3713-05E97519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 Command System</a:t>
            </a:r>
          </a:p>
          <a:p>
            <a:r>
              <a:rPr lang="en-US" dirty="0"/>
              <a:t>Lack of Coordination</a:t>
            </a:r>
          </a:p>
          <a:p>
            <a:r>
              <a:rPr lang="en-US" dirty="0"/>
              <a:t>High Administrative Cost</a:t>
            </a:r>
          </a:p>
          <a:p>
            <a:r>
              <a:rPr lang="en-US" dirty="0"/>
              <a:t>Delay in Decision-Making</a:t>
            </a:r>
          </a:p>
          <a:p>
            <a:r>
              <a:rPr lang="en-US" dirty="0"/>
              <a:t>Spoils Human Relations</a:t>
            </a:r>
          </a:p>
          <a:p>
            <a:r>
              <a:rPr lang="en-US" dirty="0"/>
              <a:t>Narrow Outlooks of Specialists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D37B-5B51-49F8-F452-A1160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and Staff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7DFF-FE20-1A8F-A946-6E762E7E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1A1A"/>
                </a:solidFill>
              </a:rPr>
              <a:t>L</a:t>
            </a:r>
            <a:r>
              <a:rPr lang="en-US" i="0" dirty="0">
                <a:solidFill>
                  <a:srgbClr val="1A1A1A"/>
                </a:solidFill>
                <a:effectLst/>
              </a:rPr>
              <a:t>ine-staff organization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in management, approach in which authorities (e.g., managers) establish goals and directives that are then fulfilled by staff and other workers.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Line groups are engaged in tasks that constitute the technical core of the firm or the subunit of a larger enterprise.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Staff groups are engaged in tasks that provide support for line groups. They consist of advisory (legal), service (human resources), or control (accounting) groups.</a:t>
            </a:r>
            <a:endParaRPr lang="en-US" b="1" dirty="0">
              <a:solidFill>
                <a:srgbClr val="1A1A1A"/>
              </a:solidFill>
            </a:endParaRPr>
          </a:p>
          <a:p>
            <a:r>
              <a:rPr lang="en-US" b="1" dirty="0">
                <a:solidFill>
                  <a:srgbClr val="1A1A1A"/>
                </a:solidFill>
              </a:rPr>
              <a:t>The staff are thinkers while the line are doers.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09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vantages of Line and Staff Organisation, Disadvantages of Line and Staff  Organisation, Improving Line and Staff Relationship - Perspective management">
            <a:extLst>
              <a:ext uri="{FF2B5EF4-FFF2-40B4-BE49-F238E27FC236}">
                <a16:creationId xmlns:a16="http://schemas.microsoft.com/office/drawing/2014/main" id="{23A66E2C-A659-35E7-8191-A80DBE803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40128"/>
            <a:ext cx="4270074" cy="61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2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BDB5-EFF8-1EA9-394A-68A531E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20A5-FB30-93E5-3315-CA894EAE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advice</a:t>
            </a:r>
          </a:p>
          <a:p>
            <a:r>
              <a:rPr lang="en-US" dirty="0"/>
              <a:t>Benefit of Specialization</a:t>
            </a:r>
          </a:p>
          <a:p>
            <a:r>
              <a:rPr lang="en-US" dirty="0"/>
              <a:t>Better co-ordination</a:t>
            </a:r>
          </a:p>
          <a:p>
            <a:r>
              <a:rPr lang="en-US" dirty="0"/>
              <a:t>Balanced decisions</a:t>
            </a:r>
          </a:p>
          <a:p>
            <a:r>
              <a:rPr lang="en-US" dirty="0"/>
              <a:t>Improved quality</a:t>
            </a:r>
          </a:p>
          <a:p>
            <a:r>
              <a:rPr lang="en-US" dirty="0"/>
              <a:t>Well defined authority and responsibility</a:t>
            </a:r>
          </a:p>
          <a:p>
            <a:r>
              <a:rPr lang="en-US" dirty="0"/>
              <a:t>Less wastage</a:t>
            </a:r>
          </a:p>
        </p:txBody>
      </p:sp>
    </p:spTree>
    <p:extLst>
      <p:ext uri="{BB962C8B-B14F-4D97-AF65-F5344CB8AC3E}">
        <p14:creationId xmlns:p14="http://schemas.microsoft.com/office/powerpoint/2010/main" val="175261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44B-C587-43C0-B078-58BFFDA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804F-9DCF-5FDE-4CB1-FC07083E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of mis-interpretation</a:t>
            </a:r>
          </a:p>
          <a:p>
            <a:r>
              <a:rPr lang="en-US" dirty="0"/>
              <a:t>Ineffective staff in the absence of authority</a:t>
            </a:r>
          </a:p>
          <a:p>
            <a:r>
              <a:rPr lang="en-US" dirty="0"/>
              <a:t>Line and staff conflicts</a:t>
            </a:r>
          </a:p>
          <a:p>
            <a:r>
              <a:rPr lang="en-US" dirty="0"/>
              <a:t>Staffs steals the show</a:t>
            </a:r>
          </a:p>
          <a:p>
            <a:r>
              <a:rPr lang="en-US" dirty="0"/>
              <a:t>Costly</a:t>
            </a:r>
          </a:p>
          <a:p>
            <a:r>
              <a:rPr lang="en-US" dirty="0"/>
              <a:t>Lack of sound advice</a:t>
            </a:r>
          </a:p>
        </p:txBody>
      </p:sp>
    </p:spTree>
    <p:extLst>
      <p:ext uri="{BB962C8B-B14F-4D97-AF65-F5344CB8AC3E}">
        <p14:creationId xmlns:p14="http://schemas.microsoft.com/office/powerpoint/2010/main" val="51719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139-957B-F233-8CEF-5800C471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424E-520B-8838-DF21-E11C3B9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 </a:t>
            </a:r>
            <a:r>
              <a:rPr lang="en-US" i="0" dirty="0">
                <a:effectLst/>
              </a:rPr>
              <a:t>committee organization </a:t>
            </a:r>
            <a:r>
              <a:rPr lang="en-US" b="0" i="0" dirty="0">
                <a:effectLst/>
              </a:rPr>
              <a:t>is an association of people set up to arrive at solutions to common problems.</a:t>
            </a:r>
          </a:p>
          <a:p>
            <a:r>
              <a:rPr lang="en-US" i="0" dirty="0">
                <a:effectLst/>
              </a:rPr>
              <a:t>Committee organizational structure </a:t>
            </a:r>
            <a:r>
              <a:rPr lang="en-US" b="0" i="0" dirty="0">
                <a:effectLst/>
              </a:rPr>
              <a:t>provides integrated ideas of various related people of the company.</a:t>
            </a:r>
          </a:p>
          <a:p>
            <a:r>
              <a:rPr lang="en-US" b="0" i="0" dirty="0">
                <a:effectLst/>
              </a:rPr>
              <a:t>It is a very good example of democratic management wherein every member has an equal opportunity to raise his voice and come to a common solution. </a:t>
            </a:r>
            <a:endParaRPr lang="en-US" dirty="0"/>
          </a:p>
          <a:p>
            <a:r>
              <a:rPr lang="en-US" b="0" i="0" dirty="0">
                <a:effectLst/>
                <a:cs typeface="Varela Round" panose="020B0604020202020204" pitchFamily="2" charset="-79"/>
              </a:rPr>
              <a:t>A committee may be of two types: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Executive Committee (Permanent Committee) </a:t>
            </a:r>
          </a:p>
          <a:p>
            <a:pPr marL="54864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It is formed when the nature of the work is of repetitive type.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cs typeface="Varela Round" panose="020B0604020202020204" pitchFamily="2" charset="-79"/>
              </a:rPr>
              <a:t>Advisory Committee (Ad Hoc Committee)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cs typeface="Varela Round" panose="020B0604020202020204" pitchFamily="2" charset="-79"/>
              </a:rPr>
              <a:t>It is formed temporarily for some specific temporary function only.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9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FC20-0C09-2D01-B9E9-AAAE6F77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86C2-C68A-1640-4A6F-ECDCC731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decision</a:t>
            </a:r>
          </a:p>
          <a:p>
            <a:r>
              <a:rPr lang="en-US" dirty="0"/>
              <a:t>Participative management</a:t>
            </a:r>
          </a:p>
          <a:p>
            <a:r>
              <a:rPr lang="en-US" dirty="0"/>
              <a:t>Reduce Bias and Conflicts</a:t>
            </a:r>
          </a:p>
          <a:p>
            <a:r>
              <a:rPr lang="en-US" dirty="0"/>
              <a:t>Setting Objectives, Plans and Policies</a:t>
            </a:r>
          </a:p>
          <a:p>
            <a:r>
              <a:rPr lang="en-US" dirty="0"/>
              <a:t>Co-ordination</a:t>
            </a:r>
          </a:p>
          <a:p>
            <a:r>
              <a:rPr lang="en-US" dirty="0"/>
              <a:t>Promotes united actions</a:t>
            </a:r>
          </a:p>
        </p:txBody>
      </p:sp>
    </p:spTree>
    <p:extLst>
      <p:ext uri="{BB962C8B-B14F-4D97-AF65-F5344CB8AC3E}">
        <p14:creationId xmlns:p14="http://schemas.microsoft.com/office/powerpoint/2010/main" val="21992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722-D610-D7AB-27B7-B321EA4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088F-59BC-C30C-5FD6-52063F9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in decision </a:t>
            </a:r>
          </a:p>
          <a:p>
            <a:r>
              <a:rPr lang="en-US" dirty="0"/>
              <a:t>Probability of diversion</a:t>
            </a:r>
          </a:p>
          <a:p>
            <a:r>
              <a:rPr lang="en-US" dirty="0"/>
              <a:t>Lack of Secrecy</a:t>
            </a:r>
          </a:p>
          <a:p>
            <a:r>
              <a:rPr lang="en-US" dirty="0"/>
              <a:t>Costly</a:t>
            </a:r>
          </a:p>
          <a:p>
            <a:r>
              <a:rPr lang="en-US" dirty="0"/>
              <a:t>Compromise</a:t>
            </a:r>
          </a:p>
        </p:txBody>
      </p:sp>
    </p:spTree>
    <p:extLst>
      <p:ext uri="{BB962C8B-B14F-4D97-AF65-F5344CB8AC3E}">
        <p14:creationId xmlns:p14="http://schemas.microsoft.com/office/powerpoint/2010/main" val="421173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9B71-E056-421D-BC6B-1598C7C4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29" y="2561526"/>
            <a:ext cx="8682506" cy="1734947"/>
          </a:xfrm>
        </p:spPr>
        <p:txBody>
          <a:bodyPr>
            <a:noAutofit/>
          </a:bodyPr>
          <a:lstStyle/>
          <a:p>
            <a:r>
              <a:rPr lang="en-US" sz="6000" dirty="0"/>
              <a:t>1.6 Purchasing and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96896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D68-2C0E-4250-AF3E-753DCD3E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C98B-460E-4B39-8736-9BD4212E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105621" cy="43513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phase of Materials Management</a:t>
            </a:r>
          </a:p>
          <a:p>
            <a:pPr algn="just"/>
            <a:r>
              <a:rPr lang="en-US" sz="2400" dirty="0"/>
              <a:t>Buying or acquiring goods and services to make supply chain management more efficient</a:t>
            </a:r>
          </a:p>
          <a:p>
            <a:pPr algn="just"/>
            <a:r>
              <a:rPr lang="en-US" sz="2400" dirty="0"/>
              <a:t>Operation of market exploration to procure goods and services of desired quality, quantity at lowest price and at the desired time</a:t>
            </a:r>
          </a:p>
          <a:p>
            <a:pPr algn="just"/>
            <a:r>
              <a:rPr lang="en-US" sz="2400" dirty="0"/>
              <a:t>Includes research and development for the proper selection of materials and sources, follow-up to ensure timely delivery, inspection to ensure both quantity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7360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733-FDCC-4628-BD29-A97D6BEF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92" y="2960771"/>
            <a:ext cx="9555695" cy="936457"/>
          </a:xfrm>
        </p:spPr>
        <p:txBody>
          <a:bodyPr>
            <a:normAutofit/>
          </a:bodyPr>
          <a:lstStyle/>
          <a:p>
            <a:r>
              <a:rPr lang="en-US" sz="6000" dirty="0"/>
              <a:t>1.5 Organization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2482841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F1E-37C7-43BA-B6E4-EA353C5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1B1A-3306-4ACC-BBFA-602A7482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105621" cy="43513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Responsible for procuring the goods, raw material &amp; services required to operate the organization effectively</a:t>
            </a:r>
          </a:p>
          <a:p>
            <a:pPr algn="just"/>
            <a:r>
              <a:rPr lang="en-US" sz="2400" dirty="0"/>
              <a:t>Every organization has its specific needs when it comes to the sourcing and procurement of equipment, raw materials, and services</a:t>
            </a:r>
          </a:p>
        </p:txBody>
      </p:sp>
    </p:spTree>
    <p:extLst>
      <p:ext uri="{BB962C8B-B14F-4D97-AF65-F5344CB8AC3E}">
        <p14:creationId xmlns:p14="http://schemas.microsoft.com/office/powerpoint/2010/main" val="31944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B78-9374-4A0A-9D63-4E929903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 of Purchasing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6B04-D3E1-4C9C-A2B9-3D541F74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92742" cy="43513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Identify business requirements for goods, materials, and services</a:t>
            </a:r>
          </a:p>
          <a:p>
            <a:pPr algn="just"/>
            <a:r>
              <a:rPr lang="en-US" sz="2400" dirty="0"/>
              <a:t>Find reliable suppliers to meet these requirements</a:t>
            </a:r>
          </a:p>
          <a:p>
            <a:pPr algn="just"/>
            <a:r>
              <a:rPr lang="en-US" sz="2400" dirty="0"/>
              <a:t>Negotiate prices, build quality, and delivery terms</a:t>
            </a:r>
          </a:p>
          <a:p>
            <a:pPr algn="just"/>
            <a:r>
              <a:rPr lang="en-US" sz="2400" dirty="0"/>
              <a:t>Set up the order quantities and making bid requests on supply contracts</a:t>
            </a:r>
          </a:p>
          <a:p>
            <a:pPr algn="just"/>
            <a:r>
              <a:rPr lang="en-US" sz="2400" dirty="0"/>
              <a:t>Coordinate delivery and storage operations</a:t>
            </a:r>
          </a:p>
          <a:p>
            <a:pPr algn="just"/>
            <a:r>
              <a:rPr lang="en-US" sz="2400" dirty="0"/>
              <a:t>Run quality control and product testing</a:t>
            </a:r>
          </a:p>
        </p:txBody>
      </p:sp>
    </p:spTree>
    <p:extLst>
      <p:ext uri="{BB962C8B-B14F-4D97-AF65-F5344CB8AC3E}">
        <p14:creationId xmlns:p14="http://schemas.microsoft.com/office/powerpoint/2010/main" val="395273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B467-DAA8-4531-9657-AE42F264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Duties and Responsibilities of Purchasing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A8BD-B94F-4333-B9EB-1C8DE6CA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79863" cy="43513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Maintaining long-term exclusive partnerships with top vendors</a:t>
            </a:r>
          </a:p>
          <a:p>
            <a:pPr algn="just"/>
            <a:r>
              <a:rPr lang="en-US" sz="2400" dirty="0"/>
              <a:t>Acquiring goods at competitive rates</a:t>
            </a:r>
          </a:p>
          <a:p>
            <a:pPr algn="just"/>
            <a:r>
              <a:rPr lang="en-US" sz="2400" dirty="0"/>
              <a:t>Researching goods and products carefully based on quality, prices, and delivery terms</a:t>
            </a:r>
          </a:p>
          <a:p>
            <a:pPr algn="just"/>
            <a:r>
              <a:rPr lang="en-US" sz="2400" dirty="0"/>
              <a:t>Creating transparency in delivery and order processes</a:t>
            </a:r>
          </a:p>
          <a:p>
            <a:pPr algn="just"/>
            <a:r>
              <a:rPr lang="en-US" sz="2400" dirty="0"/>
              <a:t>Building conclusive financial reports to calculate ROIs</a:t>
            </a:r>
          </a:p>
        </p:txBody>
      </p:sp>
    </p:spTree>
    <p:extLst>
      <p:ext uri="{BB962C8B-B14F-4D97-AF65-F5344CB8AC3E}">
        <p14:creationId xmlns:p14="http://schemas.microsoft.com/office/powerpoint/2010/main" val="122774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3FD6-817B-41D1-8D8E-123D487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0EE3-FC01-4029-AA87-4716C5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41227" cy="435133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1" dirty="0"/>
              <a:t>1. Purchasing by Requirement</a:t>
            </a:r>
          </a:p>
          <a:p>
            <a:pPr algn="just">
              <a:buFontTx/>
              <a:buChar char="-"/>
            </a:pPr>
            <a:r>
              <a:rPr lang="en-US" sz="2400" dirty="0"/>
              <a:t>Purchasing goods only when needed and in required quantity</a:t>
            </a:r>
          </a:p>
          <a:p>
            <a:pPr algn="just">
              <a:buFontTx/>
              <a:buChar char="-"/>
            </a:pPr>
            <a:r>
              <a:rPr lang="en-US" sz="2400" dirty="0"/>
              <a:t>Goods which are not regularly required i.e. emergency goods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2. Market Purchasing</a:t>
            </a:r>
          </a:p>
          <a:p>
            <a:pPr algn="just">
              <a:buFontTx/>
              <a:buChar char="-"/>
            </a:pPr>
            <a:r>
              <a:rPr lang="en-US" sz="2400" dirty="0"/>
              <a:t>Buying goods for taking advantages of favorable market situations</a:t>
            </a:r>
          </a:p>
          <a:p>
            <a:pPr algn="just">
              <a:buFontTx/>
              <a:buChar char="-"/>
            </a:pPr>
            <a:r>
              <a:rPr lang="en-US" sz="2400" dirty="0"/>
              <a:t>Purchases are not made to meet immediate needs but are acquired as per the future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994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217-238A-492F-9E91-4259E9F5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721218"/>
            <a:ext cx="9157137" cy="5458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3. Speculative Purchasing</a:t>
            </a:r>
          </a:p>
          <a:p>
            <a:pPr algn="just">
              <a:buFontTx/>
              <a:buChar char="-"/>
            </a:pPr>
            <a:r>
              <a:rPr lang="en-US" sz="2200" dirty="0"/>
              <a:t>Purchasing at lower prices with a view to sell them at higher prices in future</a:t>
            </a:r>
          </a:p>
          <a:p>
            <a:pPr algn="just">
              <a:buFontTx/>
              <a:buChar char="-"/>
            </a:pPr>
            <a:r>
              <a:rPr lang="en-US" sz="2200" dirty="0"/>
              <a:t>Purchases are not made as per the production needs of the plant, but to earn profits out of price rises later on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4. Purchasing for Specific Future Period</a:t>
            </a:r>
          </a:p>
          <a:p>
            <a:pPr algn="just">
              <a:buFontTx/>
              <a:buChar char="-"/>
            </a:pPr>
            <a:r>
              <a:rPr lang="en-US" sz="2200" dirty="0"/>
              <a:t>Purchasing goods which are regularly required, in small quantity, and chances of price fluctuations are negligible</a:t>
            </a:r>
          </a:p>
          <a:p>
            <a:pPr algn="just">
              <a:buFontTx/>
              <a:buChar char="-"/>
            </a:pPr>
            <a:r>
              <a:rPr lang="en-US" sz="2200" dirty="0"/>
              <a:t>Needs for specific period are assessed and purchases made accordingly</a:t>
            </a:r>
          </a:p>
        </p:txBody>
      </p:sp>
    </p:spTree>
    <p:extLst>
      <p:ext uri="{BB962C8B-B14F-4D97-AF65-F5344CB8AC3E}">
        <p14:creationId xmlns:p14="http://schemas.microsoft.com/office/powerpoint/2010/main" val="315599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A250-32A9-4B71-A9FB-217E4F0F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811370"/>
            <a:ext cx="9066984" cy="53687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5. Contract Purchasing</a:t>
            </a:r>
          </a:p>
          <a:p>
            <a:pPr algn="just">
              <a:buFontTx/>
              <a:buChar char="-"/>
            </a:pPr>
            <a:r>
              <a:rPr lang="en-US" sz="2200" dirty="0"/>
              <a:t>Specific quantity of materials is contracted to be purchased and delivery is taken in future</a:t>
            </a:r>
          </a:p>
          <a:p>
            <a:pPr algn="just">
              <a:buFontTx/>
              <a:buChar char="-"/>
            </a:pPr>
            <a:r>
              <a:rPr lang="en-US" sz="2200" dirty="0"/>
              <a:t>Price and other terms and conditions are fixed at the time of contract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6. Scheduled Purchasing</a:t>
            </a:r>
          </a:p>
          <a:p>
            <a:pPr algn="just">
              <a:buFontTx/>
              <a:buChar char="-"/>
            </a:pPr>
            <a:r>
              <a:rPr lang="en-US" sz="2200" dirty="0"/>
              <a:t>Suppliers are supplied a probable time schedule for material requirements</a:t>
            </a:r>
          </a:p>
          <a:p>
            <a:pPr algn="just">
              <a:buFontTx/>
              <a:buChar char="-"/>
            </a:pPr>
            <a:r>
              <a:rPr lang="en-US" sz="2200" dirty="0"/>
              <a:t>Suppliers are informed of probable needs and orders are sent accordingly; not a contract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1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B1EB-9C44-4C51-ADB7-B07B1C9E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669702"/>
            <a:ext cx="9221531" cy="55104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7. Group Purchasing of Small Items</a:t>
            </a:r>
          </a:p>
          <a:p>
            <a:pPr algn="just">
              <a:buFontTx/>
              <a:buChar char="-"/>
            </a:pPr>
            <a:r>
              <a:rPr lang="en-US" sz="2200" dirty="0"/>
              <a:t>For purchasing a number of small items such that the costs of placing orders may be higher than prices of the items</a:t>
            </a:r>
          </a:p>
          <a:p>
            <a:pPr algn="just">
              <a:buFontTx/>
              <a:buChar char="-"/>
            </a:pPr>
            <a:r>
              <a:rPr lang="en-US" sz="2200" dirty="0"/>
              <a:t>Buyer places order with a vendor for those items; vendor takes a certain percentage of profit</a:t>
            </a:r>
          </a:p>
          <a:p>
            <a:pPr algn="just">
              <a:buFontTx/>
              <a:buChar char="-"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8. Co-operative Purchasing</a:t>
            </a:r>
          </a:p>
          <a:p>
            <a:pPr algn="just">
              <a:buFontTx/>
              <a:buChar char="-"/>
            </a:pPr>
            <a:r>
              <a:rPr lang="en-US" sz="2200" dirty="0"/>
              <a:t>Small industrial units may join to pool their requirements and then place bulk orders with dealers</a:t>
            </a:r>
          </a:p>
          <a:p>
            <a:pPr algn="just">
              <a:buFontTx/>
              <a:buChar char="-"/>
            </a:pPr>
            <a:r>
              <a:rPr lang="en-US" sz="2200" dirty="0"/>
              <a:t>Obtain rebates on large quantity purchases, cash discounts and savings in transportation costs</a:t>
            </a:r>
          </a:p>
        </p:txBody>
      </p:sp>
    </p:spTree>
    <p:extLst>
      <p:ext uri="{BB962C8B-B14F-4D97-AF65-F5344CB8AC3E}">
        <p14:creationId xmlns:p14="http://schemas.microsoft.com/office/powerpoint/2010/main" val="247293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6E2-2524-018C-7099-04176E6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0341-B7A2-A4DD-C451-946AD3CB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According to </a:t>
            </a:r>
            <a:r>
              <a:rPr lang="en-US" dirty="0">
                <a:ea typeface="+mn-lt"/>
                <a:cs typeface="+mn-lt"/>
                <a:hlinkClick r:id="rId2"/>
              </a:rPr>
              <a:t>American Marketing Association</a:t>
            </a:r>
            <a:r>
              <a:rPr lang="en-US" dirty="0">
                <a:ea typeface="+mn-lt"/>
                <a:cs typeface="+mn-lt"/>
              </a:rPr>
              <a:t> (AMA), Marketing is defined as "the activity, set of institutions, and processes for creating, communicating, delivering, and exchanging offerings that have value for customers, clients, partners, and society at large".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Four P's of Marketing: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Product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Pricing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Placement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Promotion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Marketing Management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Performs all management function related to the field of management.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Performs activities to determine the needs of customer.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9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53E-EBB9-DD68-7FB8-83624F2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3561-A124-8B24-ECA8-EEFC1B88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Marketing Concept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Use of marketing data to focus on the needs and  wants of customer.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Three fundamental belief's: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Customer oriented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Profit oriented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Satisfaction of customers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Market Research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Systematic gathering, recording and analysis of qualitative and quantitative data 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Four key element to market research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Analysis of current activities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Market intelligence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Market analysis</a:t>
            </a:r>
            <a:endParaRPr lang="en-US" dirty="0"/>
          </a:p>
          <a:p>
            <a:pPr lvl="2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Product Evaluation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4E8F-1201-9403-9DA9-339941C4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ED7-56E1-F50B-E359-150C5ED1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Pricing</a:t>
            </a:r>
            <a:br>
              <a:rPr lang="en-US" spc="0" dirty="0">
                <a:ea typeface="+mn-lt"/>
                <a:cs typeface="+mn-lt"/>
              </a:rPr>
            </a:b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Based on the quality and demand the price is set for the product </a:t>
            </a:r>
            <a:endParaRPr lang="en-US" dirty="0">
              <a:solidFill>
                <a:srgbClr val="262626"/>
              </a:solidFill>
            </a:endParaRPr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Buying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Involves where to buy, what to buy, how much, from whom, when and at what price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Distribution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Determine the best way for a customer to locate, obtain and use the product and service of organization.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Markets information Management</a:t>
            </a:r>
            <a:endParaRPr lang="en-US" dirty="0"/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Market information management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Strategic marketing is driven by  data so an organization need to gather information about the customer rivals and market trends for an organization to success.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Promotion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Financing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675-D792-8CB1-D768-343ACC69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Organization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34E1-F87F-AF01-D175-709959D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Oldest and traditional form </a:t>
            </a:r>
          </a:p>
          <a:p>
            <a:r>
              <a:rPr lang="en-US" dirty="0"/>
              <a:t>Direct line of authority from the superior to subordinate level.</a:t>
            </a:r>
          </a:p>
          <a:p>
            <a:r>
              <a:rPr lang="en-US" dirty="0"/>
              <a:t>Also known as simple and military organization</a:t>
            </a:r>
          </a:p>
          <a:p>
            <a:r>
              <a:rPr lang="en-US" dirty="0"/>
              <a:t>Follows the chain of command and scalar chain</a:t>
            </a:r>
          </a:p>
          <a:p>
            <a:pPr marL="0" indent="0">
              <a:buNone/>
            </a:pPr>
            <a:r>
              <a:rPr lang="en-US" dirty="0"/>
              <a:t>Types of Line Organization </a:t>
            </a:r>
          </a:p>
          <a:p>
            <a:r>
              <a:rPr lang="en-US" dirty="0"/>
              <a:t>Pure line Organization: individuals perform same type of work</a:t>
            </a:r>
            <a:br>
              <a:rPr lang="en-US" dirty="0"/>
            </a:br>
            <a:r>
              <a:rPr lang="en-US" dirty="0"/>
              <a:t>Line is divided into effective control and supervision</a:t>
            </a:r>
          </a:p>
          <a:p>
            <a:r>
              <a:rPr lang="en-US" dirty="0"/>
              <a:t>Department line Organization:</a:t>
            </a:r>
            <a:br>
              <a:rPr lang="en-US" dirty="0"/>
            </a:br>
            <a:r>
              <a:rPr lang="en-US" dirty="0"/>
              <a:t>Organization is divided into different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367-5CFB-322F-B7B2-3321B72E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Adverstisement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25D3-DC58-3A16-75EA-F76E0362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Forms of marketing used to encourage the customer and end user to take action upon product.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Medium: newspaper, online sources, </a:t>
            </a:r>
            <a:r>
              <a:rPr lang="en-US" dirty="0" err="1">
                <a:ea typeface="+mn-lt"/>
                <a:cs typeface="+mn-lt"/>
              </a:rPr>
              <a:t>etc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Increase awareness to the people about the product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FFE6-3EF6-F3CE-905A-7FCE1239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706494" cy="7159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FA5071-2349-7DDD-EDE6-1E69066B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237623"/>
            <a:ext cx="9717578" cy="5284310"/>
          </a:xfrm>
        </p:spPr>
      </p:pic>
    </p:spTree>
    <p:extLst>
      <p:ext uri="{BB962C8B-B14F-4D97-AF65-F5344CB8AC3E}">
        <p14:creationId xmlns:p14="http://schemas.microsoft.com/office/powerpoint/2010/main" val="39421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69D7-FD6A-9A2A-1658-98155D0F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20A-51B0-50CA-7FAA-3C05F84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and Easy To understand </a:t>
            </a:r>
          </a:p>
          <a:p>
            <a:r>
              <a:rPr lang="en-US" dirty="0"/>
              <a:t>Quick Decision And Implementation</a:t>
            </a:r>
          </a:p>
          <a:p>
            <a:r>
              <a:rPr lang="en-US" dirty="0"/>
              <a:t>Maintain Discipline</a:t>
            </a:r>
          </a:p>
          <a:p>
            <a:r>
              <a:rPr lang="en-US" dirty="0"/>
              <a:t>Fixed Responsibility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Effective Management</a:t>
            </a:r>
          </a:p>
          <a:p>
            <a:r>
              <a:rPr lang="en-US" dirty="0"/>
              <a:t>Economical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5076-5A66-784F-0A4E-A7EC72F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125CE-4FAD-A9EA-0A69-55FD2220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Overload on Managers</a:t>
            </a:r>
          </a:p>
          <a:p>
            <a:r>
              <a:rPr lang="en-US" dirty="0"/>
              <a:t>Lack of specialization</a:t>
            </a:r>
          </a:p>
          <a:p>
            <a:r>
              <a:rPr lang="en-US" dirty="0"/>
              <a:t>Autocratic Leadership</a:t>
            </a:r>
          </a:p>
          <a:p>
            <a:r>
              <a:rPr lang="en-US" dirty="0"/>
              <a:t>Problems of coordination</a:t>
            </a:r>
          </a:p>
          <a:p>
            <a:r>
              <a:rPr lang="en-US" dirty="0"/>
              <a:t>Inefficiency</a:t>
            </a:r>
          </a:p>
          <a:p>
            <a:r>
              <a:rPr lang="en-US" dirty="0"/>
              <a:t>Lack of stability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https://tyonote.com/line_organization/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014-4E5C-01DC-084E-200D63A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34C4-DB21-030A-435F-381EEA28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Divides entire functions into major functional groups</a:t>
            </a:r>
          </a:p>
          <a:p>
            <a:r>
              <a:rPr lang="en-US" dirty="0"/>
              <a:t>Each function is entrusted to a specialist-functional specialist</a:t>
            </a:r>
          </a:p>
          <a:p>
            <a:r>
              <a:rPr lang="en-US" dirty="0"/>
              <a:t>Functional manger can exercise functional authority to overall subordinates</a:t>
            </a:r>
          </a:p>
          <a:p>
            <a:r>
              <a:rPr lang="en-US" dirty="0"/>
              <a:t>Functional specialist communicate through chief executive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174803-32EC-F171-1862-0A03DDF5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06" y="643467"/>
            <a:ext cx="83150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CAFC-DF55-FD82-D970-2585E558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4E4-DEFF-4279-B583-FECF0E14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Benefits of Specialists</a:t>
            </a:r>
          </a:p>
          <a:p>
            <a:r>
              <a:rPr lang="en-US" dirty="0"/>
              <a:t> Increase Efficiency</a:t>
            </a:r>
          </a:p>
          <a:p>
            <a:r>
              <a:rPr lang="en-US" dirty="0"/>
              <a:t>Healthy Competition Among Experts</a:t>
            </a:r>
          </a:p>
          <a:p>
            <a:r>
              <a:rPr lang="en-US" dirty="0"/>
              <a:t>Relief To Executives</a:t>
            </a:r>
          </a:p>
          <a:p>
            <a:r>
              <a:rPr lang="en-US" dirty="0"/>
              <a:t>Mass Production</a:t>
            </a:r>
          </a:p>
          <a:p>
            <a:r>
              <a:rPr lang="en-US" dirty="0"/>
              <a:t>Facilitates Growth and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29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701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View</vt:lpstr>
      <vt:lpstr>PowerPoint Presentation</vt:lpstr>
      <vt:lpstr>1.5 Organization Structure</vt:lpstr>
      <vt:lpstr>Line Organization </vt:lpstr>
      <vt:lpstr>PowerPoint Presentation</vt:lpstr>
      <vt:lpstr>Advantages </vt:lpstr>
      <vt:lpstr>Disadvantages</vt:lpstr>
      <vt:lpstr>Functional Organization</vt:lpstr>
      <vt:lpstr>PowerPoint Presentation</vt:lpstr>
      <vt:lpstr>Advantages</vt:lpstr>
      <vt:lpstr>Disadvantages</vt:lpstr>
      <vt:lpstr>Line and Staff Organization</vt:lpstr>
      <vt:lpstr>PowerPoint Presentation</vt:lpstr>
      <vt:lpstr>Advantages</vt:lpstr>
      <vt:lpstr>Disadvantages</vt:lpstr>
      <vt:lpstr>Committee Organization</vt:lpstr>
      <vt:lpstr>Advantages</vt:lpstr>
      <vt:lpstr>Disadvantages</vt:lpstr>
      <vt:lpstr>1.6 Purchasing and Marketing Management</vt:lpstr>
      <vt:lpstr>Purchasing</vt:lpstr>
      <vt:lpstr>Purchasing Department</vt:lpstr>
      <vt:lpstr>Key Functions of Purchasing Departments</vt:lpstr>
      <vt:lpstr>Duties and Responsibilities of Purchasing Departments</vt:lpstr>
      <vt:lpstr>Purchasing Methods</vt:lpstr>
      <vt:lpstr>PowerPoint Presentation</vt:lpstr>
      <vt:lpstr>PowerPoint Presentation</vt:lpstr>
      <vt:lpstr>PowerPoint Presentation</vt:lpstr>
      <vt:lpstr>Marketing</vt:lpstr>
      <vt:lpstr>PowerPoint Presentation</vt:lpstr>
      <vt:lpstr>Function of Marketing</vt:lpstr>
      <vt:lpstr>Adverstisement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Nibendra Bajracharya</cp:lastModifiedBy>
  <cp:revision>238</cp:revision>
  <dcterms:created xsi:type="dcterms:W3CDTF">2022-06-17T09:17:49Z</dcterms:created>
  <dcterms:modified xsi:type="dcterms:W3CDTF">2022-06-18T14:30:25Z</dcterms:modified>
</cp:coreProperties>
</file>