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94" r:id="rId12"/>
    <p:sldId id="295" r:id="rId13"/>
    <p:sldId id="296" r:id="rId14"/>
    <p:sldId id="297" r:id="rId15"/>
    <p:sldId id="266" r:id="rId16"/>
    <p:sldId id="274" r:id="rId17"/>
    <p:sldId id="275" r:id="rId18"/>
    <p:sldId id="298" r:id="rId19"/>
    <p:sldId id="299" r:id="rId20"/>
    <p:sldId id="277" r:id="rId21"/>
    <p:sldId id="285" r:id="rId22"/>
    <p:sldId id="286" r:id="rId23"/>
    <p:sldId id="300" r:id="rId24"/>
    <p:sldId id="287" r:id="rId25"/>
    <p:sldId id="292" r:id="rId26"/>
    <p:sldId id="291" r:id="rId27"/>
    <p:sldId id="288" r:id="rId28"/>
    <p:sldId id="301" r:id="rId29"/>
    <p:sldId id="290" r:id="rId30"/>
    <p:sldId id="268" r:id="rId31"/>
    <p:sldId id="283" r:id="rId32"/>
    <p:sldId id="282" r:id="rId33"/>
    <p:sldId id="267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  <p1510:client id="{B9EA9DD1-AE5F-7C18-203E-EC5EB3579303}" v="198" dt="2022-08-15T11:52:09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>
                <a:latin typeface="Times New Roman"/>
                <a:ea typeface="+mj-lt"/>
                <a:cs typeface="+mj-lt"/>
              </a:rPr>
              <a:t>SUBMITTED BY:</a:t>
            </a:r>
            <a:endParaRPr lang="en-US" sz="1400" b="1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IMAGE INPAINTING USING GENERATIVE ADVERSARIAL NETWORKS (GAN)</a:t>
            </a:r>
            <a:endParaRPr lang="en-US" sz="30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latin typeface="Times New Roman"/>
                <a:ea typeface="+mn-lt"/>
                <a:cs typeface="+mn-lt"/>
              </a:rPr>
              <a:t>[CT 707]</a:t>
            </a:r>
            <a:endParaRPr lang="en-US" sz="19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 dirty="0">
              <a:latin typeface="Times New Roman"/>
              <a:cs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A8B14-9380-F2AE-E2DF-AEAE7578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844358"/>
            <a:ext cx="10650682" cy="3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Data Flow Diagram Level 1</a:t>
            </a:r>
          </a:p>
          <a:p>
            <a:pPr marL="0" indent="0">
              <a:buNone/>
            </a:pPr>
            <a:endParaRPr lang="en-US" sz="2400" b="1" dirty="0">
              <a:latin typeface="Times New Roman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DD6CB-9BD8-ECDC-74C1-BC087368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1452973"/>
            <a:ext cx="11282316" cy="51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AB0E0-8DCC-4ACD-5CEC-ED5412EF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00" y="1179576"/>
            <a:ext cx="9743384" cy="52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25355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7795A-BDB0-4A72-486F-BC1A8AB6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70" y="374904"/>
            <a:ext cx="4798060" cy="63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4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Sequence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EB544A-9350-D0AF-3268-D040CE9AD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" t="191" r="1940" b="947"/>
          <a:stretch/>
        </p:blipFill>
        <p:spPr bwMode="auto">
          <a:xfrm>
            <a:off x="3371913" y="448720"/>
            <a:ext cx="6814503" cy="6344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005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Methodology</a:t>
            </a:r>
            <a:endParaRPr lang="en-US" sz="3600" b="1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Conditional GAN for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GAN, two models are trained simultaneously: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- Captures data distribution and generates images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– Estimates the probability that a sample came from training data rather than the Generator.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generator and discriminator are conditioned on the same auxiliary information, such as class labels or input data.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) Standard GAN and (b) conditional GAN architectures. | Download  Scientific Diagram">
            <a:extLst>
              <a:ext uri="{FF2B5EF4-FFF2-40B4-BE49-F238E27FC236}">
                <a16:creationId xmlns:a16="http://schemas.microsoft.com/office/drawing/2014/main" id="{7E3591FF-092B-BB5F-FA74-F0F8F1869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9" y="785940"/>
            <a:ext cx="11476761" cy="5066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9A55-064C-C47E-0E40-E911C44E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EA0C-F7E0-9290-A4FC-9323530E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conditional GAN, where the generation of the output image is conditional on a source image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is trained via adversarial loss, which encourages to generate plausible images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must determine whether the target image is plausible transformation of the source image</a:t>
            </a:r>
          </a:p>
        </p:txBody>
      </p:sp>
    </p:spTree>
    <p:extLst>
      <p:ext uri="{BB962C8B-B14F-4D97-AF65-F5344CB8AC3E}">
        <p14:creationId xmlns:p14="http://schemas.microsoft.com/office/powerpoint/2010/main" val="83625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413300-68C1-63A0-A7D8-487906760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09" y="681037"/>
            <a:ext cx="9110437" cy="6093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39A55-064C-C47E-0E40-E911C44E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42930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Image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716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architecture of the generator is based on U-Net.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the convolutional layers in encoder-decoder fashion, that generates the recovered images from cropped images.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side of the network is Contracting path or Encoder.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side of the network is Expansive path or Decoder.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image of the generator is then injected into the discriminator, that determines whether the image is real or fake.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ADF3-ECFB-43FC-84CE-4A3BD3C4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5955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encoder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 Convolution for down sampling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decoder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2-D Convolution for up sampling -&gt; Batch normalization -&gt; Dropouts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 between the encoder and decoder, which will help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 back to the original resolution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skip connections, it’s possible that the output of the network to be a function of both input image and some fine-grained deep features.</a:t>
            </a:r>
          </a:p>
        </p:txBody>
      </p:sp>
    </p:spTree>
    <p:extLst>
      <p:ext uri="{BB962C8B-B14F-4D97-AF65-F5344CB8AC3E}">
        <p14:creationId xmlns:p14="http://schemas.microsoft.com/office/powerpoint/2010/main" val="246103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CFDB-7509-4941-AACC-07D68103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7A12-0308-485B-B1E3-78719439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loss is a sigmoid cross-entropy loss of the generated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includes L1 loss, which is MAE (mean absolute error) between the generated image and the target image.</a:t>
            </a:r>
          </a:p>
        </p:txBody>
      </p:sp>
    </p:spTree>
    <p:extLst>
      <p:ext uri="{BB962C8B-B14F-4D97-AF65-F5344CB8AC3E}">
        <p14:creationId xmlns:p14="http://schemas.microsoft.com/office/powerpoint/2010/main" val="173159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BD788-5BF3-2080-A53D-30852DA5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t="1790" r="8270"/>
          <a:stretch/>
        </p:blipFill>
        <p:spPr bwMode="auto">
          <a:xfrm>
            <a:off x="685800" y="640525"/>
            <a:ext cx="5410200" cy="4525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6AE8C-C587-2442-E5B1-04A23B7AC82B}"/>
              </a:ext>
            </a:extLst>
          </p:cNvPr>
          <p:cNvSpPr txBox="1"/>
          <p:nvPr/>
        </p:nvSpPr>
        <p:spPr>
          <a:xfrm>
            <a:off x="685800" y="5848143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Generator Loss for first 5K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CB010-3AA4-6231-BFD3-7E40C35B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" r="5299"/>
          <a:stretch/>
        </p:blipFill>
        <p:spPr bwMode="auto">
          <a:xfrm>
            <a:off x="6187418" y="640525"/>
            <a:ext cx="5758459" cy="4525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C26FD-4308-346B-1721-C17985904C91}"/>
              </a:ext>
            </a:extLst>
          </p:cNvPr>
          <p:cNvSpPr txBox="1"/>
          <p:nvPr/>
        </p:nvSpPr>
        <p:spPr>
          <a:xfrm>
            <a:off x="6081131" y="5848143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Generator Loss for second 5K images</a:t>
            </a:r>
          </a:p>
        </p:txBody>
      </p:sp>
    </p:spTree>
    <p:extLst>
      <p:ext uri="{BB962C8B-B14F-4D97-AF65-F5344CB8AC3E}">
        <p14:creationId xmlns:p14="http://schemas.microsoft.com/office/powerpoint/2010/main" val="43644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E3B2-5914-492C-B1E5-6E5D653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90"/>
            <a:ext cx="10515600" cy="104059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900C6-5A1A-4761-98C1-2621A81B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71" y="1306057"/>
            <a:ext cx="6278657" cy="5282353"/>
          </a:xfrm>
        </p:spPr>
      </p:pic>
    </p:spTree>
    <p:extLst>
      <p:ext uri="{BB962C8B-B14F-4D97-AF65-F5344CB8AC3E}">
        <p14:creationId xmlns:p14="http://schemas.microsoft.com/office/powerpoint/2010/main" val="8241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A38DF6-A777-4AD2-9546-33D72354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Pix2Pix model uses discriminator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segments the image into matrix of patches of size 70*70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classifier—it tries to classify if each image patch is real.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this discriminator convolutionally across the image, averaging all responses to provide the ultimate output.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of the output matrix represents the probability of whether the corresponding image patch is real or artiﬁcially generated.</a:t>
            </a:r>
          </a:p>
        </p:txBody>
      </p:sp>
    </p:spTree>
    <p:extLst>
      <p:ext uri="{BB962C8B-B14F-4D97-AF65-F5344CB8AC3E}">
        <p14:creationId xmlns:p14="http://schemas.microsoft.com/office/powerpoint/2010/main" val="411495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3E02-5371-4FF3-A5DD-443F7674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431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receives 2 inputs: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target image, which it should classify as real.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generated image (the output of the generator), which it should classify as fake.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discriminator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output after the last layer is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30, 30, 1).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30 x 30 image patch of the output classifies a 70 x 70 portion of the input image.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90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F097-F07F-4A2E-A320-0D923BFF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11620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D495-9143-4608-8D5C-2D5169C0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599"/>
            <a:ext cx="10515600" cy="5043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is a binary cross-entropy loss of the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3D78C-F63D-5175-E839-752DBD97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"/>
          <a:stretch/>
        </p:blipFill>
        <p:spPr bwMode="auto">
          <a:xfrm>
            <a:off x="123273" y="1845246"/>
            <a:ext cx="6114332" cy="4331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5AD4C-E560-7107-4108-32F1E5A7F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05" y="1845246"/>
            <a:ext cx="5954395" cy="44659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DFE5-154A-39EC-F8C6-17873B4A62FD}"/>
              </a:ext>
            </a:extLst>
          </p:cNvPr>
          <p:cNvSpPr txBox="1"/>
          <p:nvPr/>
        </p:nvSpPr>
        <p:spPr>
          <a:xfrm>
            <a:off x="552387" y="6305787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Discriminator Loss for first 5K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006E3-8DEC-8DC4-89DE-8DB528DB92C0}"/>
              </a:ext>
            </a:extLst>
          </p:cNvPr>
          <p:cNvSpPr txBox="1"/>
          <p:nvPr/>
        </p:nvSpPr>
        <p:spPr>
          <a:xfrm>
            <a:off x="6096000" y="6305787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Discriminator Loss for second 5K images</a:t>
            </a:r>
          </a:p>
        </p:txBody>
      </p:sp>
    </p:spTree>
    <p:extLst>
      <p:ext uri="{BB962C8B-B14F-4D97-AF65-F5344CB8AC3E}">
        <p14:creationId xmlns:p14="http://schemas.microsoft.com/office/powerpoint/2010/main" val="111775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6AE8C-C587-2442-E5B1-04A23B7AC82B}"/>
              </a:ext>
            </a:extLst>
          </p:cNvPr>
          <p:cNvSpPr txBox="1"/>
          <p:nvPr/>
        </p:nvSpPr>
        <p:spPr>
          <a:xfrm>
            <a:off x="438912" y="5848143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Discriminator Accuracy for first 5K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C26FD-4308-346B-1721-C17985904C91}"/>
              </a:ext>
            </a:extLst>
          </p:cNvPr>
          <p:cNvSpPr txBox="1"/>
          <p:nvPr/>
        </p:nvSpPr>
        <p:spPr>
          <a:xfrm>
            <a:off x="6139252" y="5848143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Discriminator Accuracy for second 5K images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DC81B-8F30-5C45-0AF1-4577A9A8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94" y="789823"/>
            <a:ext cx="5854578" cy="439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4ED93-BB44-23C1-8278-7025E58EC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72" y="789823"/>
            <a:ext cx="5854792" cy="439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920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8543-EA0A-4973-95BA-519345A1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(L1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B4171-0A75-4CEF-A388-EF8F2E9A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2" y="1304114"/>
            <a:ext cx="8268854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B2E55-DE52-4070-88FE-825A008F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6" y="3475197"/>
            <a:ext cx="5876046" cy="66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5024E-E43C-4E51-8E9F-E35E463B4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9" y="5001200"/>
            <a:ext cx="749722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Requires photoshop skills which is a tedious process.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Node JS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Python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6698-1295-4E10-B360-F7316E06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homepage showcasing the basic functionality of our application has been created.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some research papers on GAN models used for image inpainting.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“places” dataset and prepared the data in a suitable form to train the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60293-04D9-4C61-BCBD-06757DEC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completed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8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CAF1-A279-4F01-82DD-3DDE1B4F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properties of the web application need to be added.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model with the corresponding generator and discriminator needs to be built.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 the model to increase accuracy.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database, creating APIs.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63B74-2C5B-4317-A1E3-CF311E45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remaining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48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References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>
                <a:latin typeface="Times New Roman"/>
                <a:cs typeface="Calibri" panose="020F0502020204030204"/>
              </a:rPr>
              <a:t>Thank You</a:t>
            </a:r>
            <a:endParaRPr lang="en-US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reconstruct damaged parts or missing parts of image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s.</a:t>
            </a:r>
            <a:endParaRPr lang="en-US" sz="32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Scope and Applications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 reconstitute the missing or damaged portions of the 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 edit an image i.e. object removal.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Requirement Analysis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inpainting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Technical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Operational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Simple and interactive interface and data drive.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3E42E5-AD25-3887-92FB-5F98F163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47" y="1280161"/>
            <a:ext cx="7792106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System Design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1083</Words>
  <Application>Microsoft Office PowerPoint</Application>
  <PresentationFormat>Widescreen</PresentationFormat>
  <Paragraphs>122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Conditional GAN</vt:lpstr>
      <vt:lpstr>PowerPoint Presentation</vt:lpstr>
      <vt:lpstr>Pix2Pix model</vt:lpstr>
      <vt:lpstr>Generator</vt:lpstr>
      <vt:lpstr>PowerPoint Presentation</vt:lpstr>
      <vt:lpstr>PowerPoint Presentation</vt:lpstr>
      <vt:lpstr>Generator loss</vt:lpstr>
      <vt:lpstr>PowerPoint Presentation</vt:lpstr>
      <vt:lpstr>Discriminator</vt:lpstr>
      <vt:lpstr>PowerPoint Presentation</vt:lpstr>
      <vt:lpstr>PowerPoint Presentation</vt:lpstr>
      <vt:lpstr>Discriminator loss</vt:lpstr>
      <vt:lpstr>PowerPoint Presentation</vt:lpstr>
      <vt:lpstr>PowerPoint Presentation</vt:lpstr>
      <vt:lpstr>PowerPoint Presentation</vt:lpstr>
      <vt:lpstr>Tasks completed</vt:lpstr>
      <vt:lpstr>Tasks remaining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Sujan Maharjan</cp:lastModifiedBy>
  <cp:revision>76</cp:revision>
  <dcterms:created xsi:type="dcterms:W3CDTF">2022-06-27T08:57:14Z</dcterms:created>
  <dcterms:modified xsi:type="dcterms:W3CDTF">2023-03-10T14:51:08Z</dcterms:modified>
</cp:coreProperties>
</file>