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6" r:id="rId12"/>
    <p:sldId id="274" r:id="rId13"/>
    <p:sldId id="275" r:id="rId14"/>
    <p:sldId id="289" r:id="rId15"/>
    <p:sldId id="277" r:id="rId16"/>
    <p:sldId id="285" r:id="rId17"/>
    <p:sldId id="286" r:id="rId18"/>
    <p:sldId id="287" r:id="rId19"/>
    <p:sldId id="292" r:id="rId20"/>
    <p:sldId id="291" r:id="rId21"/>
    <p:sldId id="288" r:id="rId22"/>
    <p:sldId id="290" r:id="rId23"/>
    <p:sldId id="268" r:id="rId24"/>
    <p:sldId id="283" r:id="rId25"/>
    <p:sldId id="282" r:id="rId26"/>
    <p:sldId id="267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B03D6F-3F65-4EFF-8B3F-0769CCD1408F}" v="223" dt="2022-06-27T10:52:39.824"/>
    <p1510:client id="{68A37F31-B682-BD86-1895-96789385893C}" v="453" dt="2022-06-27T11:28:44.022"/>
    <p1510:client id="{6E0B853D-EAF5-6D74-AEDC-8D9C340F9E88}" v="548" dt="2022-06-27T09:31:52.284"/>
    <p1510:client id="{B9EA9DD1-AE5F-7C18-203E-EC5EB3579303}" v="198" dt="2022-08-15T11:52:09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1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6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9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9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5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3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7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2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0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6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8525" y="4718903"/>
            <a:ext cx="4287619" cy="179348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b="1">
                <a:latin typeface="Times New Roman"/>
                <a:ea typeface="+mj-lt"/>
                <a:cs typeface="+mj-lt"/>
              </a:rPr>
              <a:t>SUBMITTED BY:</a:t>
            </a:r>
            <a:endParaRPr lang="en-US" sz="1400" b="1">
              <a:latin typeface="Times New Roman"/>
              <a:ea typeface="+mj-lt"/>
              <a:cs typeface="Times"/>
            </a:endParaRPr>
          </a:p>
          <a:p>
            <a:r>
              <a:rPr lang="en-US" sz="1400">
                <a:latin typeface="Times New Roman"/>
                <a:ea typeface="+mj-lt"/>
                <a:cs typeface="+mj-lt"/>
              </a:rPr>
              <a:t>AJAY MAHARJAN (HCE075BCT006)</a:t>
            </a:r>
            <a:endParaRPr lang="en-US" sz="1400">
              <a:latin typeface="Times New Roman"/>
              <a:ea typeface="+mj-lt"/>
              <a:cs typeface="Times"/>
            </a:endParaRPr>
          </a:p>
          <a:p>
            <a:r>
              <a:rPr lang="en-US" sz="1400">
                <a:latin typeface="Times New Roman"/>
                <a:ea typeface="+mj-lt"/>
                <a:cs typeface="+mj-lt"/>
              </a:rPr>
              <a:t>ASHISH RAI (HCE075BCT042)</a:t>
            </a:r>
            <a:endParaRPr lang="en-US" sz="1400">
              <a:latin typeface="Times New Roman"/>
              <a:ea typeface="+mj-lt"/>
              <a:cs typeface="Times"/>
            </a:endParaRPr>
          </a:p>
          <a:p>
            <a:r>
              <a:rPr lang="en-US" sz="1400">
                <a:latin typeface="Times New Roman"/>
                <a:ea typeface="+mj-lt"/>
                <a:cs typeface="+mj-lt"/>
              </a:rPr>
              <a:t>NIBENDRA BAJRACHARYA (HCE075BCT015)</a:t>
            </a:r>
            <a:endParaRPr lang="en-US" sz="1400">
              <a:latin typeface="Times New Roman"/>
              <a:ea typeface="+mj-lt"/>
              <a:cs typeface="Times"/>
            </a:endParaRPr>
          </a:p>
          <a:p>
            <a:r>
              <a:rPr lang="en-US" sz="1400">
                <a:latin typeface="Times New Roman"/>
                <a:ea typeface="+mj-lt"/>
                <a:cs typeface="+mj-lt"/>
              </a:rPr>
              <a:t>SUJAN MAHARJAN (HCE075BCT037)</a:t>
            </a:r>
            <a:endParaRPr lang="en-US" sz="1400">
              <a:latin typeface="Times New Roman"/>
              <a:cs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78215"/>
            <a:ext cx="10015653" cy="4116087"/>
          </a:xfrm>
        </p:spPr>
        <p:txBody>
          <a:bodyPr anchor="b"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A FINAL YEAR MAJOR PROJECT </a:t>
            </a:r>
            <a:endParaRPr lang="en-US" sz="22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ON</a:t>
            </a:r>
            <a:endParaRPr lang="en-US" sz="22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b="1" dirty="0">
                <a:latin typeface="Times New Roman"/>
                <a:ea typeface="+mn-lt"/>
                <a:cs typeface="+mn-lt"/>
              </a:rPr>
              <a:t>IMAGE INPAINTING USING GENERATIVE ADVERSARIAL NETWORKS (GAN)</a:t>
            </a:r>
            <a:endParaRPr lang="en-US" sz="3000" dirty="0">
              <a:latin typeface="Times New Roman"/>
              <a:cs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latin typeface="Times New Roman"/>
                <a:ea typeface="+mn-lt"/>
                <a:cs typeface="+mn-lt"/>
              </a:rPr>
              <a:t>[CT 707]</a:t>
            </a:r>
            <a:endParaRPr lang="en-US" sz="1900" b="1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SUBMITTED TO:</a:t>
            </a:r>
            <a:endParaRPr lang="en-US" sz="2200" b="1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DEPARTMENT OF ELECTRONICS AND COMPUTER ENGINEERING</a:t>
            </a:r>
            <a:endParaRPr lang="en-US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E153-B0FD-8229-ED94-3386D163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16" y="993103"/>
            <a:ext cx="10905066" cy="54161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>
                <a:latin typeface="Times New Roman"/>
                <a:cs typeface="Calibri" panose="020F0502020204030204"/>
              </a:rPr>
              <a:t>Data Flow Diagram Level 0</a:t>
            </a:r>
          </a:p>
          <a:p>
            <a:pPr marL="0" indent="0">
              <a:buNone/>
            </a:pPr>
            <a:endParaRPr lang="en-US" sz="2400" b="1">
              <a:latin typeface="Times New Roman"/>
              <a:cs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0E887-0E64-4A8A-874A-E5F54E975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 t="13784" r="5699" b="7689"/>
          <a:stretch/>
        </p:blipFill>
        <p:spPr>
          <a:xfrm>
            <a:off x="1617198" y="1750097"/>
            <a:ext cx="923528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0FB9-3229-A12F-6042-CE2B749F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Methodology</a:t>
            </a:r>
            <a:endParaRPr lang="en-US" sz="3600" b="1">
              <a:latin typeface="Times New Roman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F1E018-CAD0-4937-8850-DE4D8474C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2" t="5847" r="1106" b="7639"/>
          <a:stretch/>
        </p:blipFill>
        <p:spPr>
          <a:xfrm>
            <a:off x="733619" y="1457471"/>
            <a:ext cx="10189627" cy="3627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74B606-413C-48F8-AD1A-16C449D3850B}"/>
              </a:ext>
            </a:extLst>
          </p:cNvPr>
          <p:cNvSpPr txBox="1"/>
          <p:nvPr/>
        </p:nvSpPr>
        <p:spPr>
          <a:xfrm>
            <a:off x="3953812" y="5604387"/>
            <a:ext cx="428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 : Block diagram of incremental model</a:t>
            </a:r>
          </a:p>
        </p:txBody>
      </p:sp>
    </p:spTree>
    <p:extLst>
      <p:ext uri="{BB962C8B-B14F-4D97-AF65-F5344CB8AC3E}">
        <p14:creationId xmlns:p14="http://schemas.microsoft.com/office/powerpoint/2010/main" val="22986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C059-7BB9-4F20-8652-85590712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Inpainting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7301-A418-4888-B9F1-3EDEE44C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is to implement the GAN for image inpainting.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GAN, two models are simultaneously trained: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- Captures data distribution and generates images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 – Estimates the probability that a sample came from training data rather than the Generator.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 to a minimax two player game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31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E69002-3571-489E-B58B-BB1454B22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3" y="635793"/>
            <a:ext cx="11687174" cy="5586413"/>
          </a:xfrm>
        </p:spPr>
      </p:pic>
    </p:spTree>
    <p:extLst>
      <p:ext uri="{BB962C8B-B14F-4D97-AF65-F5344CB8AC3E}">
        <p14:creationId xmlns:p14="http://schemas.microsoft.com/office/powerpoint/2010/main" val="229791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2CC5BF2-1636-8C65-9130-285E0FFC4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81" y="764263"/>
            <a:ext cx="9110437" cy="6093737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6EC6074-9D7A-40C2-A450-949D4199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2" y="228647"/>
            <a:ext cx="10515600" cy="71304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1768389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62A7-E79F-4F79-B300-8D118D0A6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2428"/>
            <a:ext cx="10515600" cy="55716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architecture of the generator is based on U-Net, which is certain kind of architecture that achieves image segmentation.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generator consists of the convolutional layers in encoder-decoder fashion, that generates the recovered images from cropped images.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side of the network is Contracting path or Encoder.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 side of the network is Expansive path or Decoder.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image of the generator is then injected into the discriminator, that determines whether the image is real or fake.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4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ADF3-ECFB-43FC-84CE-4A3BD3C4F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4275"/>
            <a:ext cx="10515600" cy="55955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in the encoder is: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-&gt; Batch normalization -&gt; Leaky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in the decoder is: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Transposed convolution -&gt; Batch normalization -&gt; Dropout (applied to the first 3 blocks) -&gt;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connections between the encoder and decoder.</a:t>
            </a:r>
          </a:p>
        </p:txBody>
      </p:sp>
    </p:spTree>
    <p:extLst>
      <p:ext uri="{BB962C8B-B14F-4D97-AF65-F5344CB8AC3E}">
        <p14:creationId xmlns:p14="http://schemas.microsoft.com/office/powerpoint/2010/main" val="2461038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CFDB-7509-4941-AACC-07D68103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7A12-0308-485B-B1E3-787194396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generator loss is a sigmoid cross-entropy loss of the generated images and an array of ones.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includes L1 loss, which is MAE (mean absolute error) between the generated image and the target image.</a:t>
            </a:r>
          </a:p>
        </p:txBody>
      </p:sp>
    </p:spTree>
    <p:extLst>
      <p:ext uri="{BB962C8B-B14F-4D97-AF65-F5344CB8AC3E}">
        <p14:creationId xmlns:p14="http://schemas.microsoft.com/office/powerpoint/2010/main" val="1731598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E3B2-5914-492C-B1E5-6E5D6536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590"/>
            <a:ext cx="10515600" cy="104059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1900C6-5A1A-4761-98C1-2621A81B6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671" y="1306057"/>
            <a:ext cx="6278657" cy="5282353"/>
          </a:xfrm>
        </p:spPr>
      </p:pic>
    </p:spTree>
    <p:extLst>
      <p:ext uri="{BB962C8B-B14F-4D97-AF65-F5344CB8AC3E}">
        <p14:creationId xmlns:p14="http://schemas.microsoft.com/office/powerpoint/2010/main" val="82416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A38DF6-A777-4AD2-9546-33D723548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9684"/>
            <a:ext cx="10515600" cy="546727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PatchGAN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classifier—it tries to classify if each image patch is real or not real.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this discriminator convolutionally across the image, averaging all responses to provide the ultimate output of D.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value of the output matrix represents the probability of whether the corresponding image patch is real or artiﬁcially generated.</a:t>
            </a:r>
          </a:p>
        </p:txBody>
      </p:sp>
    </p:spTree>
    <p:extLst>
      <p:ext uri="{BB962C8B-B14F-4D97-AF65-F5344CB8AC3E}">
        <p14:creationId xmlns:p14="http://schemas.microsoft.com/office/powerpoint/2010/main" val="411495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B117-AD85-4EA9-FE9D-3658D27D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Introduction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A1C0E97-1A15-9191-859E-9E6AE37B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62554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/>
              </a:rPr>
              <a:t>Image Inpainting underlie Image Processing using deep learning technique.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/>
              </a:rPr>
              <a:t>Improve the quality of an 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/>
              </a:rPr>
              <a:t>Recover the lost fragment or remove the object completely.</a:t>
            </a:r>
          </a:p>
        </p:txBody>
      </p:sp>
    </p:spTree>
    <p:extLst>
      <p:ext uri="{BB962C8B-B14F-4D97-AF65-F5344CB8AC3E}">
        <p14:creationId xmlns:p14="http://schemas.microsoft.com/office/powerpoint/2010/main" val="1381804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3E02-5371-4FF3-A5DD-443F7674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5093"/>
            <a:ext cx="10515600" cy="54318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discriminator receives 2 inputs: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image and the target image, which it should classify as real.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image and the generated image (the output of the generator), which it should classify as fake.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in the discriminator is: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-&gt; Batch normalization -&gt; Leaky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shape of the output after the last layer is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30, 30, 1).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30 x 30 image patch of the output classifies a 70 x 70 portion of the input image.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8905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F097-F07F-4A2E-A320-0D923BFF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9D495-9143-4608-8D5C-2D5169C03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discriminator loss function takes 2 inputs: real images and generated images.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loss is a sigmoid cross-entropy loss of the real images and an array of ones.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loss is a sigmoid cross-entropy loss of the generated images and an array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zeros.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loss is the sum of real loss and generated loss.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752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8543-EA0A-4973-95BA-519345A1E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206"/>
            <a:ext cx="10515600" cy="56037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(L1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B4171-0A75-4CEF-A388-EF8F2E9AD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72" y="1304114"/>
            <a:ext cx="8268854" cy="1305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B2E55-DE52-4070-88FE-825A008FB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76" y="3475197"/>
            <a:ext cx="5876046" cy="665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E5024E-E43C-4E51-8E9F-E35E463B4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89" y="5001200"/>
            <a:ext cx="7497221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69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7746-F2D2-121B-BAF0-A7DD5CA3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713127"/>
            <a:ext cx="10905066" cy="5463836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</a:t>
            </a:r>
            <a:endParaRPr lang="en-US" b="1">
              <a:latin typeface="Times New Roman"/>
              <a:cs typeface="Times New Roman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React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Times New Roman"/>
              </a:rPr>
              <a:t>CSS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b="1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>
                <a:latin typeface="Times New Roman"/>
                <a:cs typeface="Times New Roman"/>
              </a:rPr>
              <a:t>Backend development: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Times New Roman"/>
              </a:rPr>
              <a:t>Node JS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ea typeface="+mn-lt"/>
                <a:cs typeface="+mn-lt"/>
              </a:rPr>
              <a:t>Python</a:t>
            </a:r>
            <a:endParaRPr lang="en-US" sz="2400">
              <a:latin typeface="Times New Roman"/>
              <a:cs typeface="Times New Roman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016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6698-1295-4E10-B360-F7316E06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25625"/>
            <a:ext cx="10710333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homepage showcasing the basic functionality of our application has been created.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Reviewed some research papers on GAN models used for image inpainting.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“places” dataset and prepared the data in a suitable form to train the model.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160293-04D9-4C61-BCBD-06757DEC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Tasks completed</a:t>
            </a:r>
            <a:endParaRPr lang="en-US" sz="36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5958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CAF1-A279-4F01-82DD-3DDE1B4FD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25625"/>
            <a:ext cx="1071033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properties of the web application need to be added.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model with the corresponding generator and discriminator needs to be built.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Customizing the model to increase accuracy.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database, creating APIs.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663B74-2C5B-4317-A1E3-CF311E45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Tasks remaining</a:t>
            </a:r>
            <a:endParaRPr lang="en-US" sz="36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9848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3558-9850-4C4D-0C7D-615EA9C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References</a:t>
            </a:r>
            <a:endParaRPr lang="en-US" sz="36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90FF-A792-B0B4-12CA-F56458A6D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0766"/>
            <a:ext cx="10905066" cy="48761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[1] S. Salve, T. Shah, V.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Ranjane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and S.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Sadhukhan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"Automatization of coloring grayscale images using convolutional neural network," 2018.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[2] V. K. Putri and M. I. Fanany, "Sketch plus colorization deep convolutional neural networks for photos generation from sketches," pp. 1-6, 2017.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[3] H. H. Chen Y, "An improved method for semantic image inpainting with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progressive inpainting.," Neural Process Lett, p. 1355–1367, 2019.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[4] Vitoria P,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Sintes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J,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Ballester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C, "Semantic image inpainting through improved Wasserstein generative adversarial networks," 2018.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Nazeri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K, Ng E, Joseph T, Qureshi F, Ebrahimi M, "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Edgeconnect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generative image inpainting with adversarial edge learning," 2019.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[6] Yuan L,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C, Hu H, Chen D, "Image inpainting based on patch-GANs," 2019. </a:t>
            </a:r>
          </a:p>
          <a:p>
            <a:pPr marL="457200" indent="-457200" algn="just"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978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EB5A-25A5-83FB-83F4-B9F8B2B91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76737"/>
            <a:ext cx="10905066" cy="43939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5000">
                <a:latin typeface="Times New Roman"/>
                <a:cs typeface="Calibri" panose="020F0502020204030204"/>
              </a:rPr>
              <a:t>Thank You</a:t>
            </a:r>
            <a:endParaRPr lang="en-US" sz="5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023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B117-AD85-4EA9-FE9D-3658D27D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Problem Statement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A1C0E97-1A15-9191-859E-9E6AE37B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ea typeface="+mn-lt"/>
                <a:cs typeface="+mn-lt"/>
              </a:rPr>
              <a:t>Difficult to restore or recover corrupt image.</a:t>
            </a:r>
            <a:endParaRPr lang="en-US" sz="2400">
              <a:latin typeface="Times New Roman"/>
              <a:cs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/>
              </a:rPr>
              <a:t>Requires photoshop skills which is a tedious process.</a:t>
            </a:r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011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7ED7-7DA3-FD36-4AF5-8126F898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6022-F002-69B0-F0DC-A44AB6AD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50963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ea typeface="+mn-lt"/>
                <a:cs typeface="+mn-lt"/>
              </a:rPr>
              <a:t>To implement Generative and Adversarial Network more focused on Pix2Pix.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ea typeface="+mn-lt"/>
                <a:cs typeface="+mn-lt"/>
              </a:rPr>
              <a:t>To develop web-app for restoring old or corrupted 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photographs.</a:t>
            </a:r>
            <a:endParaRPr lang="en-US" sz="24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7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CBAF-7C60-6EFC-4981-6EB61D6D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Scope and Applications</a:t>
            </a:r>
            <a:endParaRPr lang="en-US" sz="3600" b="1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7F2A-EE1C-8242-FBEB-CC2BBA476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To reconstitute the missing or damaged portions of the work.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To edit an image </a:t>
            </a:r>
            <a:r>
              <a:rPr lang="en-US" sz="2400" dirty="0" err="1">
                <a:latin typeface="Times New Roman"/>
                <a:cs typeface="Calibri"/>
              </a:rPr>
              <a:t>i.e</a:t>
            </a:r>
            <a:r>
              <a:rPr lang="en-US" sz="2400" dirty="0">
                <a:latin typeface="Times New Roman"/>
                <a:cs typeface="Calibri"/>
              </a:rPr>
              <a:t> object removal.</a:t>
            </a:r>
          </a:p>
        </p:txBody>
      </p:sp>
    </p:spTree>
    <p:extLst>
      <p:ext uri="{BB962C8B-B14F-4D97-AF65-F5344CB8AC3E}">
        <p14:creationId xmlns:p14="http://schemas.microsoft.com/office/powerpoint/2010/main" val="157158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4450-C7AC-B244-41D5-9975EBFF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Requirement Analysis</a:t>
            </a:r>
            <a:endParaRPr lang="en-US" sz="36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42DA-4A19-CCA0-40C7-4EC2EE7F8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61375"/>
            <a:ext cx="10905066" cy="4104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/>
                <a:cs typeface="Calibri" panose="020F0502020204030204"/>
              </a:rPr>
              <a:t>Functional Requirements: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Login/Register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Upload images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Image restoration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Download image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i="1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9717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1DE55-7534-EEF4-90A1-A721D9164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44" y="1039566"/>
            <a:ext cx="10867418" cy="43939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/>
                <a:cs typeface="Calibri" panose="020F0502020204030204"/>
              </a:rPr>
              <a:t>Non-Functional Requirements: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Reliable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Availability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Performance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Scalability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Maintainability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Security</a:t>
            </a:r>
          </a:p>
          <a:p>
            <a:pPr marL="457200" indent="-457200">
              <a:buAutoNum type="arabicPeriod"/>
            </a:pPr>
            <a:endParaRPr lang="en-US" sz="2000" i="1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194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2A46-E102-E95A-C7F8-7ACE49C9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Feasibility Study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47767-B99D-B725-DDF0-6C8C89142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/>
                <a:cs typeface="Times New Roman"/>
              </a:rPr>
              <a:t>Technical Feasibility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latin typeface="Times New Roman"/>
                <a:cs typeface="Times New Roman"/>
              </a:rPr>
              <a:t>- Hardware and software tools are within accessible boundaries.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/>
                <a:cs typeface="Times New Roman"/>
              </a:rPr>
              <a:t>Operational Feasibility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latin typeface="Times New Roman"/>
                <a:cs typeface="Times New Roman"/>
              </a:rPr>
              <a:t>- Simple and interactive interface and data drive.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Only a computer is required to access the web application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2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562A-7F24-85DE-218B-8A744215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System Design</a:t>
            </a:r>
            <a:endParaRPr lang="en-US" b="1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F57C-A50E-7181-FBB7-CA5B49CD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29860"/>
            <a:ext cx="10905066" cy="4747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latin typeface="Times New Roman"/>
                <a:cs typeface="Calibri" panose="020F0502020204030204"/>
              </a:rPr>
              <a:t>Use Case Diagram</a:t>
            </a:r>
          </a:p>
          <a:p>
            <a:pPr marL="0" indent="0">
              <a:buNone/>
            </a:pPr>
            <a:endParaRPr lang="en-US" sz="2000">
              <a:latin typeface="Times New Roman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43EB1-6E62-4BDC-A20C-4A34EE43F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2" t="3474" r="15723" b="7146"/>
          <a:stretch/>
        </p:blipFill>
        <p:spPr>
          <a:xfrm>
            <a:off x="3416969" y="1343440"/>
            <a:ext cx="6521116" cy="551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7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799</Words>
  <Application>Microsoft Office PowerPoint</Application>
  <PresentationFormat>Widescreen</PresentationFormat>
  <Paragraphs>109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Office Theme</vt:lpstr>
      <vt:lpstr>SUBMITTED BY: AJAY MAHARJAN (HCE075BCT006) ASHISH RAI (HCE075BCT042) NIBENDRA BAJRACHARYA (HCE075BCT015) SUJAN MAHARJAN (HCE075BCT037)</vt:lpstr>
      <vt:lpstr>Introduction</vt:lpstr>
      <vt:lpstr>Problem Statement</vt:lpstr>
      <vt:lpstr>Objectives</vt:lpstr>
      <vt:lpstr>Scope and Applications</vt:lpstr>
      <vt:lpstr>Requirement Analysis</vt:lpstr>
      <vt:lpstr>PowerPoint Presentation</vt:lpstr>
      <vt:lpstr>Feasibility Study</vt:lpstr>
      <vt:lpstr>System Design</vt:lpstr>
      <vt:lpstr>PowerPoint Presentation</vt:lpstr>
      <vt:lpstr>Methodology</vt:lpstr>
      <vt:lpstr>Image Inpainting</vt:lpstr>
      <vt:lpstr>PowerPoint Presentation</vt:lpstr>
      <vt:lpstr>Generator</vt:lpstr>
      <vt:lpstr>PowerPoint Presentation</vt:lpstr>
      <vt:lpstr>PowerPoint Presentation</vt:lpstr>
      <vt:lpstr>Generator loss</vt:lpstr>
      <vt:lpstr>Discriminator</vt:lpstr>
      <vt:lpstr>PowerPoint Presentation</vt:lpstr>
      <vt:lpstr>PowerPoint Presentation</vt:lpstr>
      <vt:lpstr>Discriminator loss</vt:lpstr>
      <vt:lpstr>PowerPoint Presentation</vt:lpstr>
      <vt:lpstr>PowerPoint Presentation</vt:lpstr>
      <vt:lpstr>Tasks completed</vt:lpstr>
      <vt:lpstr>Tasks remaining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Shady</dc:creator>
  <cp:lastModifiedBy>Nibendra Bajracharya</cp:lastModifiedBy>
  <cp:revision>68</cp:revision>
  <dcterms:created xsi:type="dcterms:W3CDTF">2022-06-27T08:57:14Z</dcterms:created>
  <dcterms:modified xsi:type="dcterms:W3CDTF">2022-08-15T16:00:04Z</dcterms:modified>
</cp:coreProperties>
</file>