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6" r:id="rId12"/>
    <p:sldId id="274" r:id="rId13"/>
    <p:sldId id="275" r:id="rId14"/>
    <p:sldId id="276" r:id="rId15"/>
    <p:sldId id="277" r:id="rId16"/>
    <p:sldId id="273" r:id="rId17"/>
    <p:sldId id="281" r:id="rId18"/>
    <p:sldId id="272" r:id="rId19"/>
    <p:sldId id="271" r:id="rId20"/>
    <p:sldId id="268" r:id="rId21"/>
    <p:sldId id="278" r:id="rId22"/>
    <p:sldId id="279" r:id="rId23"/>
    <p:sldId id="280" r:id="rId24"/>
    <p:sldId id="267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B03D6F-3F65-4EFF-8B3F-0769CCD1408F}" v="223" dt="2022-06-27T10:52:39.824"/>
    <p1510:client id="{68A37F31-B682-BD86-1895-96789385893C}" v="453" dt="2022-06-27T11:28:44.022"/>
    <p1510:client id="{6E0B853D-EAF5-6D74-AEDC-8D9C340F9E88}" v="548" dt="2022-06-27T09:31:52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y Maharjan" userId="S::hce075bct006@hcoe.edu.np::f2cc1ed9-89b6-46a3-a295-52ea427d6885" providerId="AD" clId="Web-{68A37F31-B682-BD86-1895-96789385893C}"/>
    <pc:docChg chg="addSld modSld">
      <pc:chgData name="Ajay Maharjan" userId="S::hce075bct006@hcoe.edu.np::f2cc1ed9-89b6-46a3-a295-52ea427d6885" providerId="AD" clId="Web-{68A37F31-B682-BD86-1895-96789385893C}" dt="2022-06-27T11:28:44.022" v="450" actId="20577"/>
      <pc:docMkLst>
        <pc:docMk/>
      </pc:docMkLst>
      <pc:sldChg chg="modSp">
        <pc:chgData name="Ajay Maharjan" userId="S::hce075bct006@hcoe.edu.np::f2cc1ed9-89b6-46a3-a295-52ea427d6885" providerId="AD" clId="Web-{68A37F31-B682-BD86-1895-96789385893C}" dt="2022-06-27T10:59:31.800" v="3" actId="20577"/>
        <pc:sldMkLst>
          <pc:docMk/>
          <pc:sldMk cId="1381804168" sldId="257"/>
        </pc:sldMkLst>
        <pc:spChg chg="mod">
          <ac:chgData name="Ajay Maharjan" userId="S::hce075bct006@hcoe.edu.np::f2cc1ed9-89b6-46a3-a295-52ea427d6885" providerId="AD" clId="Web-{68A37F31-B682-BD86-1895-96789385893C}" dt="2022-06-27T10:59:31.800" v="3" actId="20577"/>
          <ac:spMkLst>
            <pc:docMk/>
            <pc:sldMk cId="1381804168" sldId="257"/>
            <ac:spMk id="43" creationId="{5A1C0E97-1A15-9191-859E-9E6AE37B2524}"/>
          </ac:spMkLst>
        </pc:spChg>
      </pc:sldChg>
      <pc:sldChg chg="modSp">
        <pc:chgData name="Ajay Maharjan" userId="S::hce075bct006@hcoe.edu.np::f2cc1ed9-89b6-46a3-a295-52ea427d6885" providerId="AD" clId="Web-{68A37F31-B682-BD86-1895-96789385893C}" dt="2022-06-27T11:28:27.896" v="447" actId="20577"/>
        <pc:sldMkLst>
          <pc:docMk/>
          <pc:sldMk cId="1870114896" sldId="258"/>
        </pc:sldMkLst>
        <pc:spChg chg="mod">
          <ac:chgData name="Ajay Maharjan" userId="S::hce075bct006@hcoe.edu.np::f2cc1ed9-89b6-46a3-a295-52ea427d6885" providerId="AD" clId="Web-{68A37F31-B682-BD86-1895-96789385893C}" dt="2022-06-27T11:28:27.896" v="447" actId="20577"/>
          <ac:spMkLst>
            <pc:docMk/>
            <pc:sldMk cId="1870114896" sldId="258"/>
            <ac:spMk id="43" creationId="{5A1C0E97-1A15-9191-859E-9E6AE37B2524}"/>
          </ac:spMkLst>
        </pc:spChg>
      </pc:sldChg>
      <pc:sldChg chg="modSp">
        <pc:chgData name="Ajay Maharjan" userId="S::hce075bct006@hcoe.edu.np::f2cc1ed9-89b6-46a3-a295-52ea427d6885" providerId="AD" clId="Web-{68A37F31-B682-BD86-1895-96789385893C}" dt="2022-06-27T11:11:46.218" v="139" actId="20577"/>
        <pc:sldMkLst>
          <pc:docMk/>
          <pc:sldMk cId="33576359" sldId="259"/>
        </pc:sldMkLst>
        <pc:spChg chg="mod">
          <ac:chgData name="Ajay Maharjan" userId="S::hce075bct006@hcoe.edu.np::f2cc1ed9-89b6-46a3-a295-52ea427d6885" providerId="AD" clId="Web-{68A37F31-B682-BD86-1895-96789385893C}" dt="2022-06-27T11:11:46.218" v="139" actId="20577"/>
          <ac:spMkLst>
            <pc:docMk/>
            <pc:sldMk cId="33576359" sldId="259"/>
            <ac:spMk id="3" creationId="{3AE76022-F002-69B0-F0DC-A44AB6AD7A6E}"/>
          </ac:spMkLst>
        </pc:spChg>
      </pc:sldChg>
      <pc:sldChg chg="addSp delSp modSp">
        <pc:chgData name="Ajay Maharjan" userId="S::hce075bct006@hcoe.edu.np::f2cc1ed9-89b6-46a3-a295-52ea427d6885" providerId="AD" clId="Web-{68A37F31-B682-BD86-1895-96789385893C}" dt="2022-06-27T11:25:27.171" v="380" actId="20577"/>
        <pc:sldMkLst>
          <pc:docMk/>
          <pc:sldMk cId="4097178766" sldId="260"/>
        </pc:sldMkLst>
        <pc:spChg chg="mod">
          <ac:chgData name="Ajay Maharjan" userId="S::hce075bct006@hcoe.edu.np::f2cc1ed9-89b6-46a3-a295-52ea427d6885" providerId="AD" clId="Web-{68A37F31-B682-BD86-1895-96789385893C}" dt="2022-06-27T11:25:27.171" v="380" actId="20577"/>
          <ac:spMkLst>
            <pc:docMk/>
            <pc:sldMk cId="4097178766" sldId="260"/>
            <ac:spMk id="3" creationId="{416A42DA-4A19-CCA0-40C7-4EC2EE7F87D6}"/>
          </ac:spMkLst>
        </pc:spChg>
        <pc:spChg chg="add del">
          <ac:chgData name="Ajay Maharjan" userId="S::hce075bct006@hcoe.edu.np::f2cc1ed9-89b6-46a3-a295-52ea427d6885" providerId="AD" clId="Web-{68A37F31-B682-BD86-1895-96789385893C}" dt="2022-06-27T11:23:41.604" v="324"/>
          <ac:spMkLst>
            <pc:docMk/>
            <pc:sldMk cId="4097178766" sldId="260"/>
            <ac:spMk id="4" creationId="{9022FECB-2A66-9CE6-F824-586730D57C80}"/>
          </ac:spMkLst>
        </pc:spChg>
      </pc:sldChg>
      <pc:sldChg chg="modSp">
        <pc:chgData name="Ajay Maharjan" userId="S::hce075bct006@hcoe.edu.np::f2cc1ed9-89b6-46a3-a295-52ea427d6885" providerId="AD" clId="Web-{68A37F31-B682-BD86-1895-96789385893C}" dt="2022-06-27T11:27:14.909" v="445" actId="20577"/>
        <pc:sldMkLst>
          <pc:docMk/>
          <pc:sldMk cId="1611941707" sldId="261"/>
        </pc:sldMkLst>
        <pc:spChg chg="mod">
          <ac:chgData name="Ajay Maharjan" userId="S::hce075bct006@hcoe.edu.np::f2cc1ed9-89b6-46a3-a295-52ea427d6885" providerId="AD" clId="Web-{68A37F31-B682-BD86-1895-96789385893C}" dt="2022-06-27T11:27:14.909" v="445" actId="20577"/>
          <ac:spMkLst>
            <pc:docMk/>
            <pc:sldMk cId="1611941707" sldId="261"/>
            <ac:spMk id="3" creationId="{BD01DE55-7534-EEF4-90A1-A721D916463C}"/>
          </ac:spMkLst>
        </pc:spChg>
      </pc:sldChg>
      <pc:sldChg chg="modSp new">
        <pc:chgData name="Ajay Maharjan" userId="S::hce075bct006@hcoe.edu.np::f2cc1ed9-89b6-46a3-a295-52ea427d6885" providerId="AD" clId="Web-{68A37F31-B682-BD86-1895-96789385893C}" dt="2022-06-27T11:28:44.022" v="450" actId="20577"/>
        <pc:sldMkLst>
          <pc:docMk/>
          <pc:sldMk cId="1571582896" sldId="270"/>
        </pc:sldMkLst>
        <pc:spChg chg="mod">
          <ac:chgData name="Ajay Maharjan" userId="S::hce075bct006@hcoe.edu.np::f2cc1ed9-89b6-46a3-a295-52ea427d6885" providerId="AD" clId="Web-{68A37F31-B682-BD86-1895-96789385893C}" dt="2022-06-27T11:12:28.454" v="148" actId="20577"/>
          <ac:spMkLst>
            <pc:docMk/>
            <pc:sldMk cId="1571582896" sldId="270"/>
            <ac:spMk id="2" creationId="{5711CBAF-7C60-6EFC-4981-6EB61D6DE971}"/>
          </ac:spMkLst>
        </pc:spChg>
        <pc:spChg chg="mod">
          <ac:chgData name="Ajay Maharjan" userId="S::hce075bct006@hcoe.edu.np::f2cc1ed9-89b6-46a3-a295-52ea427d6885" providerId="AD" clId="Web-{68A37F31-B682-BD86-1895-96789385893C}" dt="2022-06-27T11:28:44.022" v="450" actId="20577"/>
          <ac:spMkLst>
            <pc:docMk/>
            <pc:sldMk cId="1571582896" sldId="270"/>
            <ac:spMk id="3" creationId="{20327F2A-EE1C-8242-FBEB-CC2BBA476C2A}"/>
          </ac:spMkLst>
        </pc:spChg>
      </pc:sldChg>
    </pc:docChg>
  </pc:docChgLst>
  <pc:docChgLst>
    <pc:chgData name="Ajay Maharjan" userId="S::hce075bct006@hcoe.edu.np::f2cc1ed9-89b6-46a3-a295-52ea427d6885" providerId="AD" clId="Web-{66B03D6F-3F65-4EFF-8B3F-0769CCD1408F}"/>
    <pc:docChg chg="modSld">
      <pc:chgData name="Ajay Maharjan" userId="S::hce075bct006@hcoe.edu.np::f2cc1ed9-89b6-46a3-a295-52ea427d6885" providerId="AD" clId="Web-{66B03D6F-3F65-4EFF-8B3F-0769CCD1408F}" dt="2022-06-27T10:52:39.824" v="225" actId="20577"/>
      <pc:docMkLst>
        <pc:docMk/>
      </pc:docMkLst>
      <pc:sldChg chg="modSp">
        <pc:chgData name="Ajay Maharjan" userId="S::hce075bct006@hcoe.edu.np::f2cc1ed9-89b6-46a3-a295-52ea427d6885" providerId="AD" clId="Web-{66B03D6F-3F65-4EFF-8B3F-0769CCD1408F}" dt="2022-06-27T10:52:39.824" v="225" actId="20577"/>
        <pc:sldMkLst>
          <pc:docMk/>
          <pc:sldMk cId="109857222" sldId="256"/>
        </pc:sldMkLst>
        <pc:spChg chg="mod">
          <ac:chgData name="Ajay Maharjan" userId="S::hce075bct006@hcoe.edu.np::f2cc1ed9-89b6-46a3-a295-52ea427d6885" providerId="AD" clId="Web-{66B03D6F-3F65-4EFF-8B3F-0769CCD1408F}" dt="2022-06-27T10:51:07.693" v="190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jay Maharjan" userId="S::hce075bct006@hcoe.edu.np::f2cc1ed9-89b6-46a3-a295-52ea427d6885" providerId="AD" clId="Web-{66B03D6F-3F65-4EFF-8B3F-0769CCD1408F}" dt="2022-06-27T10:52:39.824" v="22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Ajay Maharjan" userId="S::hce075bct006@hcoe.edu.np::f2cc1ed9-89b6-46a3-a295-52ea427d6885" providerId="AD" clId="Web-{66B03D6F-3F65-4EFF-8B3F-0769CCD1408F}" dt="2022-06-27T10:50:50.067" v="189" actId="20577"/>
        <pc:sldMkLst>
          <pc:docMk/>
          <pc:sldMk cId="1381804168" sldId="257"/>
        </pc:sldMkLst>
        <pc:spChg chg="add del">
          <ac:chgData name="Ajay Maharjan" userId="S::hce075bct006@hcoe.edu.np::f2cc1ed9-89b6-46a3-a295-52ea427d6885" providerId="AD" clId="Web-{66B03D6F-3F65-4EFF-8B3F-0769CCD1408F}" dt="2022-06-27T10:32:38.910" v="3"/>
          <ac:spMkLst>
            <pc:docMk/>
            <pc:sldMk cId="1381804168" sldId="257"/>
            <ac:spMk id="3" creationId="{F213C77C-987C-DFDD-131E-3E55B0CBBE38}"/>
          </ac:spMkLst>
        </pc:spChg>
        <pc:spChg chg="mod">
          <ac:chgData name="Ajay Maharjan" userId="S::hce075bct006@hcoe.edu.np::f2cc1ed9-89b6-46a3-a295-52ea427d6885" providerId="AD" clId="Web-{66B03D6F-3F65-4EFF-8B3F-0769CCD1408F}" dt="2022-06-27T10:50:50.067" v="189" actId="20577"/>
          <ac:spMkLst>
            <pc:docMk/>
            <pc:sldMk cId="1381804168" sldId="257"/>
            <ac:spMk id="43" creationId="{5A1C0E97-1A15-9191-859E-9E6AE37B2524}"/>
          </ac:spMkLst>
        </pc:spChg>
      </pc:sldChg>
      <pc:sldChg chg="modSp">
        <pc:chgData name="Ajay Maharjan" userId="S::hce075bct006@hcoe.edu.np::f2cc1ed9-89b6-46a3-a295-52ea427d6885" providerId="AD" clId="Web-{66B03D6F-3F65-4EFF-8B3F-0769CCD1408F}" dt="2022-06-27T09:34:33.318" v="0" actId="1076"/>
        <pc:sldMkLst>
          <pc:docMk/>
          <pc:sldMk cId="4097178766" sldId="260"/>
        </pc:sldMkLst>
        <pc:spChg chg="mod">
          <ac:chgData name="Ajay Maharjan" userId="S::hce075bct006@hcoe.edu.np::f2cc1ed9-89b6-46a3-a295-52ea427d6885" providerId="AD" clId="Web-{66B03D6F-3F65-4EFF-8B3F-0769CCD1408F}" dt="2022-06-27T09:34:33.318" v="0" actId="1076"/>
          <ac:spMkLst>
            <pc:docMk/>
            <pc:sldMk cId="4097178766" sldId="260"/>
            <ac:spMk id="3" creationId="{416A42DA-4A19-CCA0-40C7-4EC2EE7F87D6}"/>
          </ac:spMkLst>
        </pc:spChg>
      </pc:sldChg>
      <pc:sldChg chg="modSp">
        <pc:chgData name="Ajay Maharjan" userId="S::hce075bct006@hcoe.edu.np::f2cc1ed9-89b6-46a3-a295-52ea427d6885" providerId="AD" clId="Web-{66B03D6F-3F65-4EFF-8B3F-0769CCD1408F}" dt="2022-06-27T09:34:59.037" v="1" actId="20577"/>
        <pc:sldMkLst>
          <pc:docMk/>
          <pc:sldMk cId="3745978786" sldId="267"/>
        </pc:sldMkLst>
        <pc:spChg chg="mod">
          <ac:chgData name="Ajay Maharjan" userId="S::hce075bct006@hcoe.edu.np::f2cc1ed9-89b6-46a3-a295-52ea427d6885" providerId="AD" clId="Web-{66B03D6F-3F65-4EFF-8B3F-0769CCD1408F}" dt="2022-06-27T09:34:59.037" v="1" actId="20577"/>
          <ac:spMkLst>
            <pc:docMk/>
            <pc:sldMk cId="3745978786" sldId="267"/>
            <ac:spMk id="3" creationId="{CAA490FF-A792-B0B4-12CA-F56458A6D0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1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6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3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9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0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9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5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3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7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2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0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6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8525" y="4718903"/>
            <a:ext cx="4287619" cy="179348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b="1" dirty="0">
                <a:latin typeface="Times New Roman"/>
                <a:ea typeface="+mj-lt"/>
                <a:cs typeface="+mj-lt"/>
              </a:rPr>
              <a:t>SUBMITTED BY:</a:t>
            </a:r>
            <a:endParaRPr lang="en-US" sz="1400" b="1" dirty="0">
              <a:latin typeface="Times New Roman"/>
              <a:ea typeface="+mj-lt"/>
              <a:cs typeface="Times"/>
            </a:endParaRPr>
          </a:p>
          <a:p>
            <a:r>
              <a:rPr lang="en-US" sz="1400" dirty="0">
                <a:latin typeface="Times New Roman"/>
                <a:ea typeface="+mj-lt"/>
                <a:cs typeface="+mj-lt"/>
              </a:rPr>
              <a:t>AJAY MAHARJAN (HCE075BCT006)</a:t>
            </a:r>
            <a:endParaRPr lang="en-US" sz="1400" dirty="0">
              <a:latin typeface="Times New Roman"/>
              <a:ea typeface="+mj-lt"/>
              <a:cs typeface="Times"/>
            </a:endParaRPr>
          </a:p>
          <a:p>
            <a:r>
              <a:rPr lang="en-US" sz="1400" dirty="0">
                <a:latin typeface="Times New Roman"/>
                <a:ea typeface="+mj-lt"/>
                <a:cs typeface="+mj-lt"/>
              </a:rPr>
              <a:t>ASHISH RAI (HCE075BCT042)</a:t>
            </a:r>
            <a:endParaRPr lang="en-US" sz="1400" dirty="0">
              <a:latin typeface="Times New Roman"/>
              <a:ea typeface="+mj-lt"/>
              <a:cs typeface="Times"/>
            </a:endParaRPr>
          </a:p>
          <a:p>
            <a:r>
              <a:rPr lang="en-US" sz="1400" dirty="0">
                <a:latin typeface="Times New Roman"/>
                <a:ea typeface="+mj-lt"/>
                <a:cs typeface="+mj-lt"/>
              </a:rPr>
              <a:t>NIBENDRA BAJRACHARYA (HCE075BCT015)</a:t>
            </a:r>
            <a:endParaRPr lang="en-US" sz="1400" dirty="0">
              <a:latin typeface="Times New Roman"/>
              <a:ea typeface="+mj-lt"/>
              <a:cs typeface="Times"/>
            </a:endParaRPr>
          </a:p>
          <a:p>
            <a:r>
              <a:rPr lang="en-US" sz="1400" dirty="0">
                <a:latin typeface="Times New Roman"/>
                <a:ea typeface="+mj-lt"/>
                <a:cs typeface="+mj-lt"/>
              </a:rPr>
              <a:t>SUJAN MAHARJAN (HCE075BCT037)</a:t>
            </a:r>
            <a:endParaRPr lang="en-US" sz="1400" dirty="0">
              <a:latin typeface="Times New Roman"/>
              <a:cs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78215"/>
            <a:ext cx="10015653" cy="4116087"/>
          </a:xfrm>
        </p:spPr>
        <p:txBody>
          <a:bodyPr anchor="b"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/>
                <a:ea typeface="+mn-lt"/>
                <a:cs typeface="+mn-lt"/>
              </a:rPr>
              <a:t>A FINAL YEAR MAJOR PROJECT </a:t>
            </a:r>
            <a:endParaRPr lang="en-US" sz="22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/>
                <a:ea typeface="+mn-lt"/>
                <a:cs typeface="+mn-lt"/>
              </a:rPr>
              <a:t>ON</a:t>
            </a:r>
            <a:endParaRPr lang="en-US" sz="22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b="1" dirty="0">
                <a:latin typeface="Times New Roman"/>
                <a:ea typeface="+mn-lt"/>
                <a:cs typeface="+mn-lt"/>
              </a:rPr>
              <a:t>IMAGE COLORIZATION AND INPAINTING USING CONVOLUTIONAL NEURAL NETWORK (CNN) AND GENERATIVE ADVERSARIAL NETWORKS (GAN)</a:t>
            </a:r>
            <a:endParaRPr lang="en-US" sz="3000" dirty="0">
              <a:latin typeface="Times New Roman"/>
              <a:cs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latin typeface="Times New Roman"/>
                <a:ea typeface="+mn-lt"/>
                <a:cs typeface="+mn-lt"/>
              </a:rPr>
              <a:t>[CT 707]</a:t>
            </a:r>
            <a:endParaRPr lang="en-US" sz="1900" b="1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b="1" dirty="0">
                <a:latin typeface="Times New Roman"/>
                <a:ea typeface="+mn-lt"/>
                <a:cs typeface="+mn-lt"/>
              </a:rPr>
              <a:t>SUBMITTED TO:</a:t>
            </a:r>
            <a:endParaRPr lang="en-US" sz="2200" b="1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/>
                <a:ea typeface="+mn-lt"/>
                <a:cs typeface="+mn-lt"/>
              </a:rPr>
              <a:t>DEPARTMENT OF ELECTRONICS AND COMPUTER ENGINEERING</a:t>
            </a:r>
            <a:endParaRPr lang="en-US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E153-B0FD-8229-ED94-3386D163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516" y="993103"/>
            <a:ext cx="10905066" cy="54161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/>
                <a:cs typeface="Calibri" panose="020F0502020204030204"/>
              </a:rPr>
              <a:t>Data Flow Diagram Level 0</a:t>
            </a:r>
          </a:p>
          <a:p>
            <a:pPr marL="0" indent="0">
              <a:buNone/>
            </a:pPr>
            <a:endParaRPr lang="en-US" sz="2400" b="1" dirty="0">
              <a:latin typeface="Times New Roman"/>
              <a:cs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3DAB34-2059-4D41-BCD2-0C72002A0CA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3" t="17798" r="18279" b="24355"/>
          <a:stretch/>
        </p:blipFill>
        <p:spPr bwMode="auto">
          <a:xfrm>
            <a:off x="1171977" y="1467398"/>
            <a:ext cx="9386649" cy="43974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14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0FB9-3229-A12F-6042-CE2B749F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Methodology</a:t>
            </a:r>
            <a:endParaRPr lang="en-US" sz="3600" b="1" dirty="0">
              <a:latin typeface="Times New Roman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F1E018-CAD0-4937-8850-DE4D8474C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2" t="5847" r="1106" b="7639"/>
          <a:stretch/>
        </p:blipFill>
        <p:spPr>
          <a:xfrm>
            <a:off x="733619" y="1457471"/>
            <a:ext cx="10189627" cy="3627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74B606-413C-48F8-AD1A-16C449D3850B}"/>
              </a:ext>
            </a:extLst>
          </p:cNvPr>
          <p:cNvSpPr txBox="1"/>
          <p:nvPr/>
        </p:nvSpPr>
        <p:spPr>
          <a:xfrm>
            <a:off x="3953812" y="5604387"/>
            <a:ext cx="428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: Block diagram of incremental model</a:t>
            </a:r>
          </a:p>
        </p:txBody>
      </p:sp>
    </p:spTree>
    <p:extLst>
      <p:ext uri="{BB962C8B-B14F-4D97-AF65-F5344CB8AC3E}">
        <p14:creationId xmlns:p14="http://schemas.microsoft.com/office/powerpoint/2010/main" val="22986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C059-7BB9-4F20-8652-85590712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Inpainting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7301-A418-4888-B9F1-3EDEE44C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is to implement the Deep Conditional GAN on image inpainting.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incorporates two neural networks: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generator – it takes in the incomplete image as the input and generates a fake full image with the missing segment filled.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discriminator – it tries to distinguish generated images from original full images.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will operate on min-max algorithm which have some loss function.</a:t>
            </a:r>
          </a:p>
        </p:txBody>
      </p:sp>
    </p:spTree>
    <p:extLst>
      <p:ext uri="{BB962C8B-B14F-4D97-AF65-F5344CB8AC3E}">
        <p14:creationId xmlns:p14="http://schemas.microsoft.com/office/powerpoint/2010/main" val="142031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17C4363-D8AD-4D76-9647-AF86BADD81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24" y="856343"/>
            <a:ext cx="10816676" cy="564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91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144C277-753B-48EA-AD28-1713D61CC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226" y="1175282"/>
            <a:ext cx="10733547" cy="56698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31AC4A-4B68-4014-97A0-66E9E3E773A3}"/>
              </a:ext>
            </a:extLst>
          </p:cNvPr>
          <p:cNvSpPr txBox="1"/>
          <p:nvPr/>
        </p:nvSpPr>
        <p:spPr>
          <a:xfrm>
            <a:off x="1970468" y="721217"/>
            <a:ext cx="3245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475854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62A7-E79F-4F79-B300-8D118D0A6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2428"/>
            <a:ext cx="10515600" cy="5571656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architecture of the generator is based on U-Net.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generator consists of the convolutional layers in encoder-decoder fashion, that generates the recovered images from cropped images.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Encoder, a shrinking network that shrinks the tensor layer by layer.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Decoder, a expanding network that expands the depth of the tensor layer by layer.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output of the generator is the recovered image from the cropped image, which is of the original size.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recovered image of the generator is then injected into the discriminator, that determines whether the image is real or fake.</a:t>
            </a:r>
          </a:p>
        </p:txBody>
      </p:sp>
    </p:spTree>
    <p:extLst>
      <p:ext uri="{BB962C8B-B14F-4D97-AF65-F5344CB8AC3E}">
        <p14:creationId xmlns:p14="http://schemas.microsoft.com/office/powerpoint/2010/main" val="29284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E16E45-F6CD-4222-900F-B2AF5F5E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852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Colorization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0353C8-D6BE-4BC2-A084-F9467998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707"/>
            <a:ext cx="10515600" cy="4657256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GAN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models composed of two opposing parts - a generator and a discriminator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 to be used is U-Net. Skip connections are also added.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 to be used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PatchGAN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Dropout layers will be used.</a:t>
            </a:r>
          </a:p>
        </p:txBody>
      </p:sp>
    </p:spTree>
    <p:extLst>
      <p:ext uri="{BB962C8B-B14F-4D97-AF65-F5344CB8AC3E}">
        <p14:creationId xmlns:p14="http://schemas.microsoft.com/office/powerpoint/2010/main" val="3122373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E7DADB-18F5-4F02-9C27-B30775622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92" y="275721"/>
            <a:ext cx="9428615" cy="6306558"/>
          </a:xfrm>
        </p:spPr>
      </p:pic>
    </p:spTree>
    <p:extLst>
      <p:ext uri="{BB962C8B-B14F-4D97-AF65-F5344CB8AC3E}">
        <p14:creationId xmlns:p14="http://schemas.microsoft.com/office/powerpoint/2010/main" val="206162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42D4A7-CAFE-44D1-A26B-CCC3A12C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space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AFA86A-E672-4E8F-A96C-198BD455D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101"/>
            <a:ext cx="10515600" cy="45928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CIELAB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L,a,b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to describe all visible colors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 component stands for perceptual lightness with range [0, 100], i.e. it is the grayscale element.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 component represents the color position between red and green, while the B component represents the color position between blue and yellow; both components have ranges [−128, 127]. </a:t>
            </a:r>
          </a:p>
        </p:txBody>
      </p:sp>
    </p:spTree>
    <p:extLst>
      <p:ext uri="{BB962C8B-B14F-4D97-AF65-F5344CB8AC3E}">
        <p14:creationId xmlns:p14="http://schemas.microsoft.com/office/powerpoint/2010/main" val="515991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273F3F-6270-47CD-95F3-B063F5D9DE1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58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2DC8AD-DF47-4CC3-A84D-B1091DED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729"/>
            <a:ext cx="10515600" cy="46472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GAN 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 (L1 loss) 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objective function 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85917-0273-4CAD-99CB-BC7AACD490C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62" y="2192748"/>
            <a:ext cx="9852338" cy="52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66230-5840-4560-B9B9-64653A96CF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62" y="3497865"/>
            <a:ext cx="9852338" cy="5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A5914D-FD7B-4314-8249-B9819D9AC11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62" y="4805247"/>
            <a:ext cx="9852338" cy="523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657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B117-AD85-4EA9-FE9D-3658D27D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Introduction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A1C0E97-1A15-9191-859E-9E6AE37B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62554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Image Colorization and Inpainting underlie Image Processing using deep learning technique.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Improve the quality of an 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Image Colorization estimates the RGB</a:t>
            </a:r>
            <a:r>
              <a:rPr lang="en-US" sz="2400">
                <a:latin typeface="Times New Roman"/>
                <a:cs typeface="Calibri"/>
              </a:rPr>
              <a:t> color</a:t>
            </a:r>
            <a:endParaRPr lang="en-US" sz="2400" dirty="0">
              <a:latin typeface="Times New Roman"/>
              <a:cs typeface="Calibri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Recover the lost fragment or remove the object completely.</a:t>
            </a:r>
          </a:p>
        </p:txBody>
      </p:sp>
    </p:spTree>
    <p:extLst>
      <p:ext uri="{BB962C8B-B14F-4D97-AF65-F5344CB8AC3E}">
        <p14:creationId xmlns:p14="http://schemas.microsoft.com/office/powerpoint/2010/main" val="1381804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7746-F2D2-121B-BAF0-A7DD5CA3A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713127"/>
            <a:ext cx="10905066" cy="5463836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development:</a:t>
            </a:r>
            <a:endParaRPr lang="en-US" b="1" dirty="0">
              <a:latin typeface="Times New Roman"/>
              <a:cs typeface="Times New Roman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React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Times New Roman"/>
              </a:rPr>
              <a:t>CSS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b="1" dirty="0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Times New Roman"/>
                <a:cs typeface="Times New Roman"/>
              </a:rPr>
              <a:t>Backend development: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Times New Roman"/>
              </a:rPr>
              <a:t>Node JS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ea typeface="+mn-lt"/>
                <a:cs typeface="+mn-lt"/>
              </a:rPr>
              <a:t>Python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16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C0E7-AEFB-43E3-A8B2-109DE806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AD1F6B-34D6-4E13-AE83-FB37D56CD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49" y="1666600"/>
            <a:ext cx="8036417" cy="49402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5B38D3-9842-44C1-BEF4-C860F66CC6EA}"/>
              </a:ext>
            </a:extLst>
          </p:cNvPr>
          <p:cNvSpPr txBox="1"/>
          <p:nvPr/>
        </p:nvSpPr>
        <p:spPr>
          <a:xfrm>
            <a:off x="838200" y="1081826"/>
            <a:ext cx="468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Colorization</a:t>
            </a:r>
          </a:p>
        </p:txBody>
      </p:sp>
    </p:spTree>
    <p:extLst>
      <p:ext uri="{BB962C8B-B14F-4D97-AF65-F5344CB8AC3E}">
        <p14:creationId xmlns:p14="http://schemas.microsoft.com/office/powerpoint/2010/main" val="2181570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9116-540B-48B6-B7BA-3646ADA0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Inpainting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866D83-4D6C-4C00-860F-A4C8C74F9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55" y="953037"/>
            <a:ext cx="4842457" cy="5666704"/>
          </a:xfrm>
        </p:spPr>
      </p:pic>
    </p:spTree>
    <p:extLst>
      <p:ext uri="{BB962C8B-B14F-4D97-AF65-F5344CB8AC3E}">
        <p14:creationId xmlns:p14="http://schemas.microsoft.com/office/powerpoint/2010/main" val="3904102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DD5E-B0A0-447B-95C3-49784041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52A315-21AB-4CF3-9B74-706E80321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1826"/>
            <a:ext cx="10515600" cy="5411048"/>
          </a:xfrm>
        </p:spPr>
      </p:pic>
    </p:spTree>
    <p:extLst>
      <p:ext uri="{BB962C8B-B14F-4D97-AF65-F5344CB8AC3E}">
        <p14:creationId xmlns:p14="http://schemas.microsoft.com/office/powerpoint/2010/main" val="2038371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3558-9850-4C4D-0C7D-615EA9C9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References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90FF-A792-B0B4-12CA-F56458A6D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0766"/>
            <a:ext cx="10905066" cy="487619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S. Salve, T. Shah, V.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Ranjane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Sadhukhan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"Automatization of coloring grayscale images using convolutional neural network," 2018.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V. K. Putri and M. I. Fanany, "Sketch plus colorization deep convolutional neural networks for photos generation from sketches," pp. 1-6, 2017.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H. H. Chen Y, "An improved method for semantic image inpainting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progressive inpainting.," Neural Process Lett, p. 1355–1367, 2019.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Vitoria P,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Ballester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"Semantic image inpainting through improved Wasserstein generative adversarial networks," 2018.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K, Ng E, Joseph T, Qureshi F, Ebrahimi M,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Edgeconnect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generative image inpainting with adversarial edge learning," 2019.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Yuan L,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Hu H, Chen D, "Image inpainting based on patch-GANs," 2019. </a:t>
            </a:r>
          </a:p>
          <a:p>
            <a:pPr marL="457200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978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EB5A-25A5-83FB-83F4-B9F8B2B91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76737"/>
            <a:ext cx="10905066" cy="43939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5000" dirty="0">
                <a:latin typeface="Times New Roman"/>
                <a:cs typeface="Calibri" panose="020F0502020204030204"/>
              </a:rPr>
              <a:t>Thank You</a:t>
            </a:r>
            <a:endParaRPr lang="en-US" sz="5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023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B117-AD85-4EA9-FE9D-3658D27D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Problem Statement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A1C0E97-1A15-9191-859E-9E6AE37B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ea typeface="+mn-lt"/>
                <a:cs typeface="+mn-lt"/>
              </a:rPr>
              <a:t>Difficult to restore or recover corrupt image.</a:t>
            </a:r>
            <a:endParaRPr lang="en-US" sz="2400" dirty="0">
              <a:latin typeface="Times New Roman"/>
              <a:cs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Requires a photoshop skill to add color which is a tedious process.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011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7ED7-7DA3-FD36-4AF5-8126F898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6022-F002-69B0-F0DC-A44AB6AD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50963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ea typeface="+mn-lt"/>
                <a:cs typeface="+mn-lt"/>
              </a:rPr>
              <a:t>To colorize the grayscale images and compare the accuracy of output colorized image with real image.</a:t>
            </a:r>
            <a:endParaRPr lang="en-US" sz="2400" dirty="0">
              <a:latin typeface="Times New Roman"/>
              <a:cs typeface="Calibri" panose="020F0502020204030204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ea typeface="+mn-lt"/>
                <a:cs typeface="+mn-lt"/>
              </a:rPr>
              <a:t>To reconstruct damaged parts or missing parts of image using GANs.</a:t>
            </a:r>
            <a:endParaRPr lang="en-US" sz="2400" dirty="0">
              <a:latin typeface="Times New Roman"/>
              <a:cs typeface="Calibri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7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CBAF-7C60-6EFC-4981-6EB61D6D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Scope and Applications</a:t>
            </a:r>
            <a:endParaRPr lang="en-US" sz="3600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7F2A-EE1C-8242-FBEB-CC2BBA476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Converts monochrome image to make it more aesthetically appealing and perceptually meaningful.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Used for colorization purposes in the documentation image.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Used for recovering corrupted images as well as videos.</a:t>
            </a:r>
          </a:p>
        </p:txBody>
      </p:sp>
    </p:spTree>
    <p:extLst>
      <p:ext uri="{BB962C8B-B14F-4D97-AF65-F5344CB8AC3E}">
        <p14:creationId xmlns:p14="http://schemas.microsoft.com/office/powerpoint/2010/main" val="157158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4450-C7AC-B244-41D5-9975EBFF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Requirement Analysis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42DA-4A19-CCA0-40C7-4EC2EE7F8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61375"/>
            <a:ext cx="10905066" cy="4104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Times New Roman"/>
                <a:cs typeface="Calibri" panose="020F0502020204030204"/>
              </a:rPr>
              <a:t>Functional Requirements: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Login/Register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Upload images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Image Colorization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Image restoration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Download image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i="1" dirty="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9717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1DE55-7534-EEF4-90A1-A721D9164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44" y="1039566"/>
            <a:ext cx="10867418" cy="43939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Times New Roman"/>
                <a:cs typeface="Calibri" panose="020F0502020204030204"/>
              </a:rPr>
              <a:t>Non-Functional Requirements: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Reliable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Availability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Performance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Scalability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Maintainability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Security</a:t>
            </a:r>
          </a:p>
          <a:p>
            <a:pPr marL="457200" indent="-457200">
              <a:buAutoNum type="arabicPeriod"/>
            </a:pPr>
            <a:endParaRPr lang="en-US" sz="2000" i="1" dirty="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1194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2A46-E102-E95A-C7F8-7ACE49C9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Feasibility Study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47767-B99D-B725-DDF0-6C8C89142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/>
                <a:cs typeface="Times New Roman"/>
              </a:rPr>
              <a:t>Technical Feasibility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/>
                <a:cs typeface="Times New Roman"/>
              </a:rPr>
              <a:t>- Hardware and software tools are within accessible boundaries.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/>
                <a:cs typeface="Times New Roman"/>
              </a:rPr>
              <a:t>Operational Feasibility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/>
                <a:cs typeface="Times New Roman"/>
              </a:rPr>
              <a:t>- Simple and interactive interface and data drive.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Only a computer is required to access the web application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2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562A-7F24-85DE-218B-8A744215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System Design</a:t>
            </a:r>
            <a:endParaRPr lang="en-US" b="1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F57C-A50E-7181-FBB7-CA5B49CD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29860"/>
            <a:ext cx="10905066" cy="47471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/>
                <a:cs typeface="Calibri" panose="020F0502020204030204"/>
              </a:rPr>
              <a:t>Use Case Diagram</a:t>
            </a:r>
          </a:p>
          <a:p>
            <a:pPr marL="0" indent="0">
              <a:buNone/>
            </a:pPr>
            <a:endParaRPr lang="en-US" sz="2000" dirty="0">
              <a:latin typeface="Times New Roman"/>
              <a:cs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242E1D-42F1-41A7-A725-8BFD97893B5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4" t="1197" r="19258" b="17553"/>
          <a:stretch/>
        </p:blipFill>
        <p:spPr bwMode="auto">
          <a:xfrm>
            <a:off x="3232597" y="1236372"/>
            <a:ext cx="7686371" cy="56216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817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676</Words>
  <Application>Microsoft Office PowerPoint</Application>
  <PresentationFormat>Widescreen</PresentationFormat>
  <Paragraphs>96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SUBMITTED BY: AJAY MAHARJAN (HCE075BCT006) ASHISH RAI (HCE075BCT042) NIBENDRA BAJRACHARYA (HCE075BCT015) SUJAN MAHARJAN (HCE075BCT037)</vt:lpstr>
      <vt:lpstr>Introduction</vt:lpstr>
      <vt:lpstr>Problem Statement</vt:lpstr>
      <vt:lpstr>Objectives</vt:lpstr>
      <vt:lpstr>Scope and Applications</vt:lpstr>
      <vt:lpstr>Requirement Analysis</vt:lpstr>
      <vt:lpstr>PowerPoint Presentation</vt:lpstr>
      <vt:lpstr>Feasibility Study</vt:lpstr>
      <vt:lpstr>System Design</vt:lpstr>
      <vt:lpstr>PowerPoint Presentation</vt:lpstr>
      <vt:lpstr>Methodology</vt:lpstr>
      <vt:lpstr>Image Inpainting</vt:lpstr>
      <vt:lpstr>PowerPoint Presentation</vt:lpstr>
      <vt:lpstr>PowerPoint Presentation</vt:lpstr>
      <vt:lpstr>PowerPoint Presentation</vt:lpstr>
      <vt:lpstr>Image Colorization</vt:lpstr>
      <vt:lpstr>PowerPoint Presentation</vt:lpstr>
      <vt:lpstr>Color space</vt:lpstr>
      <vt:lpstr>PowerPoint Presentation</vt:lpstr>
      <vt:lpstr>PowerPoint Presentation</vt:lpstr>
      <vt:lpstr>EXPECTED OUTCOMES</vt:lpstr>
      <vt:lpstr>Image Inpainting</vt:lpstr>
      <vt:lpstr>Website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Shady</dc:creator>
  <cp:lastModifiedBy>Nibendra Bajracharya</cp:lastModifiedBy>
  <cp:revision>405</cp:revision>
  <dcterms:created xsi:type="dcterms:W3CDTF">2022-06-27T08:57:14Z</dcterms:created>
  <dcterms:modified xsi:type="dcterms:W3CDTF">2022-06-28T11:03:00Z</dcterms:modified>
</cp:coreProperties>
</file>