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73" r:id="rId3"/>
    <p:sldId id="257" r:id="rId4"/>
    <p:sldId id="261" r:id="rId5"/>
    <p:sldId id="258"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 id="281" r:id="rId26"/>
    <p:sldId id="280" r:id="rId27"/>
    <p:sldId id="282" r:id="rId28"/>
    <p:sldId id="283" r:id="rId29"/>
    <p:sldId id="284" r:id="rId30"/>
    <p:sldId id="286"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3B2341-E9A6-4BF5-9F25-D6F2D95C3853}" v="1022" dt="2022-06-17T09:59:21.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3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6/18/2022</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64652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35621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42870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7740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5718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6/18/2022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80361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6/18/2022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4254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6/18/2022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2774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6/18/2022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1039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6/18/2022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14512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6/18/2022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3042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6/18/2022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214699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1080923"/>
            <a:ext cx="9418320" cy="1971369"/>
          </a:xfrm>
        </p:spPr>
        <p:txBody>
          <a:bodyPr/>
          <a:lstStyle/>
          <a:p>
            <a:r>
              <a:rPr lang="en-US" dirty="0"/>
              <a:t>Organization and Management</a:t>
            </a:r>
          </a:p>
        </p:txBody>
      </p:sp>
      <p:sp>
        <p:nvSpPr>
          <p:cNvPr id="3" name="Subtitle 2"/>
          <p:cNvSpPr>
            <a:spLocks noGrp="1"/>
          </p:cNvSpPr>
          <p:nvPr>
            <p:ph type="subTitle" idx="1"/>
          </p:nvPr>
        </p:nvSpPr>
        <p:spPr>
          <a:xfrm>
            <a:off x="1261872" y="3979572"/>
            <a:ext cx="9418320" cy="2512668"/>
          </a:xfrm>
        </p:spPr>
        <p:txBody>
          <a:bodyPr/>
          <a:lstStyle/>
          <a:p>
            <a:pPr algn="r"/>
            <a:r>
              <a:rPr lang="en-US" b="1" dirty="0"/>
              <a:t>Presenters:</a:t>
            </a:r>
          </a:p>
          <a:p>
            <a:pPr algn="r"/>
            <a:r>
              <a:rPr lang="en-US" dirty="0"/>
              <a:t>Ajay </a:t>
            </a:r>
            <a:r>
              <a:rPr lang="en-US" dirty="0" err="1"/>
              <a:t>Maharjan</a:t>
            </a:r>
            <a:r>
              <a:rPr lang="en-US" dirty="0"/>
              <a:t> (06)</a:t>
            </a:r>
          </a:p>
          <a:p>
            <a:pPr algn="r"/>
            <a:r>
              <a:rPr lang="en-US" dirty="0"/>
              <a:t>Ashish Rai (42)</a:t>
            </a:r>
          </a:p>
          <a:p>
            <a:pPr algn="r"/>
            <a:r>
              <a:rPr lang="en-US" dirty="0"/>
              <a:t>Nibendra Bajracharya (15)</a:t>
            </a:r>
          </a:p>
          <a:p>
            <a:pPr algn="r"/>
            <a:r>
              <a:rPr lang="en-US" dirty="0" err="1"/>
              <a:t>Sujan</a:t>
            </a:r>
            <a:r>
              <a:rPr lang="en-US" dirty="0"/>
              <a:t> </a:t>
            </a:r>
            <a:r>
              <a:rPr lang="en-US" dirty="0" err="1"/>
              <a:t>Maharjan</a:t>
            </a:r>
            <a:r>
              <a:rPr lang="en-US" dirty="0"/>
              <a:t> (37)</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3301-74BB-E390-1BF5-C99B7E1333D4}"/>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C2FB35D7-9157-3E0B-3713-05E97519F10D}"/>
              </a:ext>
            </a:extLst>
          </p:cNvPr>
          <p:cNvSpPr>
            <a:spLocks noGrp="1"/>
          </p:cNvSpPr>
          <p:nvPr>
            <p:ph idx="1"/>
          </p:nvPr>
        </p:nvSpPr>
        <p:spPr/>
        <p:txBody>
          <a:bodyPr vert="horz" lIns="91440" tIns="45720" rIns="91440" bIns="45720" rtlCol="0" anchor="t">
            <a:normAutofit/>
          </a:bodyPr>
          <a:lstStyle/>
          <a:p>
            <a:r>
              <a:rPr lang="en-US" dirty="0"/>
              <a:t>Multiple Command System</a:t>
            </a:r>
          </a:p>
          <a:p>
            <a:r>
              <a:rPr lang="en-US" dirty="0"/>
              <a:t>Lack of Coordination</a:t>
            </a:r>
          </a:p>
          <a:p>
            <a:r>
              <a:rPr lang="en-US" dirty="0"/>
              <a:t>High Administrative Cost</a:t>
            </a:r>
          </a:p>
          <a:p>
            <a:r>
              <a:rPr lang="en-US" dirty="0"/>
              <a:t>Delay in Decision-Making</a:t>
            </a:r>
          </a:p>
          <a:p>
            <a:r>
              <a:rPr lang="en-US" dirty="0"/>
              <a:t>Spoils Human Relations</a:t>
            </a:r>
          </a:p>
          <a:p>
            <a:r>
              <a:rPr lang="en-US" dirty="0"/>
              <a:t>Narrow Outlooks of Specialists</a:t>
            </a:r>
          </a:p>
          <a:p>
            <a:endParaRPr lang="en-US" dirty="0"/>
          </a:p>
        </p:txBody>
      </p:sp>
    </p:spTree>
    <p:extLst>
      <p:ext uri="{BB962C8B-B14F-4D97-AF65-F5344CB8AC3E}">
        <p14:creationId xmlns:p14="http://schemas.microsoft.com/office/powerpoint/2010/main" val="4163454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BD37B-5B51-49F8-F452-A116020DE7B3}"/>
              </a:ext>
            </a:extLst>
          </p:cNvPr>
          <p:cNvSpPr>
            <a:spLocks noGrp="1"/>
          </p:cNvSpPr>
          <p:nvPr>
            <p:ph type="title"/>
          </p:nvPr>
        </p:nvSpPr>
        <p:spPr/>
        <p:txBody>
          <a:bodyPr/>
          <a:lstStyle/>
          <a:p>
            <a:r>
              <a:rPr lang="en-US" dirty="0"/>
              <a:t>Line and Staff Organization</a:t>
            </a:r>
          </a:p>
        </p:txBody>
      </p:sp>
      <p:sp>
        <p:nvSpPr>
          <p:cNvPr id="3" name="Content Placeholder 2">
            <a:extLst>
              <a:ext uri="{FF2B5EF4-FFF2-40B4-BE49-F238E27FC236}">
                <a16:creationId xmlns:a16="http://schemas.microsoft.com/office/drawing/2014/main" id="{7EC17DFF-FE20-1A8F-A946-6E762E7EB376}"/>
              </a:ext>
            </a:extLst>
          </p:cNvPr>
          <p:cNvSpPr>
            <a:spLocks noGrp="1"/>
          </p:cNvSpPr>
          <p:nvPr>
            <p:ph idx="1"/>
          </p:nvPr>
        </p:nvSpPr>
        <p:spPr/>
        <p:txBody>
          <a:bodyPr/>
          <a:lstStyle/>
          <a:p>
            <a:r>
              <a:rPr lang="en-US" dirty="0">
                <a:solidFill>
                  <a:srgbClr val="1A1A1A"/>
                </a:solidFill>
              </a:rPr>
              <a:t>L</a:t>
            </a:r>
            <a:r>
              <a:rPr lang="en-US" i="0" dirty="0">
                <a:solidFill>
                  <a:srgbClr val="1A1A1A"/>
                </a:solidFill>
                <a:effectLst/>
              </a:rPr>
              <a:t>ine-staff organization</a:t>
            </a:r>
            <a:r>
              <a:rPr lang="en-US" b="0" i="0" dirty="0">
                <a:solidFill>
                  <a:srgbClr val="1A1A1A"/>
                </a:solidFill>
                <a:effectLst/>
              </a:rPr>
              <a:t>, in management, approach in which authorities (e.g., managers) establish goals and directives that are then fulfilled by staff and other workers.</a:t>
            </a:r>
          </a:p>
          <a:p>
            <a:r>
              <a:rPr lang="en-US" b="0" i="0" dirty="0">
                <a:solidFill>
                  <a:srgbClr val="1A1A1A"/>
                </a:solidFill>
                <a:effectLst/>
              </a:rPr>
              <a:t>Line groups are engaged in tasks that constitute the technical core of the firm or the subunit of a larger enterprise.</a:t>
            </a:r>
          </a:p>
          <a:p>
            <a:r>
              <a:rPr lang="en-US" b="0" i="0" dirty="0">
                <a:solidFill>
                  <a:srgbClr val="1A1A1A"/>
                </a:solidFill>
                <a:effectLst/>
              </a:rPr>
              <a:t>Staff groups are engaged in tasks that provide support for line groups. They consist of advisory (legal), service (human resources), or control (accounting) groups.</a:t>
            </a:r>
            <a:endParaRPr lang="en-US" b="1" dirty="0">
              <a:solidFill>
                <a:srgbClr val="1A1A1A"/>
              </a:solidFill>
            </a:endParaRPr>
          </a:p>
          <a:p>
            <a:r>
              <a:rPr lang="en-US" b="1" dirty="0">
                <a:solidFill>
                  <a:srgbClr val="1A1A1A"/>
                </a:solidFill>
              </a:rPr>
              <a:t>The staff are thinkers while the line are doers.</a:t>
            </a:r>
            <a:endParaRPr lang="en-US" b="1" dirty="0"/>
          </a:p>
        </p:txBody>
      </p:sp>
    </p:spTree>
    <p:extLst>
      <p:ext uri="{BB962C8B-B14F-4D97-AF65-F5344CB8AC3E}">
        <p14:creationId xmlns:p14="http://schemas.microsoft.com/office/powerpoint/2010/main" val="166009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dvantages of Line and Staff Organisation, Disadvantages of Line and Staff  Organisation, Improving Line and Staff Relationship - Perspective management">
            <a:extLst>
              <a:ext uri="{FF2B5EF4-FFF2-40B4-BE49-F238E27FC236}">
                <a16:creationId xmlns:a16="http://schemas.microsoft.com/office/drawing/2014/main" id="{23A66E2C-A659-35E7-8191-A80DBE803F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0401" y="240128"/>
            <a:ext cx="4270074" cy="619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429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BDB5-EFF8-1EA9-394A-68A531E9E271}"/>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165720A5-FB30-93E5-3315-CA894EAE0BBE}"/>
              </a:ext>
            </a:extLst>
          </p:cNvPr>
          <p:cNvSpPr>
            <a:spLocks noGrp="1"/>
          </p:cNvSpPr>
          <p:nvPr>
            <p:ph idx="1"/>
          </p:nvPr>
        </p:nvSpPr>
        <p:spPr/>
        <p:txBody>
          <a:bodyPr/>
          <a:lstStyle/>
          <a:p>
            <a:r>
              <a:rPr lang="en-US" dirty="0"/>
              <a:t>Expert advice</a:t>
            </a:r>
          </a:p>
          <a:p>
            <a:r>
              <a:rPr lang="en-US" dirty="0"/>
              <a:t>Benefit of Specialization</a:t>
            </a:r>
          </a:p>
          <a:p>
            <a:r>
              <a:rPr lang="en-US" dirty="0"/>
              <a:t>Better co-ordination</a:t>
            </a:r>
          </a:p>
          <a:p>
            <a:r>
              <a:rPr lang="en-US" dirty="0"/>
              <a:t>Balanced decisions</a:t>
            </a:r>
          </a:p>
          <a:p>
            <a:r>
              <a:rPr lang="en-US" dirty="0"/>
              <a:t>Improved quality</a:t>
            </a:r>
          </a:p>
          <a:p>
            <a:r>
              <a:rPr lang="en-US" dirty="0"/>
              <a:t>Well defined authority and responsibility</a:t>
            </a:r>
          </a:p>
          <a:p>
            <a:r>
              <a:rPr lang="en-US" dirty="0"/>
              <a:t>Less wastage</a:t>
            </a:r>
          </a:p>
        </p:txBody>
      </p:sp>
    </p:spTree>
    <p:extLst>
      <p:ext uri="{BB962C8B-B14F-4D97-AF65-F5344CB8AC3E}">
        <p14:creationId xmlns:p14="http://schemas.microsoft.com/office/powerpoint/2010/main" val="1752610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A44B-C587-43C0-B078-58BFFDA7F80E}"/>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4701804F-9DCF-5FDE-4CB1-FC07083E3627}"/>
              </a:ext>
            </a:extLst>
          </p:cNvPr>
          <p:cNvSpPr>
            <a:spLocks noGrp="1"/>
          </p:cNvSpPr>
          <p:nvPr>
            <p:ph idx="1"/>
          </p:nvPr>
        </p:nvSpPr>
        <p:spPr/>
        <p:txBody>
          <a:bodyPr/>
          <a:lstStyle/>
          <a:p>
            <a:r>
              <a:rPr lang="en-US" dirty="0"/>
              <a:t>Chances of mis-interpretation</a:t>
            </a:r>
          </a:p>
          <a:p>
            <a:r>
              <a:rPr lang="en-US" dirty="0"/>
              <a:t>Ineffective staff in the absence of authority</a:t>
            </a:r>
          </a:p>
          <a:p>
            <a:r>
              <a:rPr lang="en-US" dirty="0"/>
              <a:t>Line and staff conflicts</a:t>
            </a:r>
          </a:p>
          <a:p>
            <a:r>
              <a:rPr lang="en-US" dirty="0"/>
              <a:t>Staffs steals the show</a:t>
            </a:r>
          </a:p>
          <a:p>
            <a:r>
              <a:rPr lang="en-US" dirty="0"/>
              <a:t>Costly</a:t>
            </a:r>
          </a:p>
          <a:p>
            <a:r>
              <a:rPr lang="en-US" dirty="0"/>
              <a:t>Lack of sound advice</a:t>
            </a:r>
          </a:p>
        </p:txBody>
      </p:sp>
    </p:spTree>
    <p:extLst>
      <p:ext uri="{BB962C8B-B14F-4D97-AF65-F5344CB8AC3E}">
        <p14:creationId xmlns:p14="http://schemas.microsoft.com/office/powerpoint/2010/main" val="517197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2139-957B-F233-8CEF-5800C4717DEB}"/>
              </a:ext>
            </a:extLst>
          </p:cNvPr>
          <p:cNvSpPr>
            <a:spLocks noGrp="1"/>
          </p:cNvSpPr>
          <p:nvPr>
            <p:ph type="title"/>
          </p:nvPr>
        </p:nvSpPr>
        <p:spPr/>
        <p:txBody>
          <a:bodyPr/>
          <a:lstStyle/>
          <a:p>
            <a:r>
              <a:rPr lang="en-US" dirty="0"/>
              <a:t>Committee Organization</a:t>
            </a:r>
          </a:p>
        </p:txBody>
      </p:sp>
      <p:sp>
        <p:nvSpPr>
          <p:cNvPr id="3" name="Content Placeholder 2">
            <a:extLst>
              <a:ext uri="{FF2B5EF4-FFF2-40B4-BE49-F238E27FC236}">
                <a16:creationId xmlns:a16="http://schemas.microsoft.com/office/drawing/2014/main" id="{8F25424E-520B-8838-DF21-E11C3B9EB81A}"/>
              </a:ext>
            </a:extLst>
          </p:cNvPr>
          <p:cNvSpPr>
            <a:spLocks noGrp="1"/>
          </p:cNvSpPr>
          <p:nvPr>
            <p:ph idx="1"/>
          </p:nvPr>
        </p:nvSpPr>
        <p:spPr/>
        <p:txBody>
          <a:bodyPr/>
          <a:lstStyle/>
          <a:p>
            <a:r>
              <a:rPr lang="en-US" b="0" i="0" dirty="0">
                <a:effectLst/>
              </a:rPr>
              <a:t>A </a:t>
            </a:r>
            <a:r>
              <a:rPr lang="en-US" i="0" dirty="0">
                <a:effectLst/>
              </a:rPr>
              <a:t>committee organization </a:t>
            </a:r>
            <a:r>
              <a:rPr lang="en-US" b="0" i="0" dirty="0">
                <a:effectLst/>
              </a:rPr>
              <a:t>is an association of people set up to arrive at solutions to common problems.</a:t>
            </a:r>
          </a:p>
          <a:p>
            <a:r>
              <a:rPr lang="en-US" i="0" dirty="0">
                <a:effectLst/>
              </a:rPr>
              <a:t>Committee organizational structure </a:t>
            </a:r>
            <a:r>
              <a:rPr lang="en-US" b="0" i="0" dirty="0">
                <a:effectLst/>
              </a:rPr>
              <a:t>provides integrated ideas of various related people of the company.</a:t>
            </a:r>
          </a:p>
          <a:p>
            <a:r>
              <a:rPr lang="en-US" b="0" i="0" dirty="0">
                <a:effectLst/>
              </a:rPr>
              <a:t>It is a very good example of democratic management wherein every member has an equal opportunity to raise his voice and come to a common solution. </a:t>
            </a:r>
            <a:endParaRPr lang="en-US" dirty="0"/>
          </a:p>
          <a:p>
            <a:r>
              <a:rPr lang="en-US" b="0" i="0" dirty="0">
                <a:effectLst/>
                <a:cs typeface="Varela Round" panose="020B0604020202020204" pitchFamily="2" charset="-79"/>
              </a:rPr>
              <a:t>A committee may be of two types: </a:t>
            </a:r>
          </a:p>
          <a:p>
            <a:pPr lvl="1"/>
            <a:r>
              <a:rPr lang="en-US" b="0" i="0" dirty="0">
                <a:solidFill>
                  <a:schemeClr val="tx1"/>
                </a:solidFill>
                <a:effectLst/>
                <a:cs typeface="Varela Round" panose="020B0604020202020204" pitchFamily="2" charset="-79"/>
              </a:rPr>
              <a:t>Executive Committee (Permanent Committee) </a:t>
            </a:r>
          </a:p>
          <a:p>
            <a:pPr marL="548640" lvl="2" indent="0">
              <a:buNone/>
            </a:pPr>
            <a:r>
              <a:rPr lang="en-US" b="0" i="0" dirty="0">
                <a:solidFill>
                  <a:schemeClr val="tx1"/>
                </a:solidFill>
                <a:effectLst/>
                <a:cs typeface="Varela Round" panose="020B0604020202020204" pitchFamily="2" charset="-79"/>
              </a:rPr>
              <a:t>It is formed when the nature of the work is of repetitive type.</a:t>
            </a:r>
          </a:p>
          <a:p>
            <a:pPr lvl="1"/>
            <a:r>
              <a:rPr lang="en-US" b="0" i="0" dirty="0">
                <a:solidFill>
                  <a:schemeClr val="tx1"/>
                </a:solidFill>
                <a:effectLst/>
                <a:cs typeface="Varela Round" panose="020B0604020202020204" pitchFamily="2" charset="-79"/>
              </a:rPr>
              <a:t>Advisory Committee (Ad Hoc Committee)</a:t>
            </a:r>
          </a:p>
          <a:p>
            <a:pPr marL="548640" lvl="2" indent="0">
              <a:buNone/>
            </a:pPr>
            <a:r>
              <a:rPr lang="en-US" dirty="0">
                <a:solidFill>
                  <a:schemeClr val="tx1"/>
                </a:solidFill>
                <a:cs typeface="Varela Round" panose="020B0604020202020204" pitchFamily="2" charset="-79"/>
              </a:rPr>
              <a:t>It is formed temporarily for some specific temporary function only.</a:t>
            </a:r>
            <a:endParaRPr lang="en-US" dirty="0">
              <a:solidFill>
                <a:schemeClr val="tx1"/>
              </a:solidFill>
            </a:endParaRPr>
          </a:p>
        </p:txBody>
      </p:sp>
    </p:spTree>
    <p:extLst>
      <p:ext uri="{BB962C8B-B14F-4D97-AF65-F5344CB8AC3E}">
        <p14:creationId xmlns:p14="http://schemas.microsoft.com/office/powerpoint/2010/main" val="2420899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FC20-0C09-2D01-B9E9-AAAE6F77D46C}"/>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821086C2-C68A-1640-4A6F-ECDCC7316F4D}"/>
              </a:ext>
            </a:extLst>
          </p:cNvPr>
          <p:cNvSpPr>
            <a:spLocks noGrp="1"/>
          </p:cNvSpPr>
          <p:nvPr>
            <p:ph idx="1"/>
          </p:nvPr>
        </p:nvSpPr>
        <p:spPr/>
        <p:txBody>
          <a:bodyPr/>
          <a:lstStyle/>
          <a:p>
            <a:r>
              <a:rPr lang="en-US" dirty="0"/>
              <a:t>Quality of decision</a:t>
            </a:r>
          </a:p>
          <a:p>
            <a:r>
              <a:rPr lang="en-US" dirty="0"/>
              <a:t>Participative management</a:t>
            </a:r>
          </a:p>
          <a:p>
            <a:r>
              <a:rPr lang="en-US" dirty="0"/>
              <a:t>Reduce Bias and Conflicts</a:t>
            </a:r>
          </a:p>
          <a:p>
            <a:r>
              <a:rPr lang="en-US" dirty="0"/>
              <a:t>Setting Objectives, Plans and Policies</a:t>
            </a:r>
          </a:p>
          <a:p>
            <a:r>
              <a:rPr lang="en-US" dirty="0"/>
              <a:t>Co-ordination</a:t>
            </a:r>
          </a:p>
          <a:p>
            <a:r>
              <a:rPr lang="en-US" dirty="0"/>
              <a:t>Promotes united actions</a:t>
            </a:r>
          </a:p>
        </p:txBody>
      </p:sp>
    </p:spTree>
    <p:extLst>
      <p:ext uri="{BB962C8B-B14F-4D97-AF65-F5344CB8AC3E}">
        <p14:creationId xmlns:p14="http://schemas.microsoft.com/office/powerpoint/2010/main" val="2199225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F9722-D610-D7AB-27B7-B321EA4E2BFE}"/>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B98B088F-59BC-C30C-5FD6-52063F96587E}"/>
              </a:ext>
            </a:extLst>
          </p:cNvPr>
          <p:cNvSpPr>
            <a:spLocks noGrp="1"/>
          </p:cNvSpPr>
          <p:nvPr>
            <p:ph idx="1"/>
          </p:nvPr>
        </p:nvSpPr>
        <p:spPr/>
        <p:txBody>
          <a:bodyPr/>
          <a:lstStyle/>
          <a:p>
            <a:r>
              <a:rPr lang="en-US" dirty="0"/>
              <a:t>Delay in decision </a:t>
            </a:r>
          </a:p>
          <a:p>
            <a:r>
              <a:rPr lang="en-US" dirty="0"/>
              <a:t>Probability of diversion</a:t>
            </a:r>
          </a:p>
          <a:p>
            <a:r>
              <a:rPr lang="en-US" dirty="0"/>
              <a:t>Lack of Secrecy</a:t>
            </a:r>
          </a:p>
          <a:p>
            <a:r>
              <a:rPr lang="en-US" dirty="0"/>
              <a:t>Costly</a:t>
            </a:r>
          </a:p>
          <a:p>
            <a:r>
              <a:rPr lang="en-US" dirty="0"/>
              <a:t>Compromise</a:t>
            </a:r>
          </a:p>
        </p:txBody>
      </p:sp>
    </p:spTree>
    <p:extLst>
      <p:ext uri="{BB962C8B-B14F-4D97-AF65-F5344CB8AC3E}">
        <p14:creationId xmlns:p14="http://schemas.microsoft.com/office/powerpoint/2010/main" val="4211736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89B71-E056-421D-BC6B-1598C7C4CEC5}"/>
              </a:ext>
            </a:extLst>
          </p:cNvPr>
          <p:cNvSpPr>
            <a:spLocks noGrp="1"/>
          </p:cNvSpPr>
          <p:nvPr>
            <p:ph type="title"/>
          </p:nvPr>
        </p:nvSpPr>
        <p:spPr>
          <a:xfrm>
            <a:off x="1278229" y="2561526"/>
            <a:ext cx="8682506" cy="1734947"/>
          </a:xfrm>
        </p:spPr>
        <p:txBody>
          <a:bodyPr>
            <a:noAutofit/>
          </a:bodyPr>
          <a:lstStyle/>
          <a:p>
            <a:r>
              <a:rPr lang="en-US" sz="6000" dirty="0"/>
              <a:t>1.6 Purchasing and Marketing Management</a:t>
            </a:r>
          </a:p>
        </p:txBody>
      </p:sp>
    </p:spTree>
    <p:extLst>
      <p:ext uri="{BB962C8B-B14F-4D97-AF65-F5344CB8AC3E}">
        <p14:creationId xmlns:p14="http://schemas.microsoft.com/office/powerpoint/2010/main" val="968969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D68-2C0E-4250-AF3E-753DCD3E603C}"/>
              </a:ext>
            </a:extLst>
          </p:cNvPr>
          <p:cNvSpPr>
            <a:spLocks noGrp="1"/>
          </p:cNvSpPr>
          <p:nvPr>
            <p:ph type="title"/>
          </p:nvPr>
        </p:nvSpPr>
        <p:spPr/>
        <p:txBody>
          <a:bodyPr/>
          <a:lstStyle/>
          <a:p>
            <a:r>
              <a:rPr lang="en-US" dirty="0"/>
              <a:t>Purchasing</a:t>
            </a:r>
          </a:p>
        </p:txBody>
      </p:sp>
      <p:sp>
        <p:nvSpPr>
          <p:cNvPr id="3" name="Content Placeholder 2">
            <a:extLst>
              <a:ext uri="{FF2B5EF4-FFF2-40B4-BE49-F238E27FC236}">
                <a16:creationId xmlns:a16="http://schemas.microsoft.com/office/drawing/2014/main" id="{E5F4C98B-460E-4B39-8736-9BD4212EE5A2}"/>
              </a:ext>
            </a:extLst>
          </p:cNvPr>
          <p:cNvSpPr>
            <a:spLocks noGrp="1"/>
          </p:cNvSpPr>
          <p:nvPr>
            <p:ph idx="1"/>
          </p:nvPr>
        </p:nvSpPr>
        <p:spPr>
          <a:xfrm>
            <a:off x="1261871" y="1828800"/>
            <a:ext cx="9105621" cy="4351337"/>
          </a:xfrm>
        </p:spPr>
        <p:txBody>
          <a:bodyPr>
            <a:normAutofit/>
          </a:bodyPr>
          <a:lstStyle/>
          <a:p>
            <a:pPr algn="just"/>
            <a:r>
              <a:rPr lang="en-US" sz="2400" dirty="0"/>
              <a:t>First phase of Materials Management</a:t>
            </a:r>
          </a:p>
          <a:p>
            <a:pPr algn="just"/>
            <a:r>
              <a:rPr lang="en-US" sz="2400" dirty="0"/>
              <a:t>Buying or acquiring goods and services to make supply chain management more efficient</a:t>
            </a:r>
          </a:p>
          <a:p>
            <a:pPr algn="just"/>
            <a:r>
              <a:rPr lang="en-US" sz="2400" dirty="0"/>
              <a:t>Operation of market exploration to procure goods and services of desired quality, quantity at lowest price and at the desired time</a:t>
            </a:r>
          </a:p>
          <a:p>
            <a:pPr algn="just"/>
            <a:r>
              <a:rPr lang="en-US" sz="2400" dirty="0"/>
              <a:t>Includes research and development for the proper selection of materials and sources, follow-up to ensure timely delivery, inspection to ensure both quantity and quality</a:t>
            </a:r>
          </a:p>
        </p:txBody>
      </p:sp>
    </p:spTree>
    <p:extLst>
      <p:ext uri="{BB962C8B-B14F-4D97-AF65-F5344CB8AC3E}">
        <p14:creationId xmlns:p14="http://schemas.microsoft.com/office/powerpoint/2010/main" val="736085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F733-FDCC-4628-BD29-A97D6BEFC069}"/>
              </a:ext>
            </a:extLst>
          </p:cNvPr>
          <p:cNvSpPr>
            <a:spLocks noGrp="1"/>
          </p:cNvSpPr>
          <p:nvPr>
            <p:ph type="title"/>
          </p:nvPr>
        </p:nvSpPr>
        <p:spPr>
          <a:xfrm>
            <a:off x="876192" y="2960771"/>
            <a:ext cx="9555695" cy="936457"/>
          </a:xfrm>
        </p:spPr>
        <p:txBody>
          <a:bodyPr>
            <a:normAutofit/>
          </a:bodyPr>
          <a:lstStyle/>
          <a:p>
            <a:r>
              <a:rPr lang="en-US" sz="6000" dirty="0"/>
              <a:t>1.5 Organization Structure</a:t>
            </a:r>
          </a:p>
        </p:txBody>
      </p:sp>
    </p:spTree>
    <p:extLst>
      <p:ext uri="{BB962C8B-B14F-4D97-AF65-F5344CB8AC3E}">
        <p14:creationId xmlns:p14="http://schemas.microsoft.com/office/powerpoint/2010/main" val="2482841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F9F1E-37C7-43BA-B6E4-EA353C542780}"/>
              </a:ext>
            </a:extLst>
          </p:cNvPr>
          <p:cNvSpPr>
            <a:spLocks noGrp="1"/>
          </p:cNvSpPr>
          <p:nvPr>
            <p:ph type="title"/>
          </p:nvPr>
        </p:nvSpPr>
        <p:spPr/>
        <p:txBody>
          <a:bodyPr/>
          <a:lstStyle/>
          <a:p>
            <a:r>
              <a:rPr lang="en-US" dirty="0"/>
              <a:t>Purchasing Department</a:t>
            </a:r>
          </a:p>
        </p:txBody>
      </p:sp>
      <p:sp>
        <p:nvSpPr>
          <p:cNvPr id="3" name="Content Placeholder 2">
            <a:extLst>
              <a:ext uri="{FF2B5EF4-FFF2-40B4-BE49-F238E27FC236}">
                <a16:creationId xmlns:a16="http://schemas.microsoft.com/office/drawing/2014/main" id="{84CD1B1A-3306-4ACC-BBFA-602A74828082}"/>
              </a:ext>
            </a:extLst>
          </p:cNvPr>
          <p:cNvSpPr>
            <a:spLocks noGrp="1"/>
          </p:cNvSpPr>
          <p:nvPr>
            <p:ph idx="1"/>
          </p:nvPr>
        </p:nvSpPr>
        <p:spPr>
          <a:xfrm>
            <a:off x="1261871" y="1828800"/>
            <a:ext cx="9105621" cy="4351337"/>
          </a:xfrm>
        </p:spPr>
        <p:txBody>
          <a:bodyPr>
            <a:normAutofit/>
          </a:bodyPr>
          <a:lstStyle/>
          <a:p>
            <a:pPr algn="just"/>
            <a:r>
              <a:rPr lang="en-US" sz="2400" dirty="0"/>
              <a:t>Responsible for procuring the goods, raw material &amp; services required to operate the organization effectively</a:t>
            </a:r>
          </a:p>
          <a:p>
            <a:pPr algn="just"/>
            <a:r>
              <a:rPr lang="en-US" sz="2400" dirty="0"/>
              <a:t>Every organization has its specific needs when it comes to the sourcing and procurement of equipment, raw materials, and services</a:t>
            </a:r>
          </a:p>
        </p:txBody>
      </p:sp>
    </p:spTree>
    <p:extLst>
      <p:ext uri="{BB962C8B-B14F-4D97-AF65-F5344CB8AC3E}">
        <p14:creationId xmlns:p14="http://schemas.microsoft.com/office/powerpoint/2010/main" val="319446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9B78-9374-4A0A-9D63-4E9299035CDE}"/>
              </a:ext>
            </a:extLst>
          </p:cNvPr>
          <p:cNvSpPr>
            <a:spLocks noGrp="1"/>
          </p:cNvSpPr>
          <p:nvPr>
            <p:ph type="title"/>
          </p:nvPr>
        </p:nvSpPr>
        <p:spPr/>
        <p:txBody>
          <a:bodyPr/>
          <a:lstStyle/>
          <a:p>
            <a:r>
              <a:rPr lang="en-US" dirty="0"/>
              <a:t>Key Functions of Purchasing Departments</a:t>
            </a:r>
          </a:p>
        </p:txBody>
      </p:sp>
      <p:sp>
        <p:nvSpPr>
          <p:cNvPr id="3" name="Content Placeholder 2">
            <a:extLst>
              <a:ext uri="{FF2B5EF4-FFF2-40B4-BE49-F238E27FC236}">
                <a16:creationId xmlns:a16="http://schemas.microsoft.com/office/drawing/2014/main" id="{EF856B04-D3E1-4C9C-A2B9-3D541F74A578}"/>
              </a:ext>
            </a:extLst>
          </p:cNvPr>
          <p:cNvSpPr>
            <a:spLocks noGrp="1"/>
          </p:cNvSpPr>
          <p:nvPr>
            <p:ph idx="1"/>
          </p:nvPr>
        </p:nvSpPr>
        <p:spPr>
          <a:xfrm>
            <a:off x="1261872" y="1828800"/>
            <a:ext cx="9092742" cy="4351337"/>
          </a:xfrm>
        </p:spPr>
        <p:txBody>
          <a:bodyPr>
            <a:normAutofit/>
          </a:bodyPr>
          <a:lstStyle/>
          <a:p>
            <a:pPr algn="just"/>
            <a:r>
              <a:rPr lang="en-US" sz="2400" dirty="0"/>
              <a:t>Identify business requirements for goods, materials, and services</a:t>
            </a:r>
          </a:p>
          <a:p>
            <a:pPr algn="just"/>
            <a:r>
              <a:rPr lang="en-US" sz="2400" dirty="0"/>
              <a:t>Find reliable suppliers to meet these requirements</a:t>
            </a:r>
          </a:p>
          <a:p>
            <a:pPr algn="just"/>
            <a:r>
              <a:rPr lang="en-US" sz="2400" dirty="0"/>
              <a:t>Negotiate prices, build quality, and delivery terms</a:t>
            </a:r>
          </a:p>
          <a:p>
            <a:pPr algn="just"/>
            <a:r>
              <a:rPr lang="en-US" sz="2400" dirty="0"/>
              <a:t>Set up the order quantities and making bid requests on supply contracts</a:t>
            </a:r>
          </a:p>
          <a:p>
            <a:pPr algn="just"/>
            <a:r>
              <a:rPr lang="en-US" sz="2400" dirty="0"/>
              <a:t>Coordinate delivery and storage operations</a:t>
            </a:r>
          </a:p>
          <a:p>
            <a:pPr algn="just"/>
            <a:r>
              <a:rPr lang="en-US" sz="2400" dirty="0"/>
              <a:t>Run quality control and product testing</a:t>
            </a:r>
          </a:p>
        </p:txBody>
      </p:sp>
    </p:spTree>
    <p:extLst>
      <p:ext uri="{BB962C8B-B14F-4D97-AF65-F5344CB8AC3E}">
        <p14:creationId xmlns:p14="http://schemas.microsoft.com/office/powerpoint/2010/main" val="3952737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B467-DAA8-4531-9657-AE42F2642B2F}"/>
              </a:ext>
            </a:extLst>
          </p:cNvPr>
          <p:cNvSpPr>
            <a:spLocks noGrp="1"/>
          </p:cNvSpPr>
          <p:nvPr>
            <p:ph type="title"/>
          </p:nvPr>
        </p:nvSpPr>
        <p:spPr/>
        <p:txBody>
          <a:bodyPr>
            <a:normAutofit/>
          </a:bodyPr>
          <a:lstStyle/>
          <a:p>
            <a:r>
              <a:rPr lang="en-US" dirty="0"/>
              <a:t>Duties and Responsibilities of Purchasing Departments</a:t>
            </a:r>
          </a:p>
        </p:txBody>
      </p:sp>
      <p:sp>
        <p:nvSpPr>
          <p:cNvPr id="3" name="Content Placeholder 2">
            <a:extLst>
              <a:ext uri="{FF2B5EF4-FFF2-40B4-BE49-F238E27FC236}">
                <a16:creationId xmlns:a16="http://schemas.microsoft.com/office/drawing/2014/main" id="{082BA8BD-B94F-4333-B9EB-1C8DE6CA13DF}"/>
              </a:ext>
            </a:extLst>
          </p:cNvPr>
          <p:cNvSpPr>
            <a:spLocks noGrp="1"/>
          </p:cNvSpPr>
          <p:nvPr>
            <p:ph idx="1"/>
          </p:nvPr>
        </p:nvSpPr>
        <p:spPr>
          <a:xfrm>
            <a:off x="1261871" y="1828800"/>
            <a:ext cx="9079863" cy="4351337"/>
          </a:xfrm>
        </p:spPr>
        <p:txBody>
          <a:bodyPr>
            <a:normAutofit/>
          </a:bodyPr>
          <a:lstStyle/>
          <a:p>
            <a:pPr algn="just"/>
            <a:r>
              <a:rPr lang="en-US" sz="2400" dirty="0"/>
              <a:t>Maintaining long-term exclusive partnerships with top vendors</a:t>
            </a:r>
          </a:p>
          <a:p>
            <a:pPr algn="just"/>
            <a:r>
              <a:rPr lang="en-US" sz="2400" dirty="0"/>
              <a:t>Acquiring goods at competitive rates</a:t>
            </a:r>
          </a:p>
          <a:p>
            <a:pPr algn="just"/>
            <a:r>
              <a:rPr lang="en-US" sz="2400" dirty="0"/>
              <a:t>Researching goods and products carefully based on quality, prices, and delivery terms</a:t>
            </a:r>
          </a:p>
          <a:p>
            <a:pPr algn="just"/>
            <a:r>
              <a:rPr lang="en-US" sz="2400" dirty="0"/>
              <a:t>Creating transparency in delivery and order processes</a:t>
            </a:r>
          </a:p>
          <a:p>
            <a:pPr algn="just"/>
            <a:r>
              <a:rPr lang="en-US" sz="2400" dirty="0"/>
              <a:t>Building conclusive financial reports to calculate ROIs</a:t>
            </a:r>
          </a:p>
        </p:txBody>
      </p:sp>
    </p:spTree>
    <p:extLst>
      <p:ext uri="{BB962C8B-B14F-4D97-AF65-F5344CB8AC3E}">
        <p14:creationId xmlns:p14="http://schemas.microsoft.com/office/powerpoint/2010/main" val="1227741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3FD6-817B-41D1-8D8E-123D487B085E}"/>
              </a:ext>
            </a:extLst>
          </p:cNvPr>
          <p:cNvSpPr>
            <a:spLocks noGrp="1"/>
          </p:cNvSpPr>
          <p:nvPr>
            <p:ph type="title"/>
          </p:nvPr>
        </p:nvSpPr>
        <p:spPr>
          <a:xfrm>
            <a:off x="1249680" y="425002"/>
            <a:ext cx="9692640" cy="828437"/>
          </a:xfrm>
        </p:spPr>
        <p:txBody>
          <a:bodyPr/>
          <a:lstStyle/>
          <a:p>
            <a:r>
              <a:rPr lang="en-US" dirty="0"/>
              <a:t>Purchasing Methods</a:t>
            </a:r>
          </a:p>
        </p:txBody>
      </p:sp>
      <p:sp>
        <p:nvSpPr>
          <p:cNvPr id="3" name="Content Placeholder 2">
            <a:extLst>
              <a:ext uri="{FF2B5EF4-FFF2-40B4-BE49-F238E27FC236}">
                <a16:creationId xmlns:a16="http://schemas.microsoft.com/office/drawing/2014/main" id="{16940EE3-FC01-4029-AA87-4716C51AB5C4}"/>
              </a:ext>
            </a:extLst>
          </p:cNvPr>
          <p:cNvSpPr>
            <a:spLocks noGrp="1"/>
          </p:cNvSpPr>
          <p:nvPr>
            <p:ph idx="1"/>
          </p:nvPr>
        </p:nvSpPr>
        <p:spPr>
          <a:xfrm>
            <a:off x="1261871" y="1828800"/>
            <a:ext cx="9041227" cy="4351337"/>
          </a:xfrm>
        </p:spPr>
        <p:txBody>
          <a:bodyPr>
            <a:normAutofit fontScale="92500"/>
          </a:bodyPr>
          <a:lstStyle/>
          <a:p>
            <a:pPr marL="0" indent="0" algn="just">
              <a:buNone/>
            </a:pPr>
            <a:r>
              <a:rPr lang="en-US" sz="2400" b="1" dirty="0"/>
              <a:t>1. Purchasing by Requirement</a:t>
            </a:r>
          </a:p>
          <a:p>
            <a:pPr algn="just">
              <a:buFontTx/>
              <a:buChar char="-"/>
            </a:pPr>
            <a:r>
              <a:rPr lang="en-US" sz="2400" dirty="0"/>
              <a:t>Purchasing goods only when needed and in required quantity</a:t>
            </a:r>
          </a:p>
          <a:p>
            <a:pPr algn="just">
              <a:buFontTx/>
              <a:buChar char="-"/>
            </a:pPr>
            <a:r>
              <a:rPr lang="en-US" sz="2400" dirty="0"/>
              <a:t>Goods which are not regularly required i.e. emergency goods</a:t>
            </a:r>
          </a:p>
          <a:p>
            <a:pPr marL="0" indent="0" algn="just">
              <a:buNone/>
            </a:pPr>
            <a:endParaRPr lang="en-US" sz="2400" dirty="0"/>
          </a:p>
          <a:p>
            <a:pPr marL="0" indent="0" algn="just">
              <a:buNone/>
            </a:pPr>
            <a:r>
              <a:rPr lang="en-US" sz="2400" b="1" dirty="0"/>
              <a:t>2. Market Purchasing</a:t>
            </a:r>
          </a:p>
          <a:p>
            <a:pPr algn="just">
              <a:buFontTx/>
              <a:buChar char="-"/>
            </a:pPr>
            <a:r>
              <a:rPr lang="en-US" sz="2400" dirty="0"/>
              <a:t>Buying goods for taking advantages of favorable market situations</a:t>
            </a:r>
          </a:p>
          <a:p>
            <a:pPr algn="just">
              <a:buFontTx/>
              <a:buChar char="-"/>
            </a:pPr>
            <a:r>
              <a:rPr lang="en-US" sz="2400" dirty="0"/>
              <a:t>Purchases are not made to meet immediate needs but are acquired as per the future requirements</a:t>
            </a:r>
          </a:p>
        </p:txBody>
      </p:sp>
    </p:spTree>
    <p:extLst>
      <p:ext uri="{BB962C8B-B14F-4D97-AF65-F5344CB8AC3E}">
        <p14:creationId xmlns:p14="http://schemas.microsoft.com/office/powerpoint/2010/main" val="9941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61E217-238A-492F-9E91-4259E9F5C709}"/>
              </a:ext>
            </a:extLst>
          </p:cNvPr>
          <p:cNvSpPr>
            <a:spLocks noGrp="1"/>
          </p:cNvSpPr>
          <p:nvPr>
            <p:ph idx="1"/>
          </p:nvPr>
        </p:nvSpPr>
        <p:spPr>
          <a:xfrm>
            <a:off x="1261871" y="721218"/>
            <a:ext cx="9157137" cy="5458920"/>
          </a:xfrm>
        </p:spPr>
        <p:txBody>
          <a:bodyPr>
            <a:normAutofit/>
          </a:bodyPr>
          <a:lstStyle/>
          <a:p>
            <a:pPr marL="0" indent="0" algn="just">
              <a:buNone/>
            </a:pPr>
            <a:r>
              <a:rPr lang="en-US" sz="2200" b="1" dirty="0"/>
              <a:t>3. Speculative Purchasing</a:t>
            </a:r>
          </a:p>
          <a:p>
            <a:pPr algn="just">
              <a:buFontTx/>
              <a:buChar char="-"/>
            </a:pPr>
            <a:r>
              <a:rPr lang="en-US" sz="2200" dirty="0"/>
              <a:t>Purchasing at lower prices with a view to sell them at higher prices in future</a:t>
            </a:r>
          </a:p>
          <a:p>
            <a:pPr algn="just">
              <a:buFontTx/>
              <a:buChar char="-"/>
            </a:pPr>
            <a:r>
              <a:rPr lang="en-US" sz="2200" dirty="0"/>
              <a:t>Purchases are not made as per the production needs of the plant, but to earn profits out of price rises later on</a:t>
            </a:r>
          </a:p>
          <a:p>
            <a:pPr marL="0" indent="0" algn="just">
              <a:buNone/>
            </a:pPr>
            <a:endParaRPr lang="en-US" sz="2200" dirty="0"/>
          </a:p>
          <a:p>
            <a:pPr marL="0" indent="0" algn="just">
              <a:buNone/>
            </a:pPr>
            <a:r>
              <a:rPr lang="en-US" sz="2200" b="1" dirty="0"/>
              <a:t>4. Purchasing for Specific Future Period</a:t>
            </a:r>
          </a:p>
          <a:p>
            <a:pPr algn="just">
              <a:buFontTx/>
              <a:buChar char="-"/>
            </a:pPr>
            <a:r>
              <a:rPr lang="en-US" sz="2200" dirty="0"/>
              <a:t>Purchasing goods which are regularly required, in small quantity, and chances of price fluctuations are negligible</a:t>
            </a:r>
          </a:p>
          <a:p>
            <a:pPr algn="just">
              <a:buFontTx/>
              <a:buChar char="-"/>
            </a:pPr>
            <a:r>
              <a:rPr lang="en-US" sz="2200" dirty="0"/>
              <a:t>Needs for specific period are assessed and purchases made accordingly</a:t>
            </a:r>
          </a:p>
        </p:txBody>
      </p:sp>
    </p:spTree>
    <p:extLst>
      <p:ext uri="{BB962C8B-B14F-4D97-AF65-F5344CB8AC3E}">
        <p14:creationId xmlns:p14="http://schemas.microsoft.com/office/powerpoint/2010/main" val="3155997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6DA250-32A9-4B71-A9FB-217E4F0F8C1E}"/>
              </a:ext>
            </a:extLst>
          </p:cNvPr>
          <p:cNvSpPr>
            <a:spLocks noGrp="1"/>
          </p:cNvSpPr>
          <p:nvPr>
            <p:ph idx="1"/>
          </p:nvPr>
        </p:nvSpPr>
        <p:spPr>
          <a:xfrm>
            <a:off x="1261872" y="811370"/>
            <a:ext cx="9066984" cy="5368768"/>
          </a:xfrm>
        </p:spPr>
        <p:txBody>
          <a:bodyPr/>
          <a:lstStyle/>
          <a:p>
            <a:pPr marL="0" indent="0" algn="just">
              <a:buNone/>
            </a:pPr>
            <a:r>
              <a:rPr lang="en-US" sz="2200" b="1" dirty="0"/>
              <a:t>5. Contract Purchasing</a:t>
            </a:r>
          </a:p>
          <a:p>
            <a:pPr algn="just">
              <a:buFontTx/>
              <a:buChar char="-"/>
            </a:pPr>
            <a:r>
              <a:rPr lang="en-US" sz="2200" dirty="0"/>
              <a:t>Specific quantity of materials is contracted to be purchased and delivery is taken in future</a:t>
            </a:r>
          </a:p>
          <a:p>
            <a:pPr algn="just">
              <a:buFontTx/>
              <a:buChar char="-"/>
            </a:pPr>
            <a:r>
              <a:rPr lang="en-US" sz="2200" dirty="0"/>
              <a:t>Price and other terms and conditions are fixed at the time of contract</a:t>
            </a:r>
          </a:p>
          <a:p>
            <a:pPr marL="0" indent="0" algn="just">
              <a:buNone/>
            </a:pPr>
            <a:endParaRPr lang="en-US" sz="2200" dirty="0"/>
          </a:p>
          <a:p>
            <a:pPr marL="0" indent="0" algn="just">
              <a:buNone/>
            </a:pPr>
            <a:r>
              <a:rPr lang="en-US" sz="2200" b="1" dirty="0"/>
              <a:t>6. Scheduled Purchasing</a:t>
            </a:r>
          </a:p>
          <a:p>
            <a:pPr algn="just">
              <a:buFontTx/>
              <a:buChar char="-"/>
            </a:pPr>
            <a:r>
              <a:rPr lang="en-US" sz="2200" dirty="0"/>
              <a:t>Suppliers are supplied a probable time schedule for material requirements</a:t>
            </a:r>
          </a:p>
          <a:p>
            <a:pPr algn="just">
              <a:buFontTx/>
              <a:buChar char="-"/>
            </a:pPr>
            <a:r>
              <a:rPr lang="en-US" sz="2200" dirty="0"/>
              <a:t>Suppliers are informed of probable needs and orders are sent accordingly; not a contract</a:t>
            </a:r>
          </a:p>
          <a:p>
            <a:pPr marL="0" indent="0">
              <a:buNone/>
            </a:pPr>
            <a:endParaRPr lang="en-US" dirty="0"/>
          </a:p>
        </p:txBody>
      </p:sp>
    </p:spTree>
    <p:extLst>
      <p:ext uri="{BB962C8B-B14F-4D97-AF65-F5344CB8AC3E}">
        <p14:creationId xmlns:p14="http://schemas.microsoft.com/office/powerpoint/2010/main" val="1100215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AB1EB-9C44-4C51-ADB7-B07B1C9EDD2B}"/>
              </a:ext>
            </a:extLst>
          </p:cNvPr>
          <p:cNvSpPr>
            <a:spLocks noGrp="1"/>
          </p:cNvSpPr>
          <p:nvPr>
            <p:ph idx="1"/>
          </p:nvPr>
        </p:nvSpPr>
        <p:spPr>
          <a:xfrm>
            <a:off x="1261871" y="669702"/>
            <a:ext cx="9221531" cy="5510436"/>
          </a:xfrm>
        </p:spPr>
        <p:txBody>
          <a:bodyPr>
            <a:normAutofit/>
          </a:bodyPr>
          <a:lstStyle/>
          <a:p>
            <a:pPr marL="0" indent="0" algn="just">
              <a:buNone/>
            </a:pPr>
            <a:r>
              <a:rPr lang="en-US" sz="2200" b="1" dirty="0"/>
              <a:t>7. Group Purchasing of Small Items</a:t>
            </a:r>
          </a:p>
          <a:p>
            <a:pPr algn="just">
              <a:buFontTx/>
              <a:buChar char="-"/>
            </a:pPr>
            <a:r>
              <a:rPr lang="en-US" sz="2200" dirty="0"/>
              <a:t>For purchasing a number of small items such that the costs of placing orders may be higher than prices of the items</a:t>
            </a:r>
          </a:p>
          <a:p>
            <a:pPr algn="just">
              <a:buFontTx/>
              <a:buChar char="-"/>
            </a:pPr>
            <a:r>
              <a:rPr lang="en-US" sz="2200" dirty="0"/>
              <a:t>Buyer places order with a vendor for those items; vendor takes a certain percentage of profit</a:t>
            </a:r>
          </a:p>
          <a:p>
            <a:pPr algn="just">
              <a:buFontTx/>
              <a:buChar char="-"/>
            </a:pPr>
            <a:endParaRPr lang="en-US" sz="2200" dirty="0"/>
          </a:p>
          <a:p>
            <a:pPr marL="0" indent="0" algn="just">
              <a:buNone/>
            </a:pPr>
            <a:r>
              <a:rPr lang="en-US" sz="2200" b="1" dirty="0"/>
              <a:t>8. Co-operative Purchasing</a:t>
            </a:r>
          </a:p>
          <a:p>
            <a:pPr algn="just">
              <a:buFontTx/>
              <a:buChar char="-"/>
            </a:pPr>
            <a:r>
              <a:rPr lang="en-US" sz="2200" dirty="0"/>
              <a:t>Small industrial units may join to pool their requirements and then place bulk orders with dealers</a:t>
            </a:r>
          </a:p>
          <a:p>
            <a:pPr algn="just">
              <a:buFontTx/>
              <a:buChar char="-"/>
            </a:pPr>
            <a:r>
              <a:rPr lang="en-US" sz="2200" dirty="0"/>
              <a:t>Obtain rebates on large quantity purchases, cash discounts and savings in transportation costs</a:t>
            </a:r>
          </a:p>
        </p:txBody>
      </p:sp>
    </p:spTree>
    <p:extLst>
      <p:ext uri="{BB962C8B-B14F-4D97-AF65-F5344CB8AC3E}">
        <p14:creationId xmlns:p14="http://schemas.microsoft.com/office/powerpoint/2010/main" val="2472936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9898-CEC5-498E-B78A-5ED616A29896}"/>
              </a:ext>
            </a:extLst>
          </p:cNvPr>
          <p:cNvSpPr>
            <a:spLocks noGrp="1"/>
          </p:cNvSpPr>
          <p:nvPr>
            <p:ph type="title"/>
          </p:nvPr>
        </p:nvSpPr>
        <p:spPr/>
        <p:txBody>
          <a:bodyPr/>
          <a:lstStyle/>
          <a:p>
            <a:r>
              <a:rPr lang="en-US" dirty="0"/>
              <a:t>Marketing</a:t>
            </a:r>
          </a:p>
        </p:txBody>
      </p:sp>
      <p:sp>
        <p:nvSpPr>
          <p:cNvPr id="3" name="Content Placeholder 2">
            <a:extLst>
              <a:ext uri="{FF2B5EF4-FFF2-40B4-BE49-F238E27FC236}">
                <a16:creationId xmlns:a16="http://schemas.microsoft.com/office/drawing/2014/main" id="{17DFD27A-7F1B-494B-B9BC-21DF03DEB14B}"/>
              </a:ext>
            </a:extLst>
          </p:cNvPr>
          <p:cNvSpPr>
            <a:spLocks noGrp="1"/>
          </p:cNvSpPr>
          <p:nvPr>
            <p:ph idx="1"/>
          </p:nvPr>
        </p:nvSpPr>
        <p:spPr/>
        <p:txBody>
          <a:bodyPr>
            <a:normAutofit lnSpcReduction="10000"/>
          </a:bodyPr>
          <a:lstStyle/>
          <a:p>
            <a:pPr marL="342900" lvl="0" indent="-342900" algn="just"/>
            <a:r>
              <a:rPr lang="en-US" sz="2000" dirty="0">
                <a:cs typeface="Calibri"/>
              </a:rPr>
              <a:t>According to American Marketing Association (AMA), marketing is defined as "the activity, set of institutions, and processes for creating, communicating, delivering, and exchanging offerings that have value for customers, clients, partners, and society at large".</a:t>
            </a:r>
          </a:p>
          <a:p>
            <a:pPr marL="342900" lvl="0" indent="-342900" algn="just"/>
            <a:r>
              <a:rPr lang="en-US" sz="2000" dirty="0">
                <a:cs typeface="Calibri"/>
              </a:rPr>
              <a:t>Four P's of Marketing:</a:t>
            </a:r>
          </a:p>
          <a:p>
            <a:pPr marL="1143000" lvl="1" indent="-342900" algn="just">
              <a:buFont typeface="Wingdings" panose="05000000000000000000" pitchFamily="2" charset="2"/>
              <a:buChar char="Ø"/>
            </a:pPr>
            <a:r>
              <a:rPr lang="en-US" sz="2000" dirty="0">
                <a:cs typeface="Calibri"/>
              </a:rPr>
              <a:t>Product</a:t>
            </a:r>
          </a:p>
          <a:p>
            <a:pPr marL="1143000" lvl="1" indent="-342900" algn="just">
              <a:buFont typeface="Wingdings" panose="05000000000000000000" pitchFamily="2" charset="2"/>
              <a:buChar char="Ø"/>
            </a:pPr>
            <a:r>
              <a:rPr lang="en-US" sz="2000" dirty="0">
                <a:cs typeface="Calibri"/>
              </a:rPr>
              <a:t>Pricing</a:t>
            </a:r>
          </a:p>
          <a:p>
            <a:pPr marL="1143000" lvl="1" indent="-342900" algn="just">
              <a:buFont typeface="Wingdings" panose="05000000000000000000" pitchFamily="2" charset="2"/>
              <a:buChar char="Ø"/>
            </a:pPr>
            <a:r>
              <a:rPr lang="en-US" sz="2000" dirty="0">
                <a:cs typeface="Calibri"/>
              </a:rPr>
              <a:t>Placement</a:t>
            </a:r>
          </a:p>
          <a:p>
            <a:pPr marL="1143000" lvl="1" indent="-342900" algn="just">
              <a:buFont typeface="Wingdings" panose="05000000000000000000" pitchFamily="2" charset="2"/>
              <a:buChar char="Ø"/>
            </a:pPr>
            <a:r>
              <a:rPr lang="en-US" sz="2000" dirty="0">
                <a:cs typeface="Calibri"/>
              </a:rPr>
              <a:t>Promotion</a:t>
            </a:r>
          </a:p>
          <a:p>
            <a:pPr marL="342900" lvl="0" indent="-342900" algn="just"/>
            <a:r>
              <a:rPr lang="en-US" sz="2000" dirty="0">
                <a:cs typeface="Calibri"/>
              </a:rPr>
              <a:t>Marketing Management</a:t>
            </a:r>
          </a:p>
          <a:p>
            <a:pPr marL="1143000" lvl="1" indent="-342900" algn="just">
              <a:buFont typeface="Wingdings" panose="05000000000000000000" pitchFamily="2" charset="2"/>
              <a:buChar char="Ø"/>
            </a:pPr>
            <a:r>
              <a:rPr lang="en-US" sz="2000" dirty="0">
                <a:cs typeface="Calibri"/>
              </a:rPr>
              <a:t>Performs all management function related to the field of management.</a:t>
            </a:r>
          </a:p>
          <a:p>
            <a:pPr marL="1143000" lvl="1" indent="-342900" algn="just">
              <a:buFont typeface="Wingdings" panose="05000000000000000000" pitchFamily="2" charset="2"/>
              <a:buChar char="Ø"/>
            </a:pPr>
            <a:r>
              <a:rPr lang="en-US" sz="2000" dirty="0">
                <a:cs typeface="Calibri"/>
              </a:rPr>
              <a:t>Performs activities to determine the needs of customer.</a:t>
            </a:r>
          </a:p>
          <a:p>
            <a:pPr marL="342900" lvl="0" indent="-342900"/>
            <a:endParaRPr lang="en-US" dirty="0">
              <a:cs typeface="Calibri"/>
            </a:endParaRPr>
          </a:p>
          <a:p>
            <a:endParaRPr lang="en-US" dirty="0"/>
          </a:p>
        </p:txBody>
      </p:sp>
    </p:spTree>
    <p:extLst>
      <p:ext uri="{BB962C8B-B14F-4D97-AF65-F5344CB8AC3E}">
        <p14:creationId xmlns:p14="http://schemas.microsoft.com/office/powerpoint/2010/main" val="2711012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DC9102-218D-4A1A-AE35-404CFCBC7EA7}"/>
              </a:ext>
            </a:extLst>
          </p:cNvPr>
          <p:cNvSpPr>
            <a:spLocks noGrp="1"/>
          </p:cNvSpPr>
          <p:nvPr>
            <p:ph idx="1"/>
          </p:nvPr>
        </p:nvSpPr>
        <p:spPr>
          <a:xfrm>
            <a:off x="1261871" y="759854"/>
            <a:ext cx="9041227" cy="5420283"/>
          </a:xfrm>
        </p:spPr>
        <p:txBody>
          <a:bodyPr/>
          <a:lstStyle/>
          <a:p>
            <a:pPr lvl="0"/>
            <a:r>
              <a:rPr lang="en-US" sz="2000" dirty="0">
                <a:cs typeface="Calibri"/>
              </a:rPr>
              <a:t>Marketing Concept</a:t>
            </a:r>
          </a:p>
          <a:p>
            <a:pPr lvl="1" algn="just"/>
            <a:r>
              <a:rPr lang="en-US" sz="2000" dirty="0">
                <a:cs typeface="Calibri"/>
              </a:rPr>
              <a:t>Use of marketing data to focus on the needs and wants of customer</a:t>
            </a:r>
          </a:p>
          <a:p>
            <a:pPr lvl="1" algn="just"/>
            <a:r>
              <a:rPr lang="en-US" sz="2000" dirty="0">
                <a:cs typeface="Calibri"/>
              </a:rPr>
              <a:t>Three fundamental beliefs:</a:t>
            </a:r>
          </a:p>
          <a:p>
            <a:pPr lvl="2" algn="just">
              <a:buFont typeface="Wingdings" panose="05000000000000000000" pitchFamily="2" charset="2"/>
              <a:buChar char="Ø"/>
            </a:pPr>
            <a:r>
              <a:rPr lang="en-US" sz="2000" dirty="0">
                <a:cs typeface="Calibri"/>
              </a:rPr>
              <a:t>Customer oriented</a:t>
            </a:r>
          </a:p>
          <a:p>
            <a:pPr lvl="2" algn="just">
              <a:buFont typeface="Wingdings" panose="05000000000000000000" pitchFamily="2" charset="2"/>
              <a:buChar char="Ø"/>
            </a:pPr>
            <a:r>
              <a:rPr lang="en-US" sz="2000" dirty="0">
                <a:cs typeface="Calibri"/>
              </a:rPr>
              <a:t>Profit oriented</a:t>
            </a:r>
          </a:p>
          <a:p>
            <a:pPr lvl="2" algn="just">
              <a:buFont typeface="Wingdings" panose="05000000000000000000" pitchFamily="2" charset="2"/>
              <a:buChar char="Ø"/>
            </a:pPr>
            <a:r>
              <a:rPr lang="en-US" sz="2000" dirty="0">
                <a:cs typeface="Calibri"/>
              </a:rPr>
              <a:t>Satisfaction of customers</a:t>
            </a:r>
          </a:p>
          <a:p>
            <a:pPr lvl="0" algn="just"/>
            <a:r>
              <a:rPr lang="en-US" sz="2000" dirty="0">
                <a:cs typeface="Calibri"/>
              </a:rPr>
              <a:t>Market Research</a:t>
            </a:r>
          </a:p>
          <a:p>
            <a:pPr lvl="1" algn="just"/>
            <a:r>
              <a:rPr lang="en-US" sz="2000" dirty="0">
                <a:cs typeface="Calibri"/>
              </a:rPr>
              <a:t>Systematic gathering, recording and analysis of qualitative and quantitative data </a:t>
            </a:r>
          </a:p>
          <a:p>
            <a:pPr lvl="1" algn="just"/>
            <a:r>
              <a:rPr lang="en-US" sz="2000" dirty="0">
                <a:cs typeface="Calibri"/>
              </a:rPr>
              <a:t>Four key element to market research</a:t>
            </a:r>
          </a:p>
          <a:p>
            <a:pPr lvl="2" algn="just">
              <a:buFont typeface="Wingdings" panose="05000000000000000000" pitchFamily="2" charset="2"/>
              <a:buChar char="Ø"/>
            </a:pPr>
            <a:r>
              <a:rPr lang="en-US" sz="2000" dirty="0">
                <a:cs typeface="Calibri"/>
              </a:rPr>
              <a:t>Analysis of current activities</a:t>
            </a:r>
          </a:p>
          <a:p>
            <a:pPr lvl="2" algn="just">
              <a:buFont typeface="Wingdings" panose="05000000000000000000" pitchFamily="2" charset="2"/>
              <a:buChar char="Ø"/>
            </a:pPr>
            <a:r>
              <a:rPr lang="en-US" sz="2000" dirty="0">
                <a:cs typeface="Calibri"/>
              </a:rPr>
              <a:t>Market intelligence</a:t>
            </a:r>
          </a:p>
          <a:p>
            <a:pPr lvl="2" algn="just">
              <a:buFont typeface="Wingdings" panose="05000000000000000000" pitchFamily="2" charset="2"/>
              <a:buChar char="Ø"/>
            </a:pPr>
            <a:r>
              <a:rPr lang="en-US" sz="2000" dirty="0">
                <a:cs typeface="Calibri"/>
              </a:rPr>
              <a:t>Market analysis</a:t>
            </a:r>
          </a:p>
          <a:p>
            <a:pPr lvl="2" algn="just">
              <a:buFont typeface="Wingdings" panose="05000000000000000000" pitchFamily="2" charset="2"/>
              <a:buChar char="Ø"/>
            </a:pPr>
            <a:r>
              <a:rPr lang="en-US" sz="2000" dirty="0">
                <a:cs typeface="Calibri"/>
              </a:rPr>
              <a:t>Product Evaluation </a:t>
            </a:r>
          </a:p>
          <a:p>
            <a:endParaRPr lang="en-US" dirty="0"/>
          </a:p>
        </p:txBody>
      </p:sp>
    </p:spTree>
    <p:extLst>
      <p:ext uri="{BB962C8B-B14F-4D97-AF65-F5344CB8AC3E}">
        <p14:creationId xmlns:p14="http://schemas.microsoft.com/office/powerpoint/2010/main" val="3408727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AFA05-42D6-405F-8ED6-251593B2A3D1}"/>
              </a:ext>
            </a:extLst>
          </p:cNvPr>
          <p:cNvSpPr>
            <a:spLocks noGrp="1"/>
          </p:cNvSpPr>
          <p:nvPr>
            <p:ph type="title"/>
          </p:nvPr>
        </p:nvSpPr>
        <p:spPr>
          <a:xfrm>
            <a:off x="1249680" y="502276"/>
            <a:ext cx="9692640" cy="802680"/>
          </a:xfrm>
        </p:spPr>
        <p:txBody>
          <a:bodyPr/>
          <a:lstStyle/>
          <a:p>
            <a:r>
              <a:rPr lang="en-US" dirty="0">
                <a:cs typeface="Calibri Light"/>
              </a:rPr>
              <a:t>Function of Marketing</a:t>
            </a:r>
            <a:endParaRPr lang="en-US" dirty="0"/>
          </a:p>
        </p:txBody>
      </p:sp>
      <p:sp>
        <p:nvSpPr>
          <p:cNvPr id="3" name="Content Placeholder 2">
            <a:extLst>
              <a:ext uri="{FF2B5EF4-FFF2-40B4-BE49-F238E27FC236}">
                <a16:creationId xmlns:a16="http://schemas.microsoft.com/office/drawing/2014/main" id="{6DBA7D4D-B64E-4212-8546-EE4D4718353D}"/>
              </a:ext>
            </a:extLst>
          </p:cNvPr>
          <p:cNvSpPr>
            <a:spLocks noGrp="1"/>
          </p:cNvSpPr>
          <p:nvPr>
            <p:ph idx="1"/>
          </p:nvPr>
        </p:nvSpPr>
        <p:spPr>
          <a:xfrm>
            <a:off x="1261872" y="1455314"/>
            <a:ext cx="9144258" cy="4900410"/>
          </a:xfrm>
        </p:spPr>
        <p:txBody>
          <a:bodyPr>
            <a:normAutofit fontScale="70000" lnSpcReduction="20000"/>
          </a:bodyPr>
          <a:lstStyle/>
          <a:p>
            <a:pPr lvl="0" algn="just"/>
            <a:r>
              <a:rPr lang="en-US" sz="2600" b="1" dirty="0">
                <a:cs typeface="Calibri"/>
              </a:rPr>
              <a:t>Pricing</a:t>
            </a:r>
          </a:p>
          <a:p>
            <a:pPr lvl="0" algn="just">
              <a:buFontTx/>
              <a:buChar char="-"/>
            </a:pPr>
            <a:r>
              <a:rPr lang="en-US" sz="2600" dirty="0">
                <a:cs typeface="Calibri"/>
              </a:rPr>
              <a:t>Based on the quality and demand the price is set for the product </a:t>
            </a:r>
          </a:p>
          <a:p>
            <a:pPr lvl="0" algn="just"/>
            <a:r>
              <a:rPr lang="en-US" sz="2600" b="1" dirty="0">
                <a:cs typeface="Calibri"/>
              </a:rPr>
              <a:t>Buying </a:t>
            </a:r>
          </a:p>
          <a:p>
            <a:pPr lvl="0" algn="just">
              <a:buFontTx/>
              <a:buChar char="-"/>
            </a:pPr>
            <a:r>
              <a:rPr lang="en-US" sz="2600" dirty="0">
                <a:cs typeface="Calibri"/>
              </a:rPr>
              <a:t>Involves where to buy, what to buy, how much, from whom, when and at what price</a:t>
            </a:r>
          </a:p>
          <a:p>
            <a:pPr lvl="0" algn="just"/>
            <a:r>
              <a:rPr lang="en-US" sz="2600" b="1" dirty="0">
                <a:cs typeface="Calibri"/>
              </a:rPr>
              <a:t>Distribution</a:t>
            </a:r>
          </a:p>
          <a:p>
            <a:pPr lvl="0" algn="just">
              <a:buFontTx/>
              <a:buChar char="-"/>
            </a:pPr>
            <a:r>
              <a:rPr lang="en-US" sz="2600" dirty="0">
                <a:cs typeface="Calibri"/>
              </a:rPr>
              <a:t>Determine the best way for a customer to locate, obtain and use the product and service of organization.</a:t>
            </a:r>
          </a:p>
          <a:p>
            <a:pPr lvl="0" algn="just"/>
            <a:r>
              <a:rPr lang="en-US" sz="2600" b="1" dirty="0">
                <a:cs typeface="Calibri"/>
              </a:rPr>
              <a:t>Markets information management</a:t>
            </a:r>
          </a:p>
          <a:p>
            <a:pPr lvl="0" algn="just">
              <a:buFontTx/>
              <a:buChar char="-"/>
            </a:pPr>
            <a:r>
              <a:rPr lang="en-US" sz="2600" dirty="0">
                <a:cs typeface="Calibri"/>
              </a:rPr>
              <a:t>Strategic marketing is driven by  data so an organization need to gather information about the customer rivals and market trends for an organization to success.</a:t>
            </a:r>
          </a:p>
          <a:p>
            <a:pPr lvl="0" algn="just"/>
            <a:r>
              <a:rPr lang="en-US" sz="2600" b="1" dirty="0">
                <a:cs typeface="Calibri"/>
              </a:rPr>
              <a:t>Promotion</a:t>
            </a:r>
          </a:p>
          <a:p>
            <a:pPr lvl="0" algn="just"/>
            <a:r>
              <a:rPr lang="en-US" sz="2600" b="1" dirty="0">
                <a:cs typeface="Calibri"/>
              </a:rPr>
              <a:t>Financing</a:t>
            </a:r>
          </a:p>
          <a:p>
            <a:pPr marL="0" indent="0">
              <a:buNone/>
            </a:pPr>
            <a:endParaRPr lang="en-US" dirty="0"/>
          </a:p>
        </p:txBody>
      </p:sp>
    </p:spTree>
    <p:extLst>
      <p:ext uri="{BB962C8B-B14F-4D97-AF65-F5344CB8AC3E}">
        <p14:creationId xmlns:p14="http://schemas.microsoft.com/office/powerpoint/2010/main" val="3376301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B675-D792-8CB1-D768-343ACC691105}"/>
              </a:ext>
            </a:extLst>
          </p:cNvPr>
          <p:cNvSpPr>
            <a:spLocks noGrp="1"/>
          </p:cNvSpPr>
          <p:nvPr>
            <p:ph type="title"/>
          </p:nvPr>
        </p:nvSpPr>
        <p:spPr/>
        <p:txBody>
          <a:bodyPr/>
          <a:lstStyle/>
          <a:p>
            <a:r>
              <a:rPr lang="en-US" dirty="0"/>
              <a:t>Line Organization </a:t>
            </a:r>
          </a:p>
        </p:txBody>
      </p:sp>
      <p:sp>
        <p:nvSpPr>
          <p:cNvPr id="3" name="Content Placeholder 2">
            <a:extLst>
              <a:ext uri="{FF2B5EF4-FFF2-40B4-BE49-F238E27FC236}">
                <a16:creationId xmlns:a16="http://schemas.microsoft.com/office/drawing/2014/main" id="{8D0134E1-F87F-AF01-D175-709959DDD737}"/>
              </a:ext>
            </a:extLst>
          </p:cNvPr>
          <p:cNvSpPr>
            <a:spLocks noGrp="1"/>
          </p:cNvSpPr>
          <p:nvPr>
            <p:ph idx="1"/>
          </p:nvPr>
        </p:nvSpPr>
        <p:spPr/>
        <p:txBody>
          <a:bodyPr vert="horz" lIns="91440" tIns="45720" rIns="91440" bIns="45720" rtlCol="0" anchor="t">
            <a:normAutofit/>
          </a:bodyPr>
          <a:lstStyle/>
          <a:p>
            <a:r>
              <a:rPr lang="en-US" dirty="0"/>
              <a:t>Oldest and traditional form </a:t>
            </a:r>
          </a:p>
          <a:p>
            <a:r>
              <a:rPr lang="en-US" dirty="0"/>
              <a:t>Direct line of authority from the superior to subordinate level.</a:t>
            </a:r>
          </a:p>
          <a:p>
            <a:r>
              <a:rPr lang="en-US" dirty="0"/>
              <a:t>Also known as simple and military organization</a:t>
            </a:r>
          </a:p>
          <a:p>
            <a:r>
              <a:rPr lang="en-US" dirty="0"/>
              <a:t>Follows the chain of command and scalar chain</a:t>
            </a:r>
          </a:p>
          <a:p>
            <a:pPr marL="0" indent="0">
              <a:buNone/>
            </a:pPr>
            <a:r>
              <a:rPr lang="en-US" dirty="0"/>
              <a:t>Types of Line Organization </a:t>
            </a:r>
          </a:p>
          <a:p>
            <a:r>
              <a:rPr lang="en-US" dirty="0"/>
              <a:t>Pure line Organization: individuals perform same type of work</a:t>
            </a:r>
            <a:br>
              <a:rPr lang="en-US" dirty="0"/>
            </a:br>
            <a:r>
              <a:rPr lang="en-US" dirty="0"/>
              <a:t>Line is divided into effective control and supervision</a:t>
            </a:r>
          </a:p>
          <a:p>
            <a:r>
              <a:rPr lang="en-US" dirty="0"/>
              <a:t>Department line Organization:</a:t>
            </a:r>
            <a:br>
              <a:rPr lang="en-US" dirty="0"/>
            </a:br>
            <a:r>
              <a:rPr lang="en-US" dirty="0"/>
              <a:t>Organization is divided into different departments.</a:t>
            </a:r>
          </a:p>
          <a:p>
            <a:endParaRPr lang="en-US" dirty="0"/>
          </a:p>
        </p:txBody>
      </p:sp>
    </p:spTree>
    <p:extLst>
      <p:ext uri="{BB962C8B-B14F-4D97-AF65-F5344CB8AC3E}">
        <p14:creationId xmlns:p14="http://schemas.microsoft.com/office/powerpoint/2010/main" val="2086384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7BB1-644B-40F7-B502-D530C8E0C0D7}"/>
              </a:ext>
            </a:extLst>
          </p:cNvPr>
          <p:cNvSpPr>
            <a:spLocks noGrp="1"/>
          </p:cNvSpPr>
          <p:nvPr>
            <p:ph type="title"/>
          </p:nvPr>
        </p:nvSpPr>
        <p:spPr/>
        <p:txBody>
          <a:bodyPr/>
          <a:lstStyle/>
          <a:p>
            <a:r>
              <a:rPr lang="en-US" dirty="0"/>
              <a:t>Advertisement</a:t>
            </a:r>
          </a:p>
        </p:txBody>
      </p:sp>
      <p:sp>
        <p:nvSpPr>
          <p:cNvPr id="3" name="Content Placeholder 2">
            <a:extLst>
              <a:ext uri="{FF2B5EF4-FFF2-40B4-BE49-F238E27FC236}">
                <a16:creationId xmlns:a16="http://schemas.microsoft.com/office/drawing/2014/main" id="{D40C4387-D621-4B10-B954-3B62C13F45A3}"/>
              </a:ext>
            </a:extLst>
          </p:cNvPr>
          <p:cNvSpPr>
            <a:spLocks noGrp="1"/>
          </p:cNvSpPr>
          <p:nvPr>
            <p:ph idx="1"/>
          </p:nvPr>
        </p:nvSpPr>
        <p:spPr/>
        <p:txBody>
          <a:bodyPr/>
          <a:lstStyle/>
          <a:p>
            <a:r>
              <a:rPr lang="en-US" sz="2000" dirty="0">
                <a:ea typeface="+mn-lt"/>
                <a:cs typeface="+mn-lt"/>
              </a:rPr>
              <a:t>Forms of marketing used to encourage the customer and end user to take action upon product.</a:t>
            </a:r>
            <a:endParaRPr lang="en-US" sz="2000" dirty="0"/>
          </a:p>
          <a:p>
            <a:r>
              <a:rPr lang="en-US" sz="2000" dirty="0">
                <a:ea typeface="+mn-lt"/>
                <a:cs typeface="+mn-lt"/>
              </a:rPr>
              <a:t>Medium: newspaper, online sources, etc.</a:t>
            </a:r>
            <a:endParaRPr lang="en-US" sz="2000" dirty="0"/>
          </a:p>
          <a:p>
            <a:r>
              <a:rPr lang="en-US" sz="2000" dirty="0">
                <a:ea typeface="+mn-lt"/>
                <a:cs typeface="+mn-lt"/>
              </a:rPr>
              <a:t>Increase awareness to the people about the product</a:t>
            </a:r>
            <a:endParaRPr lang="en-US" sz="2000" dirty="0"/>
          </a:p>
          <a:p>
            <a:endParaRPr lang="en-US" dirty="0"/>
          </a:p>
        </p:txBody>
      </p:sp>
    </p:spTree>
    <p:extLst>
      <p:ext uri="{BB962C8B-B14F-4D97-AF65-F5344CB8AC3E}">
        <p14:creationId xmlns:p14="http://schemas.microsoft.com/office/powerpoint/2010/main" val="2244260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372B-8357-4F2C-AB12-4F29EA22E503}"/>
              </a:ext>
            </a:extLst>
          </p:cNvPr>
          <p:cNvSpPr>
            <a:spLocks noGrp="1"/>
          </p:cNvSpPr>
          <p:nvPr>
            <p:ph type="title"/>
          </p:nvPr>
        </p:nvSpPr>
        <p:spPr>
          <a:xfrm>
            <a:off x="2792784" y="2911750"/>
            <a:ext cx="5550365" cy="1034500"/>
          </a:xfrm>
        </p:spPr>
        <p:txBody>
          <a:bodyPr>
            <a:normAutofit/>
          </a:bodyPr>
          <a:lstStyle/>
          <a:p>
            <a:r>
              <a:rPr lang="en-US" sz="6600" dirty="0"/>
              <a:t>THANK YOU</a:t>
            </a:r>
          </a:p>
        </p:txBody>
      </p:sp>
    </p:spTree>
    <p:extLst>
      <p:ext uri="{BB962C8B-B14F-4D97-AF65-F5344CB8AC3E}">
        <p14:creationId xmlns:p14="http://schemas.microsoft.com/office/powerpoint/2010/main" val="76516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FFE6-3EF6-F3CE-905A-7FCE12392866}"/>
              </a:ext>
            </a:extLst>
          </p:cNvPr>
          <p:cNvSpPr>
            <a:spLocks noGrp="1"/>
          </p:cNvSpPr>
          <p:nvPr>
            <p:ph type="title"/>
          </p:nvPr>
        </p:nvSpPr>
        <p:spPr>
          <a:xfrm>
            <a:off x="1261872" y="365760"/>
            <a:ext cx="9706494" cy="715962"/>
          </a:xfrm>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5EFA5071-2349-7DDD-EDE6-1E69066BE977}"/>
              </a:ext>
            </a:extLst>
          </p:cNvPr>
          <p:cNvPicPr>
            <a:picLocks noGrp="1" noChangeAspect="1"/>
          </p:cNvPicPr>
          <p:nvPr>
            <p:ph idx="1"/>
          </p:nvPr>
        </p:nvPicPr>
        <p:blipFill>
          <a:blip r:embed="rId2"/>
          <a:stretch>
            <a:fillRect/>
          </a:stretch>
        </p:blipFill>
        <p:spPr>
          <a:xfrm>
            <a:off x="1261872" y="1237623"/>
            <a:ext cx="9717578" cy="5284310"/>
          </a:xfrm>
        </p:spPr>
      </p:pic>
    </p:spTree>
    <p:extLst>
      <p:ext uri="{BB962C8B-B14F-4D97-AF65-F5344CB8AC3E}">
        <p14:creationId xmlns:p14="http://schemas.microsoft.com/office/powerpoint/2010/main" val="394219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869D7-FD6A-9A2A-1658-98155D0F653A}"/>
              </a:ext>
            </a:extLst>
          </p:cNvPr>
          <p:cNvSpPr>
            <a:spLocks noGrp="1"/>
          </p:cNvSpPr>
          <p:nvPr>
            <p:ph type="title"/>
          </p:nvPr>
        </p:nvSpPr>
        <p:spPr/>
        <p:txBody>
          <a:bodyPr/>
          <a:lstStyle/>
          <a:p>
            <a:r>
              <a:rPr lang="en-US" dirty="0"/>
              <a:t>Advantages </a:t>
            </a:r>
          </a:p>
        </p:txBody>
      </p:sp>
      <p:sp>
        <p:nvSpPr>
          <p:cNvPr id="3" name="Content Placeholder 2">
            <a:extLst>
              <a:ext uri="{FF2B5EF4-FFF2-40B4-BE49-F238E27FC236}">
                <a16:creationId xmlns:a16="http://schemas.microsoft.com/office/drawing/2014/main" id="{6D78420A-51B0-50CA-7FAA-3C05F8443910}"/>
              </a:ext>
            </a:extLst>
          </p:cNvPr>
          <p:cNvSpPr>
            <a:spLocks noGrp="1"/>
          </p:cNvSpPr>
          <p:nvPr>
            <p:ph idx="1"/>
          </p:nvPr>
        </p:nvSpPr>
        <p:spPr/>
        <p:txBody>
          <a:bodyPr vert="horz" lIns="91440" tIns="45720" rIns="91440" bIns="45720" rtlCol="0" anchor="t">
            <a:normAutofit/>
          </a:bodyPr>
          <a:lstStyle/>
          <a:p>
            <a:r>
              <a:rPr lang="en-US" dirty="0"/>
              <a:t>Simple and Easy To understand </a:t>
            </a:r>
          </a:p>
          <a:p>
            <a:r>
              <a:rPr lang="en-US" dirty="0"/>
              <a:t>Quick Decision And Implementation</a:t>
            </a:r>
          </a:p>
          <a:p>
            <a:r>
              <a:rPr lang="en-US" dirty="0"/>
              <a:t>Maintain Discipline</a:t>
            </a:r>
          </a:p>
          <a:p>
            <a:r>
              <a:rPr lang="en-US" dirty="0"/>
              <a:t>Fixed Responsibility</a:t>
            </a:r>
          </a:p>
          <a:p>
            <a:r>
              <a:rPr lang="en-US" dirty="0"/>
              <a:t>Flexibility</a:t>
            </a:r>
          </a:p>
          <a:p>
            <a:r>
              <a:rPr lang="en-US" dirty="0"/>
              <a:t>Effective Management</a:t>
            </a:r>
          </a:p>
          <a:p>
            <a:r>
              <a:rPr lang="en-US" dirty="0"/>
              <a:t>Economical</a:t>
            </a:r>
          </a:p>
          <a:p>
            <a:pPr marL="0" indent="0">
              <a:buNone/>
            </a:pPr>
            <a:endParaRPr lang="en-US" dirty="0"/>
          </a:p>
        </p:txBody>
      </p:sp>
    </p:spTree>
    <p:extLst>
      <p:ext uri="{BB962C8B-B14F-4D97-AF65-F5344CB8AC3E}">
        <p14:creationId xmlns:p14="http://schemas.microsoft.com/office/powerpoint/2010/main" val="59475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05076-5A66-784F-0A4E-A7EC72FA9069}"/>
              </a:ext>
            </a:extLst>
          </p:cNvPr>
          <p:cNvSpPr>
            <a:spLocks noGrp="1"/>
          </p:cNvSpPr>
          <p:nvPr>
            <p:ph type="title"/>
          </p:nvPr>
        </p:nvSpPr>
        <p:spPr/>
        <p:txBody>
          <a:bodyPr/>
          <a:lstStyle/>
          <a:p>
            <a:r>
              <a:rPr lang="en-US" dirty="0"/>
              <a:t>Disadvantages</a:t>
            </a:r>
          </a:p>
        </p:txBody>
      </p:sp>
      <p:sp>
        <p:nvSpPr>
          <p:cNvPr id="12" name="Content Placeholder 11">
            <a:extLst>
              <a:ext uri="{FF2B5EF4-FFF2-40B4-BE49-F238E27FC236}">
                <a16:creationId xmlns:a16="http://schemas.microsoft.com/office/drawing/2014/main" id="{3C2125CE-4FAD-A9EA-0A69-55FD22200633}"/>
              </a:ext>
            </a:extLst>
          </p:cNvPr>
          <p:cNvSpPr>
            <a:spLocks noGrp="1"/>
          </p:cNvSpPr>
          <p:nvPr>
            <p:ph idx="1"/>
          </p:nvPr>
        </p:nvSpPr>
        <p:spPr/>
        <p:txBody>
          <a:bodyPr vert="horz" lIns="91440" tIns="45720" rIns="91440" bIns="45720" rtlCol="0" anchor="t">
            <a:normAutofit/>
          </a:bodyPr>
          <a:lstStyle/>
          <a:p>
            <a:r>
              <a:rPr lang="en-US" dirty="0"/>
              <a:t>Overload on Managers</a:t>
            </a:r>
          </a:p>
          <a:p>
            <a:r>
              <a:rPr lang="en-US" dirty="0"/>
              <a:t>Lack of specialization</a:t>
            </a:r>
          </a:p>
          <a:p>
            <a:r>
              <a:rPr lang="en-US" dirty="0"/>
              <a:t>Autocratic Leadership</a:t>
            </a:r>
          </a:p>
          <a:p>
            <a:r>
              <a:rPr lang="en-US" dirty="0"/>
              <a:t>Problems of coordination</a:t>
            </a:r>
          </a:p>
          <a:p>
            <a:r>
              <a:rPr lang="en-US" dirty="0"/>
              <a:t>Inefficiency</a:t>
            </a:r>
          </a:p>
          <a:p>
            <a:r>
              <a:rPr lang="en-US" dirty="0"/>
              <a:t>Lack of stability</a:t>
            </a:r>
          </a:p>
          <a:p>
            <a:endParaRPr lang="en-US" dirty="0"/>
          </a:p>
          <a:p>
            <a:r>
              <a:rPr lang="en-US" dirty="0">
                <a:ea typeface="+mn-lt"/>
                <a:cs typeface="+mn-lt"/>
              </a:rPr>
              <a:t>https://tyonote.com/line_organization/</a:t>
            </a:r>
            <a:endParaRPr lang="en-US" dirty="0"/>
          </a:p>
          <a:p>
            <a:endParaRPr lang="en-US" dirty="0"/>
          </a:p>
        </p:txBody>
      </p:sp>
    </p:spTree>
    <p:extLst>
      <p:ext uri="{BB962C8B-B14F-4D97-AF65-F5344CB8AC3E}">
        <p14:creationId xmlns:p14="http://schemas.microsoft.com/office/powerpoint/2010/main" val="323607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E1014-4E5C-01DC-084E-200D63A35416}"/>
              </a:ext>
            </a:extLst>
          </p:cNvPr>
          <p:cNvSpPr>
            <a:spLocks noGrp="1"/>
          </p:cNvSpPr>
          <p:nvPr>
            <p:ph type="title"/>
          </p:nvPr>
        </p:nvSpPr>
        <p:spPr/>
        <p:txBody>
          <a:bodyPr/>
          <a:lstStyle/>
          <a:p>
            <a:r>
              <a:rPr lang="en-US" dirty="0"/>
              <a:t>Functional Organization</a:t>
            </a:r>
          </a:p>
        </p:txBody>
      </p:sp>
      <p:sp>
        <p:nvSpPr>
          <p:cNvPr id="3" name="Content Placeholder 2">
            <a:extLst>
              <a:ext uri="{FF2B5EF4-FFF2-40B4-BE49-F238E27FC236}">
                <a16:creationId xmlns:a16="http://schemas.microsoft.com/office/drawing/2014/main" id="{FCB534C4-DB21-030A-435F-381EEA28B84E}"/>
              </a:ext>
            </a:extLst>
          </p:cNvPr>
          <p:cNvSpPr>
            <a:spLocks noGrp="1"/>
          </p:cNvSpPr>
          <p:nvPr>
            <p:ph idx="1"/>
          </p:nvPr>
        </p:nvSpPr>
        <p:spPr/>
        <p:txBody>
          <a:bodyPr vert="horz" lIns="91440" tIns="45720" rIns="91440" bIns="45720" rtlCol="0" anchor="t">
            <a:normAutofit/>
          </a:bodyPr>
          <a:lstStyle/>
          <a:p>
            <a:r>
              <a:rPr lang="en-US" dirty="0"/>
              <a:t>Divides entire functions into major functional groups</a:t>
            </a:r>
          </a:p>
          <a:p>
            <a:r>
              <a:rPr lang="en-US" dirty="0"/>
              <a:t>Each function is entrusted to a specialist-functional specialist</a:t>
            </a:r>
          </a:p>
          <a:p>
            <a:r>
              <a:rPr lang="en-US" dirty="0"/>
              <a:t>Functional manger can exercise functional authority to overall subordinates</a:t>
            </a:r>
          </a:p>
          <a:p>
            <a:r>
              <a:rPr lang="en-US" dirty="0"/>
              <a:t>Functional specialist communicate through chief executive </a:t>
            </a:r>
          </a:p>
          <a:p>
            <a:endParaRPr lang="en-US" dirty="0"/>
          </a:p>
          <a:p>
            <a:endParaRPr lang="en-US" dirty="0"/>
          </a:p>
        </p:txBody>
      </p:sp>
    </p:spTree>
    <p:extLst>
      <p:ext uri="{BB962C8B-B14F-4D97-AF65-F5344CB8AC3E}">
        <p14:creationId xmlns:p14="http://schemas.microsoft.com/office/powerpoint/2010/main" val="990498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0">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Diagram&#10;&#10;Description automatically generated">
            <a:extLst>
              <a:ext uri="{FF2B5EF4-FFF2-40B4-BE49-F238E27FC236}">
                <a16:creationId xmlns:a16="http://schemas.microsoft.com/office/drawing/2014/main" id="{D0174803-32EC-F171-1862-0A03DDF5BF7A}"/>
              </a:ext>
            </a:extLst>
          </p:cNvPr>
          <p:cNvPicPr>
            <a:picLocks noGrp="1" noChangeAspect="1"/>
          </p:cNvPicPr>
          <p:nvPr>
            <p:ph idx="1"/>
          </p:nvPr>
        </p:nvPicPr>
        <p:blipFill>
          <a:blip r:embed="rId2"/>
          <a:stretch>
            <a:fillRect/>
          </a:stretch>
        </p:blipFill>
        <p:spPr>
          <a:xfrm>
            <a:off x="1717506" y="643467"/>
            <a:ext cx="8315027" cy="5571066"/>
          </a:xfrm>
          <a:prstGeom prst="rect">
            <a:avLst/>
          </a:prstGeom>
        </p:spPr>
      </p:pic>
    </p:spTree>
    <p:extLst>
      <p:ext uri="{BB962C8B-B14F-4D97-AF65-F5344CB8AC3E}">
        <p14:creationId xmlns:p14="http://schemas.microsoft.com/office/powerpoint/2010/main" val="2449449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ECAFC-DF55-FD82-D970-2585E5586B60}"/>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15A5C4E4-DEFF-4279-B583-FECF0E14D450}"/>
              </a:ext>
            </a:extLst>
          </p:cNvPr>
          <p:cNvSpPr>
            <a:spLocks noGrp="1"/>
          </p:cNvSpPr>
          <p:nvPr>
            <p:ph idx="1"/>
          </p:nvPr>
        </p:nvSpPr>
        <p:spPr/>
        <p:txBody>
          <a:bodyPr vert="horz" lIns="91440" tIns="45720" rIns="91440" bIns="45720" rtlCol="0" anchor="t">
            <a:normAutofit/>
          </a:bodyPr>
          <a:lstStyle/>
          <a:p>
            <a:r>
              <a:rPr lang="en-US" dirty="0"/>
              <a:t> Benefits of Specialists</a:t>
            </a:r>
          </a:p>
          <a:p>
            <a:r>
              <a:rPr lang="en-US" dirty="0"/>
              <a:t> Increase Efficiency</a:t>
            </a:r>
          </a:p>
          <a:p>
            <a:r>
              <a:rPr lang="en-US" dirty="0"/>
              <a:t>Healthy Competition Among Experts</a:t>
            </a:r>
          </a:p>
          <a:p>
            <a:r>
              <a:rPr lang="en-US" dirty="0"/>
              <a:t>Relief To Executives</a:t>
            </a:r>
          </a:p>
          <a:p>
            <a:r>
              <a:rPr lang="en-US" dirty="0"/>
              <a:t>Mass Production</a:t>
            </a:r>
          </a:p>
          <a:p>
            <a:r>
              <a:rPr lang="en-US" dirty="0"/>
              <a:t>Facilitates Growth and Expansion</a:t>
            </a:r>
          </a:p>
          <a:p>
            <a:endParaRPr lang="en-US" dirty="0"/>
          </a:p>
        </p:txBody>
      </p:sp>
    </p:spTree>
    <p:extLst>
      <p:ext uri="{BB962C8B-B14F-4D97-AF65-F5344CB8AC3E}">
        <p14:creationId xmlns:p14="http://schemas.microsoft.com/office/powerpoint/2010/main" val="81638298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office theme</Template>
  <TotalTime>88</TotalTime>
  <Words>795</Words>
  <Application>Microsoft Office PowerPoint</Application>
  <PresentationFormat>Widescreen</PresentationFormat>
  <Paragraphs>183</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Century Schoolbook</vt:lpstr>
      <vt:lpstr>Wingdings</vt:lpstr>
      <vt:lpstr>Wingdings 2</vt:lpstr>
      <vt:lpstr>View</vt:lpstr>
      <vt:lpstr>Organization and Management</vt:lpstr>
      <vt:lpstr>1.5 Organization Structure</vt:lpstr>
      <vt:lpstr>Line Organization </vt:lpstr>
      <vt:lpstr>PowerPoint Presentation</vt:lpstr>
      <vt:lpstr>Advantages </vt:lpstr>
      <vt:lpstr>Disadvantages</vt:lpstr>
      <vt:lpstr>Functional Organization</vt:lpstr>
      <vt:lpstr>PowerPoint Presentation</vt:lpstr>
      <vt:lpstr>Advantages</vt:lpstr>
      <vt:lpstr>Disadvantages</vt:lpstr>
      <vt:lpstr>Line and Staff Organization</vt:lpstr>
      <vt:lpstr>PowerPoint Presentation</vt:lpstr>
      <vt:lpstr>Advantages</vt:lpstr>
      <vt:lpstr>Disadvantages</vt:lpstr>
      <vt:lpstr>Committee Organization</vt:lpstr>
      <vt:lpstr>Advantages</vt:lpstr>
      <vt:lpstr>Disadvantages</vt:lpstr>
      <vt:lpstr>1.6 Purchasing and Marketing Management</vt:lpstr>
      <vt:lpstr>Purchasing</vt:lpstr>
      <vt:lpstr>Purchasing Department</vt:lpstr>
      <vt:lpstr>Key Functions of Purchasing Departments</vt:lpstr>
      <vt:lpstr>Duties and Responsibilities of Purchasing Departments</vt:lpstr>
      <vt:lpstr>Purchasing Methods</vt:lpstr>
      <vt:lpstr>PowerPoint Presentation</vt:lpstr>
      <vt:lpstr>PowerPoint Presentation</vt:lpstr>
      <vt:lpstr>PowerPoint Presentation</vt:lpstr>
      <vt:lpstr>Marketing</vt:lpstr>
      <vt:lpstr>PowerPoint Presentation</vt:lpstr>
      <vt:lpstr>Function of Marketing</vt:lpstr>
      <vt:lpstr>Advertisement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Nibendra Bajracharya</cp:lastModifiedBy>
  <cp:revision>243</cp:revision>
  <dcterms:created xsi:type="dcterms:W3CDTF">2022-06-17T09:17:49Z</dcterms:created>
  <dcterms:modified xsi:type="dcterms:W3CDTF">2022-06-18T14:38:58Z</dcterms:modified>
</cp:coreProperties>
</file>