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pn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57" r:id="rId3"/>
    <p:sldId id="285" r:id="rId4"/>
    <p:sldId id="286" r:id="rId5"/>
    <p:sldId id="287" r:id="rId6"/>
    <p:sldId id="288" r:id="rId7"/>
    <p:sldId id="289" r:id="rId8"/>
    <p:sldId id="290" r:id="rId9"/>
    <p:sldId id="291" r:id="rId10"/>
    <p:sldId id="292" r:id="rId11"/>
    <p:sldId id="293" r:id="rId12"/>
    <p:sldId id="301" r:id="rId13"/>
    <p:sldId id="309" r:id="rId14"/>
    <p:sldId id="295" r:id="rId15"/>
    <p:sldId id="296" r:id="rId16"/>
    <p:sldId id="297" r:id="rId17"/>
    <p:sldId id="298" r:id="rId18"/>
    <p:sldId id="299" r:id="rId19"/>
    <p:sldId id="300" r:id="rId20"/>
    <p:sldId id="302" r:id="rId21"/>
    <p:sldId id="303" r:id="rId22"/>
    <p:sldId id="304" r:id="rId23"/>
    <p:sldId id="305" r:id="rId24"/>
    <p:sldId id="306" r:id="rId25"/>
    <p:sldId id="311" r:id="rId26"/>
    <p:sldId id="312" r:id="rId27"/>
    <p:sldId id="307" r:id="rId28"/>
    <p:sldId id="310" r:id="rId29"/>
    <p:sldId id="308" r:id="rId30"/>
    <p:sldId id="315" r:id="rId31"/>
    <p:sldId id="314" r:id="rId32"/>
    <p:sldId id="294" r:id="rId33"/>
    <p:sldId id="278" r:id="rId34"/>
  </p:sldIdLst>
  <p:sldSz cx="9144000" cy="5143500" type="screen16x9"/>
  <p:notesSz cx="6858000" cy="9144000"/>
  <p:embeddedFontLst>
    <p:embeddedFont>
      <p:font typeface="Arial Narrow" panose="020B0606020202030204" pitchFamily="34" charset="0"/>
      <p:regular r:id="rId36"/>
      <p:bold r:id="rId37"/>
      <p:italic r:id="rId38"/>
      <p:boldItalic r:id="rId39"/>
    </p:embeddedFont>
    <p:embeddedFont>
      <p:font typeface="Inria Sans Light" panose="020B0604020202020204" charset="0"/>
      <p:regular r:id="rId40"/>
      <p:bold r:id="rId41"/>
      <p:italic r:id="rId42"/>
      <p:boldItalic r:id="rId43"/>
    </p:embeddedFont>
    <p:embeddedFont>
      <p:font typeface="Saira SemiCondensed Medium" panose="020B0604020202020204" charset="0"/>
      <p:regular r:id="rId44"/>
      <p:bold r:id="rId45"/>
    </p:embeddedFont>
    <p:embeddedFont>
      <p:font typeface="Titillium Web"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9A6E6C-32C7-4044-B90D-7F7298AF8F69}">
  <a:tblStyle styleId="{7C9A6E6C-32C7-4044-B90D-7F7298AF8F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84" d="100"/>
          <a:sy n="84" d="100"/>
        </p:scale>
        <p:origin x="9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2174444" y="1629797"/>
            <a:ext cx="6809535" cy="18238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Pharmacy Medicine Supply Management</a:t>
            </a:r>
            <a:br>
              <a:rPr lang="en" dirty="0"/>
            </a:br>
            <a:r>
              <a:rPr lang="en" dirty="0"/>
              <a:t>System </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F63167-413E-4CFE-9534-6D24069B55BF}"/>
              </a:ext>
            </a:extLst>
          </p:cNvPr>
          <p:cNvSpPr>
            <a:spLocks noGrp="1"/>
          </p:cNvSpPr>
          <p:nvPr>
            <p:ph type="body" idx="1"/>
          </p:nvPr>
        </p:nvSpPr>
        <p:spPr>
          <a:xfrm>
            <a:off x="1131574" y="866270"/>
            <a:ext cx="7616186" cy="3265800"/>
          </a:xfrm>
        </p:spPr>
        <p:txBody>
          <a:bodyPr/>
          <a:lstStyle/>
          <a:p>
            <a:pPr algn="l"/>
            <a:r>
              <a:rPr lang="en-US" dirty="0"/>
              <a:t>Medical Representative Schedule Service:</a:t>
            </a:r>
          </a:p>
          <a:p>
            <a:pPr marL="101600" indent="0" algn="l">
              <a:buNone/>
            </a:pPr>
            <a:r>
              <a:rPr lang="en-US" sz="1400" b="0" i="0" dirty="0">
                <a:solidFill>
                  <a:schemeClr val="tx1"/>
                </a:solidFill>
                <a:effectLst/>
                <a:latin typeface="Inria Sans Light" panose="020B0604020202020204" charset="0"/>
              </a:rPr>
              <a:t>	</a:t>
            </a:r>
          </a:p>
          <a:p>
            <a:pPr marL="101600" indent="0" algn="l">
              <a:buNone/>
            </a:pPr>
            <a:r>
              <a:rPr lang="en-US" dirty="0">
                <a:solidFill>
                  <a:schemeClr val="tx1"/>
                </a:solidFill>
                <a:latin typeface="Inria Sans Light" panose="020B0604020202020204" charset="0"/>
              </a:rPr>
              <a:t>	</a:t>
            </a:r>
            <a:r>
              <a:rPr lang="en-US" b="0" i="0" dirty="0">
                <a:solidFill>
                  <a:schemeClr val="tx1"/>
                </a:solidFill>
                <a:effectLst/>
                <a:latin typeface="Inria Sans Light" panose="020B0604020202020204" charset="0"/>
              </a:rPr>
              <a:t>The intent of this Microservice is to provide a doctor meet schedule for the Representatives of the company. Based on pre-defined doctor information, the microservice maps the available representatives for a period of 5 days. The start date of the schedule</a:t>
            </a:r>
          </a:p>
          <a:p>
            <a:pPr marL="101600" indent="0" algn="l">
              <a:buNone/>
            </a:pPr>
            <a:r>
              <a:rPr lang="en-US" b="0" i="0" dirty="0">
                <a:solidFill>
                  <a:schemeClr val="tx1"/>
                </a:solidFill>
                <a:effectLst/>
                <a:latin typeface="Inria Sans Light" panose="020B0604020202020204" charset="0"/>
              </a:rPr>
              <a:t>should be sent as input from the web portal.</a:t>
            </a:r>
            <a:r>
              <a:rPr lang="en-US" b="0" i="0" dirty="0">
                <a:solidFill>
                  <a:schemeClr val="tx1"/>
                </a:solidFill>
                <a:effectLst/>
                <a:latin typeface="Times New Roman" panose="02020603050405020304" pitchFamily="18" charset="0"/>
              </a:rPr>
              <a:t> </a:t>
            </a:r>
            <a:r>
              <a:rPr lang="en-US" b="0" i="0" dirty="0">
                <a:solidFill>
                  <a:schemeClr val="tx1"/>
                </a:solidFill>
                <a:effectLst/>
                <a:latin typeface="Inria Sans Light" panose="020B0604020202020204" charset="0"/>
              </a:rPr>
              <a:t>This module interacts with the medicine stock module to find the medicine stock to be explained to the targeted doctors.</a:t>
            </a:r>
            <a:endParaRPr lang="en-US" dirty="0">
              <a:solidFill>
                <a:schemeClr val="tx1"/>
              </a:solidFill>
              <a:latin typeface="Inria Sans Light" panose="020B0604020202020204" charset="0"/>
            </a:endParaRPr>
          </a:p>
          <a:p>
            <a:endParaRPr lang="en-US" dirty="0"/>
          </a:p>
        </p:txBody>
      </p:sp>
      <p:sp>
        <p:nvSpPr>
          <p:cNvPr id="5" name="Slide Number Placeholder 4">
            <a:extLst>
              <a:ext uri="{FF2B5EF4-FFF2-40B4-BE49-F238E27FC236}">
                <a16:creationId xmlns:a16="http://schemas.microsoft.com/office/drawing/2014/main" id="{2D3CB767-A89B-460C-B153-52C7046513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30437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3819A-A0FC-472E-BE10-F67AACE13052}"/>
              </a:ext>
            </a:extLst>
          </p:cNvPr>
          <p:cNvSpPr>
            <a:spLocks noGrp="1"/>
          </p:cNvSpPr>
          <p:nvPr>
            <p:ph type="body" idx="1"/>
          </p:nvPr>
        </p:nvSpPr>
        <p:spPr>
          <a:xfrm>
            <a:off x="1207774" y="851030"/>
            <a:ext cx="7052306" cy="3265800"/>
          </a:xfrm>
        </p:spPr>
        <p:txBody>
          <a:bodyPr/>
          <a:lstStyle/>
          <a:p>
            <a:r>
              <a:rPr lang="en-US" dirty="0"/>
              <a:t>Pharmacy Medicine Supply Service:</a:t>
            </a:r>
            <a:endParaRPr lang="en-IN" dirty="0"/>
          </a:p>
          <a:p>
            <a:pPr marL="101600" indent="0" algn="l">
              <a:buNone/>
            </a:pPr>
            <a:r>
              <a:rPr lang="en-US" sz="1400" b="0" i="0" dirty="0">
                <a:solidFill>
                  <a:schemeClr val="tx1"/>
                </a:solidFill>
                <a:effectLst/>
                <a:latin typeface="Inria Sans Light" panose="020B0604020202020204" charset="0"/>
              </a:rPr>
              <a:t>	</a:t>
            </a:r>
          </a:p>
          <a:p>
            <a:pPr marL="101600" indent="0" algn="l">
              <a:buNone/>
            </a:pPr>
            <a:r>
              <a:rPr lang="en-US" sz="1400" dirty="0">
                <a:solidFill>
                  <a:schemeClr val="tx1"/>
                </a:solidFill>
                <a:latin typeface="Inria Sans Light" panose="020B0604020202020204" charset="0"/>
              </a:rPr>
              <a:t>	</a:t>
            </a:r>
            <a:r>
              <a:rPr lang="en-US" b="0" i="0" dirty="0">
                <a:solidFill>
                  <a:schemeClr val="tx1"/>
                </a:solidFill>
                <a:effectLst/>
                <a:latin typeface="Inria Sans Light" panose="020B0604020202020204" charset="0"/>
              </a:rPr>
              <a:t>This service maintains a list of pharmacies that the company does business with. It receives input from the web portal for the medicine count needed. Upon receiving this, this</a:t>
            </a:r>
          </a:p>
          <a:p>
            <a:pPr marL="101600" indent="0" algn="l">
              <a:buNone/>
            </a:pPr>
            <a:r>
              <a:rPr lang="en-US" b="0" i="0" dirty="0">
                <a:solidFill>
                  <a:schemeClr val="tx1"/>
                </a:solidFill>
                <a:effectLst/>
                <a:latin typeface="Inria Sans Light" panose="020B0604020202020204" charset="0"/>
              </a:rPr>
              <a:t>Microservice interacts with Medicine Stock service to get the current stock. This count is split among all the pharmacists and returned to the web portal. If the stock count is lesser than the demand, then the stock count is considered.</a:t>
            </a:r>
          </a:p>
          <a:p>
            <a:pPr lvl="1"/>
            <a:endParaRPr lang="en-IN" dirty="0"/>
          </a:p>
        </p:txBody>
      </p:sp>
      <p:sp>
        <p:nvSpPr>
          <p:cNvPr id="5" name="Slide Number Placeholder 4">
            <a:extLst>
              <a:ext uri="{FF2B5EF4-FFF2-40B4-BE49-F238E27FC236}">
                <a16:creationId xmlns:a16="http://schemas.microsoft.com/office/drawing/2014/main" id="{86905DAD-8F85-46A9-8579-71A46761AC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94604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E45D-4383-4EC6-9819-75C68E1E0F2F}"/>
              </a:ext>
            </a:extLst>
          </p:cNvPr>
          <p:cNvSpPr>
            <a:spLocks noGrp="1"/>
          </p:cNvSpPr>
          <p:nvPr>
            <p:ph type="title"/>
          </p:nvPr>
        </p:nvSpPr>
        <p:spPr>
          <a:xfrm>
            <a:off x="1207800" y="1941000"/>
            <a:ext cx="6728400" cy="1261500"/>
          </a:xfrm>
        </p:spPr>
        <p:txBody>
          <a:bodyPr/>
          <a:lstStyle/>
          <a:p>
            <a:pPr algn="ctr"/>
            <a:r>
              <a:rPr lang="en-US" b="1" dirty="0"/>
              <a:t>PROJECT FLOW</a:t>
            </a:r>
            <a:endParaRPr lang="en-IN" b="1" dirty="0"/>
          </a:p>
        </p:txBody>
      </p:sp>
      <p:sp>
        <p:nvSpPr>
          <p:cNvPr id="5" name="Slide Number Placeholder 4">
            <a:extLst>
              <a:ext uri="{FF2B5EF4-FFF2-40B4-BE49-F238E27FC236}">
                <a16:creationId xmlns:a16="http://schemas.microsoft.com/office/drawing/2014/main" id="{228F2AF2-6002-449E-A4CB-49C90B4C870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2311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5D43-6A92-4FDC-BED3-9F91FE4A112D}"/>
              </a:ext>
            </a:extLst>
          </p:cNvPr>
          <p:cNvSpPr>
            <a:spLocks noGrp="1"/>
          </p:cNvSpPr>
          <p:nvPr>
            <p:ph type="title"/>
          </p:nvPr>
        </p:nvSpPr>
        <p:spPr>
          <a:xfrm>
            <a:off x="1207774" y="447550"/>
            <a:ext cx="6728400" cy="351300"/>
          </a:xfrm>
        </p:spPr>
        <p:txBody>
          <a:bodyPr/>
          <a:lstStyle/>
          <a:p>
            <a:r>
              <a:rPr lang="en-US" dirty="0"/>
              <a:t>MEDICINE STOCK SERVICE</a:t>
            </a:r>
            <a:endParaRPr lang="en-IN" dirty="0"/>
          </a:p>
        </p:txBody>
      </p:sp>
      <p:sp>
        <p:nvSpPr>
          <p:cNvPr id="3" name="Text Placeholder 2">
            <a:extLst>
              <a:ext uri="{FF2B5EF4-FFF2-40B4-BE49-F238E27FC236}">
                <a16:creationId xmlns:a16="http://schemas.microsoft.com/office/drawing/2014/main" id="{0DDD5C08-B878-4751-BB9C-D8A12C76E622}"/>
              </a:ext>
            </a:extLst>
          </p:cNvPr>
          <p:cNvSpPr>
            <a:spLocks noGrp="1"/>
          </p:cNvSpPr>
          <p:nvPr>
            <p:ph type="body" idx="1"/>
          </p:nvPr>
        </p:nvSpPr>
        <p:spPr>
          <a:xfrm>
            <a:off x="1207774" y="873890"/>
            <a:ext cx="6785606" cy="3265800"/>
          </a:xfrm>
        </p:spPr>
        <p:txBody>
          <a:bodyPr/>
          <a:lstStyle/>
          <a:p>
            <a:r>
              <a:rPr lang="en-US" dirty="0"/>
              <a:t>Data returned from the API</a:t>
            </a:r>
          </a:p>
          <a:p>
            <a:pPr marL="101600" indent="0">
              <a:buNone/>
            </a:pPr>
            <a:endParaRPr lang="en-IN" dirty="0"/>
          </a:p>
        </p:txBody>
      </p:sp>
      <p:sp>
        <p:nvSpPr>
          <p:cNvPr id="5" name="Slide Number Placeholder 4">
            <a:extLst>
              <a:ext uri="{FF2B5EF4-FFF2-40B4-BE49-F238E27FC236}">
                <a16:creationId xmlns:a16="http://schemas.microsoft.com/office/drawing/2014/main" id="{1C0AC275-E22A-49F4-9DB3-EBA9B2F731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CD013BF3-FB7E-478C-9F1E-B9EC9A1FD825}"/>
              </a:ext>
            </a:extLst>
          </p:cNvPr>
          <p:cNvPicPr>
            <a:picLocks noChangeAspect="1"/>
          </p:cNvPicPr>
          <p:nvPr/>
        </p:nvPicPr>
        <p:blipFill>
          <a:blip r:embed="rId2"/>
          <a:stretch>
            <a:fillRect/>
          </a:stretch>
        </p:blipFill>
        <p:spPr>
          <a:xfrm>
            <a:off x="1511937" y="1409700"/>
            <a:ext cx="6177280" cy="3474720"/>
          </a:xfrm>
          <a:prstGeom prst="rect">
            <a:avLst/>
          </a:prstGeom>
        </p:spPr>
      </p:pic>
    </p:spTree>
    <p:extLst>
      <p:ext uri="{BB962C8B-B14F-4D97-AF65-F5344CB8AC3E}">
        <p14:creationId xmlns:p14="http://schemas.microsoft.com/office/powerpoint/2010/main" val="22037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97BB-0113-4D5C-886A-1624C629AA83}"/>
              </a:ext>
            </a:extLst>
          </p:cNvPr>
          <p:cNvSpPr>
            <a:spLocks noGrp="1"/>
          </p:cNvSpPr>
          <p:nvPr>
            <p:ph type="title"/>
          </p:nvPr>
        </p:nvSpPr>
        <p:spPr>
          <a:xfrm>
            <a:off x="1101170" y="375446"/>
            <a:ext cx="6728400" cy="351300"/>
          </a:xfrm>
        </p:spPr>
        <p:txBody>
          <a:bodyPr/>
          <a:lstStyle/>
          <a:p>
            <a:r>
              <a:rPr lang="en-US" dirty="0"/>
              <a:t>LOGIN</a:t>
            </a:r>
            <a:endParaRPr lang="en-IN" dirty="0"/>
          </a:p>
        </p:txBody>
      </p:sp>
      <p:sp>
        <p:nvSpPr>
          <p:cNvPr id="3" name="Text Placeholder 2">
            <a:extLst>
              <a:ext uri="{FF2B5EF4-FFF2-40B4-BE49-F238E27FC236}">
                <a16:creationId xmlns:a16="http://schemas.microsoft.com/office/drawing/2014/main" id="{D267AED6-0BA7-4E12-83E6-BE7DDF4841C9}"/>
              </a:ext>
            </a:extLst>
          </p:cNvPr>
          <p:cNvSpPr>
            <a:spLocks noGrp="1"/>
          </p:cNvSpPr>
          <p:nvPr>
            <p:ph type="body" idx="1"/>
          </p:nvPr>
        </p:nvSpPr>
        <p:spPr>
          <a:xfrm>
            <a:off x="1192534" y="851030"/>
            <a:ext cx="3143700" cy="3265800"/>
          </a:xfrm>
        </p:spPr>
        <p:txBody>
          <a:bodyPr/>
          <a:lstStyle/>
          <a:p>
            <a:r>
              <a:rPr lang="en-US" dirty="0"/>
              <a:t>Login page</a:t>
            </a:r>
            <a:endParaRPr lang="en-IN" dirty="0"/>
          </a:p>
        </p:txBody>
      </p:sp>
      <p:sp>
        <p:nvSpPr>
          <p:cNvPr id="5" name="Slide Number Placeholder 4">
            <a:extLst>
              <a:ext uri="{FF2B5EF4-FFF2-40B4-BE49-F238E27FC236}">
                <a16:creationId xmlns:a16="http://schemas.microsoft.com/office/drawing/2014/main" id="{3BF1B837-512F-4B4F-81A9-379AD28652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17" name="Picture 16">
            <a:extLst>
              <a:ext uri="{FF2B5EF4-FFF2-40B4-BE49-F238E27FC236}">
                <a16:creationId xmlns:a16="http://schemas.microsoft.com/office/drawing/2014/main" id="{47722A84-4B78-45DC-A013-2B45201A6F8D}"/>
              </a:ext>
            </a:extLst>
          </p:cNvPr>
          <p:cNvPicPr>
            <a:picLocks noChangeAspect="1"/>
          </p:cNvPicPr>
          <p:nvPr/>
        </p:nvPicPr>
        <p:blipFill>
          <a:blip r:embed="rId2"/>
          <a:stretch>
            <a:fillRect/>
          </a:stretch>
        </p:blipFill>
        <p:spPr>
          <a:xfrm>
            <a:off x="1482027" y="1291835"/>
            <a:ext cx="6179945" cy="3476219"/>
          </a:xfrm>
          <a:prstGeom prst="rect">
            <a:avLst/>
          </a:prstGeom>
        </p:spPr>
      </p:pic>
    </p:spTree>
    <p:extLst>
      <p:ext uri="{BB962C8B-B14F-4D97-AF65-F5344CB8AC3E}">
        <p14:creationId xmlns:p14="http://schemas.microsoft.com/office/powerpoint/2010/main" val="391013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F87AB6-B4E5-4B51-AFBA-16FC346EACC1}"/>
              </a:ext>
            </a:extLst>
          </p:cNvPr>
          <p:cNvSpPr>
            <a:spLocks noGrp="1"/>
          </p:cNvSpPr>
          <p:nvPr>
            <p:ph type="body" idx="1"/>
          </p:nvPr>
        </p:nvSpPr>
        <p:spPr>
          <a:xfrm>
            <a:off x="1207774" y="805310"/>
            <a:ext cx="3143700" cy="3265800"/>
          </a:xfrm>
        </p:spPr>
        <p:txBody>
          <a:bodyPr/>
          <a:lstStyle/>
          <a:p>
            <a:r>
              <a:rPr lang="en-US" dirty="0"/>
              <a:t>After successful login:</a:t>
            </a:r>
            <a:endParaRPr lang="en-IN" dirty="0"/>
          </a:p>
        </p:txBody>
      </p:sp>
      <p:sp>
        <p:nvSpPr>
          <p:cNvPr id="5" name="Slide Number Placeholder 4">
            <a:extLst>
              <a:ext uri="{FF2B5EF4-FFF2-40B4-BE49-F238E27FC236}">
                <a16:creationId xmlns:a16="http://schemas.microsoft.com/office/drawing/2014/main" id="{8039E64C-23B5-4741-B53B-DD9EF7E756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536FBF15-1D39-43EF-9235-2B32BB1789DB}"/>
              </a:ext>
            </a:extLst>
          </p:cNvPr>
          <p:cNvPicPr>
            <a:picLocks noChangeAspect="1"/>
          </p:cNvPicPr>
          <p:nvPr/>
        </p:nvPicPr>
        <p:blipFill>
          <a:blip r:embed="rId2"/>
          <a:stretch>
            <a:fillRect/>
          </a:stretch>
        </p:blipFill>
        <p:spPr>
          <a:xfrm>
            <a:off x="1483359" y="1313730"/>
            <a:ext cx="6177281" cy="3474720"/>
          </a:xfrm>
          <a:prstGeom prst="rect">
            <a:avLst/>
          </a:prstGeom>
        </p:spPr>
      </p:pic>
    </p:spTree>
    <p:extLst>
      <p:ext uri="{BB962C8B-B14F-4D97-AF65-F5344CB8AC3E}">
        <p14:creationId xmlns:p14="http://schemas.microsoft.com/office/powerpoint/2010/main" val="231967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04167-BDC9-43E5-882D-A926680A6019}"/>
              </a:ext>
            </a:extLst>
          </p:cNvPr>
          <p:cNvSpPr>
            <a:spLocks noGrp="1"/>
          </p:cNvSpPr>
          <p:nvPr>
            <p:ph type="body" idx="1"/>
          </p:nvPr>
        </p:nvSpPr>
        <p:spPr>
          <a:xfrm>
            <a:off x="1177292" y="851030"/>
            <a:ext cx="7128506" cy="3265800"/>
          </a:xfrm>
        </p:spPr>
        <p:txBody>
          <a:bodyPr/>
          <a:lstStyle/>
          <a:p>
            <a:r>
              <a:rPr lang="en-US" dirty="0"/>
              <a:t>When wrong credentials are entered:</a:t>
            </a:r>
            <a:endParaRPr lang="en-IN" dirty="0"/>
          </a:p>
        </p:txBody>
      </p:sp>
      <p:sp>
        <p:nvSpPr>
          <p:cNvPr id="5" name="Slide Number Placeholder 4">
            <a:extLst>
              <a:ext uri="{FF2B5EF4-FFF2-40B4-BE49-F238E27FC236}">
                <a16:creationId xmlns:a16="http://schemas.microsoft.com/office/drawing/2014/main" id="{44518D7E-61BE-428F-9B60-B583B8A5C9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9" name="Picture 8">
            <a:extLst>
              <a:ext uri="{FF2B5EF4-FFF2-40B4-BE49-F238E27FC236}">
                <a16:creationId xmlns:a16="http://schemas.microsoft.com/office/drawing/2014/main" id="{4554E546-43B9-44A6-974A-08FF9B2A3D45}"/>
              </a:ext>
            </a:extLst>
          </p:cNvPr>
          <p:cNvPicPr>
            <a:picLocks noChangeAspect="1"/>
          </p:cNvPicPr>
          <p:nvPr/>
        </p:nvPicPr>
        <p:blipFill>
          <a:blip r:embed="rId2"/>
          <a:stretch>
            <a:fillRect/>
          </a:stretch>
        </p:blipFill>
        <p:spPr>
          <a:xfrm>
            <a:off x="1652906" y="1516380"/>
            <a:ext cx="6177279" cy="3474720"/>
          </a:xfrm>
          <a:prstGeom prst="rect">
            <a:avLst/>
          </a:prstGeom>
        </p:spPr>
      </p:pic>
    </p:spTree>
    <p:extLst>
      <p:ext uri="{BB962C8B-B14F-4D97-AF65-F5344CB8AC3E}">
        <p14:creationId xmlns:p14="http://schemas.microsoft.com/office/powerpoint/2010/main" val="182893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6A14DC-E8F9-4EC0-B127-34349859DB99}"/>
              </a:ext>
            </a:extLst>
          </p:cNvPr>
          <p:cNvSpPr>
            <a:spLocks noGrp="1"/>
          </p:cNvSpPr>
          <p:nvPr>
            <p:ph type="body" idx="1"/>
          </p:nvPr>
        </p:nvSpPr>
        <p:spPr>
          <a:xfrm>
            <a:off x="973457" y="858650"/>
            <a:ext cx="7197086" cy="3265800"/>
          </a:xfrm>
        </p:spPr>
        <p:txBody>
          <a:bodyPr/>
          <a:lstStyle/>
          <a:p>
            <a:r>
              <a:rPr lang="en-US" dirty="0"/>
              <a:t>When password is not entered:</a:t>
            </a:r>
            <a:endParaRPr lang="en-IN" dirty="0"/>
          </a:p>
        </p:txBody>
      </p:sp>
      <p:sp>
        <p:nvSpPr>
          <p:cNvPr id="5" name="Slide Number Placeholder 4">
            <a:extLst>
              <a:ext uri="{FF2B5EF4-FFF2-40B4-BE49-F238E27FC236}">
                <a16:creationId xmlns:a16="http://schemas.microsoft.com/office/drawing/2014/main" id="{4807C86A-67D8-44E3-980E-B18724E54C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7" name="Picture 6">
            <a:extLst>
              <a:ext uri="{FF2B5EF4-FFF2-40B4-BE49-F238E27FC236}">
                <a16:creationId xmlns:a16="http://schemas.microsoft.com/office/drawing/2014/main" id="{29E067A9-48EC-40C7-90E8-225024647F3A}"/>
              </a:ext>
            </a:extLst>
          </p:cNvPr>
          <p:cNvPicPr>
            <a:picLocks noChangeAspect="1"/>
          </p:cNvPicPr>
          <p:nvPr/>
        </p:nvPicPr>
        <p:blipFill>
          <a:blip r:embed="rId2"/>
          <a:stretch>
            <a:fillRect/>
          </a:stretch>
        </p:blipFill>
        <p:spPr>
          <a:xfrm>
            <a:off x="1483360" y="1379220"/>
            <a:ext cx="6177280" cy="3474720"/>
          </a:xfrm>
          <a:prstGeom prst="rect">
            <a:avLst/>
          </a:prstGeom>
        </p:spPr>
      </p:pic>
    </p:spTree>
    <p:extLst>
      <p:ext uri="{BB962C8B-B14F-4D97-AF65-F5344CB8AC3E}">
        <p14:creationId xmlns:p14="http://schemas.microsoft.com/office/powerpoint/2010/main" val="192347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F767C-A4CD-4086-82A7-5FF76F5BB2C3}"/>
              </a:ext>
            </a:extLst>
          </p:cNvPr>
          <p:cNvSpPr>
            <a:spLocks noGrp="1"/>
          </p:cNvSpPr>
          <p:nvPr>
            <p:ph type="body" idx="1"/>
          </p:nvPr>
        </p:nvSpPr>
        <p:spPr>
          <a:xfrm>
            <a:off x="1169674" y="858650"/>
            <a:ext cx="5855966" cy="3265800"/>
          </a:xfrm>
        </p:spPr>
        <p:txBody>
          <a:bodyPr/>
          <a:lstStyle/>
          <a:p>
            <a:r>
              <a:rPr lang="en-US" dirty="0"/>
              <a:t>When username is not entered:</a:t>
            </a:r>
            <a:endParaRPr lang="en-IN" dirty="0"/>
          </a:p>
        </p:txBody>
      </p:sp>
      <p:sp>
        <p:nvSpPr>
          <p:cNvPr id="5" name="Slide Number Placeholder 4">
            <a:extLst>
              <a:ext uri="{FF2B5EF4-FFF2-40B4-BE49-F238E27FC236}">
                <a16:creationId xmlns:a16="http://schemas.microsoft.com/office/drawing/2014/main" id="{696A5129-C987-4323-A474-C7489AF1A1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7" name="Picture 6">
            <a:extLst>
              <a:ext uri="{FF2B5EF4-FFF2-40B4-BE49-F238E27FC236}">
                <a16:creationId xmlns:a16="http://schemas.microsoft.com/office/drawing/2014/main" id="{7D6B979E-EB63-4D13-AA4F-FCEA4738A1A4}"/>
              </a:ext>
            </a:extLst>
          </p:cNvPr>
          <p:cNvPicPr>
            <a:picLocks noChangeAspect="1"/>
          </p:cNvPicPr>
          <p:nvPr/>
        </p:nvPicPr>
        <p:blipFill>
          <a:blip r:embed="rId2"/>
          <a:stretch>
            <a:fillRect/>
          </a:stretch>
        </p:blipFill>
        <p:spPr>
          <a:xfrm>
            <a:off x="1483360" y="1400640"/>
            <a:ext cx="6177280" cy="3474720"/>
          </a:xfrm>
          <a:prstGeom prst="rect">
            <a:avLst/>
          </a:prstGeom>
        </p:spPr>
      </p:pic>
    </p:spTree>
    <p:extLst>
      <p:ext uri="{BB962C8B-B14F-4D97-AF65-F5344CB8AC3E}">
        <p14:creationId xmlns:p14="http://schemas.microsoft.com/office/powerpoint/2010/main" val="314714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647626-ABC4-43AF-BB52-B95DB030C91A}"/>
              </a:ext>
            </a:extLst>
          </p:cNvPr>
          <p:cNvSpPr>
            <a:spLocks noGrp="1"/>
          </p:cNvSpPr>
          <p:nvPr>
            <p:ph type="body" idx="1"/>
          </p:nvPr>
        </p:nvSpPr>
        <p:spPr>
          <a:xfrm>
            <a:off x="1184914" y="881510"/>
            <a:ext cx="5909306" cy="3265800"/>
          </a:xfrm>
        </p:spPr>
        <p:txBody>
          <a:bodyPr/>
          <a:lstStyle/>
          <a:p>
            <a:r>
              <a:rPr lang="en-US" dirty="0"/>
              <a:t>When both fields are left empty:</a:t>
            </a:r>
            <a:endParaRPr lang="en-IN" dirty="0"/>
          </a:p>
        </p:txBody>
      </p:sp>
      <p:sp>
        <p:nvSpPr>
          <p:cNvPr id="5" name="Slide Number Placeholder 4">
            <a:extLst>
              <a:ext uri="{FF2B5EF4-FFF2-40B4-BE49-F238E27FC236}">
                <a16:creationId xmlns:a16="http://schemas.microsoft.com/office/drawing/2014/main" id="{751E3AF0-8BDD-4A3C-9563-916F2E56D4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80F57B86-5D1B-4C69-9450-E424B391BB51}"/>
              </a:ext>
            </a:extLst>
          </p:cNvPr>
          <p:cNvPicPr>
            <a:picLocks noChangeAspect="1"/>
          </p:cNvPicPr>
          <p:nvPr/>
        </p:nvPicPr>
        <p:blipFill>
          <a:blip r:embed="rId2"/>
          <a:stretch>
            <a:fillRect/>
          </a:stretch>
        </p:blipFill>
        <p:spPr>
          <a:xfrm>
            <a:off x="1483360" y="1306110"/>
            <a:ext cx="6177279" cy="3474720"/>
          </a:xfrm>
          <a:prstGeom prst="rect">
            <a:avLst/>
          </a:prstGeom>
        </p:spPr>
      </p:pic>
    </p:spTree>
    <p:extLst>
      <p:ext uri="{BB962C8B-B14F-4D97-AF65-F5344CB8AC3E}">
        <p14:creationId xmlns:p14="http://schemas.microsoft.com/office/powerpoint/2010/main" val="1991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146890" y="84026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POD MEMBERS AND THEIR RESPONSIBILITIES</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9F99CF86-BD2D-4FA5-8402-F62DDE30F8BE}"/>
              </a:ext>
            </a:extLst>
          </p:cNvPr>
          <p:cNvSpPr>
            <a:spLocks noGrp="1"/>
          </p:cNvSpPr>
          <p:nvPr>
            <p:ph type="body" idx="2"/>
          </p:nvPr>
        </p:nvSpPr>
        <p:spPr>
          <a:xfrm>
            <a:off x="1024970" y="1598850"/>
            <a:ext cx="7357030" cy="3265800"/>
          </a:xfrm>
        </p:spPr>
        <p:txBody>
          <a:bodyPr/>
          <a:lstStyle/>
          <a:p>
            <a:r>
              <a:rPr lang="en-US" dirty="0"/>
              <a:t>SAI SUJANA MARUVADA(POD LEADER) - 851375 </a:t>
            </a:r>
          </a:p>
          <a:p>
            <a:pPr marL="101600" indent="0">
              <a:buNone/>
            </a:pPr>
            <a:r>
              <a:rPr lang="en-US" dirty="0"/>
              <a:t>	PHARAMACY MEDICINE SUPPLY MICROSERVICE</a:t>
            </a:r>
          </a:p>
          <a:p>
            <a:pPr marL="101600" indent="0">
              <a:buNone/>
            </a:pPr>
            <a:endParaRPr lang="en-US" sz="1050" dirty="0"/>
          </a:p>
          <a:p>
            <a:r>
              <a:rPr lang="en-US" dirty="0"/>
              <a:t>MEGHANA MATTA - 851362</a:t>
            </a:r>
          </a:p>
          <a:p>
            <a:pPr marL="101600" indent="0">
              <a:buNone/>
            </a:pPr>
            <a:r>
              <a:rPr lang="en-US" dirty="0"/>
              <a:t>	MEDICINE STOCK MICROSERVICE</a:t>
            </a:r>
          </a:p>
          <a:p>
            <a:pPr marL="101600" indent="0">
              <a:buNone/>
            </a:pPr>
            <a:endParaRPr lang="en-US" sz="1050" dirty="0"/>
          </a:p>
          <a:p>
            <a:r>
              <a:rPr lang="en-US" dirty="0"/>
              <a:t>DHARANI SRI PENUMACHA - 851363</a:t>
            </a:r>
          </a:p>
          <a:p>
            <a:pPr marL="101600" indent="0">
              <a:buNone/>
            </a:pPr>
            <a:r>
              <a:rPr lang="en-US" dirty="0"/>
              <a:t>	MEDICAL REPRESENTATIVE SCHEDULE MICROSERVICE</a:t>
            </a:r>
          </a:p>
          <a:p>
            <a:pPr marL="101600" indent="0">
              <a:buNone/>
            </a:pPr>
            <a:endParaRPr lang="en-US" sz="1050" dirty="0"/>
          </a:p>
          <a:p>
            <a:r>
              <a:rPr lang="en-US" dirty="0"/>
              <a:t>WASIM RAZA MOHAMMAD - 851373</a:t>
            </a:r>
          </a:p>
          <a:p>
            <a:pPr marL="101600" indent="0">
              <a:buNone/>
            </a:pPr>
            <a:r>
              <a:rPr lang="en-US" dirty="0"/>
              <a:t>	AUTHORIZATION MICROSERVICE AND CLIENT UI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A882-D7E1-4E07-84B0-2C624614DB71}"/>
              </a:ext>
            </a:extLst>
          </p:cNvPr>
          <p:cNvSpPr>
            <a:spLocks noGrp="1"/>
          </p:cNvSpPr>
          <p:nvPr>
            <p:ph type="title"/>
          </p:nvPr>
        </p:nvSpPr>
        <p:spPr>
          <a:xfrm>
            <a:off x="1207774" y="375446"/>
            <a:ext cx="6728400" cy="351300"/>
          </a:xfrm>
        </p:spPr>
        <p:txBody>
          <a:bodyPr/>
          <a:lstStyle/>
          <a:p>
            <a:r>
              <a:rPr lang="en-US" dirty="0"/>
              <a:t>MEDICAL REPRESENTATIVE SCHEDULE</a:t>
            </a:r>
            <a:endParaRPr lang="en-IN" dirty="0"/>
          </a:p>
        </p:txBody>
      </p:sp>
      <p:sp>
        <p:nvSpPr>
          <p:cNvPr id="3" name="Text Placeholder 2">
            <a:extLst>
              <a:ext uri="{FF2B5EF4-FFF2-40B4-BE49-F238E27FC236}">
                <a16:creationId xmlns:a16="http://schemas.microsoft.com/office/drawing/2014/main" id="{2955EE92-E878-4AF0-BE1A-27BB6C6BD443}"/>
              </a:ext>
            </a:extLst>
          </p:cNvPr>
          <p:cNvSpPr>
            <a:spLocks noGrp="1"/>
          </p:cNvSpPr>
          <p:nvPr>
            <p:ph type="body" idx="1"/>
          </p:nvPr>
        </p:nvSpPr>
        <p:spPr>
          <a:xfrm>
            <a:off x="1207774" y="938850"/>
            <a:ext cx="3143700" cy="3265800"/>
          </a:xfrm>
        </p:spPr>
        <p:txBody>
          <a:bodyPr/>
          <a:lstStyle/>
          <a:p>
            <a:r>
              <a:rPr lang="en-US" dirty="0"/>
              <a:t>Schedule Page:</a:t>
            </a:r>
            <a:endParaRPr lang="en-IN" dirty="0"/>
          </a:p>
        </p:txBody>
      </p:sp>
      <p:sp>
        <p:nvSpPr>
          <p:cNvPr id="5" name="Slide Number Placeholder 4">
            <a:extLst>
              <a:ext uri="{FF2B5EF4-FFF2-40B4-BE49-F238E27FC236}">
                <a16:creationId xmlns:a16="http://schemas.microsoft.com/office/drawing/2014/main" id="{11CE5DA3-8F80-443C-B015-9031E028AE6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AFFD1E65-33D3-442A-AABD-5A954C17C846}"/>
              </a:ext>
            </a:extLst>
          </p:cNvPr>
          <p:cNvPicPr>
            <a:picLocks noChangeAspect="1"/>
          </p:cNvPicPr>
          <p:nvPr/>
        </p:nvPicPr>
        <p:blipFill>
          <a:blip r:embed="rId2"/>
          <a:stretch>
            <a:fillRect/>
          </a:stretch>
        </p:blipFill>
        <p:spPr>
          <a:xfrm>
            <a:off x="1483334" y="1313730"/>
            <a:ext cx="6177280" cy="3474720"/>
          </a:xfrm>
          <a:prstGeom prst="rect">
            <a:avLst/>
          </a:prstGeom>
        </p:spPr>
      </p:pic>
    </p:spTree>
    <p:extLst>
      <p:ext uri="{BB962C8B-B14F-4D97-AF65-F5344CB8AC3E}">
        <p14:creationId xmlns:p14="http://schemas.microsoft.com/office/powerpoint/2010/main" val="4267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FA9D04-A214-42B1-8219-C1CECCBFE318}"/>
              </a:ext>
            </a:extLst>
          </p:cNvPr>
          <p:cNvSpPr>
            <a:spLocks noGrp="1"/>
          </p:cNvSpPr>
          <p:nvPr>
            <p:ph type="body" idx="1"/>
          </p:nvPr>
        </p:nvSpPr>
        <p:spPr>
          <a:xfrm>
            <a:off x="1093474" y="873890"/>
            <a:ext cx="3143700" cy="3265800"/>
          </a:xfrm>
        </p:spPr>
        <p:txBody>
          <a:bodyPr/>
          <a:lstStyle/>
          <a:p>
            <a:r>
              <a:rPr lang="en-US" dirty="0"/>
              <a:t>Retrieved Schedule:</a:t>
            </a:r>
            <a:endParaRPr lang="en-IN" dirty="0"/>
          </a:p>
        </p:txBody>
      </p:sp>
      <p:sp>
        <p:nvSpPr>
          <p:cNvPr id="5" name="Slide Number Placeholder 4">
            <a:extLst>
              <a:ext uri="{FF2B5EF4-FFF2-40B4-BE49-F238E27FC236}">
                <a16:creationId xmlns:a16="http://schemas.microsoft.com/office/drawing/2014/main" id="{D6C3FA01-56EB-49EA-9DC9-CF89B9D2E8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7" name="Picture 6">
            <a:extLst>
              <a:ext uri="{FF2B5EF4-FFF2-40B4-BE49-F238E27FC236}">
                <a16:creationId xmlns:a16="http://schemas.microsoft.com/office/drawing/2014/main" id="{E9D9E496-4EA1-4CD3-9A5F-B5FF20EE0C60}"/>
              </a:ext>
            </a:extLst>
          </p:cNvPr>
          <p:cNvPicPr>
            <a:picLocks noChangeAspect="1"/>
          </p:cNvPicPr>
          <p:nvPr/>
        </p:nvPicPr>
        <p:blipFill>
          <a:blip r:embed="rId2"/>
          <a:stretch>
            <a:fillRect/>
          </a:stretch>
        </p:blipFill>
        <p:spPr>
          <a:xfrm>
            <a:off x="1483360" y="1440180"/>
            <a:ext cx="6177280" cy="3474720"/>
          </a:xfrm>
          <a:prstGeom prst="rect">
            <a:avLst/>
          </a:prstGeom>
        </p:spPr>
      </p:pic>
    </p:spTree>
    <p:extLst>
      <p:ext uri="{BB962C8B-B14F-4D97-AF65-F5344CB8AC3E}">
        <p14:creationId xmlns:p14="http://schemas.microsoft.com/office/powerpoint/2010/main" val="2606060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06A3B1-9A0D-4304-A8B1-159222426166}"/>
              </a:ext>
            </a:extLst>
          </p:cNvPr>
          <p:cNvSpPr>
            <a:spLocks noGrp="1"/>
          </p:cNvSpPr>
          <p:nvPr>
            <p:ph type="body" idx="1"/>
          </p:nvPr>
        </p:nvSpPr>
        <p:spPr>
          <a:xfrm>
            <a:off x="1091567" y="850440"/>
            <a:ext cx="6960866" cy="3265800"/>
          </a:xfrm>
        </p:spPr>
        <p:txBody>
          <a:bodyPr/>
          <a:lstStyle/>
          <a:p>
            <a:r>
              <a:rPr lang="en-US" dirty="0"/>
              <a:t>When an unauthorized request is made to schedule service:</a:t>
            </a:r>
            <a:endParaRPr lang="en-IN" dirty="0"/>
          </a:p>
        </p:txBody>
      </p:sp>
      <p:sp>
        <p:nvSpPr>
          <p:cNvPr id="5" name="Slide Number Placeholder 4">
            <a:extLst>
              <a:ext uri="{FF2B5EF4-FFF2-40B4-BE49-F238E27FC236}">
                <a16:creationId xmlns:a16="http://schemas.microsoft.com/office/drawing/2014/main" id="{12F846FE-436E-43B7-A44D-0F49DB321B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7" name="Picture 6">
            <a:extLst>
              <a:ext uri="{FF2B5EF4-FFF2-40B4-BE49-F238E27FC236}">
                <a16:creationId xmlns:a16="http://schemas.microsoft.com/office/drawing/2014/main" id="{C98EB221-33DE-4C89-A674-DB42B5696927}"/>
              </a:ext>
            </a:extLst>
          </p:cNvPr>
          <p:cNvPicPr>
            <a:picLocks noChangeAspect="1"/>
          </p:cNvPicPr>
          <p:nvPr/>
        </p:nvPicPr>
        <p:blipFill>
          <a:blip r:embed="rId2"/>
          <a:stretch>
            <a:fillRect/>
          </a:stretch>
        </p:blipFill>
        <p:spPr>
          <a:xfrm>
            <a:off x="1483360" y="1313730"/>
            <a:ext cx="6177280" cy="3474720"/>
          </a:xfrm>
          <a:prstGeom prst="rect">
            <a:avLst/>
          </a:prstGeom>
        </p:spPr>
      </p:pic>
    </p:spTree>
    <p:extLst>
      <p:ext uri="{BB962C8B-B14F-4D97-AF65-F5344CB8AC3E}">
        <p14:creationId xmlns:p14="http://schemas.microsoft.com/office/powerpoint/2010/main" val="402041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1C32-CAD8-4C27-9BB4-C83A0B1A74C1}"/>
              </a:ext>
            </a:extLst>
          </p:cNvPr>
          <p:cNvSpPr>
            <a:spLocks noGrp="1"/>
          </p:cNvSpPr>
          <p:nvPr>
            <p:ph type="title"/>
          </p:nvPr>
        </p:nvSpPr>
        <p:spPr>
          <a:xfrm>
            <a:off x="1207774" y="344966"/>
            <a:ext cx="6728400" cy="351300"/>
          </a:xfrm>
        </p:spPr>
        <p:txBody>
          <a:bodyPr/>
          <a:lstStyle/>
          <a:p>
            <a:r>
              <a:rPr lang="en-US" dirty="0"/>
              <a:t>PHARMACY MEDICINE SUPPLY</a:t>
            </a:r>
            <a:endParaRPr lang="en-IN" dirty="0"/>
          </a:p>
        </p:txBody>
      </p:sp>
      <p:sp>
        <p:nvSpPr>
          <p:cNvPr id="3" name="Text Placeholder 2">
            <a:extLst>
              <a:ext uri="{FF2B5EF4-FFF2-40B4-BE49-F238E27FC236}">
                <a16:creationId xmlns:a16="http://schemas.microsoft.com/office/drawing/2014/main" id="{F27B3992-FCA9-4621-96BC-E0A7B116A1BE}"/>
              </a:ext>
            </a:extLst>
          </p:cNvPr>
          <p:cNvSpPr>
            <a:spLocks noGrp="1"/>
          </p:cNvSpPr>
          <p:nvPr>
            <p:ph type="body" idx="1"/>
          </p:nvPr>
        </p:nvSpPr>
        <p:spPr>
          <a:xfrm>
            <a:off x="1207774" y="858650"/>
            <a:ext cx="6496046" cy="3265800"/>
          </a:xfrm>
        </p:spPr>
        <p:txBody>
          <a:bodyPr/>
          <a:lstStyle/>
          <a:p>
            <a:r>
              <a:rPr lang="en-US" dirty="0"/>
              <a:t>Supply page :</a:t>
            </a:r>
            <a:endParaRPr lang="en-IN" dirty="0"/>
          </a:p>
        </p:txBody>
      </p:sp>
      <p:sp>
        <p:nvSpPr>
          <p:cNvPr id="5" name="Slide Number Placeholder 4">
            <a:extLst>
              <a:ext uri="{FF2B5EF4-FFF2-40B4-BE49-F238E27FC236}">
                <a16:creationId xmlns:a16="http://schemas.microsoft.com/office/drawing/2014/main" id="{A5D8D3B7-2ADB-4B54-AE70-6ED60DF9F1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7" name="Picture 6">
            <a:extLst>
              <a:ext uri="{FF2B5EF4-FFF2-40B4-BE49-F238E27FC236}">
                <a16:creationId xmlns:a16="http://schemas.microsoft.com/office/drawing/2014/main" id="{59BD7702-5033-4369-BC35-699C42185F1E}"/>
              </a:ext>
            </a:extLst>
          </p:cNvPr>
          <p:cNvPicPr>
            <a:picLocks noChangeAspect="1"/>
          </p:cNvPicPr>
          <p:nvPr/>
        </p:nvPicPr>
        <p:blipFill>
          <a:blip r:embed="rId2"/>
          <a:stretch>
            <a:fillRect/>
          </a:stretch>
        </p:blipFill>
        <p:spPr>
          <a:xfrm>
            <a:off x="1367157" y="1409700"/>
            <a:ext cx="6177280" cy="3474720"/>
          </a:xfrm>
          <a:prstGeom prst="rect">
            <a:avLst/>
          </a:prstGeom>
        </p:spPr>
      </p:pic>
    </p:spTree>
    <p:extLst>
      <p:ext uri="{BB962C8B-B14F-4D97-AF65-F5344CB8AC3E}">
        <p14:creationId xmlns:p14="http://schemas.microsoft.com/office/powerpoint/2010/main" val="33302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54CD28-247B-4FA7-A23C-56765F06B918}"/>
              </a:ext>
            </a:extLst>
          </p:cNvPr>
          <p:cNvSpPr>
            <a:spLocks noGrp="1"/>
          </p:cNvSpPr>
          <p:nvPr>
            <p:ph type="body" idx="1"/>
          </p:nvPr>
        </p:nvSpPr>
        <p:spPr>
          <a:xfrm>
            <a:off x="1207774" y="866270"/>
            <a:ext cx="5459726" cy="3265800"/>
          </a:xfrm>
        </p:spPr>
        <p:txBody>
          <a:bodyPr/>
          <a:lstStyle/>
          <a:p>
            <a:r>
              <a:rPr lang="en-US" dirty="0"/>
              <a:t>Retrieved supply list:</a:t>
            </a:r>
            <a:endParaRPr lang="en-IN" dirty="0"/>
          </a:p>
        </p:txBody>
      </p:sp>
      <p:sp>
        <p:nvSpPr>
          <p:cNvPr id="5" name="Slide Number Placeholder 4">
            <a:extLst>
              <a:ext uri="{FF2B5EF4-FFF2-40B4-BE49-F238E27FC236}">
                <a16:creationId xmlns:a16="http://schemas.microsoft.com/office/drawing/2014/main" id="{243D85BE-CF96-49F4-8AEC-D4F7D75083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7" name="Picture 6">
            <a:extLst>
              <a:ext uri="{FF2B5EF4-FFF2-40B4-BE49-F238E27FC236}">
                <a16:creationId xmlns:a16="http://schemas.microsoft.com/office/drawing/2014/main" id="{6A19DE0D-7ADE-4437-9C15-3E0A66BC1CB7}"/>
              </a:ext>
            </a:extLst>
          </p:cNvPr>
          <p:cNvPicPr>
            <a:picLocks noChangeAspect="1"/>
          </p:cNvPicPr>
          <p:nvPr/>
        </p:nvPicPr>
        <p:blipFill>
          <a:blip r:embed="rId2"/>
          <a:stretch>
            <a:fillRect/>
          </a:stretch>
        </p:blipFill>
        <p:spPr>
          <a:xfrm>
            <a:off x="1483360" y="1381630"/>
            <a:ext cx="6177280" cy="3474720"/>
          </a:xfrm>
          <a:prstGeom prst="rect">
            <a:avLst/>
          </a:prstGeom>
        </p:spPr>
      </p:pic>
    </p:spTree>
    <p:extLst>
      <p:ext uri="{BB962C8B-B14F-4D97-AF65-F5344CB8AC3E}">
        <p14:creationId xmlns:p14="http://schemas.microsoft.com/office/powerpoint/2010/main" val="45289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F8BE1D-2F2C-4C41-BF2C-E2ECFEBCB294}"/>
              </a:ext>
            </a:extLst>
          </p:cNvPr>
          <p:cNvSpPr>
            <a:spLocks noGrp="1"/>
          </p:cNvSpPr>
          <p:nvPr>
            <p:ph type="body" idx="1"/>
          </p:nvPr>
        </p:nvSpPr>
        <p:spPr>
          <a:xfrm>
            <a:off x="1207812" y="812930"/>
            <a:ext cx="7067508" cy="3265800"/>
          </a:xfrm>
        </p:spPr>
        <p:txBody>
          <a:bodyPr/>
          <a:lstStyle/>
          <a:p>
            <a:r>
              <a:rPr lang="en-US" dirty="0"/>
              <a:t>When demand entered is 0</a:t>
            </a:r>
            <a:endParaRPr lang="en-IN" dirty="0"/>
          </a:p>
        </p:txBody>
      </p:sp>
      <p:sp>
        <p:nvSpPr>
          <p:cNvPr id="5" name="Slide Number Placeholder 4">
            <a:extLst>
              <a:ext uri="{FF2B5EF4-FFF2-40B4-BE49-F238E27FC236}">
                <a16:creationId xmlns:a16="http://schemas.microsoft.com/office/drawing/2014/main" id="{20C1788A-BF09-42B0-A1FF-79E337AAA14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7" name="Picture 6">
            <a:extLst>
              <a:ext uri="{FF2B5EF4-FFF2-40B4-BE49-F238E27FC236}">
                <a16:creationId xmlns:a16="http://schemas.microsoft.com/office/drawing/2014/main" id="{70BC3685-F4C3-42A1-8467-45629DA67B36}"/>
              </a:ext>
            </a:extLst>
          </p:cNvPr>
          <p:cNvPicPr>
            <a:picLocks noChangeAspect="1"/>
          </p:cNvPicPr>
          <p:nvPr/>
        </p:nvPicPr>
        <p:blipFill>
          <a:blip r:embed="rId2"/>
          <a:stretch>
            <a:fillRect/>
          </a:stretch>
        </p:blipFill>
        <p:spPr>
          <a:xfrm>
            <a:off x="1652926" y="1313730"/>
            <a:ext cx="6177280" cy="3474720"/>
          </a:xfrm>
          <a:prstGeom prst="rect">
            <a:avLst/>
          </a:prstGeom>
        </p:spPr>
      </p:pic>
    </p:spTree>
    <p:extLst>
      <p:ext uri="{BB962C8B-B14F-4D97-AF65-F5344CB8AC3E}">
        <p14:creationId xmlns:p14="http://schemas.microsoft.com/office/powerpoint/2010/main" val="100088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3EB3F1-B16F-48C7-B8D5-CC77CE7F09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6B09BB02-45E8-444A-A93C-F71B32A5AE54}"/>
              </a:ext>
            </a:extLst>
          </p:cNvPr>
          <p:cNvPicPr>
            <a:picLocks noChangeAspect="1"/>
          </p:cNvPicPr>
          <p:nvPr/>
        </p:nvPicPr>
        <p:blipFill>
          <a:blip r:embed="rId2"/>
          <a:stretch>
            <a:fillRect/>
          </a:stretch>
        </p:blipFill>
        <p:spPr>
          <a:xfrm>
            <a:off x="1483360" y="834390"/>
            <a:ext cx="6177280" cy="3474720"/>
          </a:xfrm>
          <a:prstGeom prst="rect">
            <a:avLst/>
          </a:prstGeom>
        </p:spPr>
      </p:pic>
    </p:spTree>
    <p:extLst>
      <p:ext uri="{BB962C8B-B14F-4D97-AF65-F5344CB8AC3E}">
        <p14:creationId xmlns:p14="http://schemas.microsoft.com/office/powerpoint/2010/main" val="350614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BDBF47-09E7-4879-AF0F-A104B7745437}"/>
              </a:ext>
            </a:extLst>
          </p:cNvPr>
          <p:cNvSpPr>
            <a:spLocks noGrp="1"/>
          </p:cNvSpPr>
          <p:nvPr>
            <p:ph type="body" idx="1"/>
          </p:nvPr>
        </p:nvSpPr>
        <p:spPr>
          <a:xfrm>
            <a:off x="1192534" y="851030"/>
            <a:ext cx="5421626" cy="3265800"/>
          </a:xfrm>
        </p:spPr>
        <p:txBody>
          <a:bodyPr/>
          <a:lstStyle/>
          <a:p>
            <a:r>
              <a:rPr lang="en-US" dirty="0"/>
              <a:t>When negative demand is entered:</a:t>
            </a:r>
            <a:endParaRPr lang="en-IN" dirty="0"/>
          </a:p>
        </p:txBody>
      </p:sp>
      <p:sp>
        <p:nvSpPr>
          <p:cNvPr id="5" name="Slide Number Placeholder 4">
            <a:extLst>
              <a:ext uri="{FF2B5EF4-FFF2-40B4-BE49-F238E27FC236}">
                <a16:creationId xmlns:a16="http://schemas.microsoft.com/office/drawing/2014/main" id="{480B68CC-801A-47EE-9A5B-5F49CBFC86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7" name="Picture 6">
            <a:extLst>
              <a:ext uri="{FF2B5EF4-FFF2-40B4-BE49-F238E27FC236}">
                <a16:creationId xmlns:a16="http://schemas.microsoft.com/office/drawing/2014/main" id="{4F5200FF-73F1-4AC6-AF80-21C150476A9D}"/>
              </a:ext>
            </a:extLst>
          </p:cNvPr>
          <p:cNvPicPr>
            <a:picLocks noChangeAspect="1"/>
          </p:cNvPicPr>
          <p:nvPr/>
        </p:nvPicPr>
        <p:blipFill>
          <a:blip r:embed="rId2"/>
          <a:stretch>
            <a:fillRect/>
          </a:stretch>
        </p:blipFill>
        <p:spPr>
          <a:xfrm>
            <a:off x="1483360" y="1313730"/>
            <a:ext cx="6177280" cy="3474720"/>
          </a:xfrm>
          <a:prstGeom prst="rect">
            <a:avLst/>
          </a:prstGeom>
        </p:spPr>
      </p:pic>
    </p:spTree>
    <p:extLst>
      <p:ext uri="{BB962C8B-B14F-4D97-AF65-F5344CB8AC3E}">
        <p14:creationId xmlns:p14="http://schemas.microsoft.com/office/powerpoint/2010/main" val="3627049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C4DE86-F7E2-4D59-ABDC-A86DE0606026}"/>
              </a:ext>
            </a:extLst>
          </p:cNvPr>
          <p:cNvSpPr>
            <a:spLocks noGrp="1"/>
          </p:cNvSpPr>
          <p:nvPr>
            <p:ph type="body" idx="1"/>
          </p:nvPr>
        </p:nvSpPr>
        <p:spPr>
          <a:xfrm>
            <a:off x="1162053" y="873890"/>
            <a:ext cx="7478121" cy="3265800"/>
          </a:xfrm>
        </p:spPr>
        <p:txBody>
          <a:bodyPr/>
          <a:lstStyle/>
          <a:p>
            <a:r>
              <a:rPr lang="en-US" dirty="0"/>
              <a:t>When an unauthorized request is made to the service </a:t>
            </a:r>
            <a:endParaRPr lang="en-IN" dirty="0"/>
          </a:p>
        </p:txBody>
      </p:sp>
      <p:sp>
        <p:nvSpPr>
          <p:cNvPr id="5" name="Slide Number Placeholder 4">
            <a:extLst>
              <a:ext uri="{FF2B5EF4-FFF2-40B4-BE49-F238E27FC236}">
                <a16:creationId xmlns:a16="http://schemas.microsoft.com/office/drawing/2014/main" id="{1C3D91EB-3193-401D-8D04-B042217A00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8520F8F2-D0DC-4C6D-9AAD-35A7066CFB87}"/>
              </a:ext>
            </a:extLst>
          </p:cNvPr>
          <p:cNvPicPr>
            <a:picLocks noChangeAspect="1"/>
          </p:cNvPicPr>
          <p:nvPr/>
        </p:nvPicPr>
        <p:blipFill>
          <a:blip r:embed="rId2"/>
          <a:stretch>
            <a:fillRect/>
          </a:stretch>
        </p:blipFill>
        <p:spPr>
          <a:xfrm>
            <a:off x="1483360" y="1386840"/>
            <a:ext cx="6177280" cy="3474720"/>
          </a:xfrm>
          <a:prstGeom prst="rect">
            <a:avLst/>
          </a:prstGeom>
        </p:spPr>
      </p:pic>
    </p:spTree>
    <p:extLst>
      <p:ext uri="{BB962C8B-B14F-4D97-AF65-F5344CB8AC3E}">
        <p14:creationId xmlns:p14="http://schemas.microsoft.com/office/powerpoint/2010/main" val="1424900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FA3A-21EA-4995-9668-74258F4F8CE4}"/>
              </a:ext>
            </a:extLst>
          </p:cNvPr>
          <p:cNvSpPr>
            <a:spLocks noGrp="1"/>
          </p:cNvSpPr>
          <p:nvPr>
            <p:ph type="title"/>
          </p:nvPr>
        </p:nvSpPr>
        <p:spPr>
          <a:xfrm>
            <a:off x="1276354" y="447550"/>
            <a:ext cx="6728400" cy="351300"/>
          </a:xfrm>
        </p:spPr>
        <p:txBody>
          <a:bodyPr/>
          <a:lstStyle/>
          <a:p>
            <a:r>
              <a:rPr lang="en-US" dirty="0"/>
              <a:t>LOGOUT</a:t>
            </a:r>
            <a:endParaRPr lang="en-IN" dirty="0"/>
          </a:p>
        </p:txBody>
      </p:sp>
      <p:sp>
        <p:nvSpPr>
          <p:cNvPr id="5" name="Slide Number Placeholder 4">
            <a:extLst>
              <a:ext uri="{FF2B5EF4-FFF2-40B4-BE49-F238E27FC236}">
                <a16:creationId xmlns:a16="http://schemas.microsoft.com/office/drawing/2014/main" id="{574CDA82-A622-4303-90C2-7A21450A5F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7" name="Picture 6">
            <a:extLst>
              <a:ext uri="{FF2B5EF4-FFF2-40B4-BE49-F238E27FC236}">
                <a16:creationId xmlns:a16="http://schemas.microsoft.com/office/drawing/2014/main" id="{A0DEB430-45A4-4A57-8A23-804CFA45B3F1}"/>
              </a:ext>
            </a:extLst>
          </p:cNvPr>
          <p:cNvPicPr>
            <a:picLocks noChangeAspect="1"/>
          </p:cNvPicPr>
          <p:nvPr/>
        </p:nvPicPr>
        <p:blipFill>
          <a:blip r:embed="rId2"/>
          <a:stretch>
            <a:fillRect/>
          </a:stretch>
        </p:blipFill>
        <p:spPr>
          <a:xfrm>
            <a:off x="1483334" y="1287060"/>
            <a:ext cx="6177280" cy="3474720"/>
          </a:xfrm>
          <a:prstGeom prst="rect">
            <a:avLst/>
          </a:prstGeom>
        </p:spPr>
      </p:pic>
    </p:spTree>
    <p:extLst>
      <p:ext uri="{BB962C8B-B14F-4D97-AF65-F5344CB8AC3E}">
        <p14:creationId xmlns:p14="http://schemas.microsoft.com/office/powerpoint/2010/main" val="215533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5826-9B0D-4DA1-8BDE-9EF7F944B74E}"/>
              </a:ext>
            </a:extLst>
          </p:cNvPr>
          <p:cNvSpPr>
            <a:spLocks noGrp="1"/>
          </p:cNvSpPr>
          <p:nvPr>
            <p:ph type="title"/>
          </p:nvPr>
        </p:nvSpPr>
        <p:spPr>
          <a:xfrm>
            <a:off x="1207800" y="855506"/>
            <a:ext cx="6728400" cy="351300"/>
          </a:xfrm>
        </p:spPr>
        <p:txBody>
          <a:bodyPr/>
          <a:lstStyle/>
          <a:p>
            <a:pPr algn="ctr"/>
            <a:r>
              <a:rPr lang="en-US" dirty="0"/>
              <a:t>ACKNOWLEDGEMENT</a:t>
            </a:r>
            <a:endParaRPr lang="en-IN" dirty="0"/>
          </a:p>
        </p:txBody>
      </p:sp>
      <p:sp>
        <p:nvSpPr>
          <p:cNvPr id="4" name="Text Placeholder 3">
            <a:extLst>
              <a:ext uri="{FF2B5EF4-FFF2-40B4-BE49-F238E27FC236}">
                <a16:creationId xmlns:a16="http://schemas.microsoft.com/office/drawing/2014/main" id="{499422BF-3A75-43C5-B699-B307EA354B92}"/>
              </a:ext>
            </a:extLst>
          </p:cNvPr>
          <p:cNvSpPr>
            <a:spLocks noGrp="1"/>
          </p:cNvSpPr>
          <p:nvPr>
            <p:ph type="body" idx="2"/>
          </p:nvPr>
        </p:nvSpPr>
        <p:spPr>
          <a:xfrm>
            <a:off x="773430" y="1620650"/>
            <a:ext cx="7597140" cy="3265800"/>
          </a:xfrm>
        </p:spPr>
        <p:txBody>
          <a:bodyPr/>
          <a:lstStyle/>
          <a:p>
            <a:pPr marL="0" indent="0">
              <a:lnSpc>
                <a:spcPct val="80000"/>
              </a:lnSpc>
              <a:spcBef>
                <a:spcPts val="530"/>
              </a:spcBef>
              <a:spcAft>
                <a:spcPts val="550"/>
              </a:spcAft>
              <a:buNone/>
              <a:defRPr lang="en-us" sz="2210"/>
            </a:pPr>
            <a:r>
              <a:rPr lang="en-in" dirty="0">
                <a:latin typeface="Arial Narrow" pitchFamily="2" charset="0"/>
                <a:ea typeface="Corbel" pitchFamily="2" charset="0"/>
                <a:cs typeface="Times New Roman" pitchFamily="1" charset="0"/>
              </a:rPr>
              <a:t>	We did the project- Pharmacy Medicine Supply Management System for our MFPE under the continuous guidance of</a:t>
            </a:r>
          </a:p>
          <a:p>
            <a:pPr marL="0" indent="0">
              <a:lnSpc>
                <a:spcPct val="80000"/>
              </a:lnSpc>
              <a:spcBef>
                <a:spcPts val="530"/>
              </a:spcBef>
              <a:spcAft>
                <a:spcPts val="550"/>
              </a:spcAft>
              <a:buNone/>
              <a:defRPr lang="en-us" sz="2210"/>
            </a:pPr>
            <a:r>
              <a:rPr lang="en-in" dirty="0">
                <a:latin typeface="Arial Narrow" pitchFamily="2" charset="0"/>
                <a:ea typeface="Corbel" pitchFamily="2" charset="0"/>
                <a:cs typeface="Times New Roman" pitchFamily="1" charset="0"/>
              </a:rPr>
              <a:t>		Mentor:- </a:t>
            </a:r>
            <a:r>
              <a:rPr lang="en-us" dirty="0">
                <a:latin typeface="Arial Narrow" pitchFamily="2" charset="0"/>
                <a:ea typeface="Corbel" pitchFamily="2" charset="0"/>
                <a:cs typeface="Times New Roman" pitchFamily="1" charset="0"/>
              </a:rPr>
              <a:t> Kalyan</a:t>
            </a:r>
            <a:endParaRPr lang="en-in" dirty="0">
              <a:solidFill>
                <a:srgbClr val="252423"/>
              </a:solidFill>
              <a:latin typeface="Arial Narrow" pitchFamily="2" charset="0"/>
              <a:ea typeface="Corbel" pitchFamily="2" charset="0"/>
              <a:cs typeface="Times New Roman" pitchFamily="1" charset="0"/>
            </a:endParaRPr>
          </a:p>
          <a:p>
            <a:pPr marL="0" indent="0">
              <a:lnSpc>
                <a:spcPct val="80000"/>
              </a:lnSpc>
              <a:spcBef>
                <a:spcPts val="530"/>
              </a:spcBef>
              <a:spcAft>
                <a:spcPts val="550"/>
              </a:spcAft>
              <a:buNone/>
              <a:defRPr lang="en-us" sz="2210"/>
            </a:pPr>
            <a:r>
              <a:rPr lang="en-in" dirty="0">
                <a:solidFill>
                  <a:srgbClr val="252423"/>
                </a:solidFill>
                <a:latin typeface="Arial Narrow" pitchFamily="2" charset="0"/>
                <a:ea typeface="Corbel" pitchFamily="2" charset="0"/>
                <a:cs typeface="Times New Roman" pitchFamily="1" charset="0"/>
              </a:rPr>
              <a:t>		</a:t>
            </a:r>
            <a:r>
              <a:rPr lang="en-in" dirty="0">
                <a:solidFill>
                  <a:schemeClr val="tx1"/>
                </a:solidFill>
                <a:latin typeface="Arial Narrow" pitchFamily="2" charset="0"/>
                <a:ea typeface="Corbel" pitchFamily="2" charset="0"/>
                <a:cs typeface="Times New Roman" pitchFamily="1" charset="0"/>
              </a:rPr>
              <a:t>T</a:t>
            </a:r>
            <a:r>
              <a:rPr lang="en-in" dirty="0">
                <a:latin typeface="Arial Narrow" pitchFamily="2" charset="0"/>
                <a:ea typeface="Corbel" pitchFamily="2" charset="0"/>
                <a:cs typeface="Times New Roman" pitchFamily="1" charset="0"/>
              </a:rPr>
              <a:t>rainer:- Shrivalli Maheshwaran</a:t>
            </a:r>
          </a:p>
          <a:p>
            <a:pPr marL="0" indent="0">
              <a:lnSpc>
                <a:spcPct val="80000"/>
              </a:lnSpc>
              <a:spcBef>
                <a:spcPts val="530"/>
              </a:spcBef>
              <a:spcAft>
                <a:spcPts val="550"/>
              </a:spcAft>
              <a:buNone/>
              <a:defRPr lang="en-us" sz="2210"/>
            </a:pPr>
            <a:r>
              <a:rPr lang="en-in" dirty="0">
                <a:latin typeface="Arial Narrow" pitchFamily="2" charset="0"/>
                <a:ea typeface="Corbel" pitchFamily="2" charset="0"/>
                <a:cs typeface="Times New Roman" pitchFamily="1" charset="0"/>
              </a:rPr>
              <a:t>We would like to thank them for the continuous support and inputs</a:t>
            </a:r>
            <a:endParaRPr lang="en-IN" dirty="0"/>
          </a:p>
        </p:txBody>
      </p:sp>
      <p:sp>
        <p:nvSpPr>
          <p:cNvPr id="5" name="Slide Number Placeholder 4">
            <a:extLst>
              <a:ext uri="{FF2B5EF4-FFF2-40B4-BE49-F238E27FC236}">
                <a16:creationId xmlns:a16="http://schemas.microsoft.com/office/drawing/2014/main" id="{F9895A3B-7FD5-47E3-942C-B27DCF0BA9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559546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2346-CFBC-4C36-A66F-46C5B84554D0}"/>
              </a:ext>
            </a:extLst>
          </p:cNvPr>
          <p:cNvSpPr>
            <a:spLocks noGrp="1"/>
          </p:cNvSpPr>
          <p:nvPr>
            <p:ph type="title"/>
          </p:nvPr>
        </p:nvSpPr>
        <p:spPr>
          <a:xfrm>
            <a:off x="1207774" y="563868"/>
            <a:ext cx="6728400" cy="351300"/>
          </a:xfrm>
        </p:spPr>
        <p:txBody>
          <a:bodyPr/>
          <a:lstStyle/>
          <a:p>
            <a:r>
              <a:rPr lang="en-US" sz="2400" dirty="0">
                <a:latin typeface="Inria Sans Light" panose="020B0604020202020204" charset="0"/>
              </a:rPr>
              <a:t>The responses from services are stored in a database</a:t>
            </a:r>
            <a:endParaRPr lang="en-IN" sz="2400" dirty="0">
              <a:latin typeface="Inria Sans Light" panose="020B0604020202020204" charset="0"/>
            </a:endParaRPr>
          </a:p>
        </p:txBody>
      </p:sp>
      <p:sp>
        <p:nvSpPr>
          <p:cNvPr id="3" name="Text Placeholder 2">
            <a:extLst>
              <a:ext uri="{FF2B5EF4-FFF2-40B4-BE49-F238E27FC236}">
                <a16:creationId xmlns:a16="http://schemas.microsoft.com/office/drawing/2014/main" id="{A051A36D-2A8B-435D-BC74-11F8DB1451F7}"/>
              </a:ext>
            </a:extLst>
          </p:cNvPr>
          <p:cNvSpPr>
            <a:spLocks noGrp="1"/>
          </p:cNvSpPr>
          <p:nvPr>
            <p:ph type="body" idx="1"/>
          </p:nvPr>
        </p:nvSpPr>
        <p:spPr>
          <a:xfrm>
            <a:off x="1207774" y="1163450"/>
            <a:ext cx="6728400" cy="3265800"/>
          </a:xfrm>
        </p:spPr>
        <p:txBody>
          <a:bodyPr/>
          <a:lstStyle/>
          <a:p>
            <a:r>
              <a:rPr lang="en-US" dirty="0"/>
              <a:t>Responses from pharmacy supply service :</a:t>
            </a:r>
            <a:endParaRPr lang="en-IN" dirty="0"/>
          </a:p>
        </p:txBody>
      </p:sp>
      <p:sp>
        <p:nvSpPr>
          <p:cNvPr id="5" name="Slide Number Placeholder 4">
            <a:extLst>
              <a:ext uri="{FF2B5EF4-FFF2-40B4-BE49-F238E27FC236}">
                <a16:creationId xmlns:a16="http://schemas.microsoft.com/office/drawing/2014/main" id="{9D36FF77-433E-4A75-A1D2-33221A25C0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6" name="Picture 5">
            <a:extLst>
              <a:ext uri="{FF2B5EF4-FFF2-40B4-BE49-F238E27FC236}">
                <a16:creationId xmlns:a16="http://schemas.microsoft.com/office/drawing/2014/main" id="{F70DBC75-6C88-4D83-8CCB-0823D4EB65C1}"/>
              </a:ext>
            </a:extLst>
          </p:cNvPr>
          <p:cNvPicPr>
            <a:picLocks noChangeAspect="1"/>
          </p:cNvPicPr>
          <p:nvPr/>
        </p:nvPicPr>
        <p:blipFill rotWithShape="1">
          <a:blip r:embed="rId2"/>
          <a:srcRect r="23250" b="28257"/>
          <a:stretch/>
        </p:blipFill>
        <p:spPr>
          <a:xfrm>
            <a:off x="1481302" y="1556598"/>
            <a:ext cx="6181344" cy="3250182"/>
          </a:xfrm>
          <a:prstGeom prst="rect">
            <a:avLst/>
          </a:prstGeom>
        </p:spPr>
      </p:pic>
    </p:spTree>
    <p:extLst>
      <p:ext uri="{BB962C8B-B14F-4D97-AF65-F5344CB8AC3E}">
        <p14:creationId xmlns:p14="http://schemas.microsoft.com/office/powerpoint/2010/main" val="3843584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FC3925-70F4-4A20-85D4-5B120A46BB4E}"/>
              </a:ext>
            </a:extLst>
          </p:cNvPr>
          <p:cNvSpPr>
            <a:spLocks noGrp="1"/>
          </p:cNvSpPr>
          <p:nvPr>
            <p:ph type="body" idx="1"/>
          </p:nvPr>
        </p:nvSpPr>
        <p:spPr>
          <a:xfrm>
            <a:off x="1131574" y="729110"/>
            <a:ext cx="5353046" cy="3265800"/>
          </a:xfrm>
        </p:spPr>
        <p:txBody>
          <a:bodyPr/>
          <a:lstStyle/>
          <a:p>
            <a:r>
              <a:rPr lang="en-US" dirty="0"/>
              <a:t>Responses from Schedule Service :</a:t>
            </a:r>
            <a:endParaRPr lang="en-IN" dirty="0"/>
          </a:p>
        </p:txBody>
      </p:sp>
      <p:sp>
        <p:nvSpPr>
          <p:cNvPr id="5" name="Slide Number Placeholder 4">
            <a:extLst>
              <a:ext uri="{FF2B5EF4-FFF2-40B4-BE49-F238E27FC236}">
                <a16:creationId xmlns:a16="http://schemas.microsoft.com/office/drawing/2014/main" id="{BBBB5310-F7E2-431A-B033-900A177597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pic>
        <p:nvPicPr>
          <p:cNvPr id="8" name="Picture 7">
            <a:extLst>
              <a:ext uri="{FF2B5EF4-FFF2-40B4-BE49-F238E27FC236}">
                <a16:creationId xmlns:a16="http://schemas.microsoft.com/office/drawing/2014/main" id="{C64C995E-5487-4D47-BAC7-7A209909BB03}"/>
              </a:ext>
            </a:extLst>
          </p:cNvPr>
          <p:cNvPicPr>
            <a:picLocks noChangeAspect="1"/>
          </p:cNvPicPr>
          <p:nvPr/>
        </p:nvPicPr>
        <p:blipFill rotWithShape="1">
          <a:blip r:embed="rId2"/>
          <a:srcRect t="-2222" r="23167" b="28889"/>
          <a:stretch/>
        </p:blipFill>
        <p:spPr>
          <a:xfrm>
            <a:off x="1481328" y="1267183"/>
            <a:ext cx="6181344" cy="3318617"/>
          </a:xfrm>
          <a:prstGeom prst="rect">
            <a:avLst/>
          </a:prstGeom>
        </p:spPr>
      </p:pic>
    </p:spTree>
    <p:extLst>
      <p:ext uri="{BB962C8B-B14F-4D97-AF65-F5344CB8AC3E}">
        <p14:creationId xmlns:p14="http://schemas.microsoft.com/office/powerpoint/2010/main" val="490401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7A2E-B414-4F91-8083-84E1BFBA01BC}"/>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C7C0288F-D88B-4C2F-9A99-3CB40785459E}"/>
              </a:ext>
            </a:extLst>
          </p:cNvPr>
          <p:cNvSpPr>
            <a:spLocks noGrp="1"/>
          </p:cNvSpPr>
          <p:nvPr>
            <p:ph type="body" idx="1"/>
          </p:nvPr>
        </p:nvSpPr>
        <p:spPr>
          <a:xfrm>
            <a:off x="1207850" y="1320000"/>
            <a:ext cx="6648446" cy="3265800"/>
          </a:xfrm>
        </p:spPr>
        <p:txBody>
          <a:bodyPr/>
          <a:lstStyle/>
          <a:p>
            <a:pPr>
              <a:defRPr lang="en-us"/>
            </a:pPr>
            <a:r>
              <a:rPr lang="en-in" dirty="0">
                <a:latin typeface="Inria Sans Light" panose="020B0604020202020204" charset="0"/>
                <a:ea typeface="Corbel" pitchFamily="2" charset="0"/>
                <a:cs typeface="Corbel" pitchFamily="2" charset="0"/>
              </a:rPr>
              <a:t>By doing this project we learnt how to study use case document , how to divide works in groups and help each other in their problems.</a:t>
            </a:r>
          </a:p>
          <a:p>
            <a:pPr>
              <a:defRPr lang="en-us"/>
            </a:pPr>
            <a:r>
              <a:rPr lang="en-in" dirty="0">
                <a:latin typeface="Inria Sans Light" panose="020B0604020202020204" charset="0"/>
                <a:ea typeface="Corbel" pitchFamily="2" charset="0"/>
                <a:cs typeface="Corbel" pitchFamily="2" charset="0"/>
              </a:rPr>
              <a:t>It also improved our knowledge of Microservices , C# concepts, EF core, coding standards and naming conventions, .NET Core Web API , MVC core and Nunit testing.</a:t>
            </a:r>
          </a:p>
          <a:p>
            <a:pPr>
              <a:defRPr lang="en-us"/>
            </a:pPr>
            <a:r>
              <a:rPr lang="en-in" dirty="0">
                <a:latin typeface="Inria Sans Light" panose="020B0604020202020204" charset="0"/>
                <a:ea typeface="Corbel" pitchFamily="2" charset="0"/>
                <a:cs typeface="Corbel" pitchFamily="2" charset="0"/>
              </a:rPr>
              <a:t>We also learnt deploy microservices on cloud using Microsoft Azure and how to edit the CI/CD pipeline.</a:t>
            </a:r>
          </a:p>
          <a:p>
            <a:pPr>
              <a:defRPr lang="en-us"/>
            </a:pPr>
            <a:r>
              <a:rPr lang="en-in" dirty="0">
                <a:latin typeface="Inria Sans Light" panose="020B0604020202020204" charset="0"/>
                <a:ea typeface="Corbel" pitchFamily="2" charset="0"/>
                <a:cs typeface="Corbel" pitchFamily="2" charset="0"/>
              </a:rPr>
              <a:t>We had a great learning experience while doing this project which will help us greatly in the future</a:t>
            </a:r>
            <a:endParaRPr lang="en-IN" dirty="0"/>
          </a:p>
        </p:txBody>
      </p:sp>
      <p:sp>
        <p:nvSpPr>
          <p:cNvPr id="5" name="Slide Number Placeholder 4">
            <a:extLst>
              <a:ext uri="{FF2B5EF4-FFF2-40B4-BE49-F238E27FC236}">
                <a16:creationId xmlns:a16="http://schemas.microsoft.com/office/drawing/2014/main" id="{8B564E8A-0DF4-41CF-B6A3-3E1F2055CE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15832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530259" y="2511264"/>
            <a:ext cx="3271200" cy="970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800" dirty="0"/>
              <a:t>THANK YOU</a:t>
            </a:r>
            <a:endParaRPr sz="6800" dirty="0"/>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70D7-4234-40EB-A77D-5C8198FEAD2D}"/>
              </a:ext>
            </a:extLst>
          </p:cNvPr>
          <p:cNvSpPr>
            <a:spLocks noGrp="1"/>
          </p:cNvSpPr>
          <p:nvPr>
            <p:ph type="title"/>
          </p:nvPr>
        </p:nvSpPr>
        <p:spPr>
          <a:xfrm>
            <a:off x="1207850" y="985046"/>
            <a:ext cx="7044610" cy="351300"/>
          </a:xfrm>
        </p:spPr>
        <p:txBody>
          <a:bodyPr/>
          <a:lstStyle/>
          <a:p>
            <a:r>
              <a:rPr lang="en-US" dirty="0"/>
              <a:t>HARDWARE AND SOFTWARE REQUIREMENTS</a:t>
            </a:r>
            <a:endParaRPr lang="en-IN" dirty="0"/>
          </a:p>
        </p:txBody>
      </p:sp>
      <p:sp>
        <p:nvSpPr>
          <p:cNvPr id="3" name="Text Placeholder 2">
            <a:extLst>
              <a:ext uri="{FF2B5EF4-FFF2-40B4-BE49-F238E27FC236}">
                <a16:creationId xmlns:a16="http://schemas.microsoft.com/office/drawing/2014/main" id="{8587F504-5D37-480D-8677-65084B1CA792}"/>
              </a:ext>
            </a:extLst>
          </p:cNvPr>
          <p:cNvSpPr>
            <a:spLocks noGrp="1"/>
          </p:cNvSpPr>
          <p:nvPr>
            <p:ph type="body" idx="1"/>
          </p:nvPr>
        </p:nvSpPr>
        <p:spPr>
          <a:xfrm>
            <a:off x="4674420" y="1725300"/>
            <a:ext cx="3143700" cy="3265800"/>
          </a:xfrm>
        </p:spPr>
        <p:txBody>
          <a:bodyPr/>
          <a:lstStyle/>
          <a:p>
            <a:r>
              <a:rPr lang="en-US" dirty="0"/>
              <a:t>Hardware Requirement:</a:t>
            </a:r>
          </a:p>
          <a:p>
            <a:pPr marL="101600" indent="0">
              <a:buNone/>
            </a:pPr>
            <a:r>
              <a:rPr lang="en-US" dirty="0"/>
              <a:t>	Developer laptop with at least 8GB RAM.</a:t>
            </a:r>
            <a:endParaRPr lang="en-IN" dirty="0"/>
          </a:p>
        </p:txBody>
      </p:sp>
      <p:sp>
        <p:nvSpPr>
          <p:cNvPr id="4" name="Text Placeholder 3">
            <a:extLst>
              <a:ext uri="{FF2B5EF4-FFF2-40B4-BE49-F238E27FC236}">
                <a16:creationId xmlns:a16="http://schemas.microsoft.com/office/drawing/2014/main" id="{529B3B62-3208-4139-A0FC-87836F9C5FA6}"/>
              </a:ext>
            </a:extLst>
          </p:cNvPr>
          <p:cNvSpPr>
            <a:spLocks noGrp="1"/>
          </p:cNvSpPr>
          <p:nvPr>
            <p:ph type="body" idx="2"/>
          </p:nvPr>
        </p:nvSpPr>
        <p:spPr>
          <a:xfrm>
            <a:off x="1125402" y="1725300"/>
            <a:ext cx="3604753" cy="3265800"/>
          </a:xfrm>
        </p:spPr>
        <p:txBody>
          <a:bodyPr/>
          <a:lstStyle/>
          <a:p>
            <a:r>
              <a:rPr lang="en-US" dirty="0"/>
              <a:t>Software Requirements:</a:t>
            </a:r>
          </a:p>
          <a:p>
            <a:pPr lvl="1">
              <a:lnSpc>
                <a:spcPct val="90000"/>
              </a:lnSpc>
              <a:defRPr lang="en-us"/>
            </a:pPr>
            <a:r>
              <a:rPr lang="en-us" dirty="0">
                <a:latin typeface="Arial Narrow" pitchFamily="2" charset="0"/>
                <a:ea typeface="Corbel" pitchFamily="2" charset="0"/>
                <a:cs typeface="Corbel" pitchFamily="2" charset="0"/>
              </a:rPr>
              <a:t>Visual studio 2019 community edition</a:t>
            </a:r>
          </a:p>
          <a:p>
            <a:pPr lvl="1">
              <a:lnSpc>
                <a:spcPct val="90000"/>
              </a:lnSpc>
              <a:defRPr lang="en-us"/>
            </a:pPr>
            <a:r>
              <a:rPr lang="en-us" dirty="0">
                <a:latin typeface="Arial Narrow" pitchFamily="2" charset="0"/>
                <a:ea typeface="Corbel" pitchFamily="2" charset="0"/>
                <a:cs typeface="Corbel" pitchFamily="2" charset="0"/>
              </a:rPr>
              <a:t>SQL Server 2014</a:t>
            </a:r>
          </a:p>
          <a:p>
            <a:pPr lvl="1">
              <a:lnSpc>
                <a:spcPct val="90000"/>
              </a:lnSpc>
              <a:defRPr lang="en-us"/>
            </a:pPr>
            <a:r>
              <a:rPr lang="en-us" dirty="0">
                <a:latin typeface="Arial Narrow" pitchFamily="2" charset="0"/>
                <a:ea typeface="Corbel" pitchFamily="2" charset="0"/>
                <a:cs typeface="Corbel" pitchFamily="2" charset="0"/>
              </a:rPr>
              <a:t>Postman Client in Chrome</a:t>
            </a:r>
          </a:p>
          <a:p>
            <a:pPr lvl="1">
              <a:lnSpc>
                <a:spcPct val="90000"/>
              </a:lnSpc>
              <a:defRPr lang="en-us"/>
            </a:pPr>
            <a:r>
              <a:rPr lang="en-us" dirty="0">
                <a:latin typeface="Arial Narrow" pitchFamily="2" charset="0"/>
                <a:ea typeface="Corbel" pitchFamily="2" charset="0"/>
                <a:cs typeface="Corbel" pitchFamily="2" charset="0"/>
              </a:rPr>
              <a:t>Azure cloud access</a:t>
            </a:r>
          </a:p>
          <a:p>
            <a:pPr marL="558800" lvl="1" indent="0">
              <a:buNone/>
            </a:pPr>
            <a:endParaRPr lang="en-IN" dirty="0"/>
          </a:p>
        </p:txBody>
      </p:sp>
      <p:sp>
        <p:nvSpPr>
          <p:cNvPr id="5" name="Slide Number Placeholder 4">
            <a:extLst>
              <a:ext uri="{FF2B5EF4-FFF2-40B4-BE49-F238E27FC236}">
                <a16:creationId xmlns:a16="http://schemas.microsoft.com/office/drawing/2014/main" id="{FABA2D36-3BD2-495A-BE50-99A1E2B61DC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33447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CFA5-C7CF-4EDF-AAB3-C456E8A8AF28}"/>
              </a:ext>
            </a:extLst>
          </p:cNvPr>
          <p:cNvSpPr>
            <a:spLocks noGrp="1"/>
          </p:cNvSpPr>
          <p:nvPr>
            <p:ph type="title"/>
          </p:nvPr>
        </p:nvSpPr>
        <p:spPr/>
        <p:txBody>
          <a:bodyPr/>
          <a:lstStyle/>
          <a:p>
            <a:r>
              <a:rPr lang="en-US" dirty="0"/>
              <a:t>PROJECT OVERVIEW	</a:t>
            </a:r>
            <a:endParaRPr lang="en-IN" dirty="0"/>
          </a:p>
        </p:txBody>
      </p:sp>
      <p:sp>
        <p:nvSpPr>
          <p:cNvPr id="3" name="Text Placeholder 2">
            <a:extLst>
              <a:ext uri="{FF2B5EF4-FFF2-40B4-BE49-F238E27FC236}">
                <a16:creationId xmlns:a16="http://schemas.microsoft.com/office/drawing/2014/main" id="{623AD81B-D72B-4C4A-B8A0-34085B2B1AED}"/>
              </a:ext>
            </a:extLst>
          </p:cNvPr>
          <p:cNvSpPr>
            <a:spLocks noGrp="1"/>
          </p:cNvSpPr>
          <p:nvPr>
            <p:ph type="body" idx="1"/>
          </p:nvPr>
        </p:nvSpPr>
        <p:spPr>
          <a:xfrm>
            <a:off x="1064897" y="1453010"/>
            <a:ext cx="7014206" cy="3265800"/>
          </a:xfrm>
        </p:spPr>
        <p:txBody>
          <a:bodyPr/>
          <a:lstStyle/>
          <a:p>
            <a:pPr marL="101600" indent="0">
              <a:buNone/>
            </a:pPr>
            <a:r>
              <a:rPr lang="en-US" dirty="0"/>
              <a:t>	The main objective of this project is for a </a:t>
            </a:r>
            <a:r>
              <a:rPr lang="en-US" dirty="0">
                <a:solidFill>
                  <a:schemeClr val="tx1"/>
                </a:solidFill>
                <a:latin typeface="Inria Sans Light" panose="020B0604020202020204" charset="0"/>
              </a:rPr>
              <a:t>p</a:t>
            </a:r>
            <a:r>
              <a:rPr lang="en-US" b="0" i="0" dirty="0">
                <a:solidFill>
                  <a:schemeClr val="tx1"/>
                </a:solidFill>
                <a:effectLst/>
                <a:latin typeface="Inria Sans Light" panose="020B0604020202020204" charset="0"/>
              </a:rPr>
              <a:t>harmaceutical company to automate the logic of forming a schedule for their medical representatives to meet the targeted doctors to explain their medicines and its nature for prescription. Based on the response from doctors, the medicine demand will be determined. This should be fed into the system to determine the medicine supply detail to its Pharmacists. The application developed will target this requirement</a:t>
            </a:r>
            <a:endParaRPr lang="en-IN" dirty="0">
              <a:solidFill>
                <a:schemeClr val="tx1"/>
              </a:solidFill>
              <a:latin typeface="Inria Sans Light" panose="020B0604020202020204" charset="0"/>
            </a:endParaRPr>
          </a:p>
        </p:txBody>
      </p:sp>
      <p:sp>
        <p:nvSpPr>
          <p:cNvPr id="5" name="Slide Number Placeholder 4">
            <a:extLst>
              <a:ext uri="{FF2B5EF4-FFF2-40B4-BE49-F238E27FC236}">
                <a16:creationId xmlns:a16="http://schemas.microsoft.com/office/drawing/2014/main" id="{2CCED63B-CBBC-4E6F-94EB-368299BD9E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53256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75D6-513A-4139-9AED-520E8D8D321A}"/>
              </a:ext>
            </a:extLst>
          </p:cNvPr>
          <p:cNvSpPr>
            <a:spLocks noGrp="1"/>
          </p:cNvSpPr>
          <p:nvPr>
            <p:ph type="title"/>
          </p:nvPr>
        </p:nvSpPr>
        <p:spPr>
          <a:xfrm>
            <a:off x="1207800" y="459266"/>
            <a:ext cx="6728400" cy="351300"/>
          </a:xfrm>
        </p:spPr>
        <p:txBody>
          <a:bodyPr/>
          <a:lstStyle/>
          <a:p>
            <a:r>
              <a:rPr lang="en-US" dirty="0"/>
              <a:t>SEQUENCE DIAGRAM</a:t>
            </a:r>
            <a:endParaRPr lang="en-IN" dirty="0"/>
          </a:p>
        </p:txBody>
      </p:sp>
      <p:sp>
        <p:nvSpPr>
          <p:cNvPr id="5" name="Slide Number Placeholder 4">
            <a:extLst>
              <a:ext uri="{FF2B5EF4-FFF2-40B4-BE49-F238E27FC236}">
                <a16:creationId xmlns:a16="http://schemas.microsoft.com/office/drawing/2014/main" id="{8BE154B0-DFB4-4E82-8BF6-DE07C83092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306CED7B-0A0C-4907-B717-5522F6A48D7D}"/>
              </a:ext>
            </a:extLst>
          </p:cNvPr>
          <p:cNvPicPr>
            <a:picLocks noChangeAspect="1"/>
          </p:cNvPicPr>
          <p:nvPr/>
        </p:nvPicPr>
        <p:blipFill rotWithShape="1">
          <a:blip r:embed="rId2"/>
          <a:srcRect b="7514"/>
          <a:stretch/>
        </p:blipFill>
        <p:spPr>
          <a:xfrm>
            <a:off x="1295843" y="1138470"/>
            <a:ext cx="6552314" cy="3756660"/>
          </a:xfrm>
          <a:prstGeom prst="rect">
            <a:avLst/>
          </a:prstGeom>
        </p:spPr>
      </p:pic>
    </p:spTree>
    <p:extLst>
      <p:ext uri="{BB962C8B-B14F-4D97-AF65-F5344CB8AC3E}">
        <p14:creationId xmlns:p14="http://schemas.microsoft.com/office/powerpoint/2010/main" val="219506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4DCE-16B6-4DAC-9B13-C02576D7D557}"/>
              </a:ext>
            </a:extLst>
          </p:cNvPr>
          <p:cNvSpPr>
            <a:spLocks noGrp="1"/>
          </p:cNvSpPr>
          <p:nvPr>
            <p:ph type="title"/>
          </p:nvPr>
        </p:nvSpPr>
        <p:spPr>
          <a:xfrm>
            <a:off x="1207774" y="271900"/>
            <a:ext cx="6728400" cy="351300"/>
          </a:xfrm>
        </p:spPr>
        <p:txBody>
          <a:bodyPr/>
          <a:lstStyle/>
          <a:p>
            <a:r>
              <a:rPr lang="en-US" dirty="0"/>
              <a:t>WORKFLOW DIAGRAM</a:t>
            </a:r>
            <a:endParaRPr lang="en-IN" dirty="0"/>
          </a:p>
        </p:txBody>
      </p:sp>
      <p:sp>
        <p:nvSpPr>
          <p:cNvPr id="5" name="Slide Number Placeholder 4">
            <a:extLst>
              <a:ext uri="{FF2B5EF4-FFF2-40B4-BE49-F238E27FC236}">
                <a16:creationId xmlns:a16="http://schemas.microsoft.com/office/drawing/2014/main" id="{218958AD-8B1A-4B7F-A697-0276E97393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21E0BD77-D51D-43A3-8B59-E0B81F501F6C}"/>
              </a:ext>
            </a:extLst>
          </p:cNvPr>
          <p:cNvPicPr>
            <a:picLocks noChangeAspect="1"/>
          </p:cNvPicPr>
          <p:nvPr/>
        </p:nvPicPr>
        <p:blipFill>
          <a:blip r:embed="rId2"/>
          <a:stretch>
            <a:fillRect/>
          </a:stretch>
        </p:blipFill>
        <p:spPr>
          <a:xfrm>
            <a:off x="2781706" y="749303"/>
            <a:ext cx="3580536" cy="4241797"/>
          </a:xfrm>
          <a:prstGeom prst="rect">
            <a:avLst/>
          </a:prstGeom>
        </p:spPr>
      </p:pic>
    </p:spTree>
    <p:extLst>
      <p:ext uri="{BB962C8B-B14F-4D97-AF65-F5344CB8AC3E}">
        <p14:creationId xmlns:p14="http://schemas.microsoft.com/office/powerpoint/2010/main" val="64182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FAE6-83D3-49EE-B25F-27D39D8E207D}"/>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28901BDC-0E4E-4BCF-BE4D-2595CE428345}"/>
              </a:ext>
            </a:extLst>
          </p:cNvPr>
          <p:cNvSpPr>
            <a:spLocks noGrp="1"/>
          </p:cNvSpPr>
          <p:nvPr>
            <p:ph type="body" idx="1"/>
          </p:nvPr>
        </p:nvSpPr>
        <p:spPr>
          <a:xfrm>
            <a:off x="1207774" y="1430150"/>
            <a:ext cx="6899906" cy="3265800"/>
          </a:xfrm>
        </p:spPr>
        <p:txBody>
          <a:bodyPr/>
          <a:lstStyle/>
          <a:p>
            <a:r>
              <a:rPr lang="en-US" dirty="0"/>
              <a:t>This application consists of four microservices and an MVC Client.</a:t>
            </a:r>
          </a:p>
          <a:p>
            <a:r>
              <a:rPr lang="en-US" dirty="0"/>
              <a:t>The four microservices include:</a:t>
            </a:r>
          </a:p>
          <a:p>
            <a:pPr lvl="1"/>
            <a:r>
              <a:rPr lang="en-US" dirty="0"/>
              <a:t>Authorization Service</a:t>
            </a:r>
          </a:p>
          <a:p>
            <a:pPr lvl="1"/>
            <a:r>
              <a:rPr lang="en-US" dirty="0"/>
              <a:t>Medicine Stock Information Service</a:t>
            </a:r>
          </a:p>
          <a:p>
            <a:pPr lvl="1"/>
            <a:r>
              <a:rPr lang="en-US" dirty="0"/>
              <a:t>Medical Representative Schedule Service</a:t>
            </a:r>
          </a:p>
          <a:p>
            <a:pPr lvl="1"/>
            <a:r>
              <a:rPr lang="en-US" dirty="0"/>
              <a:t>Pharmacy Medicine Supply Service </a:t>
            </a:r>
            <a:endParaRPr lang="en-IN" dirty="0"/>
          </a:p>
        </p:txBody>
      </p:sp>
      <p:sp>
        <p:nvSpPr>
          <p:cNvPr id="5" name="Slide Number Placeholder 4">
            <a:extLst>
              <a:ext uri="{FF2B5EF4-FFF2-40B4-BE49-F238E27FC236}">
                <a16:creationId xmlns:a16="http://schemas.microsoft.com/office/drawing/2014/main" id="{E37DD3BD-5D27-44FB-B340-339373288E0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68031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AD5AF-E63C-4E53-94F8-2D1449719FC8}"/>
              </a:ext>
            </a:extLst>
          </p:cNvPr>
          <p:cNvSpPr>
            <a:spLocks noGrp="1"/>
          </p:cNvSpPr>
          <p:nvPr>
            <p:ph type="body" idx="1"/>
          </p:nvPr>
        </p:nvSpPr>
        <p:spPr>
          <a:xfrm>
            <a:off x="1162054" y="820550"/>
            <a:ext cx="7113266" cy="3265800"/>
          </a:xfrm>
        </p:spPr>
        <p:txBody>
          <a:bodyPr/>
          <a:lstStyle/>
          <a:p>
            <a:r>
              <a:rPr lang="en-US" dirty="0">
                <a:latin typeface="Inria Sans Light" panose="020B0604020202020204" charset="0"/>
              </a:rPr>
              <a:t>Authorization Service</a:t>
            </a:r>
            <a:r>
              <a:rPr lang="en-US" dirty="0"/>
              <a:t>:</a:t>
            </a:r>
            <a:endParaRPr lang="en-US" sz="1400" dirty="0">
              <a:latin typeface="Arial Narrow" pitchFamily="2" charset="0"/>
              <a:ea typeface="Corbel" pitchFamily="2" charset="0"/>
              <a:cs typeface="Corbel" pitchFamily="2" charset="0"/>
            </a:endParaRPr>
          </a:p>
          <a:p>
            <a:pPr marL="101600" indent="0">
              <a:buNone/>
            </a:pPr>
            <a:r>
              <a:rPr lang="en-us" sz="2000" dirty="0">
                <a:latin typeface="Arial Narrow" pitchFamily="2" charset="0"/>
                <a:ea typeface="Corbel" pitchFamily="2" charset="0"/>
                <a:cs typeface="Corbel" pitchFamily="2" charset="0"/>
              </a:rPr>
              <a:t>	</a:t>
            </a:r>
            <a:r>
              <a:rPr lang="en-us" sz="2000" dirty="0">
                <a:latin typeface="Inria Sans Light" panose="020B0604020202020204" charset="0"/>
                <a:ea typeface="Corbel" pitchFamily="2" charset="0"/>
                <a:cs typeface="Corbel" pitchFamily="2" charset="0"/>
              </a:rPr>
              <a:t>This service authenticates the user based on the credentials entered during login. This service returns a JWT Token on succes</a:t>
            </a:r>
            <a:r>
              <a:rPr lang="en-US" sz="2000" dirty="0">
                <a:latin typeface="Inria Sans Light" panose="020B0604020202020204" charset="0"/>
                <a:ea typeface="Corbel" pitchFamily="2" charset="0"/>
                <a:cs typeface="Corbel" pitchFamily="2" charset="0"/>
              </a:rPr>
              <a:t>s</a:t>
            </a:r>
            <a:r>
              <a:rPr lang="en-us" sz="2000" dirty="0">
                <a:latin typeface="Inria Sans Light" panose="020B0604020202020204" charset="0"/>
                <a:ea typeface="Corbel" pitchFamily="2" charset="0"/>
                <a:cs typeface="Corbel" pitchFamily="2" charset="0"/>
              </a:rPr>
              <a:t>ful login which is then used for further authori</a:t>
            </a:r>
            <a:r>
              <a:rPr lang="en-US" sz="2000" dirty="0">
                <a:latin typeface="Inria Sans Light" panose="020B0604020202020204" charset="0"/>
                <a:ea typeface="Corbel" pitchFamily="2" charset="0"/>
                <a:cs typeface="Corbel" pitchFamily="2" charset="0"/>
              </a:rPr>
              <a:t>z</a:t>
            </a:r>
            <a:r>
              <a:rPr lang="en-us" sz="2000" dirty="0">
                <a:latin typeface="Inria Sans Light" panose="020B0604020202020204" charset="0"/>
                <a:ea typeface="Corbel" pitchFamily="2" charset="0"/>
                <a:cs typeface="Corbel" pitchFamily="2" charset="0"/>
              </a:rPr>
              <a:t>ation of requests</a:t>
            </a:r>
            <a:r>
              <a:rPr lang="en-us" sz="2000" dirty="0">
                <a:latin typeface="Arial Narrow" pitchFamily="2" charset="0"/>
                <a:ea typeface="Corbel" pitchFamily="2" charset="0"/>
                <a:cs typeface="Corbel" pitchFamily="2" charset="0"/>
              </a:rPr>
              <a:t>.</a:t>
            </a:r>
          </a:p>
          <a:p>
            <a:pPr marL="101600" indent="0">
              <a:buNone/>
            </a:pPr>
            <a:endParaRPr lang="en-us" sz="1050" dirty="0">
              <a:latin typeface="Arial Narrow" pitchFamily="2" charset="0"/>
              <a:ea typeface="Corbel" pitchFamily="2" charset="0"/>
              <a:cs typeface="Corbel" pitchFamily="2" charset="0"/>
            </a:endParaRPr>
          </a:p>
          <a:p>
            <a:pPr marL="101600" indent="0">
              <a:buNone/>
            </a:pPr>
            <a:endParaRPr lang="en-US" sz="1050" dirty="0">
              <a:latin typeface="Arial Narrow" pitchFamily="2" charset="0"/>
            </a:endParaRPr>
          </a:p>
          <a:p>
            <a:r>
              <a:rPr lang="en-US" dirty="0">
                <a:latin typeface="Inria Sans Light" panose="020B0604020202020204" charset="0"/>
              </a:rPr>
              <a:t>Medicine Stock Service </a:t>
            </a:r>
            <a:r>
              <a:rPr lang="en-US" dirty="0">
                <a:latin typeface="Arial Narrow" pitchFamily="2" charset="0"/>
              </a:rPr>
              <a:t>:</a:t>
            </a:r>
            <a:r>
              <a:rPr lang="en-US" sz="1400" dirty="0">
                <a:latin typeface="Arial Narrow" pitchFamily="2" charset="0"/>
              </a:rPr>
              <a:t>	</a:t>
            </a:r>
          </a:p>
          <a:p>
            <a:pPr marL="101600" indent="0">
              <a:buNone/>
            </a:pPr>
            <a:r>
              <a:rPr lang="en-US" dirty="0">
                <a:latin typeface="Arial Narrow" pitchFamily="2" charset="0"/>
              </a:rPr>
              <a:t>	</a:t>
            </a:r>
            <a:r>
              <a:rPr lang="en-US" dirty="0">
                <a:latin typeface="Inria Sans Light" panose="020B0604020202020204" charset="0"/>
              </a:rPr>
              <a:t>This service retrieves details of available medicines from the godown. The details retrieved include: Medicine Name, Chemical Composition, Target Ailment, Date Of Expiry and Number of medicines in stock. These details are used by the other two services.</a:t>
            </a:r>
          </a:p>
          <a:p>
            <a:endParaRPr lang="en-US" dirty="0">
              <a:latin typeface="Arial Narrow" pitchFamily="2" charset="0"/>
            </a:endParaRPr>
          </a:p>
          <a:p>
            <a:endParaRPr lang="en-IN" dirty="0"/>
          </a:p>
        </p:txBody>
      </p:sp>
      <p:sp>
        <p:nvSpPr>
          <p:cNvPr id="5" name="Slide Number Placeholder 4">
            <a:extLst>
              <a:ext uri="{FF2B5EF4-FFF2-40B4-BE49-F238E27FC236}">
                <a16:creationId xmlns:a16="http://schemas.microsoft.com/office/drawing/2014/main" id="{8CBD1036-3138-40FE-97D6-B076DFA3D5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77285308"/>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742</Words>
  <Application>Microsoft Office PowerPoint</Application>
  <PresentationFormat>On-screen Show (16:9)</PresentationFormat>
  <Paragraphs>113</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Inria Sans Light</vt:lpstr>
      <vt:lpstr>Times New Roman</vt:lpstr>
      <vt:lpstr>Titillium Web</vt:lpstr>
      <vt:lpstr>Saira SemiCondensed Medium</vt:lpstr>
      <vt:lpstr>Arial Narrow</vt:lpstr>
      <vt:lpstr>Gurney template</vt:lpstr>
      <vt:lpstr>Pharmacy Medicine Supply Management System </vt:lpstr>
      <vt:lpstr>POD MEMBERS AND THEIR RESPONSIBILITIES</vt:lpstr>
      <vt:lpstr>ACKNOWLEDGEMENT</vt:lpstr>
      <vt:lpstr>HARDWARE AND SOFTWARE REQUIREMENTS</vt:lpstr>
      <vt:lpstr>PROJECT OVERVIEW </vt:lpstr>
      <vt:lpstr>SEQUENCE DIAGRAM</vt:lpstr>
      <vt:lpstr>WORKFLOW DIAGRAM</vt:lpstr>
      <vt:lpstr>MODULES</vt:lpstr>
      <vt:lpstr>PowerPoint Presentation</vt:lpstr>
      <vt:lpstr>PowerPoint Presentation</vt:lpstr>
      <vt:lpstr>PowerPoint Presentation</vt:lpstr>
      <vt:lpstr>PROJECT FLOW</vt:lpstr>
      <vt:lpstr>MEDICINE STOCK SERVICE</vt:lpstr>
      <vt:lpstr>LOGIN</vt:lpstr>
      <vt:lpstr>PowerPoint Presentation</vt:lpstr>
      <vt:lpstr>PowerPoint Presentation</vt:lpstr>
      <vt:lpstr>PowerPoint Presentation</vt:lpstr>
      <vt:lpstr>PowerPoint Presentation</vt:lpstr>
      <vt:lpstr>PowerPoint Presentation</vt:lpstr>
      <vt:lpstr>MEDICAL REPRESENTATIVE SCHEDULE</vt:lpstr>
      <vt:lpstr>PowerPoint Presentation</vt:lpstr>
      <vt:lpstr>PowerPoint Presentation</vt:lpstr>
      <vt:lpstr>PHARMACY MEDICINE SUPPLY</vt:lpstr>
      <vt:lpstr>PowerPoint Presentation</vt:lpstr>
      <vt:lpstr>PowerPoint Presentation</vt:lpstr>
      <vt:lpstr>PowerPoint Presentation</vt:lpstr>
      <vt:lpstr>PowerPoint Presentation</vt:lpstr>
      <vt:lpstr>PowerPoint Presentation</vt:lpstr>
      <vt:lpstr>LOGOUT</vt:lpstr>
      <vt:lpstr>The responses from services are stored in a database</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Medicine Supply Management System</dc:title>
  <dc:creator>Lenovo</dc:creator>
  <cp:lastModifiedBy>Sujana Maruvada</cp:lastModifiedBy>
  <cp:revision>54</cp:revision>
  <dcterms:modified xsi:type="dcterms:W3CDTF">2020-12-19T17:27:08Z</dcterms:modified>
</cp:coreProperties>
</file>