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636" autoAdjust="0"/>
  </p:normalViewPr>
  <p:slideViewPr>
    <p:cSldViewPr snapToGrid="0">
      <p:cViewPr varScale="1">
        <p:scale>
          <a:sx n="48" d="100"/>
          <a:sy n="48" d="100"/>
        </p:scale>
        <p:origin x="67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E824-608A-44EC-BE99-08F42B4B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A1D0-6FE4-40E1-9DF2-3237815A9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202A-1137-400B-88AC-9AFAA57A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D8763-AFB2-481D-AC61-65EEFB7CC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0DA1D0-6FE4-40E1-9DF2-3237815A9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CB0B-0227-4C69-B71C-7390A3AD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69EF-713F-4B68-863A-C64666F83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EE43-C931-4E89-8491-AFD2D1BC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C7F58C8-C635-4188-9FB9-34978BBC0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CDF3-98AF-4DE8-A2DD-325968146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A1D0-6FE4-40E1-9DF2-3237815A98E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2E6F9-0FF1-41D2-91DC-F107D8B7D9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427"/>
            <a:ext cx="91821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D416-3993-4B45-B824-254816D7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971"/>
            <a:ext cx="10515600" cy="105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4FB1-CAD5-4D96-A5CB-5904FEBA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6551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C3A5-1E7C-4978-A5E5-37C12B999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881" y="6413500"/>
            <a:ext cx="796119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58C8-C635-4188-9FB9-34978BBC0859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52472-FF42-4B60-BE19-4553F7E8B2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200"/>
            <a:ext cx="91821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946F-F58B-4047-8589-70294194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0689"/>
            <a:ext cx="11353800" cy="2018311"/>
          </a:xfrm>
        </p:spPr>
        <p:txBody>
          <a:bodyPr/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</a:rPr>
              <a:t>IDS Project</a:t>
            </a:r>
            <a:br>
              <a:rPr lang="en-IN" sz="5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5400" dirty="0">
                <a:solidFill>
                  <a:schemeClr val="accent5">
                    <a:lumMod val="75000"/>
                  </a:schemeClr>
                </a:solidFill>
              </a:rPr>
              <a:t>Analysis of Loans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D8FF-9773-4FBC-B921-261D03689B50}"/>
              </a:ext>
            </a:extLst>
          </p:cNvPr>
          <p:cNvSpPr txBox="1"/>
          <p:nvPr/>
        </p:nvSpPr>
        <p:spPr>
          <a:xfrm>
            <a:off x="121236" y="3913222"/>
            <a:ext cx="4482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Team Members: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</a:rPr>
              <a:t>Akhil Eppa (PES1201802026)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F0"/>
                </a:solidFill>
              </a:rPr>
              <a:t>Varun </a:t>
            </a:r>
            <a:r>
              <a:rPr lang="en-IN" sz="2000" dirty="0" err="1">
                <a:solidFill>
                  <a:srgbClr val="00B0F0"/>
                </a:solidFill>
              </a:rPr>
              <a:t>Tirthani</a:t>
            </a:r>
            <a:r>
              <a:rPr lang="en-IN" sz="2000" dirty="0">
                <a:solidFill>
                  <a:srgbClr val="00B0F0"/>
                </a:solidFill>
              </a:rPr>
              <a:t> (PES1201802027)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B0F0"/>
                </a:solidFill>
              </a:rPr>
              <a:t>Sujan</a:t>
            </a:r>
            <a:r>
              <a:rPr lang="en-IN" sz="2000" dirty="0">
                <a:solidFill>
                  <a:srgbClr val="00B0F0"/>
                </a:solidFill>
              </a:rPr>
              <a:t> CR (PES1201801286)</a:t>
            </a:r>
          </a:p>
          <a:p>
            <a:br>
              <a:rPr lang="en-IN" sz="2000" dirty="0"/>
            </a:b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9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DACA-C98E-456E-8B5E-F92F8853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0AE4B-4381-412B-B63A-4D1CFD78E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33790"/>
            <a:ext cx="5438775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CBA07-D012-495E-838A-CCB953F4FE50}"/>
              </a:ext>
            </a:extLst>
          </p:cNvPr>
          <p:cNvSpPr txBox="1"/>
          <p:nvPr/>
        </p:nvSpPr>
        <p:spPr>
          <a:xfrm>
            <a:off x="838200" y="1572125"/>
            <a:ext cx="614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Loan Amount VS Employment Length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7BD17-6334-401E-B5BA-7A3AF55B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78888"/>
            <a:ext cx="5181600" cy="69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DF462-8A1A-4B83-884A-D360805007E1}"/>
              </a:ext>
            </a:extLst>
          </p:cNvPr>
          <p:cNvSpPr txBox="1"/>
          <p:nvPr/>
        </p:nvSpPr>
        <p:spPr>
          <a:xfrm>
            <a:off x="838200" y="3209556"/>
            <a:ext cx="630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Interest Rates VS Grades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9CF2C9-70C7-45F1-AA1A-D1CF61D39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285875"/>
            <a:ext cx="5267325" cy="64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44626-179F-4F30-A569-50211327BF68}"/>
              </a:ext>
            </a:extLst>
          </p:cNvPr>
          <p:cNvSpPr txBox="1"/>
          <p:nvPr/>
        </p:nvSpPr>
        <p:spPr>
          <a:xfrm>
            <a:off x="914400" y="4668253"/>
            <a:ext cx="447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Loan Amount VS </a:t>
            </a:r>
            <a:r>
              <a:rPr lang="en-IN" sz="2400" dirty="0" err="1"/>
              <a:t>Installment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159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B8D-3BBA-4216-A30F-9D20FCA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Plots related to correlations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371A9-FA44-426D-8F10-7D044271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47" y="1986046"/>
            <a:ext cx="475967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7B538-6199-4749-85BF-92FDA286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534311" cy="44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20A8-0E55-4F94-BB7A-13B95E36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FEEC-65CC-499E-839B-942930E2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correlation between grades and employment lengths</a:t>
            </a:r>
          </a:p>
          <a:p>
            <a:r>
              <a:rPr lang="en-IN" dirty="0"/>
              <a:t>No correlation between employment lengths and interest rates</a:t>
            </a:r>
          </a:p>
          <a:p>
            <a:r>
              <a:rPr lang="en-IN" dirty="0"/>
              <a:t>No correlation between funded amount and annual income</a:t>
            </a:r>
          </a:p>
          <a:p>
            <a:r>
              <a:rPr lang="en-IN" dirty="0"/>
              <a:t>High correlation between loan amount and instalment</a:t>
            </a:r>
          </a:p>
          <a:p>
            <a:r>
              <a:rPr lang="en-IN" dirty="0"/>
              <a:t>High correlation between interest rates and grades</a:t>
            </a:r>
          </a:p>
        </p:txBody>
      </p:sp>
    </p:spTree>
    <p:extLst>
      <p:ext uri="{BB962C8B-B14F-4D97-AF65-F5344CB8AC3E}">
        <p14:creationId xmlns:p14="http://schemas.microsoft.com/office/powerpoint/2010/main" val="35476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5449-BAAB-4C29-9579-03923FB2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dirty="0"/>
              <a:t>To clean and </a:t>
            </a:r>
            <a:r>
              <a:rPr lang="en-US" dirty="0" err="1"/>
              <a:t>analyse</a:t>
            </a:r>
            <a:r>
              <a:rPr lang="en-US" dirty="0"/>
              <a:t> the loan.csv dataset for understanding the various aspects of loan lending.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Overview:</a:t>
            </a:r>
          </a:p>
          <a:p>
            <a:pPr marL="0" indent="0">
              <a:buNone/>
            </a:pPr>
            <a:r>
              <a:rPr lang="en-US" dirty="0"/>
              <a:t>Our dataset contains the details of all the loans disbursed in a 7 year period from 2011-2018 by one of the world's top lending companies.</a:t>
            </a:r>
          </a:p>
          <a:p>
            <a:pPr marL="0" indent="0">
              <a:buNone/>
            </a:pPr>
            <a:r>
              <a:rPr lang="en-US" dirty="0"/>
              <a:t>Apart from the traditional fields such as amount </a:t>
            </a:r>
            <a:r>
              <a:rPr lang="en-US" dirty="0" err="1"/>
              <a:t>lended</a:t>
            </a:r>
            <a:r>
              <a:rPr lang="en-US" dirty="0"/>
              <a:t>, rate of lending, period of loan, our dataset also contains additional informative and insightful fields such as annual income of borrower, mode of ownership of current residence, details of </a:t>
            </a:r>
            <a:r>
              <a:rPr lang="en-US" dirty="0" err="1"/>
              <a:t>employment,etc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B884-4772-4CF3-942C-5D136B9C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Steps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340-AB09-4BB2-BAC2-18796593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Reducing Dataset Size</a:t>
            </a:r>
          </a:p>
          <a:p>
            <a:r>
              <a:rPr lang="en-IN" dirty="0"/>
              <a:t>Checking for missing values</a:t>
            </a:r>
          </a:p>
          <a:p>
            <a:r>
              <a:rPr lang="en-IN" dirty="0"/>
              <a:t>Filling numerical missing values with mean</a:t>
            </a:r>
          </a:p>
          <a:p>
            <a:r>
              <a:rPr lang="en-IN" dirty="0"/>
              <a:t>Filling Categorical missing values using </a:t>
            </a:r>
            <a:r>
              <a:rPr lang="en-IN" dirty="0" err="1"/>
              <a:t>ffill</a:t>
            </a:r>
            <a:endParaRPr lang="en-IN" dirty="0"/>
          </a:p>
          <a:p>
            <a:r>
              <a:rPr lang="en-IN" dirty="0"/>
              <a:t>Plotting Graphs</a:t>
            </a:r>
          </a:p>
          <a:p>
            <a:r>
              <a:rPr lang="en-IN" dirty="0"/>
              <a:t>Drawing Inferences</a:t>
            </a:r>
          </a:p>
          <a:p>
            <a:r>
              <a:rPr lang="en-IN" dirty="0"/>
              <a:t>Finding Correlations</a:t>
            </a:r>
          </a:p>
          <a:p>
            <a:r>
              <a:rPr lang="en-IN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2087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031D-5496-4F2A-85B7-A9CB7FD7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Filling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D8B5-860E-4556-9A62-980DD6B4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12368" cy="468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Before and after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68637-C880-40D5-B881-2208D0BD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32" y="2251326"/>
            <a:ext cx="260032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E88E0-3E85-4CBF-B221-825F1249F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70" y="2138530"/>
            <a:ext cx="2314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AF4F-8414-489E-B5C7-0B4E0AB3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Loan Amount vs Grade &amp; Loan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E6CB3-DBC4-4633-9915-A8F03BE5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335"/>
            <a:ext cx="4914900" cy="3114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EDE9C-D4C9-478C-997E-3D0B99AD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16" y="2588335"/>
            <a:ext cx="3305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88F-1A01-442D-BAD5-EB40FE4F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Purpose VS Annual 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689235-806B-4564-B0DA-CE0ED32B2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03" y="2233612"/>
            <a:ext cx="10745062" cy="35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E7D3-E1BF-4865-8866-E6594525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Funded Amount vs </a:t>
            </a:r>
            <a:r>
              <a:rPr lang="en-IN" dirty="0" err="1">
                <a:solidFill>
                  <a:schemeClr val="accent1"/>
                </a:solidFill>
              </a:rPr>
              <a:t>Installments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985CE0-2F7B-494A-AD08-C982ECCE3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478" y="1954923"/>
            <a:ext cx="6754479" cy="42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2AD-BDA8-48F2-A028-C61BF8F8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Inferences from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A8DE-600A-49F2-AFB3-00B163AE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Annual Income is </a:t>
            </a:r>
            <a:r>
              <a:rPr lang="en-IN" sz="3600" dirty="0">
                <a:solidFill>
                  <a:srgbClr val="FF0000"/>
                </a:solidFill>
              </a:rPr>
              <a:t>highest</a:t>
            </a:r>
            <a:r>
              <a:rPr lang="en-IN" sz="3600" dirty="0"/>
              <a:t> for people applying for </a:t>
            </a:r>
            <a:r>
              <a:rPr lang="en-IN" sz="3600" dirty="0">
                <a:solidFill>
                  <a:srgbClr val="FF0000"/>
                </a:solidFill>
              </a:rPr>
              <a:t>small business</a:t>
            </a:r>
            <a:r>
              <a:rPr lang="en-IN" sz="3600" dirty="0"/>
              <a:t> among all people applying for loans</a:t>
            </a:r>
          </a:p>
          <a:p>
            <a:r>
              <a:rPr lang="en-IN" sz="3600" dirty="0"/>
              <a:t>Bank does </a:t>
            </a:r>
            <a:r>
              <a:rPr lang="en-IN" sz="3600" dirty="0">
                <a:solidFill>
                  <a:srgbClr val="FF0000"/>
                </a:solidFill>
              </a:rPr>
              <a:t>not</a:t>
            </a:r>
            <a:r>
              <a:rPr lang="en-IN" sz="3600" dirty="0"/>
              <a:t> lend </a:t>
            </a:r>
            <a:r>
              <a:rPr lang="en-IN" sz="3600" dirty="0">
                <a:solidFill>
                  <a:srgbClr val="FF0000"/>
                </a:solidFill>
              </a:rPr>
              <a:t>F Grade </a:t>
            </a:r>
            <a:r>
              <a:rPr lang="en-IN" sz="3600" dirty="0"/>
              <a:t>Citizens</a:t>
            </a:r>
          </a:p>
          <a:p>
            <a:r>
              <a:rPr lang="en-IN" sz="3600" dirty="0"/>
              <a:t>Bank Lends </a:t>
            </a:r>
            <a:r>
              <a:rPr lang="en-IN" sz="3600" dirty="0">
                <a:solidFill>
                  <a:srgbClr val="FF0000"/>
                </a:solidFill>
              </a:rPr>
              <a:t>highest</a:t>
            </a:r>
            <a:r>
              <a:rPr lang="en-IN" sz="3600" dirty="0"/>
              <a:t> amount for </a:t>
            </a:r>
            <a:r>
              <a:rPr lang="en-IN" sz="3600" dirty="0">
                <a:solidFill>
                  <a:srgbClr val="FF0000"/>
                </a:solidFill>
              </a:rPr>
              <a:t>B Grade </a:t>
            </a:r>
            <a:r>
              <a:rPr lang="en-IN" sz="3600" dirty="0"/>
              <a:t>Citizens</a:t>
            </a:r>
          </a:p>
          <a:p>
            <a:r>
              <a:rPr lang="en-IN" sz="3600" dirty="0"/>
              <a:t>F4,F5 – Loans lent for people belonging to these categories is </a:t>
            </a:r>
            <a:r>
              <a:rPr lang="en-IN" sz="3600" dirty="0">
                <a:solidFill>
                  <a:srgbClr val="FF0000"/>
                </a:solidFill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13387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5DD6-C7B9-44AA-81CF-24CE4B9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Inferences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C1F-EE90-45D7-8668-DCBFEFC6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 general, it is found that number of people who were </a:t>
            </a:r>
            <a:r>
              <a:rPr lang="en-IN" sz="3600" dirty="0">
                <a:solidFill>
                  <a:srgbClr val="FF0000"/>
                </a:solidFill>
              </a:rPr>
              <a:t>not verified </a:t>
            </a:r>
            <a:r>
              <a:rPr lang="en-IN" sz="3600" dirty="0"/>
              <a:t>were </a:t>
            </a:r>
            <a:r>
              <a:rPr lang="en-IN" sz="3600" dirty="0">
                <a:solidFill>
                  <a:srgbClr val="FF0000"/>
                </a:solidFill>
              </a:rPr>
              <a:t>more</a:t>
            </a:r>
            <a:r>
              <a:rPr lang="en-IN" sz="3600" dirty="0"/>
              <a:t> than those </a:t>
            </a:r>
            <a:r>
              <a:rPr lang="en-IN" sz="3600" dirty="0">
                <a:solidFill>
                  <a:srgbClr val="FF0000"/>
                </a:solidFill>
              </a:rPr>
              <a:t>verified</a:t>
            </a:r>
          </a:p>
          <a:p>
            <a:r>
              <a:rPr lang="en-IN" sz="3600" dirty="0" err="1">
                <a:solidFill>
                  <a:srgbClr val="FF0000"/>
                </a:solidFill>
              </a:rPr>
              <a:t>Mortage</a:t>
            </a:r>
            <a:r>
              <a:rPr lang="en-IN" sz="3600" dirty="0">
                <a:solidFill>
                  <a:srgbClr val="FF0000"/>
                </a:solidFill>
              </a:rPr>
              <a:t> Loans </a:t>
            </a:r>
            <a:r>
              <a:rPr lang="en-IN" sz="3600" dirty="0"/>
              <a:t>constitute </a:t>
            </a:r>
            <a:r>
              <a:rPr lang="en-IN" sz="3600" dirty="0">
                <a:solidFill>
                  <a:srgbClr val="FF0000"/>
                </a:solidFill>
              </a:rPr>
              <a:t>50%</a:t>
            </a:r>
            <a:r>
              <a:rPr lang="en-IN" sz="3600" dirty="0"/>
              <a:t> of all loans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726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Office Theme</vt:lpstr>
      <vt:lpstr>Custom Design</vt:lpstr>
      <vt:lpstr>IDS Project Analysis of Loans</vt:lpstr>
      <vt:lpstr>PowerPoint Presentation</vt:lpstr>
      <vt:lpstr>Steps Done</vt:lpstr>
      <vt:lpstr>Filling missing values</vt:lpstr>
      <vt:lpstr>Loan Amount vs Grade &amp; Loan Categories</vt:lpstr>
      <vt:lpstr>Purpose VS Annual Income</vt:lpstr>
      <vt:lpstr>Funded Amount vs Installments</vt:lpstr>
      <vt:lpstr>Inferences from Graphs</vt:lpstr>
      <vt:lpstr>Inferences (continued)</vt:lpstr>
      <vt:lpstr>Correlations</vt:lpstr>
      <vt:lpstr>Plots related to correlations</vt:lpstr>
      <vt:lpstr>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Eppa</dc:creator>
  <cp:lastModifiedBy>Akhil Eppa</cp:lastModifiedBy>
  <cp:revision>8</cp:revision>
  <dcterms:created xsi:type="dcterms:W3CDTF">2019-09-28T06:23:45Z</dcterms:created>
  <dcterms:modified xsi:type="dcterms:W3CDTF">2019-11-15T08:06:39Z</dcterms:modified>
</cp:coreProperties>
</file>