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eeb99408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eeb99408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eeb99408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eeb99408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eeb99408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eeb99408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eb99408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eb99408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eb99408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eb99408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da625fbb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da625fbb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da625fbb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da625fbb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da625fbb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da625fbb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da625fb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da625fb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da625fbb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da625fbb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eeb99408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eeb99408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da625fbbf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da625fbbf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da625fbb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da625fbbf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da625fbbf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da625fbbf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da625fbbf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da625fb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da625fbb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da625fbb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eeb99408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eeb99408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eeb99408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eeb99408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eeb99408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eeb99408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eb99408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eeb99408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eb99408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eeb99408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eeb99408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eeb99408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eeb99408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eeb99408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Cardiac_cycle"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Biomedical Signal Processing with Hilbert Transform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CHAITHANYA N (22PD09)</a:t>
            </a:r>
            <a:endParaRPr/>
          </a:p>
          <a:p>
            <a:pPr indent="0" lvl="0" marL="0" rtl="0" algn="ctr">
              <a:spcBef>
                <a:spcPts val="0"/>
              </a:spcBef>
              <a:spcAft>
                <a:spcPts val="0"/>
              </a:spcAft>
              <a:buNone/>
            </a:pPr>
            <a:r>
              <a:rPr lang="en"/>
              <a:t>SUJAN S (22PD35)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EMG</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chemeClr val="dk2"/>
                </a:solidFill>
                <a:highlight>
                  <a:schemeClr val="lt1"/>
                </a:highlight>
                <a:latin typeface="Arial"/>
                <a:ea typeface="Arial"/>
                <a:cs typeface="Arial"/>
                <a:sym typeface="Arial"/>
              </a:rPr>
              <a:t>Electromyography (EMG) is a diagnostic procedure to assess the health of muscles and the nerve cells that control them (motor neurons). EMG results can reveal nerve dysfunction, muscle dysfunction or problems with nerve-to-muscle signal transmission.</a:t>
            </a:r>
            <a:endParaRPr sz="1750">
              <a:solidFill>
                <a:schemeClr val="dk2"/>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750">
              <a:solidFill>
                <a:schemeClr val="dk2"/>
              </a:solidFill>
              <a:highlight>
                <a:schemeClr val="lt1"/>
              </a:highlight>
              <a:latin typeface="Arial"/>
              <a:ea typeface="Arial"/>
              <a:cs typeface="Arial"/>
              <a:sym typeface="Arial"/>
            </a:endParaRPr>
          </a:p>
        </p:txBody>
      </p:sp>
      <p:pic>
        <p:nvPicPr>
          <p:cNvPr id="120" name="Google Shape;120;p22"/>
          <p:cNvPicPr preferRelativeResize="0"/>
          <p:nvPr/>
        </p:nvPicPr>
        <p:blipFill>
          <a:blip r:embed="rId3">
            <a:alphaModFix/>
          </a:blip>
          <a:stretch>
            <a:fillRect/>
          </a:stretch>
        </p:blipFill>
        <p:spPr>
          <a:xfrm>
            <a:off x="2133074" y="2278850"/>
            <a:ext cx="4602750" cy="277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t>To demonstrates various aspects of biomedical signal processing, focusing primarily on ECG (electrocardiogram), EEG (electroencephalogram), and EMG (electromyogram) signals.</a:t>
            </a:r>
            <a:endParaRPr sz="1750"/>
          </a:p>
          <a:p>
            <a:pPr indent="0" lvl="0" marL="0" rtl="0" algn="l">
              <a:spcBef>
                <a:spcPts val="1200"/>
              </a:spcBef>
              <a:spcAft>
                <a:spcPts val="0"/>
              </a:spcAft>
              <a:buNone/>
            </a:pPr>
            <a:r>
              <a:rPr lang="en" sz="1750"/>
              <a:t>1.</a:t>
            </a:r>
            <a:r>
              <a:rPr b="1" lang="en" sz="1750"/>
              <a:t>Signal Generation and Processing</a:t>
            </a:r>
            <a:r>
              <a:rPr lang="en" sz="1750"/>
              <a:t>:</a:t>
            </a:r>
            <a:endParaRPr sz="1750"/>
          </a:p>
          <a:p>
            <a:pPr indent="0" lvl="0" marL="0" rtl="0" algn="l">
              <a:spcBef>
                <a:spcPts val="1200"/>
              </a:spcBef>
              <a:spcAft>
                <a:spcPts val="0"/>
              </a:spcAft>
              <a:buNone/>
            </a:pPr>
            <a:r>
              <a:rPr lang="en" sz="1750"/>
              <a:t>   - It generates synthetic ECG signals with noise, applies a Butterworth bandpass filter to remove noise, and then performs the Hilbert transform (though this is typically not used for ECG analysis).</a:t>
            </a:r>
            <a:endParaRPr sz="1750"/>
          </a:p>
          <a:p>
            <a:pPr indent="0" lvl="0" marL="0" rtl="0" algn="l">
              <a:spcBef>
                <a:spcPts val="1200"/>
              </a:spcBef>
              <a:spcAft>
                <a:spcPts val="0"/>
              </a:spcAft>
              <a:buNone/>
            </a:pPr>
            <a:r>
              <a:rPr lang="en" sz="1750"/>
              <a:t>   - For EEG and EMG signals, it generates example signals and performs the Hilbert transform.</a:t>
            </a:r>
            <a:endParaRPr sz="1750"/>
          </a:p>
          <a:p>
            <a:pPr indent="0" lvl="0" marL="0" rtl="0" algn="l">
              <a:spcBef>
                <a:spcPts val="1200"/>
              </a:spcBef>
              <a:spcAft>
                <a:spcPts val="1200"/>
              </a:spcAft>
              <a:buNone/>
            </a:pPr>
            <a:r>
              <a:rPr lang="en" sz="1750"/>
              <a:t>  </a:t>
            </a:r>
            <a:endParaRPr sz="17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t> - Functions are provided for generating noisy ECG-like signals, applying bandpass filters, detecting QRS complexes (features in ECG), calculating heart rates, and extracting features from EEG and EMG signals.</a:t>
            </a:r>
            <a:endParaRPr sz="1750"/>
          </a:p>
          <a:p>
            <a:pPr indent="0" lvl="0" marL="0" rtl="0" algn="l">
              <a:spcBef>
                <a:spcPts val="1200"/>
              </a:spcBef>
              <a:spcAft>
                <a:spcPts val="0"/>
              </a:spcAft>
              <a:buNone/>
            </a:pPr>
            <a:r>
              <a:rPr lang="en" sz="1750"/>
              <a:t>2. </a:t>
            </a:r>
            <a:r>
              <a:rPr b="1" lang="en" sz="1750"/>
              <a:t>Visualization</a:t>
            </a:r>
            <a:r>
              <a:rPr lang="en" sz="1750"/>
              <a:t>:</a:t>
            </a:r>
            <a:endParaRPr sz="1750"/>
          </a:p>
          <a:p>
            <a:pPr indent="0" lvl="0" marL="0" rtl="0" algn="l">
              <a:spcBef>
                <a:spcPts val="1200"/>
              </a:spcBef>
              <a:spcAft>
                <a:spcPts val="0"/>
              </a:spcAft>
              <a:buNone/>
            </a:pPr>
            <a:r>
              <a:rPr lang="en" sz="1750"/>
              <a:t>   - The code visualizes the generated signals, filtered signals, detected QRS complexes, and amplitude envelopes (obtained through Hilbert transformation).</a:t>
            </a:r>
            <a:endParaRPr sz="1750"/>
          </a:p>
          <a:p>
            <a:pPr indent="0" lvl="0" marL="0" rtl="0" algn="l">
              <a:spcBef>
                <a:spcPts val="1200"/>
              </a:spcBef>
              <a:spcAft>
                <a:spcPts val="0"/>
              </a:spcAft>
              <a:buNone/>
            </a:pPr>
            <a:r>
              <a:rPr lang="en" sz="1750"/>
              <a:t>   - It also plots the heart rate over time for ECG signals and the amplitude envelope of EEG and EMG signals.</a:t>
            </a:r>
            <a:endParaRPr sz="1750"/>
          </a:p>
          <a:p>
            <a:pPr indent="0" lvl="0" marL="0" rtl="0" algn="l">
              <a:spcBef>
                <a:spcPts val="1200"/>
              </a:spcBef>
              <a:spcAft>
                <a:spcPts val="1200"/>
              </a:spcAft>
              <a:buNone/>
            </a:pPr>
            <a:r>
              <a:t/>
            </a:r>
            <a:endParaRPr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t>3. </a:t>
            </a:r>
            <a:r>
              <a:rPr b="1" lang="en" sz="1750"/>
              <a:t>Classifier Training and Evaluation</a:t>
            </a:r>
            <a:r>
              <a:rPr lang="en" sz="1750"/>
              <a:t>:</a:t>
            </a:r>
            <a:endParaRPr sz="1750"/>
          </a:p>
          <a:p>
            <a:pPr indent="0" lvl="0" marL="0" rtl="0" algn="l">
              <a:spcBef>
                <a:spcPts val="1200"/>
              </a:spcBef>
              <a:spcAft>
                <a:spcPts val="0"/>
              </a:spcAft>
              <a:buNone/>
            </a:pPr>
            <a:r>
              <a:rPr lang="en" sz="1750"/>
              <a:t>   - It includes functions to train a simple classifier based on extracted features (mean, variance, max value) from EEG and EMG signals.</a:t>
            </a:r>
            <a:endParaRPr sz="1750"/>
          </a:p>
          <a:p>
            <a:pPr indent="0" lvl="0" marL="0" rtl="0" algn="l">
              <a:spcBef>
                <a:spcPts val="1200"/>
              </a:spcBef>
              <a:spcAft>
                <a:spcPts val="0"/>
              </a:spcAft>
              <a:buNone/>
            </a:pPr>
            <a:r>
              <a:rPr lang="en" sz="1750"/>
              <a:t>   - The trained classifier is then evaluated for its accuracy in predicting labels (e.g., normal or abnormal).</a:t>
            </a:r>
            <a:endParaRPr sz="1750"/>
          </a:p>
          <a:p>
            <a:pPr indent="0" lvl="0" marL="0" rtl="0" algn="l">
              <a:spcBef>
                <a:spcPts val="1200"/>
              </a:spcBef>
              <a:spcAft>
                <a:spcPts val="0"/>
              </a:spcAft>
              <a:buNone/>
            </a:pPr>
            <a:r>
              <a:rPr lang="en" sz="1750"/>
              <a:t>4. </a:t>
            </a:r>
            <a:r>
              <a:rPr b="1" lang="en" sz="1750"/>
              <a:t>User Interaction</a:t>
            </a:r>
            <a:r>
              <a:rPr lang="en" sz="1750"/>
              <a:t>:</a:t>
            </a:r>
            <a:endParaRPr sz="1750"/>
          </a:p>
          <a:p>
            <a:pPr indent="0" lvl="0" marL="0" rtl="0" algn="l">
              <a:spcBef>
                <a:spcPts val="1200"/>
              </a:spcBef>
              <a:spcAft>
                <a:spcPts val="0"/>
              </a:spcAft>
              <a:buNone/>
            </a:pPr>
            <a:r>
              <a:rPr lang="en" sz="1750"/>
              <a:t>   - It uses Tkinter to prompt the user for input parameters such as signal duration, sampling frequency, frequencies of signal components, and noise amplitude.</a:t>
            </a:r>
            <a:endParaRPr sz="1750"/>
          </a:p>
          <a:p>
            <a:pPr indent="0" lvl="0" marL="0" rtl="0" algn="l">
              <a:spcBef>
                <a:spcPts val="1200"/>
              </a:spcBef>
              <a:spcAft>
                <a:spcPts val="0"/>
              </a:spcAft>
              <a:buNone/>
            </a:pPr>
            <a:r>
              <a:t/>
            </a:r>
            <a:endParaRPr sz="1750"/>
          </a:p>
          <a:p>
            <a:pPr indent="0" lvl="0" marL="0" rtl="0" algn="l">
              <a:spcBef>
                <a:spcPts val="1200"/>
              </a:spcBef>
              <a:spcAft>
                <a:spcPts val="1200"/>
              </a:spcAft>
              <a:buNone/>
            </a:pPr>
            <a:r>
              <a:t/>
            </a:r>
            <a:endParaRPr sz="1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t>5.</a:t>
            </a:r>
            <a:r>
              <a:rPr b="1" lang="en" sz="1750"/>
              <a:t> Main Execution</a:t>
            </a:r>
            <a:r>
              <a:rPr lang="en" sz="1750"/>
              <a:t>:</a:t>
            </a:r>
            <a:endParaRPr sz="1750"/>
          </a:p>
          <a:p>
            <a:pPr indent="0" lvl="0" marL="0" rtl="0" algn="l">
              <a:spcBef>
                <a:spcPts val="1200"/>
              </a:spcBef>
              <a:spcAft>
                <a:spcPts val="0"/>
              </a:spcAft>
              <a:buNone/>
            </a:pPr>
            <a:r>
              <a:rPr lang="en" sz="1750"/>
              <a:t>   - The main execution section collects user input for ECG, EEG, and EMG signals using Tkinter dialogs and then generates and plots the corresponding signals based on the provided parameters.</a:t>
            </a:r>
            <a:endParaRPr sz="1750"/>
          </a:p>
          <a:p>
            <a:pPr indent="0" lvl="0" marL="0" rtl="0" algn="l">
              <a:spcBef>
                <a:spcPts val="1200"/>
              </a:spcBef>
              <a:spcAft>
                <a:spcPts val="0"/>
              </a:spcAft>
              <a:buNone/>
            </a:pPr>
            <a:r>
              <a:rPr lang="en" sz="1750"/>
              <a:t>Overall, it serves as a comprehensive demonstration of processing and analyzing biomedical signals, including ECG, EEG, and EMG, along with basic classification tasks. It's a useful starting point for understanding and experimenting with signal processing techniques in the biomedical domain.</a:t>
            </a:r>
            <a:endParaRPr sz="1750"/>
          </a:p>
          <a:p>
            <a:pPr indent="0" lvl="0" marL="0" rtl="0" algn="l">
              <a:spcBef>
                <a:spcPts val="1200"/>
              </a:spcBef>
              <a:spcAft>
                <a:spcPts val="0"/>
              </a:spcAft>
              <a:buNone/>
            </a:pPr>
            <a:r>
              <a:t/>
            </a:r>
            <a:endParaRPr sz="1750"/>
          </a:p>
          <a:p>
            <a:pPr indent="0" lvl="0" marL="0" rtl="0" algn="l">
              <a:spcBef>
                <a:spcPts val="1200"/>
              </a:spcBef>
              <a:spcAft>
                <a:spcPts val="0"/>
              </a:spcAft>
              <a:buNone/>
            </a:pPr>
            <a:r>
              <a:t/>
            </a:r>
            <a:endParaRPr sz="1750"/>
          </a:p>
          <a:p>
            <a:pPr indent="0" lvl="0" marL="0" rtl="0" algn="l">
              <a:spcBef>
                <a:spcPts val="1200"/>
              </a:spcBef>
              <a:spcAft>
                <a:spcPts val="1200"/>
              </a:spcAft>
              <a:buNone/>
            </a:pPr>
            <a:r>
              <a:t/>
            </a:r>
            <a:endParaRPr sz="17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ECG SIGNAL</a:t>
            </a:r>
            <a:endParaRPr b="1"/>
          </a:p>
          <a:p>
            <a:pPr indent="0" lvl="0" marL="0" rtl="0" algn="l">
              <a:spcBef>
                <a:spcPts val="1200"/>
              </a:spcBef>
              <a:spcAft>
                <a:spcPts val="0"/>
              </a:spcAft>
              <a:buNone/>
            </a:pPr>
            <a:r>
              <a:rPr lang="en"/>
              <a:t>Duration of the ECG Signal(in seconds): 10</a:t>
            </a:r>
            <a:endParaRPr/>
          </a:p>
          <a:p>
            <a:pPr indent="0" lvl="0" marL="0" rtl="0" algn="l">
              <a:spcBef>
                <a:spcPts val="1200"/>
              </a:spcBef>
              <a:spcAft>
                <a:spcPts val="0"/>
              </a:spcAft>
              <a:buNone/>
            </a:pPr>
            <a:r>
              <a:rPr lang="en"/>
              <a:t>Sampling frequency (in Hz): 1000</a:t>
            </a:r>
            <a:endParaRPr/>
          </a:p>
          <a:p>
            <a:pPr indent="0" lvl="0" marL="0" rtl="0" algn="l">
              <a:spcBef>
                <a:spcPts val="1200"/>
              </a:spcBef>
              <a:spcAft>
                <a:spcPts val="0"/>
              </a:spcAft>
              <a:buNone/>
            </a:pPr>
            <a:r>
              <a:rPr lang="en"/>
              <a:t>Frequency of P wave (in Hz): 1</a:t>
            </a:r>
            <a:endParaRPr/>
          </a:p>
          <a:p>
            <a:pPr indent="0" lvl="0" marL="0" rtl="0" algn="l">
              <a:spcBef>
                <a:spcPts val="1200"/>
              </a:spcBef>
              <a:spcAft>
                <a:spcPts val="0"/>
              </a:spcAft>
              <a:buNone/>
            </a:pPr>
            <a:r>
              <a:rPr lang="en"/>
              <a:t>Frequency of QRS complex(in Hz): 5</a:t>
            </a:r>
            <a:endParaRPr/>
          </a:p>
          <a:p>
            <a:pPr indent="0" lvl="0" marL="0" rtl="0" algn="l">
              <a:spcBef>
                <a:spcPts val="1200"/>
              </a:spcBef>
              <a:spcAft>
                <a:spcPts val="0"/>
              </a:spcAft>
              <a:buNone/>
            </a:pPr>
            <a:r>
              <a:rPr lang="en"/>
              <a:t>Frequency of T wave(in Hz): 0.5</a:t>
            </a:r>
            <a:endParaRPr/>
          </a:p>
          <a:p>
            <a:pPr indent="0" lvl="0" marL="0" rtl="0" algn="l">
              <a:spcBef>
                <a:spcPts val="1200"/>
              </a:spcBef>
              <a:spcAft>
                <a:spcPts val="1200"/>
              </a:spcAft>
              <a:buNone/>
            </a:pPr>
            <a:r>
              <a:rPr lang="en"/>
              <a:t>Amplitude of Gaussian noise: 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EEG SIGNAL</a:t>
            </a:r>
            <a:endParaRPr b="1"/>
          </a:p>
          <a:p>
            <a:pPr indent="0" lvl="0" marL="0" rtl="0" algn="l">
              <a:spcBef>
                <a:spcPts val="1200"/>
              </a:spcBef>
              <a:spcAft>
                <a:spcPts val="0"/>
              </a:spcAft>
              <a:buNone/>
            </a:pPr>
            <a:r>
              <a:rPr lang="en"/>
              <a:t>Duration of the EEG signal(in seconds): 20</a:t>
            </a:r>
            <a:endParaRPr/>
          </a:p>
          <a:p>
            <a:pPr indent="0" lvl="0" marL="0" rtl="0" algn="l">
              <a:spcBef>
                <a:spcPts val="1200"/>
              </a:spcBef>
              <a:spcAft>
                <a:spcPts val="0"/>
              </a:spcAft>
              <a:buNone/>
            </a:pPr>
            <a:r>
              <a:rPr lang="en"/>
              <a:t>Sampling frequency(in Hz): 200</a:t>
            </a:r>
            <a:endParaRPr/>
          </a:p>
          <a:p>
            <a:pPr indent="0" lvl="0" marL="0" rtl="0" algn="l">
              <a:spcBef>
                <a:spcPts val="1200"/>
              </a:spcBef>
              <a:spcAft>
                <a:spcPts val="0"/>
              </a:spcAft>
              <a:buNone/>
            </a:pPr>
            <a:r>
              <a:rPr b="1" lang="en"/>
              <a:t>EMG SIGNAL</a:t>
            </a:r>
            <a:endParaRPr b="1"/>
          </a:p>
          <a:p>
            <a:pPr indent="0" lvl="0" marL="0" rtl="0" algn="l">
              <a:spcBef>
                <a:spcPts val="1200"/>
              </a:spcBef>
              <a:spcAft>
                <a:spcPts val="0"/>
              </a:spcAft>
              <a:buNone/>
            </a:pPr>
            <a:r>
              <a:rPr lang="en"/>
              <a:t>Duration of the EEG signal(in seconds): 15</a:t>
            </a:r>
            <a:endParaRPr/>
          </a:p>
          <a:p>
            <a:pPr indent="0" lvl="0" marL="0" rtl="0" algn="l">
              <a:spcBef>
                <a:spcPts val="1200"/>
              </a:spcBef>
              <a:spcAft>
                <a:spcPts val="0"/>
              </a:spcAft>
              <a:buNone/>
            </a:pPr>
            <a:r>
              <a:rPr lang="en"/>
              <a:t>Sampling frequency(in Hz): 500</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17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 ECG</a:t>
            </a:r>
            <a:endParaRPr/>
          </a:p>
        </p:txBody>
      </p:sp>
      <p:pic>
        <p:nvPicPr>
          <p:cNvPr id="162" name="Google Shape;162;p29"/>
          <p:cNvPicPr preferRelativeResize="0"/>
          <p:nvPr/>
        </p:nvPicPr>
        <p:blipFill>
          <a:blip r:embed="rId3">
            <a:alphaModFix/>
          </a:blip>
          <a:stretch>
            <a:fillRect/>
          </a:stretch>
        </p:blipFill>
        <p:spPr>
          <a:xfrm>
            <a:off x="2116283" y="745600"/>
            <a:ext cx="4911418" cy="408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HEART RATE</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859349" y="1351725"/>
            <a:ext cx="7695825" cy="302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SPECTRAL DENSITY</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1613900" y="1326150"/>
            <a:ext cx="4595775" cy="324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HILBERT </a:t>
            </a:r>
            <a:r>
              <a:rPr lang="en"/>
              <a:t>TRANSFORM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Hilbert transform of a </a:t>
            </a:r>
            <a:r>
              <a:rPr lang="en"/>
              <a:t>signal</a:t>
            </a:r>
            <a:r>
              <a:rPr lang="en"/>
              <a:t> x(t) is defined as the transform in which phase angle of all components of the signal is shifted by ±90°. </a:t>
            </a:r>
            <a:endParaRPr/>
          </a:p>
          <a:p>
            <a:pPr indent="0" lvl="0" marL="0" rtl="0" algn="l">
              <a:spcBef>
                <a:spcPts val="1200"/>
              </a:spcBef>
              <a:spcAft>
                <a:spcPts val="0"/>
              </a:spcAft>
              <a:buNone/>
            </a:pPr>
            <a:r>
              <a:rPr lang="en"/>
              <a:t>Hilbert transform of x(t) is represented with                 , and it is given by</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4779350" y="1847225"/>
            <a:ext cx="600247" cy="572700"/>
          </a:xfrm>
          <a:prstGeom prst="rect">
            <a:avLst/>
          </a:prstGeom>
          <a:noFill/>
          <a:ln>
            <a:noFill/>
          </a:ln>
        </p:spPr>
      </p:pic>
      <p:pic>
        <p:nvPicPr>
          <p:cNvPr id="68" name="Google Shape;68;p14"/>
          <p:cNvPicPr preferRelativeResize="0"/>
          <p:nvPr/>
        </p:nvPicPr>
        <p:blipFill>
          <a:blip r:embed="rId4">
            <a:alphaModFix/>
          </a:blip>
          <a:stretch>
            <a:fillRect/>
          </a:stretch>
        </p:blipFill>
        <p:spPr>
          <a:xfrm>
            <a:off x="471925" y="2571750"/>
            <a:ext cx="4783846" cy="2326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 EEG</a:t>
            </a:r>
            <a:endParaRPr/>
          </a:p>
        </p:txBody>
      </p:sp>
      <p:pic>
        <p:nvPicPr>
          <p:cNvPr id="182" name="Google Shape;182;p32"/>
          <p:cNvPicPr preferRelativeResize="0"/>
          <p:nvPr/>
        </p:nvPicPr>
        <p:blipFill>
          <a:blip r:embed="rId3">
            <a:alphaModFix/>
          </a:blip>
          <a:stretch>
            <a:fillRect/>
          </a:stretch>
        </p:blipFill>
        <p:spPr>
          <a:xfrm>
            <a:off x="1363825" y="1017725"/>
            <a:ext cx="6416354"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rotWithShape="1">
          <a:blip r:embed="rId3">
            <a:alphaModFix/>
          </a:blip>
          <a:srcRect b="0" l="0" r="0" t="0"/>
          <a:stretch/>
        </p:blipFill>
        <p:spPr>
          <a:xfrm>
            <a:off x="1181100" y="552450"/>
            <a:ext cx="6781800" cy="403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 EMG</a:t>
            </a:r>
            <a:endParaRPr/>
          </a:p>
        </p:txBody>
      </p:sp>
      <p:pic>
        <p:nvPicPr>
          <p:cNvPr id="193" name="Google Shape;193;p34"/>
          <p:cNvPicPr preferRelativeResize="0"/>
          <p:nvPr/>
        </p:nvPicPr>
        <p:blipFill>
          <a:blip r:embed="rId3">
            <a:alphaModFix/>
          </a:blip>
          <a:stretch>
            <a:fillRect/>
          </a:stretch>
        </p:blipFill>
        <p:spPr>
          <a:xfrm>
            <a:off x="1363825" y="1142925"/>
            <a:ext cx="6416354"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1181100" y="552450"/>
            <a:ext cx="6781800" cy="403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1831875"/>
            <a:ext cx="85206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chemeClr val="accent3"/>
                </a:solidFill>
                <a:latin typeface="Impact"/>
                <a:ea typeface="Impact"/>
                <a:cs typeface="Impact"/>
                <a:sym typeface="Impact"/>
              </a:rPr>
              <a:t>THANK YOU</a:t>
            </a:r>
            <a:endParaRPr b="1" sz="4100">
              <a:latin typeface="Impact"/>
              <a:ea typeface="Impact"/>
              <a:cs typeface="Impact"/>
              <a:sym typeface="Impact"/>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MECHANISM</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50"/>
              <a:t>The Hilbert transform is a mathematical operation applied to a signal, typically in the time domain, to obtain its corresponding analytic signal in the frequency domain. The analytic signal provides information about both the amplitude and phase of the original signal.</a:t>
            </a:r>
            <a:endParaRPr sz="1750"/>
          </a:p>
          <a:p>
            <a:pPr indent="0" lvl="0" marL="0" rtl="0" algn="l">
              <a:lnSpc>
                <a:spcPct val="95000"/>
              </a:lnSpc>
              <a:spcBef>
                <a:spcPts val="1200"/>
              </a:spcBef>
              <a:spcAft>
                <a:spcPts val="0"/>
              </a:spcAft>
              <a:buSzPts val="275"/>
              <a:buNone/>
            </a:pPr>
            <a:r>
              <a:rPr lang="en" sz="1750"/>
              <a:t>Here's how the Hilbert transform works:</a:t>
            </a:r>
            <a:endParaRPr sz="1750"/>
          </a:p>
          <a:p>
            <a:pPr indent="0" lvl="0" marL="0" rtl="0" algn="l">
              <a:lnSpc>
                <a:spcPct val="95000"/>
              </a:lnSpc>
              <a:spcBef>
                <a:spcPts val="1200"/>
              </a:spcBef>
              <a:spcAft>
                <a:spcPts val="0"/>
              </a:spcAft>
              <a:buSzPts val="275"/>
              <a:buNone/>
            </a:pPr>
            <a:r>
              <a:rPr lang="en" sz="1750"/>
              <a:t>1. </a:t>
            </a:r>
            <a:r>
              <a:rPr b="1" lang="en" sz="1750"/>
              <a:t>Original Signal</a:t>
            </a:r>
            <a:r>
              <a:rPr lang="en" sz="1750"/>
              <a:t>: Let's denote the original signal as x(t) , which is typically a real-valued function of time t.</a:t>
            </a:r>
            <a:endParaRPr sz="1750"/>
          </a:p>
          <a:p>
            <a:pPr indent="0" lvl="0" marL="0" rtl="0" algn="l">
              <a:lnSpc>
                <a:spcPct val="95000"/>
              </a:lnSpc>
              <a:spcBef>
                <a:spcPts val="1200"/>
              </a:spcBef>
              <a:spcAft>
                <a:spcPts val="0"/>
              </a:spcAft>
              <a:buSzPts val="275"/>
              <a:buNone/>
            </a:pPr>
            <a:r>
              <a:rPr lang="en" sz="1750"/>
              <a:t>2. </a:t>
            </a:r>
            <a:r>
              <a:rPr b="1" lang="en" sz="1750"/>
              <a:t>Frequency Domain Representation</a:t>
            </a:r>
            <a:r>
              <a:rPr lang="en" sz="1750"/>
              <a:t>: The Hilbert transform of  x(t) is calculated in the frequency domain. In the frequency domain, each frequency component of  x(t)  is represented by a complex number. This complex number has both magnitude (amplitude) and phase.</a:t>
            </a:r>
            <a:endParaRPr sz="1750"/>
          </a:p>
          <a:p>
            <a:pPr indent="0" lvl="0" marL="0" rtl="0" algn="l">
              <a:lnSpc>
                <a:spcPct val="95000"/>
              </a:lnSpc>
              <a:spcBef>
                <a:spcPts val="1200"/>
              </a:spcBef>
              <a:spcAft>
                <a:spcPts val="1200"/>
              </a:spcAft>
              <a:buSzPts val="275"/>
              <a:buNone/>
            </a:pPr>
            <a:r>
              <a:t/>
            </a:r>
            <a:endParaRPr sz="1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MECHANISM</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000000"/>
              </a:buClr>
              <a:buSzPts val="688"/>
              <a:buFont typeface="Arial"/>
              <a:buNone/>
            </a:pPr>
            <a:r>
              <a:rPr lang="en" sz="1750"/>
              <a:t>3. </a:t>
            </a:r>
            <a:r>
              <a:rPr b="1" lang="en" sz="1750"/>
              <a:t>Phase Shift</a:t>
            </a:r>
            <a:r>
              <a:rPr lang="en" sz="1750"/>
              <a:t>: When applying the Hilbert transform, the phase angle of each frequency component of  x(t) is shifted by  ±90° or ±π/2  radians. This means that for every frequency component in the original signal, the corresponding phase angle is either advanced or delayed by a quarter of a cycle.</a:t>
            </a:r>
            <a:endParaRPr sz="1750"/>
          </a:p>
          <a:p>
            <a:pPr indent="0" lvl="0" marL="0" rtl="0" algn="l">
              <a:lnSpc>
                <a:spcPct val="85000"/>
              </a:lnSpc>
              <a:spcBef>
                <a:spcPts val="1200"/>
              </a:spcBef>
              <a:spcAft>
                <a:spcPts val="0"/>
              </a:spcAft>
              <a:buClr>
                <a:srgbClr val="000000"/>
              </a:buClr>
              <a:buSzPts val="688"/>
              <a:buFont typeface="Arial"/>
              <a:buNone/>
            </a:pPr>
            <a:r>
              <a:rPr lang="en" sz="1750"/>
              <a:t>4.</a:t>
            </a:r>
            <a:r>
              <a:rPr b="1" lang="en" sz="1750"/>
              <a:t>Complex Signal</a:t>
            </a:r>
            <a:r>
              <a:rPr lang="en" sz="1750"/>
              <a:t>: After applying the Hilbert transform, we obtain a complex-valued function in the frequency domain, denoted as  H(x(t)) . This complex function represents the analytic signal associated with the original real-valued signal  x(t) .</a:t>
            </a:r>
            <a:endParaRPr sz="1750"/>
          </a:p>
          <a:p>
            <a:pPr indent="0" lvl="0" marL="0" rtl="0" algn="l">
              <a:lnSpc>
                <a:spcPct val="85000"/>
              </a:lnSpc>
              <a:spcBef>
                <a:spcPts val="1200"/>
              </a:spcBef>
              <a:spcAft>
                <a:spcPts val="0"/>
              </a:spcAft>
              <a:buClr>
                <a:srgbClr val="000000"/>
              </a:buClr>
              <a:buSzPts val="688"/>
              <a:buFont typeface="Arial"/>
              <a:buNone/>
            </a:pPr>
            <a:r>
              <a:rPr lang="en" sz="1750"/>
              <a:t>5.</a:t>
            </a:r>
            <a:r>
              <a:rPr b="1" lang="en" sz="1750"/>
              <a:t>Analytic Signal</a:t>
            </a:r>
            <a:r>
              <a:rPr lang="en" sz="1750"/>
              <a:t>: The analytic signal  H(x(t))  can be transformed back to the time domain if desired, providing information about the amplitude and phase of the original signal. The absolute value of this complex signal gives the instantaneous amplitude of the original signal, while the argument (or phase angle) gives the instantaneous phase.</a:t>
            </a:r>
            <a:endParaRPr sz="1750"/>
          </a:p>
          <a:p>
            <a:pPr indent="0" lvl="0" marL="0" rtl="0" algn="l">
              <a:lnSpc>
                <a:spcPct val="105000"/>
              </a:lnSpc>
              <a:spcBef>
                <a:spcPts val="1200"/>
              </a:spcBef>
              <a:spcAft>
                <a:spcPts val="1200"/>
              </a:spcAft>
              <a:buSzPts val="688"/>
              <a:buNone/>
            </a:pPr>
            <a:r>
              <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11700" y="1207087"/>
            <a:ext cx="6734625" cy="330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HILBERT TRANSFORM IS APPLIED IN THE MAIN PROJECT</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t>1. </a:t>
            </a:r>
            <a:r>
              <a:rPr b="1" lang="en" sz="1750"/>
              <a:t>Original Signal</a:t>
            </a:r>
            <a:r>
              <a:rPr lang="en" sz="1750"/>
              <a:t>: Let's denote the original real-valued signal as  x(t) , where  t  represents time (or space).</a:t>
            </a:r>
            <a:endParaRPr sz="1750"/>
          </a:p>
          <a:p>
            <a:pPr indent="0" lvl="0" marL="0" rtl="0" algn="l">
              <a:spcBef>
                <a:spcPts val="1200"/>
              </a:spcBef>
              <a:spcAft>
                <a:spcPts val="0"/>
              </a:spcAft>
              <a:buNone/>
            </a:pPr>
            <a:r>
              <a:rPr lang="en" sz="1750"/>
              <a:t>2. </a:t>
            </a:r>
            <a:r>
              <a:rPr b="1" lang="en" sz="1750"/>
              <a:t>Fourier Transform</a:t>
            </a:r>
            <a:r>
              <a:rPr lang="en" sz="1750"/>
              <a:t>: The first step in performing the Hilbert transform involves transforming the original signal from the time domain to the frequency domain using the Fourier transform. The Fourier transform of  x(t)  is denoted as  X(f) , where  f  represents frequency.</a:t>
            </a:r>
            <a:endParaRPr sz="1750"/>
          </a:p>
          <a:p>
            <a:pPr indent="0" lvl="0" marL="0" rtl="0" algn="l">
              <a:spcBef>
                <a:spcPts val="1200"/>
              </a:spcBef>
              <a:spcAft>
                <a:spcPts val="0"/>
              </a:spcAft>
              <a:buNone/>
            </a:pPr>
            <a:r>
              <a:rPr lang="en" sz="1750"/>
              <a:t>3.</a:t>
            </a:r>
            <a:r>
              <a:rPr b="1" lang="en" sz="1750"/>
              <a:t> Frequency Response</a:t>
            </a:r>
            <a:r>
              <a:rPr lang="en" sz="1750"/>
              <a:t>: In the frequency domain, each frequency component of the original signal  x(t)  is represented by a complex number  X(f) . This complex number has both magnitude (amplitude) and phase.</a:t>
            </a:r>
            <a:endParaRPr sz="1750"/>
          </a:p>
          <a:p>
            <a:pPr indent="0" lvl="0" marL="0" rtl="0" algn="l">
              <a:spcBef>
                <a:spcPts val="1200"/>
              </a:spcBef>
              <a:spcAft>
                <a:spcPts val="1200"/>
              </a:spcAft>
              <a:buNone/>
            </a:pPr>
            <a:r>
              <a:t/>
            </a:r>
            <a:endParaRPr sz="17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HILBERT TRANSFORM IS APPLIED IN THE MAIN PROJECT</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857"/>
              <a:t>4. </a:t>
            </a:r>
            <a:r>
              <a:rPr b="1" lang="en" sz="6857"/>
              <a:t>Hilbert Filter</a:t>
            </a:r>
            <a:r>
              <a:rPr lang="en" sz="6857"/>
              <a:t>: The next step involves applying a special filter, called the Hilbert filter or Hilbert kernel, to the frequency response X(f) . The Hilbert filter is designed such that it has a phase shift of  ±90°  or  ±π/2  radians for all frequencies.</a:t>
            </a:r>
            <a:endParaRPr sz="6857"/>
          </a:p>
          <a:p>
            <a:pPr indent="0" lvl="0" marL="0" rtl="0" algn="l">
              <a:spcBef>
                <a:spcPts val="1200"/>
              </a:spcBef>
              <a:spcAft>
                <a:spcPts val="0"/>
              </a:spcAft>
              <a:buNone/>
            </a:pPr>
            <a:r>
              <a:rPr lang="en" sz="6857"/>
              <a:t>5. </a:t>
            </a:r>
            <a:r>
              <a:rPr b="1" lang="en" sz="6857"/>
              <a:t>Complex Signal</a:t>
            </a:r>
            <a:r>
              <a:rPr lang="en" sz="6857"/>
              <a:t>: After applying the Hilbert filter to X(f) , we obtain a complex-valued function in the frequency domain, denoted as  H(X(f)) . This complex function represents the analytic signal associated with the original real-valued signal  x(t).</a:t>
            </a:r>
            <a:endParaRPr sz="6857"/>
          </a:p>
          <a:p>
            <a:pPr indent="0" lvl="0" marL="0" rtl="0" algn="l">
              <a:spcBef>
                <a:spcPts val="1200"/>
              </a:spcBef>
              <a:spcAft>
                <a:spcPts val="0"/>
              </a:spcAft>
              <a:buNone/>
            </a:pPr>
            <a:r>
              <a:rPr lang="en" sz="6857"/>
              <a:t>6. </a:t>
            </a:r>
            <a:r>
              <a:rPr b="1" lang="en" sz="6857"/>
              <a:t>Inverse Fourier Transform</a:t>
            </a:r>
            <a:r>
              <a:rPr lang="en" sz="6857"/>
              <a:t>: Finally, the inverse Fourier transform is applied to  H(X(f)) to obtain the analytic signal in the time domain. The resulting analytic signal, denoted as  y(t) , is a complex-valued function that contains information about both the amplitude and phase of the original signal  x(t) .</a:t>
            </a:r>
            <a:endParaRPr sz="6857"/>
          </a:p>
          <a:p>
            <a:pPr indent="0" lvl="0" marL="0" rtl="0" algn="l">
              <a:spcBef>
                <a:spcPts val="1200"/>
              </a:spcBef>
              <a:spcAft>
                <a:spcPts val="0"/>
              </a:spcAft>
              <a:buNone/>
            </a:pPr>
            <a:r>
              <a:t/>
            </a:r>
            <a:endParaRPr sz="6857"/>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ECG</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50">
                <a:solidFill>
                  <a:schemeClr val="dk2"/>
                </a:solidFill>
                <a:highlight>
                  <a:schemeClr val="lt1"/>
                </a:highlight>
                <a:latin typeface="Arial"/>
                <a:ea typeface="Arial"/>
                <a:cs typeface="Arial"/>
                <a:sym typeface="Arial"/>
              </a:rPr>
              <a:t>Electrocardiography</a:t>
            </a:r>
            <a:r>
              <a:rPr lang="en" sz="1750">
                <a:solidFill>
                  <a:schemeClr val="dk2"/>
                </a:solidFill>
                <a:highlight>
                  <a:schemeClr val="lt1"/>
                </a:highlight>
                <a:latin typeface="Arial"/>
                <a:ea typeface="Arial"/>
                <a:cs typeface="Arial"/>
                <a:sym typeface="Arial"/>
              </a:rPr>
              <a:t> is the process of producing an </a:t>
            </a:r>
            <a:r>
              <a:rPr b="1" lang="en" sz="1750">
                <a:solidFill>
                  <a:schemeClr val="dk2"/>
                </a:solidFill>
                <a:highlight>
                  <a:schemeClr val="lt1"/>
                </a:highlight>
                <a:latin typeface="Arial"/>
                <a:ea typeface="Arial"/>
                <a:cs typeface="Arial"/>
                <a:sym typeface="Arial"/>
              </a:rPr>
              <a:t>electrocardiogram</a:t>
            </a:r>
            <a:r>
              <a:rPr lang="en" sz="1750">
                <a:solidFill>
                  <a:schemeClr val="dk2"/>
                </a:solidFill>
                <a:highlight>
                  <a:schemeClr val="lt1"/>
                </a:highlight>
                <a:latin typeface="Arial"/>
                <a:ea typeface="Arial"/>
                <a:cs typeface="Arial"/>
                <a:sym typeface="Arial"/>
              </a:rPr>
              <a:t> (</a:t>
            </a:r>
            <a:r>
              <a:rPr b="1" lang="en" sz="1750">
                <a:solidFill>
                  <a:schemeClr val="dk2"/>
                </a:solidFill>
                <a:highlight>
                  <a:schemeClr val="lt1"/>
                </a:highlight>
                <a:latin typeface="Arial"/>
                <a:ea typeface="Arial"/>
                <a:cs typeface="Arial"/>
                <a:sym typeface="Arial"/>
              </a:rPr>
              <a:t>ECG</a:t>
            </a:r>
            <a:r>
              <a:rPr lang="en" sz="1750">
                <a:solidFill>
                  <a:schemeClr val="dk2"/>
                </a:solidFill>
                <a:highlight>
                  <a:schemeClr val="lt1"/>
                </a:highlight>
                <a:latin typeface="Arial"/>
                <a:ea typeface="Arial"/>
                <a:cs typeface="Arial"/>
                <a:sym typeface="Arial"/>
              </a:rPr>
              <a:t> or </a:t>
            </a:r>
            <a:r>
              <a:rPr b="1" lang="en" sz="1750">
                <a:solidFill>
                  <a:schemeClr val="dk2"/>
                </a:solidFill>
                <a:highlight>
                  <a:schemeClr val="lt1"/>
                </a:highlight>
                <a:latin typeface="Arial"/>
                <a:ea typeface="Arial"/>
                <a:cs typeface="Arial"/>
                <a:sym typeface="Arial"/>
              </a:rPr>
              <a:t>EKG</a:t>
            </a:r>
            <a:r>
              <a:rPr lang="en" sz="1750">
                <a:solidFill>
                  <a:schemeClr val="dk2"/>
                </a:solidFill>
                <a:highlight>
                  <a:schemeClr val="lt1"/>
                </a:highlight>
                <a:latin typeface="Arial"/>
                <a:ea typeface="Arial"/>
                <a:cs typeface="Arial"/>
                <a:sym typeface="Arial"/>
              </a:rPr>
              <a:t>), a recording of the heart's electrical activity through repeated </a:t>
            </a:r>
            <a:r>
              <a:rPr lang="en" sz="175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cardiac cycles</a:t>
            </a:r>
            <a:r>
              <a:rPr lang="en" sz="1750">
                <a:solidFill>
                  <a:schemeClr val="dk2"/>
                </a:solidFill>
                <a:highlight>
                  <a:schemeClr val="lt1"/>
                </a:highlight>
              </a:rPr>
              <a:t>.</a:t>
            </a:r>
            <a:endParaRPr sz="1750">
              <a:solidFill>
                <a:schemeClr val="dk2"/>
              </a:solidFill>
              <a:highlight>
                <a:schemeClr val="lt1"/>
              </a:highlight>
            </a:endParaRPr>
          </a:p>
          <a:p>
            <a:pPr indent="0" lvl="0" marL="0" rtl="0" algn="l">
              <a:spcBef>
                <a:spcPts val="1200"/>
              </a:spcBef>
              <a:spcAft>
                <a:spcPts val="1200"/>
              </a:spcAft>
              <a:buNone/>
            </a:pPr>
            <a:r>
              <a:rPr lang="en" sz="1750">
                <a:solidFill>
                  <a:schemeClr val="dk2"/>
                </a:solidFill>
                <a:highlight>
                  <a:schemeClr val="lt1"/>
                </a:highlight>
              </a:rPr>
              <a:t>                                                                                           </a:t>
            </a:r>
            <a:endParaRPr sz="1750">
              <a:solidFill>
                <a:schemeClr val="dk2"/>
              </a:solidFill>
              <a:highlight>
                <a:schemeClr val="lt1"/>
              </a:highlight>
            </a:endParaRPr>
          </a:p>
        </p:txBody>
      </p:sp>
      <p:pic>
        <p:nvPicPr>
          <p:cNvPr id="106" name="Google Shape;106;p20"/>
          <p:cNvPicPr preferRelativeResize="0"/>
          <p:nvPr/>
        </p:nvPicPr>
        <p:blipFill>
          <a:blip r:embed="rId4">
            <a:alphaModFix/>
          </a:blip>
          <a:stretch>
            <a:fillRect/>
          </a:stretch>
        </p:blipFill>
        <p:spPr>
          <a:xfrm>
            <a:off x="1936775" y="1938900"/>
            <a:ext cx="4853274" cy="311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EEG</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chemeClr val="dk2"/>
                </a:solidFill>
                <a:highlight>
                  <a:schemeClr val="lt1"/>
                </a:highlight>
                <a:latin typeface="Arial"/>
                <a:ea typeface="Arial"/>
                <a:cs typeface="Arial"/>
                <a:sym typeface="Arial"/>
              </a:rPr>
              <a:t>An electroencephalogram (EEG) is a test that measures electrical activity in the brain using small, metal discs (electrodes) attached to the scalp. Brain cells communicate via electrical impulses and are active all the time, even during asleep. This activity shows up as wavy lines on an EEG recording.</a:t>
            </a:r>
            <a:endParaRPr sz="1750">
              <a:solidFill>
                <a:schemeClr val="dk2"/>
              </a:solidFill>
              <a:highlight>
                <a:schemeClr val="lt1"/>
              </a:highlight>
              <a:latin typeface="Arial"/>
              <a:ea typeface="Arial"/>
              <a:cs typeface="Arial"/>
              <a:sym typeface="Arial"/>
            </a:endParaRPr>
          </a:p>
          <a:p>
            <a:pPr indent="0" lvl="0" marL="0" rtl="0" algn="l">
              <a:spcBef>
                <a:spcPts val="900"/>
              </a:spcBef>
              <a:spcAft>
                <a:spcPts val="0"/>
              </a:spcAft>
              <a:buNone/>
            </a:pPr>
            <a:r>
              <a:t/>
            </a:r>
            <a:endParaRPr sz="1750">
              <a:solidFill>
                <a:schemeClr val="dk2"/>
              </a:solidFill>
              <a:highlight>
                <a:schemeClr val="lt1"/>
              </a:highlight>
              <a:latin typeface="Arial"/>
              <a:ea typeface="Arial"/>
              <a:cs typeface="Arial"/>
              <a:sym typeface="Arial"/>
            </a:endParaRPr>
          </a:p>
          <a:p>
            <a:pPr indent="0" lvl="0" marL="0" rtl="0" algn="l">
              <a:spcBef>
                <a:spcPts val="900"/>
              </a:spcBef>
              <a:spcAft>
                <a:spcPts val="0"/>
              </a:spcAft>
              <a:buNone/>
            </a:pPr>
            <a:r>
              <a:t/>
            </a:r>
            <a:endParaRPr sz="1750">
              <a:solidFill>
                <a:schemeClr val="dk2"/>
              </a:solidFill>
              <a:highlight>
                <a:schemeClr val="lt1"/>
              </a:highlight>
              <a:latin typeface="Arial"/>
              <a:ea typeface="Arial"/>
              <a:cs typeface="Arial"/>
              <a:sym typeface="Arial"/>
            </a:endParaRPr>
          </a:p>
          <a:p>
            <a:pPr indent="0" lvl="0" marL="0" rtl="0" algn="l">
              <a:spcBef>
                <a:spcPts val="0"/>
              </a:spcBef>
              <a:spcAft>
                <a:spcPts val="1200"/>
              </a:spcAft>
              <a:buNone/>
            </a:pPr>
            <a:r>
              <a:t/>
            </a:r>
            <a:endParaRPr sz="1750">
              <a:solidFill>
                <a:schemeClr val="dk2"/>
              </a:solidFill>
              <a:highlight>
                <a:schemeClr val="lt1"/>
              </a:highlight>
            </a:endParaRPr>
          </a:p>
        </p:txBody>
      </p:sp>
      <p:pic>
        <p:nvPicPr>
          <p:cNvPr id="113" name="Google Shape;113;p21"/>
          <p:cNvPicPr preferRelativeResize="0"/>
          <p:nvPr/>
        </p:nvPicPr>
        <p:blipFill>
          <a:blip r:embed="rId3">
            <a:alphaModFix/>
          </a:blip>
          <a:stretch>
            <a:fillRect/>
          </a:stretch>
        </p:blipFill>
        <p:spPr>
          <a:xfrm>
            <a:off x="2198050" y="2571750"/>
            <a:ext cx="4049101" cy="2339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