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jan\Downloads\delete%20permanent%20file\g.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3" Type="http://schemas.openxmlformats.org/officeDocument/2006/relationships/oleObject" Target="file:///C:\Users\sujan\Downloads\delete%20permanent%20file\gg.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g!$B$1</c:f>
              <c:strCache>
                <c:ptCount val="1"/>
                <c:pt idx="0">
                  <c:v>pct</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g!$A$2:$A$11</c:f>
              <c:strCache>
                <c:ptCount val="10"/>
                <c:pt idx="0">
                  <c:v>Amazon</c:v>
                </c:pt>
                <c:pt idx="1">
                  <c:v>Atliq Exclusive</c:v>
                </c:pt>
                <c:pt idx="2">
                  <c:v>Atliq e Store</c:v>
                </c:pt>
                <c:pt idx="3">
                  <c:v>Sage</c:v>
                </c:pt>
                <c:pt idx="4">
                  <c:v>Flipkart</c:v>
                </c:pt>
                <c:pt idx="5">
                  <c:v>Leader</c:v>
                </c:pt>
                <c:pt idx="6">
                  <c:v>Neptune</c:v>
                </c:pt>
                <c:pt idx="7">
                  <c:v>Ebay</c:v>
                </c:pt>
                <c:pt idx="8">
                  <c:v>Electricalsocity</c:v>
                </c:pt>
                <c:pt idx="9">
                  <c:v>Synthetic</c:v>
                </c:pt>
              </c:strCache>
            </c:strRef>
          </c:cat>
          <c:val>
            <c:numRef>
              <c:f>g!$B$2:$B$11</c:f>
              <c:numCache>
                <c:formatCode>General</c:formatCode>
                <c:ptCount val="10"/>
                <c:pt idx="0">
                  <c:v>13.23</c:v>
                </c:pt>
                <c:pt idx="1">
                  <c:v>9.6999999999999993</c:v>
                </c:pt>
                <c:pt idx="2">
                  <c:v>8.5299999999999994</c:v>
                </c:pt>
                <c:pt idx="3">
                  <c:v>3.29</c:v>
                </c:pt>
                <c:pt idx="4">
                  <c:v>3.06</c:v>
                </c:pt>
                <c:pt idx="5">
                  <c:v>2.98</c:v>
                </c:pt>
                <c:pt idx="6">
                  <c:v>2.5499999999999998</c:v>
                </c:pt>
                <c:pt idx="7">
                  <c:v>2.41</c:v>
                </c:pt>
                <c:pt idx="8">
                  <c:v>1.97</c:v>
                </c:pt>
                <c:pt idx="9">
                  <c:v>1.95</c:v>
                </c:pt>
              </c:numCache>
            </c:numRef>
          </c:val>
          <c:extLst>
            <c:ext xmlns:c16="http://schemas.microsoft.com/office/drawing/2014/chart" uri="{C3380CC4-5D6E-409C-BE32-E72D297353CC}">
              <c16:uniqueId val="{00000000-A950-4667-98E5-7959990CAB6A}"/>
            </c:ext>
          </c:extLst>
        </c:ser>
        <c:dLbls>
          <c:dLblPos val="inEnd"/>
          <c:showLegendKey val="0"/>
          <c:showVal val="1"/>
          <c:showCatName val="0"/>
          <c:showSerName val="0"/>
          <c:showPercent val="0"/>
          <c:showBubbleSize val="0"/>
        </c:dLbls>
        <c:gapWidth val="65"/>
        <c:axId val="1001573343"/>
        <c:axId val="1001575423"/>
      </c:barChart>
      <c:catAx>
        <c:axId val="1001573343"/>
        <c:scaling>
          <c:orientation val="maxMin"/>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01575423"/>
        <c:crossesAt val="0"/>
        <c:auto val="1"/>
        <c:lblAlgn val="ctr"/>
        <c:lblOffset val="100"/>
        <c:noMultiLvlLbl val="0"/>
      </c:catAx>
      <c:valAx>
        <c:axId val="1001575423"/>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01573343"/>
        <c:crosses val="max"/>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EU</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gg!$C$1</c:f>
              <c:strCache>
                <c:ptCount val="1"/>
                <c:pt idx="0">
                  <c:v>net_sales_mln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BB7-4860-9444-12DB0C4B196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BB7-4860-9444-12DB0C4B196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BB7-4860-9444-12DB0C4B196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BB7-4860-9444-12DB0C4B1967}"/>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1BB7-4860-9444-12DB0C4B1967}"/>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1BB7-4860-9444-12DB0C4B1967}"/>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1BB7-4860-9444-12DB0C4B1967}"/>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1BB7-4860-9444-12DB0C4B1967}"/>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1BB7-4860-9444-12DB0C4B1967}"/>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1BB7-4860-9444-12DB0C4B1967}"/>
              </c:ext>
            </c:extLst>
          </c:dPt>
          <c:dLbls>
            <c:dLbl>
              <c:idx val="0"/>
              <c:tx>
                <c:rich>
                  <a:bodyPr/>
                  <a:lstStyle/>
                  <a:p>
                    <a:fld id="{91127859-1476-4335-B55A-16E18262B9E5}"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1BB7-4860-9444-12DB0C4B1967}"/>
                </c:ext>
              </c:extLst>
            </c:dLbl>
            <c:dLbl>
              <c:idx val="1"/>
              <c:tx>
                <c:rich>
                  <a:bodyPr/>
                  <a:lstStyle/>
                  <a:p>
                    <a:fld id="{3471C597-6099-4B92-A404-E61A5F009FD7}"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1BB7-4860-9444-12DB0C4B1967}"/>
                </c:ext>
              </c:extLst>
            </c:dLbl>
            <c:dLbl>
              <c:idx val="2"/>
              <c:tx>
                <c:rich>
                  <a:bodyPr/>
                  <a:lstStyle/>
                  <a:p>
                    <a:fld id="{1E66233D-829C-4C5C-B0B7-E33917BB09EF}"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1BB7-4860-9444-12DB0C4B1967}"/>
                </c:ext>
              </c:extLst>
            </c:dLbl>
            <c:dLbl>
              <c:idx val="3"/>
              <c:tx>
                <c:rich>
                  <a:bodyPr/>
                  <a:lstStyle/>
                  <a:p>
                    <a:fld id="{07F46F61-58B9-444C-B48D-4C8C90FC6CE7}"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1BB7-4860-9444-12DB0C4B1967}"/>
                </c:ext>
              </c:extLst>
            </c:dLbl>
            <c:dLbl>
              <c:idx val="4"/>
              <c:tx>
                <c:rich>
                  <a:bodyPr/>
                  <a:lstStyle/>
                  <a:p>
                    <a:fld id="{D9AAFC4C-52C7-4470-9C8D-21C28C7C1768}"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1BB7-4860-9444-12DB0C4B1967}"/>
                </c:ext>
              </c:extLst>
            </c:dLbl>
            <c:dLbl>
              <c:idx val="5"/>
              <c:tx>
                <c:rich>
                  <a:bodyPr/>
                  <a:lstStyle/>
                  <a:p>
                    <a:fld id="{69699FB3-786F-4566-B7A8-9DC757B6E439}"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1BB7-4860-9444-12DB0C4B1967}"/>
                </c:ext>
              </c:extLst>
            </c:dLbl>
            <c:dLbl>
              <c:idx val="6"/>
              <c:tx>
                <c:rich>
                  <a:bodyPr/>
                  <a:lstStyle/>
                  <a:p>
                    <a:fld id="{EE280743-FDD2-4308-899E-C9539C99EBAE}"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1BB7-4860-9444-12DB0C4B1967}"/>
                </c:ext>
              </c:extLst>
            </c:dLbl>
            <c:dLbl>
              <c:idx val="7"/>
              <c:tx>
                <c:rich>
                  <a:bodyPr/>
                  <a:lstStyle/>
                  <a:p>
                    <a:fld id="{DE078675-C2E4-4FF1-8899-6A6E32F4B415}"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1BB7-4860-9444-12DB0C4B1967}"/>
                </c:ext>
              </c:extLst>
            </c:dLbl>
            <c:dLbl>
              <c:idx val="8"/>
              <c:layout>
                <c:manualLayout>
                  <c:x val="-1.1296806649168854E-2"/>
                  <c:y val="2.4858559346748303E-2"/>
                </c:manualLayout>
              </c:layout>
              <c:tx>
                <c:rich>
                  <a:bodyPr/>
                  <a:lstStyle/>
                  <a:p>
                    <a:fld id="{9A0FB0FA-B2CC-4A53-BA55-0068C499B479}" type="CELLRANGE">
                      <a:rPr lang="en-US"/>
                      <a:pPr/>
                      <a:t>[CELLRANGE]</a:t>
                    </a:fld>
                    <a:endParaRPr lang="en-IN"/>
                  </a:p>
                </c:rich>
              </c:tx>
              <c:dLblPos val="bestFi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1BB7-4860-9444-12DB0C4B1967}"/>
                </c:ext>
              </c:extLst>
            </c:dLbl>
            <c:dLbl>
              <c:idx val="9"/>
              <c:layout>
                <c:manualLayout>
                  <c:x val="2.604352580927384E-2"/>
                  <c:y val="2.0698818897637795E-2"/>
                </c:manualLayout>
              </c:layout>
              <c:tx>
                <c:rich>
                  <a:bodyPr/>
                  <a:lstStyle/>
                  <a:p>
                    <a:fld id="{702CF36B-D9B6-4300-8E8F-04A90569A330}" type="CELLRANGE">
                      <a:rPr lang="en-US"/>
                      <a:pPr/>
                      <a:t>[CELLRANGE]</a:t>
                    </a:fld>
                    <a:endParaRPr lang="en-IN"/>
                  </a:p>
                </c:rich>
              </c:tx>
              <c:dLblPos val="bestFi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1BB7-4860-9444-12DB0C4B1967}"/>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multiLvlStrRef>
              <c:f>gg!$A$2:$B$49</c:f>
              <c:multiLvlStrCache>
                <c:ptCount val="10"/>
                <c:lvl>
                  <c:pt idx="0">
                    <c:v>EU</c:v>
                  </c:pt>
                  <c:pt idx="1">
                    <c:v>EU</c:v>
                  </c:pt>
                  <c:pt idx="2">
                    <c:v>EU</c:v>
                  </c:pt>
                  <c:pt idx="3">
                    <c:v>EU</c:v>
                  </c:pt>
                  <c:pt idx="4">
                    <c:v>EU</c:v>
                  </c:pt>
                  <c:pt idx="5">
                    <c:v>EU</c:v>
                  </c:pt>
                  <c:pt idx="6">
                    <c:v>EU</c:v>
                  </c:pt>
                  <c:pt idx="7">
                    <c:v>EU</c:v>
                  </c:pt>
                  <c:pt idx="8">
                    <c:v>EU</c:v>
                  </c:pt>
                  <c:pt idx="9">
                    <c:v>EU</c:v>
                  </c:pt>
                </c:lvl>
                <c:lvl>
                  <c:pt idx="0">
                    <c:v>Atliq Exclusive</c:v>
                  </c:pt>
                  <c:pt idx="1">
                    <c:v>Atliq e Store</c:v>
                  </c:pt>
                  <c:pt idx="2">
                    <c:v>Epic Stores</c:v>
                  </c:pt>
                  <c:pt idx="3">
                    <c:v>Elite</c:v>
                  </c:pt>
                  <c:pt idx="4">
                    <c:v>Chip 7</c:v>
                  </c:pt>
                  <c:pt idx="5">
                    <c:v>UniEuro</c:v>
                  </c:pt>
                  <c:pt idx="6">
                    <c:v>Media Markt</c:v>
                  </c:pt>
                  <c:pt idx="7">
                    <c:v>Sorefoz</c:v>
                  </c:pt>
                  <c:pt idx="8">
                    <c:v>Digimarket</c:v>
                  </c:pt>
                  <c:pt idx="9">
                    <c:v>Otto</c:v>
                  </c:pt>
                </c:lvl>
              </c:multiLvlStrCache>
              <c:extLst/>
            </c:multiLvlStrRef>
          </c:cat>
          <c:val>
            <c:numRef>
              <c:f>gg!$C$2:$C$49</c:f>
              <c:numCache>
                <c:formatCode>General</c:formatCode>
                <c:ptCount val="10"/>
                <c:pt idx="0">
                  <c:v>13.39</c:v>
                </c:pt>
                <c:pt idx="1">
                  <c:v>19.829999999999998</c:v>
                </c:pt>
                <c:pt idx="2">
                  <c:v>3.53</c:v>
                </c:pt>
                <c:pt idx="3">
                  <c:v>5.41</c:v>
                </c:pt>
                <c:pt idx="4">
                  <c:v>7.23</c:v>
                </c:pt>
                <c:pt idx="5">
                  <c:v>9.6300000000000008</c:v>
                </c:pt>
                <c:pt idx="6">
                  <c:v>6.88</c:v>
                </c:pt>
                <c:pt idx="7">
                  <c:v>6.13</c:v>
                </c:pt>
                <c:pt idx="8">
                  <c:v>1.44</c:v>
                </c:pt>
                <c:pt idx="9">
                  <c:v>1.57</c:v>
                </c:pt>
              </c:numCache>
              <c:extLst/>
            </c:numRef>
          </c:val>
          <c:extLst>
            <c:ext xmlns:c15="http://schemas.microsoft.com/office/drawing/2012/chart" uri="{02D57815-91ED-43cb-92C2-25804820EDAC}">
              <c15:datalabelsRange>
                <c15:f>gg!$C$40:$C$49</c15:f>
                <c15:dlblRangeCache>
                  <c:ptCount val="10"/>
                  <c:pt idx="0">
                    <c:v>13.39</c:v>
                  </c:pt>
                  <c:pt idx="1">
                    <c:v>19.83</c:v>
                  </c:pt>
                  <c:pt idx="2">
                    <c:v>3.53</c:v>
                  </c:pt>
                  <c:pt idx="3">
                    <c:v>5.41</c:v>
                  </c:pt>
                  <c:pt idx="4">
                    <c:v>7.23</c:v>
                  </c:pt>
                  <c:pt idx="5">
                    <c:v>9.63</c:v>
                  </c:pt>
                  <c:pt idx="6">
                    <c:v>6.88</c:v>
                  </c:pt>
                  <c:pt idx="7">
                    <c:v>6.13</c:v>
                  </c:pt>
                  <c:pt idx="8">
                    <c:v>1.44</c:v>
                  </c:pt>
                  <c:pt idx="9">
                    <c:v>1.57</c:v>
                  </c:pt>
                </c15:dlblRangeCache>
              </c15:datalabelsRange>
            </c:ext>
            <c:ext xmlns:c16="http://schemas.microsoft.com/office/drawing/2014/chart" uri="{C3380CC4-5D6E-409C-BE32-E72D297353CC}">
              <c16:uniqueId val="{00000014-1BB7-4860-9444-12DB0C4B1967}"/>
            </c:ext>
          </c:extLst>
        </c:ser>
        <c:dLbls>
          <c:dLblPos val="ctr"/>
          <c:showLegendKey val="0"/>
          <c:showVal val="1"/>
          <c:showCatName val="0"/>
          <c:showSerName val="0"/>
          <c:showPercent val="0"/>
          <c:showBubbleSize val="0"/>
          <c:showLeaderLines val="0"/>
        </c:dLbls>
        <c:firstSliceAng val="0"/>
        <c:extLst>
          <c:ext xmlns:c15="http://schemas.microsoft.com/office/drawing/2012/chart" uri="{02D57815-91ED-43cb-92C2-25804820EDAC}">
            <c15:filteredPieSeries>
              <c15:ser>
                <c:idx val="1"/>
                <c:order val="1"/>
                <c:tx>
                  <c:strRef>
                    <c:extLst>
                      <c:ext uri="{02D57815-91ED-43cb-92C2-25804820EDAC}">
                        <c15:formulaRef>
                          <c15:sqref>gg!$D$1</c15:sqref>
                        </c15:formulaRef>
                      </c:ext>
                    </c:extLst>
                    <c:strCache>
                      <c:ptCount val="1"/>
                      <c:pt idx="0">
                        <c:v>pct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6-1BB7-4860-9444-12DB0C4B196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8-1BB7-4860-9444-12DB0C4B196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A-1BB7-4860-9444-12DB0C4B196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1BB7-4860-9444-12DB0C4B1967}"/>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E-1BB7-4860-9444-12DB0C4B1967}"/>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0-1BB7-4860-9444-12DB0C4B1967}"/>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2-1BB7-4860-9444-12DB0C4B1967}"/>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4-1BB7-4860-9444-12DB0C4B1967}"/>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6-1BB7-4860-9444-12DB0C4B1967}"/>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8-1BB7-4860-9444-12DB0C4B196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uri="{CE6537A1-D6FC-4f65-9D91-7224C49458BB}"/>
                  </c:extLst>
                </c:dLbls>
                <c:cat>
                  <c:multiLvlStrRef>
                    <c:extLst>
                      <c:ext uri="{02D57815-91ED-43cb-92C2-25804820EDAC}">
                        <c15:formulaRef>
                          <c15:sqref>gg!$A$2:$B$49</c15:sqref>
                        </c15:formulaRef>
                      </c:ext>
                    </c:extLst>
                    <c:multiLvlStrCache>
                      <c:ptCount val="10"/>
                      <c:lvl>
                        <c:pt idx="0">
                          <c:v>EU</c:v>
                        </c:pt>
                        <c:pt idx="1">
                          <c:v>EU</c:v>
                        </c:pt>
                        <c:pt idx="2">
                          <c:v>EU</c:v>
                        </c:pt>
                        <c:pt idx="3">
                          <c:v>EU</c:v>
                        </c:pt>
                        <c:pt idx="4">
                          <c:v>EU</c:v>
                        </c:pt>
                        <c:pt idx="5">
                          <c:v>EU</c:v>
                        </c:pt>
                        <c:pt idx="6">
                          <c:v>EU</c:v>
                        </c:pt>
                        <c:pt idx="7">
                          <c:v>EU</c:v>
                        </c:pt>
                        <c:pt idx="8">
                          <c:v>EU</c:v>
                        </c:pt>
                        <c:pt idx="9">
                          <c:v>EU</c:v>
                        </c:pt>
                      </c:lvl>
                      <c:lvl>
                        <c:pt idx="0">
                          <c:v>Atliq Exclusive</c:v>
                        </c:pt>
                        <c:pt idx="1">
                          <c:v>Atliq e Store</c:v>
                        </c:pt>
                        <c:pt idx="2">
                          <c:v>Epic Stores</c:v>
                        </c:pt>
                        <c:pt idx="3">
                          <c:v>Elite</c:v>
                        </c:pt>
                        <c:pt idx="4">
                          <c:v>Chip 7</c:v>
                        </c:pt>
                        <c:pt idx="5">
                          <c:v>UniEuro</c:v>
                        </c:pt>
                        <c:pt idx="6">
                          <c:v>Media Markt</c:v>
                        </c:pt>
                        <c:pt idx="7">
                          <c:v>Sorefoz</c:v>
                        </c:pt>
                        <c:pt idx="8">
                          <c:v>Digimarket</c:v>
                        </c:pt>
                        <c:pt idx="9">
                          <c:v>Otto</c:v>
                        </c:pt>
                      </c:lvl>
                    </c:multiLvlStrCache>
                  </c:multiLvlStrRef>
                </c:cat>
                <c:val>
                  <c:numRef>
                    <c:extLst>
                      <c:ext uri="{02D57815-91ED-43cb-92C2-25804820EDAC}">
                        <c15:formulaRef>
                          <c15:sqref>gg!$D$2:$D$49</c15:sqref>
                        </c15:formulaRef>
                      </c:ext>
                    </c:extLst>
                    <c:numCache>
                      <c:formatCode>0.00</c:formatCode>
                      <c:ptCount val="10"/>
                      <c:pt idx="0">
                        <c:v>6.6676630000000001</c:v>
                      </c:pt>
                      <c:pt idx="1">
                        <c:v>9.8745139999999996</c:v>
                      </c:pt>
                      <c:pt idx="2">
                        <c:v>1.7577929999999999</c:v>
                      </c:pt>
                      <c:pt idx="3">
                        <c:v>2.6939549999999999</c:v>
                      </c:pt>
                      <c:pt idx="4">
                        <c:v>3.6002390000000002</c:v>
                      </c:pt>
                      <c:pt idx="5">
                        <c:v>4.7953390000000002</c:v>
                      </c:pt>
                      <c:pt idx="6">
                        <c:v>3.4259539999999999</c:v>
                      </c:pt>
                      <c:pt idx="7">
                        <c:v>3.0524849999999999</c:v>
                      </c:pt>
                      <c:pt idx="8">
                        <c:v>0.71706000000000003</c:v>
                      </c:pt>
                      <c:pt idx="9">
                        <c:v>0.78179500000000002</c:v>
                      </c:pt>
                    </c:numCache>
                  </c:numRef>
                </c:val>
                <c:extLst>
                  <c:ext xmlns:c16="http://schemas.microsoft.com/office/drawing/2014/chart" uri="{C3380CC4-5D6E-409C-BE32-E72D297353CC}">
                    <c16:uniqueId val="{00000029-1BB7-4860-9444-12DB0C4B1967}"/>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gg!$C$1</c15:sqref>
                        </c15:formulaRef>
                      </c:ext>
                    </c:extLst>
                    <c:strCache>
                      <c:ptCount val="1"/>
                      <c:pt idx="0">
                        <c:v>net_sales_mln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2B-1BB7-4860-9444-12DB0C4B1967}"/>
                    </c:ext>
                  </c:extLst>
                </c:dPt>
                <c:dPt>
                  <c:idx val="1"/>
                  <c:bubble3D val="0"/>
                  <c:spPr>
                    <a:solidFill>
                      <a:schemeClr val="accent2"/>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2D-1BB7-4860-9444-12DB0C4B1967}"/>
                    </c:ext>
                  </c:extLst>
                </c:dPt>
                <c:dPt>
                  <c:idx val="2"/>
                  <c:bubble3D val="0"/>
                  <c:spPr>
                    <a:solidFill>
                      <a:schemeClr val="accent3"/>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2F-1BB7-4860-9444-12DB0C4B1967}"/>
                    </c:ext>
                  </c:extLst>
                </c:dPt>
                <c:dPt>
                  <c:idx val="3"/>
                  <c:bubble3D val="0"/>
                  <c:spPr>
                    <a:solidFill>
                      <a:schemeClr val="accent4"/>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1-1BB7-4860-9444-12DB0C4B1967}"/>
                    </c:ext>
                  </c:extLst>
                </c:dPt>
                <c:dPt>
                  <c:idx val="4"/>
                  <c:bubble3D val="0"/>
                  <c:spPr>
                    <a:solidFill>
                      <a:schemeClr val="accent5"/>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3-1BB7-4860-9444-12DB0C4B1967}"/>
                    </c:ext>
                  </c:extLst>
                </c:dPt>
                <c:dPt>
                  <c:idx val="5"/>
                  <c:bubble3D val="0"/>
                  <c:spPr>
                    <a:solidFill>
                      <a:schemeClr val="accent6"/>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5-1BB7-4860-9444-12DB0C4B1967}"/>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7-1BB7-4860-9444-12DB0C4B1967}"/>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9-1BB7-4860-9444-12DB0C4B1967}"/>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B-1BB7-4860-9444-12DB0C4B1967}"/>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3D-1BB7-4860-9444-12DB0C4B196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multiLvlStrRef>
                    <c:extLst xmlns:c15="http://schemas.microsoft.com/office/drawing/2012/chart">
                      <c:ext xmlns:c15="http://schemas.microsoft.com/office/drawing/2012/chart" uri="{02D57815-91ED-43cb-92C2-25804820EDAC}">
                        <c15:formulaRef>
                          <c15:sqref>gg!$A$2:$B$49</c15:sqref>
                        </c15:formulaRef>
                      </c:ext>
                    </c:extLst>
                    <c:multiLvlStrCache>
                      <c:ptCount val="10"/>
                      <c:lvl>
                        <c:pt idx="0">
                          <c:v>EU</c:v>
                        </c:pt>
                        <c:pt idx="1">
                          <c:v>EU</c:v>
                        </c:pt>
                        <c:pt idx="2">
                          <c:v>EU</c:v>
                        </c:pt>
                        <c:pt idx="3">
                          <c:v>EU</c:v>
                        </c:pt>
                        <c:pt idx="4">
                          <c:v>EU</c:v>
                        </c:pt>
                        <c:pt idx="5">
                          <c:v>EU</c:v>
                        </c:pt>
                        <c:pt idx="6">
                          <c:v>EU</c:v>
                        </c:pt>
                        <c:pt idx="7">
                          <c:v>EU</c:v>
                        </c:pt>
                        <c:pt idx="8">
                          <c:v>EU</c:v>
                        </c:pt>
                        <c:pt idx="9">
                          <c:v>EU</c:v>
                        </c:pt>
                      </c:lvl>
                      <c:lvl>
                        <c:pt idx="0">
                          <c:v>Atliq Exclusive</c:v>
                        </c:pt>
                        <c:pt idx="1">
                          <c:v>Atliq e Store</c:v>
                        </c:pt>
                        <c:pt idx="2">
                          <c:v>Epic Stores</c:v>
                        </c:pt>
                        <c:pt idx="3">
                          <c:v>Elite</c:v>
                        </c:pt>
                        <c:pt idx="4">
                          <c:v>Chip 7</c:v>
                        </c:pt>
                        <c:pt idx="5">
                          <c:v>UniEuro</c:v>
                        </c:pt>
                        <c:pt idx="6">
                          <c:v>Media Markt</c:v>
                        </c:pt>
                        <c:pt idx="7">
                          <c:v>Sorefoz</c:v>
                        </c:pt>
                        <c:pt idx="8">
                          <c:v>Digimarket</c:v>
                        </c:pt>
                        <c:pt idx="9">
                          <c:v>Otto</c:v>
                        </c:pt>
                      </c:lvl>
                    </c:multiLvlStrCache>
                  </c:multiLvlStrRef>
                </c:cat>
                <c:val>
                  <c:numRef>
                    <c:extLst xmlns:c15="http://schemas.microsoft.com/office/drawing/2012/chart">
                      <c:ext xmlns:c15="http://schemas.microsoft.com/office/drawing/2012/chart" uri="{02D57815-91ED-43cb-92C2-25804820EDAC}">
                        <c15:formulaRef>
                          <c15:sqref>(gg!$C$2:$C$49,gg!$C$84:$C$104)</c15:sqref>
                        </c15:formulaRef>
                      </c:ext>
                    </c:extLst>
                    <c:numCache>
                      <c:formatCode>General</c:formatCode>
                      <c:ptCount val="10"/>
                      <c:pt idx="0">
                        <c:v>13.39</c:v>
                      </c:pt>
                      <c:pt idx="1">
                        <c:v>19.829999999999998</c:v>
                      </c:pt>
                      <c:pt idx="2">
                        <c:v>3.53</c:v>
                      </c:pt>
                      <c:pt idx="3">
                        <c:v>5.41</c:v>
                      </c:pt>
                      <c:pt idx="4">
                        <c:v>7.23</c:v>
                      </c:pt>
                      <c:pt idx="5">
                        <c:v>9.6300000000000008</c:v>
                      </c:pt>
                      <c:pt idx="6">
                        <c:v>6.88</c:v>
                      </c:pt>
                      <c:pt idx="7">
                        <c:v>6.13</c:v>
                      </c:pt>
                      <c:pt idx="8">
                        <c:v>1.44</c:v>
                      </c:pt>
                      <c:pt idx="9">
                        <c:v>1.57</c:v>
                      </c:pt>
                    </c:numCache>
                  </c:numRef>
                </c:val>
                <c:extLst xmlns:c15="http://schemas.microsoft.com/office/drawing/2012/chart">
                  <c:ext xmlns:c16="http://schemas.microsoft.com/office/drawing/2014/chart" uri="{C3380CC4-5D6E-409C-BE32-E72D297353CC}">
                    <c16:uniqueId val="{0000003E-1BB7-4860-9444-12DB0C4B1967}"/>
                  </c:ext>
                </c:extLst>
              </c15:ser>
            </c15:filteredPieSeries>
          </c:ext>
        </c:extLst>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APAC</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gg!$E$1</c:f>
              <c:strCache>
                <c:ptCount val="1"/>
                <c:pt idx="0">
                  <c:v>pct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087-416D-B889-9FC32595D52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087-416D-B889-9FC32595D52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087-416D-B889-9FC32595D52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087-416D-B889-9FC32595D52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087-416D-B889-9FC32595D52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B087-416D-B889-9FC32595D521}"/>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B087-416D-B889-9FC32595D521}"/>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B087-416D-B889-9FC32595D521}"/>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B087-416D-B889-9FC32595D521}"/>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B087-416D-B889-9FC32595D521}"/>
              </c:ext>
            </c:extLst>
          </c:dPt>
          <c:dLbls>
            <c:dLbl>
              <c:idx val="0"/>
              <c:tx>
                <c:rich>
                  <a:bodyPr/>
                  <a:lstStyle/>
                  <a:p>
                    <a:fld id="{B5E93EA2-FCDC-4EBF-B81D-F6ED69CB7837}"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B087-416D-B889-9FC32595D521}"/>
                </c:ext>
              </c:extLst>
            </c:dLbl>
            <c:dLbl>
              <c:idx val="1"/>
              <c:tx>
                <c:rich>
                  <a:bodyPr/>
                  <a:lstStyle/>
                  <a:p>
                    <a:fld id="{29D57D4F-C392-469E-88B5-9BC020EA651F}"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087-416D-B889-9FC32595D521}"/>
                </c:ext>
              </c:extLst>
            </c:dLbl>
            <c:dLbl>
              <c:idx val="2"/>
              <c:tx>
                <c:rich>
                  <a:bodyPr/>
                  <a:lstStyle/>
                  <a:p>
                    <a:fld id="{85E5A962-0F40-4E5D-B3E8-57703600EC08}"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087-416D-B889-9FC32595D521}"/>
                </c:ext>
              </c:extLst>
            </c:dLbl>
            <c:dLbl>
              <c:idx val="3"/>
              <c:tx>
                <c:rich>
                  <a:bodyPr/>
                  <a:lstStyle/>
                  <a:p>
                    <a:fld id="{CA153CE9-8778-42E6-A1DE-C75A28A34242}"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087-416D-B889-9FC32595D521}"/>
                </c:ext>
              </c:extLst>
            </c:dLbl>
            <c:dLbl>
              <c:idx val="4"/>
              <c:tx>
                <c:rich>
                  <a:bodyPr/>
                  <a:lstStyle/>
                  <a:p>
                    <a:fld id="{AA3171A8-5FA9-4F1F-AF93-BD750ADF1E99}"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087-416D-B889-9FC32595D521}"/>
                </c:ext>
              </c:extLst>
            </c:dLbl>
            <c:dLbl>
              <c:idx val="5"/>
              <c:tx>
                <c:rich>
                  <a:bodyPr/>
                  <a:lstStyle/>
                  <a:p>
                    <a:fld id="{04D34FD6-4E7A-4272-B089-38A149672F81}"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087-416D-B889-9FC32595D521}"/>
                </c:ext>
              </c:extLst>
            </c:dLbl>
            <c:dLbl>
              <c:idx val="6"/>
              <c:tx>
                <c:rich>
                  <a:bodyPr/>
                  <a:lstStyle/>
                  <a:p>
                    <a:fld id="{FB9FBF4E-55BD-43BF-AB02-CB7E96C36C13}"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087-416D-B889-9FC32595D521}"/>
                </c:ext>
              </c:extLst>
            </c:dLbl>
            <c:dLbl>
              <c:idx val="7"/>
              <c:tx>
                <c:rich>
                  <a:bodyPr/>
                  <a:lstStyle/>
                  <a:p>
                    <a:fld id="{7188D5E9-1B70-4884-97AC-889E0B0B83A6}"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087-416D-B889-9FC32595D521}"/>
                </c:ext>
              </c:extLst>
            </c:dLbl>
            <c:dLbl>
              <c:idx val="8"/>
              <c:tx>
                <c:rich>
                  <a:bodyPr/>
                  <a:lstStyle/>
                  <a:p>
                    <a:fld id="{FD7A2F2D-7E1D-442C-934E-6C32B4264490}"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087-416D-B889-9FC32595D521}"/>
                </c:ext>
              </c:extLst>
            </c:dLbl>
            <c:dLbl>
              <c:idx val="9"/>
              <c:tx>
                <c:rich>
                  <a:bodyPr/>
                  <a:lstStyle/>
                  <a:p>
                    <a:fld id="{087C3FDB-834A-4565-BE0F-8BCE7D54C710}"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087-416D-B889-9FC32595D521}"/>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showDataLabelsRange val="1"/>
              </c:ext>
            </c:extLst>
          </c:dLbls>
          <c:cat>
            <c:multiLvlStrRef>
              <c:f>gg!$A$2:$B$11</c:f>
              <c:multiLvlStrCache>
                <c:ptCount val="10"/>
                <c:lvl>
                  <c:pt idx="0">
                    <c:v>APAC</c:v>
                  </c:pt>
                  <c:pt idx="1">
                    <c:v>APAC</c:v>
                  </c:pt>
                  <c:pt idx="2">
                    <c:v>APAC</c:v>
                  </c:pt>
                  <c:pt idx="3">
                    <c:v>APAC</c:v>
                  </c:pt>
                  <c:pt idx="4">
                    <c:v>APAC</c:v>
                  </c:pt>
                  <c:pt idx="5">
                    <c:v>APAC</c:v>
                  </c:pt>
                  <c:pt idx="6">
                    <c:v>APAC</c:v>
                  </c:pt>
                  <c:pt idx="7">
                    <c:v>APAC</c:v>
                  </c:pt>
                  <c:pt idx="8">
                    <c:v>APAC</c:v>
                  </c:pt>
                  <c:pt idx="9">
                    <c:v>APAC</c:v>
                  </c:pt>
                </c:lvl>
                <c:lvl>
                  <c:pt idx="0">
                    <c:v>Amazon</c:v>
                  </c:pt>
                  <c:pt idx="1">
                    <c:v>Atliq Exclusive</c:v>
                  </c:pt>
                  <c:pt idx="2">
                    <c:v>Atliq e Store</c:v>
                  </c:pt>
                  <c:pt idx="3">
                    <c:v>Leader</c:v>
                  </c:pt>
                  <c:pt idx="4">
                    <c:v>Sage</c:v>
                  </c:pt>
                  <c:pt idx="5">
                    <c:v>Neptune</c:v>
                  </c:pt>
                  <c:pt idx="6">
                    <c:v>Electricalsocity</c:v>
                  </c:pt>
                  <c:pt idx="7">
                    <c:v>Synthetic</c:v>
                  </c:pt>
                  <c:pt idx="8">
                    <c:v>Propel</c:v>
                  </c:pt>
                  <c:pt idx="9">
                    <c:v>Flipkart</c:v>
                  </c:pt>
                </c:lvl>
              </c:multiLvlStrCache>
            </c:multiLvlStrRef>
          </c:cat>
          <c:val>
            <c:numRef>
              <c:f>gg!$E$2:$E$11</c:f>
              <c:numCache>
                <c:formatCode>0%</c:formatCode>
                <c:ptCount val="10"/>
                <c:pt idx="0">
                  <c:v>0.12988688000000001</c:v>
                </c:pt>
                <c:pt idx="1">
                  <c:v>0.11669682999999999</c:v>
                </c:pt>
                <c:pt idx="2">
                  <c:v>8.3642529999999993E-2</c:v>
                </c:pt>
                <c:pt idx="3">
                  <c:v>5.5475110000000001E-2</c:v>
                </c:pt>
                <c:pt idx="4">
                  <c:v>5.1696829999999999E-2</c:v>
                </c:pt>
                <c:pt idx="5">
                  <c:v>4.7533940000000004E-2</c:v>
                </c:pt>
                <c:pt idx="6">
                  <c:v>3.6764709999999999E-2</c:v>
                </c:pt>
                <c:pt idx="7">
                  <c:v>3.1990949999999997E-2</c:v>
                </c:pt>
                <c:pt idx="8">
                  <c:v>3.1990949999999997E-2</c:v>
                </c:pt>
                <c:pt idx="9">
                  <c:v>2.932127E-2</c:v>
                </c:pt>
              </c:numCache>
            </c:numRef>
          </c:val>
          <c:extLst>
            <c:ext xmlns:c15="http://schemas.microsoft.com/office/drawing/2012/chart" uri="{02D57815-91ED-43cb-92C2-25804820EDAC}">
              <c15:datalabelsRange>
                <c15:f>gg!$D$2:$D$11</c15:f>
                <c15:dlblRangeCache>
                  <c:ptCount val="10"/>
                  <c:pt idx="0">
                    <c:v>12.99</c:v>
                  </c:pt>
                  <c:pt idx="1">
                    <c:v>11.67</c:v>
                  </c:pt>
                  <c:pt idx="2">
                    <c:v>8.36</c:v>
                  </c:pt>
                  <c:pt idx="3">
                    <c:v>5.55</c:v>
                  </c:pt>
                  <c:pt idx="4">
                    <c:v>5.17</c:v>
                  </c:pt>
                  <c:pt idx="5">
                    <c:v>4.75</c:v>
                  </c:pt>
                  <c:pt idx="6">
                    <c:v>3.68</c:v>
                  </c:pt>
                  <c:pt idx="7">
                    <c:v>3.20</c:v>
                  </c:pt>
                  <c:pt idx="8">
                    <c:v>3.20</c:v>
                  </c:pt>
                  <c:pt idx="9">
                    <c:v>2.93</c:v>
                  </c:pt>
                </c15:dlblRangeCache>
              </c15:datalabelsRange>
            </c:ext>
            <c:ext xmlns:c16="http://schemas.microsoft.com/office/drawing/2014/chart" uri="{C3380CC4-5D6E-409C-BE32-E72D297353CC}">
              <c16:uniqueId val="{00000014-B087-416D-B889-9FC32595D52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LATAM</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gg!$D$1</c:f>
              <c:strCache>
                <c:ptCount val="1"/>
                <c:pt idx="0">
                  <c:v>pct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CD6-4512-83E2-FE188169B87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CD6-4512-83E2-FE188169B87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CD6-4512-83E2-FE188169B87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multiLvlStrRef>
              <c:f>gg!$A$2:$B$104</c:f>
              <c:multiLvlStrCache>
                <c:ptCount val="3"/>
                <c:lvl>
                  <c:pt idx="0">
                    <c:v>LATAM</c:v>
                  </c:pt>
                  <c:pt idx="1">
                    <c:v>LATAM</c:v>
                  </c:pt>
                  <c:pt idx="2">
                    <c:v>LATAM</c:v>
                  </c:pt>
                </c:lvl>
                <c:lvl>
                  <c:pt idx="0">
                    <c:v>Atliq e Store</c:v>
                  </c:pt>
                  <c:pt idx="1">
                    <c:v>Electricalsbea Stores</c:v>
                  </c:pt>
                  <c:pt idx="2">
                    <c:v>Amazon </c:v>
                  </c:pt>
                </c:lvl>
              </c:multiLvlStrCache>
            </c:multiLvlStrRef>
          </c:cat>
          <c:val>
            <c:numRef>
              <c:f>gg!$D$2:$D$104</c:f>
              <c:numCache>
                <c:formatCode>General</c:formatCode>
                <c:ptCount val="3"/>
                <c:pt idx="0">
                  <c:v>34.49</c:v>
                </c:pt>
                <c:pt idx="1">
                  <c:v>16.77</c:v>
                </c:pt>
                <c:pt idx="2">
                  <c:v>48.73</c:v>
                </c:pt>
              </c:numCache>
            </c:numRef>
          </c:val>
          <c:extLst>
            <c:ext xmlns:c16="http://schemas.microsoft.com/office/drawing/2014/chart" uri="{C3380CC4-5D6E-409C-BE32-E72D297353CC}">
              <c16:uniqueId val="{00000006-1CD6-4512-83E2-FE188169B873}"/>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NA</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622-4001-9D26-112E39047BA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622-4001-9D26-112E39047BA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622-4001-9D26-112E39047BA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622-4001-9D26-112E39047BA2}"/>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F622-4001-9D26-112E39047BA2}"/>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F622-4001-9D26-112E39047BA2}"/>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F622-4001-9D26-112E39047BA2}"/>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F622-4001-9D26-112E39047BA2}"/>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F622-4001-9D26-112E39047BA2}"/>
              </c:ext>
            </c:extLst>
          </c:dPt>
          <c:dLbls>
            <c:dLbl>
              <c:idx val="0"/>
              <c:tx>
                <c:rich>
                  <a:bodyPr/>
                  <a:lstStyle/>
                  <a:p>
                    <a:fld id="{D12DD61B-0698-44D6-8536-962EEE9343EA}"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622-4001-9D26-112E39047BA2}"/>
                </c:ext>
              </c:extLst>
            </c:dLbl>
            <c:dLbl>
              <c:idx val="1"/>
              <c:tx>
                <c:rich>
                  <a:bodyPr/>
                  <a:lstStyle/>
                  <a:p>
                    <a:fld id="{33C11CEA-E37D-40A5-B904-83E7B22C93A5}"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622-4001-9D26-112E39047BA2}"/>
                </c:ext>
              </c:extLst>
            </c:dLbl>
            <c:dLbl>
              <c:idx val="2"/>
              <c:tx>
                <c:rich>
                  <a:bodyPr/>
                  <a:lstStyle/>
                  <a:p>
                    <a:fld id="{5E4443AE-54EE-407F-BCCB-A3F293DC1EED}"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622-4001-9D26-112E39047BA2}"/>
                </c:ext>
              </c:extLst>
            </c:dLbl>
            <c:dLbl>
              <c:idx val="3"/>
              <c:tx>
                <c:rich>
                  <a:bodyPr/>
                  <a:lstStyle/>
                  <a:p>
                    <a:fld id="{4F1C1157-628D-475B-B966-B59C54C5640E}"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622-4001-9D26-112E39047BA2}"/>
                </c:ext>
              </c:extLst>
            </c:dLbl>
            <c:dLbl>
              <c:idx val="4"/>
              <c:tx>
                <c:rich>
                  <a:bodyPr/>
                  <a:lstStyle/>
                  <a:p>
                    <a:fld id="{456AA3D3-3979-48CA-A25B-D0452B95FCCF}"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622-4001-9D26-112E39047BA2}"/>
                </c:ext>
              </c:extLst>
            </c:dLbl>
            <c:dLbl>
              <c:idx val="5"/>
              <c:tx>
                <c:rich>
                  <a:bodyPr/>
                  <a:lstStyle/>
                  <a:p>
                    <a:fld id="{D1DF9018-356B-4D54-AE0E-E0D4E28663E4}"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622-4001-9D26-112E39047BA2}"/>
                </c:ext>
              </c:extLst>
            </c:dLbl>
            <c:dLbl>
              <c:idx val="6"/>
              <c:tx>
                <c:rich>
                  <a:bodyPr/>
                  <a:lstStyle/>
                  <a:p>
                    <a:fld id="{193F50B8-A9B2-4A58-AB35-54BDF477649D}"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622-4001-9D26-112E39047BA2}"/>
                </c:ext>
              </c:extLst>
            </c:dLbl>
            <c:dLbl>
              <c:idx val="7"/>
              <c:tx>
                <c:rich>
                  <a:bodyPr/>
                  <a:lstStyle/>
                  <a:p>
                    <a:fld id="{BD38D900-11D7-4DB3-8BF5-18EBAD3DAB51}"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F622-4001-9D26-112E39047BA2}"/>
                </c:ext>
              </c:extLst>
            </c:dLbl>
            <c:dLbl>
              <c:idx val="8"/>
              <c:tx>
                <c:rich>
                  <a:bodyPr/>
                  <a:lstStyle/>
                  <a:p>
                    <a:fld id="{61DFFBA2-9551-4BD1-BE99-D7348A41AAE9}" type="CELLRANGE">
                      <a:rPr lang="en-US"/>
                      <a:pPr/>
                      <a:t>[CELLRANGE]</a:t>
                    </a:fld>
                    <a:endParaRPr lang="en-IN"/>
                  </a:p>
                </c:rich>
              </c:tx>
              <c:dLblPos val="in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F622-4001-9D26-112E39047BA2}"/>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showDataLabelsRange val="1"/>
              </c:ext>
            </c:extLst>
          </c:dLbls>
          <c:cat>
            <c:multiLvlStrRef>
              <c:f>gg!$A$87:$B$95</c:f>
              <c:multiLvlStrCache>
                <c:ptCount val="9"/>
                <c:lvl>
                  <c:pt idx="0">
                    <c:v>NA</c:v>
                  </c:pt>
                  <c:pt idx="1">
                    <c:v>NA</c:v>
                  </c:pt>
                  <c:pt idx="2">
                    <c:v>NA</c:v>
                  </c:pt>
                  <c:pt idx="3">
                    <c:v>NA</c:v>
                  </c:pt>
                  <c:pt idx="4">
                    <c:v>NA</c:v>
                  </c:pt>
                  <c:pt idx="5">
                    <c:v>NA</c:v>
                  </c:pt>
                  <c:pt idx="6">
                    <c:v>NA</c:v>
                  </c:pt>
                  <c:pt idx="7">
                    <c:v>NA</c:v>
                  </c:pt>
                  <c:pt idx="8">
                    <c:v>NA</c:v>
                  </c:pt>
                </c:lvl>
                <c:lvl>
                  <c:pt idx="0">
                    <c:v>Atliq e Store</c:v>
                  </c:pt>
                  <c:pt idx="1">
                    <c:v>Atliq Exclusive</c:v>
                  </c:pt>
                  <c:pt idx="2">
                    <c:v>Acclaimed Stores</c:v>
                  </c:pt>
                  <c:pt idx="3">
                    <c:v>Control</c:v>
                  </c:pt>
                  <c:pt idx="4">
                    <c:v>Flipkart</c:v>
                  </c:pt>
                  <c:pt idx="5">
                    <c:v>BestBuy</c:v>
                  </c:pt>
                  <c:pt idx="6">
                    <c:v>Radio Shack</c:v>
                  </c:pt>
                  <c:pt idx="7">
                    <c:v>Costco</c:v>
                  </c:pt>
                  <c:pt idx="8">
                    <c:v>walmart</c:v>
                  </c:pt>
                </c:lvl>
              </c:multiLvlStrCache>
            </c:multiLvlStrRef>
          </c:cat>
          <c:val>
            <c:numRef>
              <c:f>gg!$D$87:$D$95</c:f>
              <c:numCache>
                <c:formatCode>General</c:formatCode>
                <c:ptCount val="9"/>
                <c:pt idx="0">
                  <c:v>6.98</c:v>
                </c:pt>
                <c:pt idx="1">
                  <c:v>8.4</c:v>
                </c:pt>
                <c:pt idx="2">
                  <c:v>4.79</c:v>
                </c:pt>
                <c:pt idx="3">
                  <c:v>4.7699999999999996</c:v>
                </c:pt>
                <c:pt idx="4">
                  <c:v>5.82</c:v>
                </c:pt>
                <c:pt idx="5">
                  <c:v>4.6399999999999997</c:v>
                </c:pt>
                <c:pt idx="6">
                  <c:v>4</c:v>
                </c:pt>
                <c:pt idx="7">
                  <c:v>6.85</c:v>
                </c:pt>
                <c:pt idx="8">
                  <c:v>7.1</c:v>
                </c:pt>
              </c:numCache>
            </c:numRef>
          </c:val>
          <c:extLst>
            <c:ext xmlns:c15="http://schemas.microsoft.com/office/drawing/2012/chart" uri="{02D57815-91ED-43cb-92C2-25804820EDAC}">
              <c15:datalabelsRange>
                <c15:f>gg!$D$87:$D$95</c15:f>
                <c15:dlblRangeCache>
                  <c:ptCount val="9"/>
                  <c:pt idx="0">
                    <c:v>6.98</c:v>
                  </c:pt>
                  <c:pt idx="1">
                    <c:v>8.4</c:v>
                  </c:pt>
                  <c:pt idx="2">
                    <c:v>4.79</c:v>
                  </c:pt>
                  <c:pt idx="3">
                    <c:v>4.77</c:v>
                  </c:pt>
                  <c:pt idx="4">
                    <c:v>5.82</c:v>
                  </c:pt>
                  <c:pt idx="5">
                    <c:v>4.64</c:v>
                  </c:pt>
                  <c:pt idx="6">
                    <c:v>4</c:v>
                  </c:pt>
                  <c:pt idx="7">
                    <c:v>6.85</c:v>
                  </c:pt>
                  <c:pt idx="8">
                    <c:v>7.1</c:v>
                  </c:pt>
                </c15:dlblRangeCache>
              </c15:datalabelsRange>
            </c:ext>
            <c:ext xmlns:c16="http://schemas.microsoft.com/office/drawing/2014/chart" uri="{C3380CC4-5D6E-409C-BE32-E72D297353CC}">
              <c16:uniqueId val="{00000012-F622-4001-9D26-112E39047BA2}"/>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gg!$C$1</c:f>
              <c:strCache>
                <c:ptCount val="1"/>
                <c:pt idx="0">
                  <c:v>gross_price_mln</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gg!$A$2:$B$9</c:f>
              <c:multiLvlStrCache>
                <c:ptCount val="8"/>
                <c:lvl>
                  <c:pt idx="0">
                    <c:v>India</c:v>
                  </c:pt>
                  <c:pt idx="1">
                    <c:v>South Korea</c:v>
                  </c:pt>
                  <c:pt idx="2">
                    <c:v>United Kingdom</c:v>
                  </c:pt>
                  <c:pt idx="3">
                    <c:v>France</c:v>
                  </c:pt>
                  <c:pt idx="4">
                    <c:v>Mexico</c:v>
                  </c:pt>
                  <c:pt idx="5">
                    <c:v>Brazil</c:v>
                  </c:pt>
                  <c:pt idx="6">
                    <c:v>USA</c:v>
                  </c:pt>
                  <c:pt idx="7">
                    <c:v>Canada</c:v>
                  </c:pt>
                </c:lvl>
                <c:lvl>
                  <c:pt idx="0">
                    <c:v>APAC</c:v>
                  </c:pt>
                  <c:pt idx="2">
                    <c:v>EU</c:v>
                  </c:pt>
                  <c:pt idx="3">
                    <c:v>EU</c:v>
                  </c:pt>
                  <c:pt idx="4">
                    <c:v>LATAM</c:v>
                  </c:pt>
                  <c:pt idx="5">
                    <c:v>LATAM</c:v>
                  </c:pt>
                  <c:pt idx="6">
                    <c:v>NA</c:v>
                  </c:pt>
                  <c:pt idx="7">
                    <c:v>NA</c:v>
                  </c:pt>
                </c:lvl>
              </c:multiLvlStrCache>
            </c:multiLvlStrRef>
          </c:cat>
          <c:val>
            <c:numRef>
              <c:f>gg!$C$2:$C$9</c:f>
              <c:numCache>
                <c:formatCode>General</c:formatCode>
                <c:ptCount val="8"/>
                <c:pt idx="0">
                  <c:v>455.05</c:v>
                </c:pt>
                <c:pt idx="1">
                  <c:v>131.86000000000001</c:v>
                </c:pt>
                <c:pt idx="2">
                  <c:v>78.11</c:v>
                </c:pt>
                <c:pt idx="3">
                  <c:v>67.62</c:v>
                </c:pt>
                <c:pt idx="4">
                  <c:v>2.2999999999999998</c:v>
                </c:pt>
                <c:pt idx="5">
                  <c:v>2.14</c:v>
                </c:pt>
                <c:pt idx="6">
                  <c:v>264.45999999999998</c:v>
                </c:pt>
                <c:pt idx="7">
                  <c:v>89.78</c:v>
                </c:pt>
              </c:numCache>
            </c:numRef>
          </c:val>
          <c:extLst>
            <c:ext xmlns:c16="http://schemas.microsoft.com/office/drawing/2014/chart" uri="{C3380CC4-5D6E-409C-BE32-E72D297353CC}">
              <c16:uniqueId val="{00000000-207C-454F-AB43-58701DE0B97A}"/>
            </c:ext>
          </c:extLst>
        </c:ser>
        <c:dLbls>
          <c:dLblPos val="outEnd"/>
          <c:showLegendKey val="0"/>
          <c:showVal val="1"/>
          <c:showCatName val="0"/>
          <c:showSerName val="0"/>
          <c:showPercent val="0"/>
          <c:showBubbleSize val="0"/>
        </c:dLbls>
        <c:gapWidth val="315"/>
        <c:axId val="961083728"/>
        <c:axId val="961082064"/>
      </c:barChart>
      <c:catAx>
        <c:axId val="9610837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61082064"/>
        <c:crosses val="autoZero"/>
        <c:auto val="1"/>
        <c:lblAlgn val="ctr"/>
        <c:lblOffset val="100"/>
        <c:noMultiLvlLbl val="0"/>
      </c:catAx>
      <c:valAx>
        <c:axId val="9610820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61083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250C-F2E7-4B05-9CA0-0D28B05D7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0FD903-560B-464F-A71E-E73C03B2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CFEC52-9A17-4C77-9EB8-A35841EA042D}"/>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5" name="Footer Placeholder 4">
            <a:extLst>
              <a:ext uri="{FF2B5EF4-FFF2-40B4-BE49-F238E27FC236}">
                <a16:creationId xmlns:a16="http://schemas.microsoft.com/office/drawing/2014/main" id="{14A9A8B4-C918-4830-B350-2ED520BEE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7B793-7F13-4535-83C9-64949DBECA9A}"/>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120629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D4DC-CCAB-472D-841E-A56DAB264A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1CCEAC-A96C-4407-B1C9-ED305084D0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99FCB-AC2D-4988-943E-14B174237221}"/>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5" name="Footer Placeholder 4">
            <a:extLst>
              <a:ext uri="{FF2B5EF4-FFF2-40B4-BE49-F238E27FC236}">
                <a16:creationId xmlns:a16="http://schemas.microsoft.com/office/drawing/2014/main" id="{069C4691-A7A5-4E99-9E82-86769C35C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80402-1C83-48DB-B919-582C27A18358}"/>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181561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9B6B9-F0F4-41E9-BAFD-E3DC0E9EA8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7A0721-529B-46AC-99CD-7BB8137C5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728E0-BCD7-4C58-81FA-46CDE5D6AC71}"/>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5" name="Footer Placeholder 4">
            <a:extLst>
              <a:ext uri="{FF2B5EF4-FFF2-40B4-BE49-F238E27FC236}">
                <a16:creationId xmlns:a16="http://schemas.microsoft.com/office/drawing/2014/main" id="{F455FF12-8337-4813-9140-DF1BF3979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0DD804-2687-49D3-83E2-36B3252B6D1D}"/>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62618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E6E7-867C-4407-B05A-05E4BBC54F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9C3DFA-B136-4F54-B6DF-6C339CC2E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F9D33-1C60-4E4C-BB91-AA7716187F5E}"/>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5" name="Footer Placeholder 4">
            <a:extLst>
              <a:ext uri="{FF2B5EF4-FFF2-40B4-BE49-F238E27FC236}">
                <a16:creationId xmlns:a16="http://schemas.microsoft.com/office/drawing/2014/main" id="{FB1EE14C-7349-4F39-B27C-B6B6165EB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6486B-AF90-42B0-8623-7ED7F6E28BF9}"/>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248611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5BA5-8F8A-4FAE-8324-251B94E06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EDD46E-82DA-4E6B-BECF-E60416240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1DB94-D19D-42D5-851C-FFB92760626D}"/>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5" name="Footer Placeholder 4">
            <a:extLst>
              <a:ext uri="{FF2B5EF4-FFF2-40B4-BE49-F238E27FC236}">
                <a16:creationId xmlns:a16="http://schemas.microsoft.com/office/drawing/2014/main" id="{2E43841D-2773-4D04-9659-5C3AE41ECC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0772C-3EF7-44D3-BA94-0F404F34AF79}"/>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295040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363D-915A-4D13-98A9-0CBDB9407C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60F17A-4263-479D-B5D0-70A95C4893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1F9AF-E55A-4678-A1C8-85FF0B60FC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DD3B66-C483-4EAF-8392-227ECBEB6017}"/>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6" name="Footer Placeholder 5">
            <a:extLst>
              <a:ext uri="{FF2B5EF4-FFF2-40B4-BE49-F238E27FC236}">
                <a16:creationId xmlns:a16="http://schemas.microsoft.com/office/drawing/2014/main" id="{F299FBC2-DD06-4E22-B1BA-13ECE8D21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3FB16C-2B86-4CF3-B319-07267DEFB319}"/>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76090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8CBA-DB5F-46DC-8322-E68EB7551D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FE466F-5E19-49F2-A7B2-AAE8F71B7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05200-0DE8-4C2B-BB4D-06BDB3F19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1AFCEA-0555-48C1-9FA1-7FDE50D5F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8065-CE1D-458A-A813-AD32C8477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5EBAC-0A4A-4746-8040-54904D6EB406}"/>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8" name="Footer Placeholder 7">
            <a:extLst>
              <a:ext uri="{FF2B5EF4-FFF2-40B4-BE49-F238E27FC236}">
                <a16:creationId xmlns:a16="http://schemas.microsoft.com/office/drawing/2014/main" id="{8A0991C9-34CF-4C07-ADF1-A20C0783D3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1169DA-801E-42F0-ADBB-5C77E5B77268}"/>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177569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7EDD-BDEF-46CC-BA83-B402F58EE7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E99704-1E7A-4656-ADA5-B3343BBF066F}"/>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4" name="Footer Placeholder 3">
            <a:extLst>
              <a:ext uri="{FF2B5EF4-FFF2-40B4-BE49-F238E27FC236}">
                <a16:creationId xmlns:a16="http://schemas.microsoft.com/office/drawing/2014/main" id="{07CC25D0-FC83-46D8-AB88-ED3112D302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E7946F-2432-4DF8-AE49-D559E0A3C4DE}"/>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86805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F31FA-4E6C-4128-9C3E-C04998CE85CA}"/>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3" name="Footer Placeholder 2">
            <a:extLst>
              <a:ext uri="{FF2B5EF4-FFF2-40B4-BE49-F238E27FC236}">
                <a16:creationId xmlns:a16="http://schemas.microsoft.com/office/drawing/2014/main" id="{14408DB3-F9FF-421B-8815-D576B8E040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F63FB0-BB43-43E6-A551-D87CE0582533}"/>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336757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A9C8-E9BB-4E70-9152-DA6836E1E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25D71-CA6E-4C8D-8029-A821B8640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FAA4A7-4ACA-42E8-8596-C0EC5A101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E7589-2EF0-487E-B818-F9E2C53985A2}"/>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6" name="Footer Placeholder 5">
            <a:extLst>
              <a:ext uri="{FF2B5EF4-FFF2-40B4-BE49-F238E27FC236}">
                <a16:creationId xmlns:a16="http://schemas.microsoft.com/office/drawing/2014/main" id="{3C7B1EC6-04F1-438F-8B1F-1F85EC3056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395909-9E49-4E87-9779-B5BF41B1B85A}"/>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4167462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571F-BE9E-430D-8F5F-4539ABAB4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ACE91F-EA6E-46D6-BF4F-48A42F9FC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DBB296-677C-4904-958A-44BD9E645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9DEDA-B6A8-41F3-BBF0-ABA41D3074DD}"/>
              </a:ext>
            </a:extLst>
          </p:cNvPr>
          <p:cNvSpPr>
            <a:spLocks noGrp="1"/>
          </p:cNvSpPr>
          <p:nvPr>
            <p:ph type="dt" sz="half" idx="10"/>
          </p:nvPr>
        </p:nvSpPr>
        <p:spPr/>
        <p:txBody>
          <a:bodyPr/>
          <a:lstStyle/>
          <a:p>
            <a:fld id="{8D92B832-505A-476F-AFE5-0E5858D20A96}" type="datetimeFigureOut">
              <a:rPr lang="en-IN" smtClean="0"/>
              <a:t>02-05-2024</a:t>
            </a:fld>
            <a:endParaRPr lang="en-IN"/>
          </a:p>
        </p:txBody>
      </p:sp>
      <p:sp>
        <p:nvSpPr>
          <p:cNvPr id="6" name="Footer Placeholder 5">
            <a:extLst>
              <a:ext uri="{FF2B5EF4-FFF2-40B4-BE49-F238E27FC236}">
                <a16:creationId xmlns:a16="http://schemas.microsoft.com/office/drawing/2014/main" id="{A8DFDE7E-D28A-476A-B061-E6D5CB94D3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3C763F-9ACD-46D1-9571-CD614F0675B9}"/>
              </a:ext>
            </a:extLst>
          </p:cNvPr>
          <p:cNvSpPr>
            <a:spLocks noGrp="1"/>
          </p:cNvSpPr>
          <p:nvPr>
            <p:ph type="sldNum" sz="quarter" idx="12"/>
          </p:nvPr>
        </p:nvSpPr>
        <p:spPr/>
        <p:txBody>
          <a:bodyPr/>
          <a:lstStyle/>
          <a:p>
            <a:fld id="{CD0B7641-6BC0-440D-ACE6-B0F9659A5E96}" type="slidenum">
              <a:rPr lang="en-IN" smtClean="0"/>
              <a:t>‹#›</a:t>
            </a:fld>
            <a:endParaRPr lang="en-IN"/>
          </a:p>
        </p:txBody>
      </p:sp>
    </p:spTree>
    <p:extLst>
      <p:ext uri="{BB962C8B-B14F-4D97-AF65-F5344CB8AC3E}">
        <p14:creationId xmlns:p14="http://schemas.microsoft.com/office/powerpoint/2010/main" val="305167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AA19C0-6912-4BED-A168-E7C48B6A2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A4DC9-C6E9-487A-89B3-F45B1B963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6E967-92C1-4969-BEEA-3176744EF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2B832-505A-476F-AFE5-0E5858D20A96}" type="datetimeFigureOut">
              <a:rPr lang="en-IN" smtClean="0"/>
              <a:t>02-05-2024</a:t>
            </a:fld>
            <a:endParaRPr lang="en-IN"/>
          </a:p>
        </p:txBody>
      </p:sp>
      <p:sp>
        <p:nvSpPr>
          <p:cNvPr id="5" name="Footer Placeholder 4">
            <a:extLst>
              <a:ext uri="{FF2B5EF4-FFF2-40B4-BE49-F238E27FC236}">
                <a16:creationId xmlns:a16="http://schemas.microsoft.com/office/drawing/2014/main" id="{9F66434F-50C9-40BD-9BDA-90D1D296E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75E985-9773-4FB2-A370-37133B225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B7641-6BC0-440D-ACE6-B0F9659A5E96}" type="slidenum">
              <a:rPr lang="en-IN" smtClean="0"/>
              <a:t>‹#›</a:t>
            </a:fld>
            <a:endParaRPr lang="en-IN"/>
          </a:p>
        </p:txBody>
      </p:sp>
    </p:spTree>
    <p:extLst>
      <p:ext uri="{BB962C8B-B14F-4D97-AF65-F5344CB8AC3E}">
        <p14:creationId xmlns:p14="http://schemas.microsoft.com/office/powerpoint/2010/main" val="228417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886A5D-B569-4232-85EF-2B148707967D}"/>
              </a:ext>
            </a:extLst>
          </p:cNvPr>
          <p:cNvSpPr txBox="1"/>
          <p:nvPr/>
        </p:nvSpPr>
        <p:spPr>
          <a:xfrm>
            <a:off x="409903" y="472966"/>
            <a:ext cx="10397359" cy="1754326"/>
          </a:xfrm>
          <a:prstGeom prst="rect">
            <a:avLst/>
          </a:prstGeom>
          <a:noFill/>
        </p:spPr>
        <p:txBody>
          <a:bodyPr wrap="square" rtlCol="0">
            <a:spAutoFit/>
          </a:bodyPr>
          <a:lstStyle/>
          <a:p>
            <a:r>
              <a:rPr lang="en-IN" dirty="0" err="1"/>
              <a:t>AtliQ</a:t>
            </a:r>
            <a:r>
              <a:rPr lang="en-IN" dirty="0"/>
              <a:t> Hardware is a budding computer hardware and peripherals selling company, expanding business in LATAM but facing loses due decisions based only on intuition from previous experiences, it’s moulding into a data driven company following are the business questions from product owner which has to be answered </a:t>
            </a:r>
            <a:r>
              <a:rPr lang="en-IN" dirty="0" err="1"/>
              <a:t>wrt</a:t>
            </a:r>
            <a:r>
              <a:rPr lang="en-IN" dirty="0"/>
              <a:t> data </a:t>
            </a:r>
          </a:p>
          <a:p>
            <a:r>
              <a:rPr lang="en-IN" dirty="0"/>
              <a:t>meta data:</a:t>
            </a:r>
          </a:p>
          <a:p>
            <a:endParaRPr lang="en-IN" dirty="0"/>
          </a:p>
        </p:txBody>
      </p:sp>
      <p:pic>
        <p:nvPicPr>
          <p:cNvPr id="4" name="Picture 3">
            <a:extLst>
              <a:ext uri="{FF2B5EF4-FFF2-40B4-BE49-F238E27FC236}">
                <a16:creationId xmlns:a16="http://schemas.microsoft.com/office/drawing/2014/main" id="{66913284-3442-4CF0-A3AD-B33A0E00546F}"/>
              </a:ext>
            </a:extLst>
          </p:cNvPr>
          <p:cNvPicPr>
            <a:picLocks noChangeAspect="1"/>
          </p:cNvPicPr>
          <p:nvPr/>
        </p:nvPicPr>
        <p:blipFill>
          <a:blip r:embed="rId2"/>
          <a:stretch>
            <a:fillRect/>
          </a:stretch>
        </p:blipFill>
        <p:spPr>
          <a:xfrm>
            <a:off x="2705543" y="1463747"/>
            <a:ext cx="5601468" cy="5239057"/>
          </a:xfrm>
          <a:prstGeom prst="rect">
            <a:avLst/>
          </a:prstGeom>
        </p:spPr>
      </p:pic>
    </p:spTree>
    <p:extLst>
      <p:ext uri="{BB962C8B-B14F-4D97-AF65-F5344CB8AC3E}">
        <p14:creationId xmlns:p14="http://schemas.microsoft.com/office/powerpoint/2010/main" val="7546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5D4F6C-3AE6-4B62-BE1D-E6E47378A52D}"/>
              </a:ext>
            </a:extLst>
          </p:cNvPr>
          <p:cNvPicPr>
            <a:picLocks noChangeAspect="1"/>
          </p:cNvPicPr>
          <p:nvPr/>
        </p:nvPicPr>
        <p:blipFill>
          <a:blip r:embed="rId2"/>
          <a:stretch>
            <a:fillRect/>
          </a:stretch>
        </p:blipFill>
        <p:spPr>
          <a:xfrm>
            <a:off x="430040" y="418840"/>
            <a:ext cx="5014416" cy="2664014"/>
          </a:xfrm>
          <a:prstGeom prst="rect">
            <a:avLst/>
          </a:prstGeom>
        </p:spPr>
      </p:pic>
      <p:pic>
        <p:nvPicPr>
          <p:cNvPr id="5" name="Picture 4">
            <a:extLst>
              <a:ext uri="{FF2B5EF4-FFF2-40B4-BE49-F238E27FC236}">
                <a16:creationId xmlns:a16="http://schemas.microsoft.com/office/drawing/2014/main" id="{55642C85-0985-4351-AAAC-242FFA082910}"/>
              </a:ext>
            </a:extLst>
          </p:cNvPr>
          <p:cNvPicPr>
            <a:picLocks noChangeAspect="1"/>
          </p:cNvPicPr>
          <p:nvPr/>
        </p:nvPicPr>
        <p:blipFill>
          <a:blip r:embed="rId3"/>
          <a:stretch>
            <a:fillRect/>
          </a:stretch>
        </p:blipFill>
        <p:spPr>
          <a:xfrm>
            <a:off x="6185438" y="418840"/>
            <a:ext cx="4099466" cy="2940210"/>
          </a:xfrm>
          <a:prstGeom prst="rect">
            <a:avLst/>
          </a:prstGeom>
        </p:spPr>
      </p:pic>
      <p:pic>
        <p:nvPicPr>
          <p:cNvPr id="7" name="Picture 6">
            <a:extLst>
              <a:ext uri="{FF2B5EF4-FFF2-40B4-BE49-F238E27FC236}">
                <a16:creationId xmlns:a16="http://schemas.microsoft.com/office/drawing/2014/main" id="{FDF9692F-E075-4DAC-85C4-48A777F029DF}"/>
              </a:ext>
            </a:extLst>
          </p:cNvPr>
          <p:cNvPicPr>
            <a:picLocks noChangeAspect="1"/>
          </p:cNvPicPr>
          <p:nvPr/>
        </p:nvPicPr>
        <p:blipFill>
          <a:blip r:embed="rId4"/>
          <a:stretch>
            <a:fillRect/>
          </a:stretch>
        </p:blipFill>
        <p:spPr>
          <a:xfrm>
            <a:off x="430040" y="4081144"/>
            <a:ext cx="5088708" cy="2213680"/>
          </a:xfrm>
          <a:prstGeom prst="rect">
            <a:avLst/>
          </a:prstGeom>
        </p:spPr>
      </p:pic>
    </p:spTree>
    <p:extLst>
      <p:ext uri="{BB962C8B-B14F-4D97-AF65-F5344CB8AC3E}">
        <p14:creationId xmlns:p14="http://schemas.microsoft.com/office/powerpoint/2010/main" val="298490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747C81-110A-4366-B8CF-E4DB72639024}"/>
              </a:ext>
            </a:extLst>
          </p:cNvPr>
          <p:cNvPicPr>
            <a:picLocks noChangeAspect="1"/>
          </p:cNvPicPr>
          <p:nvPr/>
        </p:nvPicPr>
        <p:blipFill>
          <a:blip r:embed="rId2"/>
          <a:stretch>
            <a:fillRect/>
          </a:stretch>
        </p:blipFill>
        <p:spPr>
          <a:xfrm>
            <a:off x="103371" y="103316"/>
            <a:ext cx="8126229" cy="5475119"/>
          </a:xfrm>
          <a:prstGeom prst="rect">
            <a:avLst/>
          </a:prstGeom>
        </p:spPr>
      </p:pic>
      <p:graphicFrame>
        <p:nvGraphicFramePr>
          <p:cNvPr id="7" name="Chart 6">
            <a:extLst>
              <a:ext uri="{FF2B5EF4-FFF2-40B4-BE49-F238E27FC236}">
                <a16:creationId xmlns:a16="http://schemas.microsoft.com/office/drawing/2014/main" id="{3E6F1AC1-1134-4F6A-8B5F-3083DCCC0E9D}"/>
              </a:ext>
            </a:extLst>
          </p:cNvPr>
          <p:cNvGraphicFramePr>
            <a:graphicFrameLocks/>
          </p:cNvGraphicFramePr>
          <p:nvPr>
            <p:extLst>
              <p:ext uri="{D42A27DB-BD31-4B8C-83A1-F6EECF244321}">
                <p14:modId xmlns:p14="http://schemas.microsoft.com/office/powerpoint/2010/main" val="4174240407"/>
              </p:ext>
            </p:extLst>
          </p:nvPr>
        </p:nvGraphicFramePr>
        <p:xfrm>
          <a:off x="6006517" y="2885813"/>
          <a:ext cx="5687736" cy="386887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2D25683D-54E1-427E-B062-CF7FBEDA3394}"/>
              </a:ext>
            </a:extLst>
          </p:cNvPr>
          <p:cNvSpPr txBox="1"/>
          <p:nvPr/>
        </p:nvSpPr>
        <p:spPr>
          <a:xfrm>
            <a:off x="2518794" y="255675"/>
            <a:ext cx="8579840" cy="369332"/>
          </a:xfrm>
          <a:prstGeom prst="rect">
            <a:avLst/>
          </a:prstGeom>
          <a:noFill/>
        </p:spPr>
        <p:txBody>
          <a:bodyPr wrap="square">
            <a:spAutoFit/>
          </a:bodyPr>
          <a:lstStyle/>
          <a:p>
            <a:r>
              <a:rPr lang="en-US" b="0" i="0" dirty="0">
                <a:solidFill>
                  <a:srgbClr val="131022"/>
                </a:solidFill>
                <a:effectLst/>
                <a:latin typeface="Manrope"/>
              </a:rPr>
              <a:t>Retrieve the top 2 markets in every region by their gross sales amount in FY=2021</a:t>
            </a:r>
            <a:endParaRPr lang="en-IN" dirty="0"/>
          </a:p>
        </p:txBody>
      </p:sp>
    </p:spTree>
    <p:extLst>
      <p:ext uri="{BB962C8B-B14F-4D97-AF65-F5344CB8AC3E}">
        <p14:creationId xmlns:p14="http://schemas.microsoft.com/office/powerpoint/2010/main" val="66568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BD5BDE-4E44-4251-9026-8FC72616093C}"/>
              </a:ext>
            </a:extLst>
          </p:cNvPr>
          <p:cNvSpPr txBox="1"/>
          <p:nvPr/>
        </p:nvSpPr>
        <p:spPr>
          <a:xfrm>
            <a:off x="268014" y="197069"/>
            <a:ext cx="5439103" cy="369332"/>
          </a:xfrm>
          <a:prstGeom prst="rect">
            <a:avLst/>
          </a:prstGeom>
          <a:noFill/>
        </p:spPr>
        <p:txBody>
          <a:bodyPr wrap="square" rtlCol="0">
            <a:spAutoFit/>
          </a:bodyPr>
          <a:lstStyle/>
          <a:p>
            <a:r>
              <a:rPr lang="en-IN" dirty="0"/>
              <a:t>Top Customers, Products and Markets:</a:t>
            </a:r>
          </a:p>
        </p:txBody>
      </p:sp>
      <p:pic>
        <p:nvPicPr>
          <p:cNvPr id="11" name="Picture 10">
            <a:extLst>
              <a:ext uri="{FF2B5EF4-FFF2-40B4-BE49-F238E27FC236}">
                <a16:creationId xmlns:a16="http://schemas.microsoft.com/office/drawing/2014/main" id="{B2AAD0FD-D110-4C04-8629-20DA63D1EFE2}"/>
              </a:ext>
            </a:extLst>
          </p:cNvPr>
          <p:cNvPicPr>
            <a:picLocks noChangeAspect="1"/>
          </p:cNvPicPr>
          <p:nvPr/>
        </p:nvPicPr>
        <p:blipFill>
          <a:blip r:embed="rId2"/>
          <a:stretch>
            <a:fillRect/>
          </a:stretch>
        </p:blipFill>
        <p:spPr>
          <a:xfrm>
            <a:off x="6700345" y="2178157"/>
            <a:ext cx="3026977" cy="2713100"/>
          </a:xfrm>
          <a:prstGeom prst="rect">
            <a:avLst/>
          </a:prstGeom>
        </p:spPr>
      </p:pic>
      <p:graphicFrame>
        <p:nvGraphicFramePr>
          <p:cNvPr id="13" name="Table 12">
            <a:extLst>
              <a:ext uri="{FF2B5EF4-FFF2-40B4-BE49-F238E27FC236}">
                <a16:creationId xmlns:a16="http://schemas.microsoft.com/office/drawing/2014/main" id="{EF246BE2-B759-440D-9F9C-2B9D659A30AE}"/>
              </a:ext>
            </a:extLst>
          </p:cNvPr>
          <p:cNvGraphicFramePr>
            <a:graphicFrameLocks noGrp="1"/>
          </p:cNvGraphicFramePr>
          <p:nvPr>
            <p:extLst>
              <p:ext uri="{D42A27DB-BD31-4B8C-83A1-F6EECF244321}">
                <p14:modId xmlns:p14="http://schemas.microsoft.com/office/powerpoint/2010/main" val="3010016455"/>
              </p:ext>
            </p:extLst>
          </p:nvPr>
        </p:nvGraphicFramePr>
        <p:xfrm>
          <a:off x="102895" y="4974294"/>
          <a:ext cx="10515599" cy="1212785"/>
        </p:xfrm>
        <a:graphic>
          <a:graphicData uri="http://schemas.openxmlformats.org/drawingml/2006/table">
            <a:tbl>
              <a:tblPr/>
              <a:tblGrid>
                <a:gridCol w="673768">
                  <a:extLst>
                    <a:ext uri="{9D8B030D-6E8A-4147-A177-3AD203B41FA5}">
                      <a16:colId xmlns:a16="http://schemas.microsoft.com/office/drawing/2014/main" val="3829225407"/>
                    </a:ext>
                  </a:extLst>
                </a:gridCol>
                <a:gridCol w="830179">
                  <a:extLst>
                    <a:ext uri="{9D8B030D-6E8A-4147-A177-3AD203B41FA5}">
                      <a16:colId xmlns:a16="http://schemas.microsoft.com/office/drawing/2014/main" val="3586290137"/>
                    </a:ext>
                  </a:extLst>
                </a:gridCol>
                <a:gridCol w="3681663">
                  <a:extLst>
                    <a:ext uri="{9D8B030D-6E8A-4147-A177-3AD203B41FA5}">
                      <a16:colId xmlns:a16="http://schemas.microsoft.com/office/drawing/2014/main" val="2189065831"/>
                    </a:ext>
                  </a:extLst>
                </a:gridCol>
                <a:gridCol w="770021">
                  <a:extLst>
                    <a:ext uri="{9D8B030D-6E8A-4147-A177-3AD203B41FA5}">
                      <a16:colId xmlns:a16="http://schemas.microsoft.com/office/drawing/2014/main" val="740726453"/>
                    </a:ext>
                  </a:extLst>
                </a:gridCol>
                <a:gridCol w="818147">
                  <a:extLst>
                    <a:ext uri="{9D8B030D-6E8A-4147-A177-3AD203B41FA5}">
                      <a16:colId xmlns:a16="http://schemas.microsoft.com/office/drawing/2014/main" val="617893449"/>
                    </a:ext>
                  </a:extLst>
                </a:gridCol>
                <a:gridCol w="1251284">
                  <a:extLst>
                    <a:ext uri="{9D8B030D-6E8A-4147-A177-3AD203B41FA5}">
                      <a16:colId xmlns:a16="http://schemas.microsoft.com/office/drawing/2014/main" val="2889393651"/>
                    </a:ext>
                  </a:extLst>
                </a:gridCol>
                <a:gridCol w="998621">
                  <a:extLst>
                    <a:ext uri="{9D8B030D-6E8A-4147-A177-3AD203B41FA5}">
                      <a16:colId xmlns:a16="http://schemas.microsoft.com/office/drawing/2014/main" val="1463428569"/>
                    </a:ext>
                  </a:extLst>
                </a:gridCol>
                <a:gridCol w="1491916">
                  <a:extLst>
                    <a:ext uri="{9D8B030D-6E8A-4147-A177-3AD203B41FA5}">
                      <a16:colId xmlns:a16="http://schemas.microsoft.com/office/drawing/2014/main" val="3621218351"/>
                    </a:ext>
                  </a:extLst>
                </a:gridCol>
              </a:tblGrid>
              <a:tr h="173255">
                <a:tc>
                  <a:txBody>
                    <a:bodyPr/>
                    <a:lstStyle/>
                    <a:p>
                      <a:pPr algn="l" fontAlgn="b"/>
                      <a:r>
                        <a:rPr lang="en-IN" sz="1000" b="1" i="0" u="none" strike="noStrike">
                          <a:solidFill>
                            <a:srgbClr val="000000"/>
                          </a:solidFill>
                          <a:effectLst/>
                          <a:latin typeface="Calibri" panose="020F0502020204030204" pitchFamily="34" charset="0"/>
                        </a:rPr>
                        <a:t>date</a:t>
                      </a:r>
                    </a:p>
                  </a:txBody>
                  <a:tcPr marL="7219" marR="7219" marT="7219"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IN" sz="1000" b="1" i="0" u="none" strike="noStrike">
                          <a:solidFill>
                            <a:srgbClr val="000000"/>
                          </a:solidFill>
                          <a:effectLst/>
                          <a:latin typeface="Calibri" panose="020F0502020204030204" pitchFamily="34" charset="0"/>
                        </a:rPr>
                        <a:t>product_code</a:t>
                      </a:r>
                    </a:p>
                  </a:txBody>
                  <a:tcPr marL="7219" marR="7219" marT="7219"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IN" sz="1000" b="1" i="0" u="none" strike="noStrike" dirty="0">
                          <a:solidFill>
                            <a:srgbClr val="000000"/>
                          </a:solidFill>
                          <a:effectLst/>
                          <a:latin typeface="Calibri" panose="020F0502020204030204" pitchFamily="34" charset="0"/>
                        </a:rPr>
                        <a:t>product</a:t>
                      </a:r>
                    </a:p>
                  </a:txBody>
                  <a:tcPr marL="7219" marR="7219" marT="7219"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IN" sz="1000" b="1" i="0" u="none" strike="noStrike">
                          <a:solidFill>
                            <a:srgbClr val="000000"/>
                          </a:solidFill>
                          <a:effectLst/>
                          <a:latin typeface="Calibri" panose="020F0502020204030204" pitchFamily="34" charset="0"/>
                        </a:rPr>
                        <a:t>variant</a:t>
                      </a:r>
                    </a:p>
                  </a:txBody>
                  <a:tcPr marL="7219" marR="7219" marT="7219"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IN" sz="1000" b="1" i="0" u="none" strike="noStrike">
                          <a:solidFill>
                            <a:srgbClr val="000000"/>
                          </a:solidFill>
                          <a:effectLst/>
                          <a:latin typeface="Calibri" panose="020F0502020204030204" pitchFamily="34" charset="0"/>
                        </a:rPr>
                        <a:t>sold_quantity</a:t>
                      </a:r>
                    </a:p>
                  </a:txBody>
                  <a:tcPr marL="7219" marR="7219" marT="7219"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IN" sz="1000" b="1" i="0" u="none" strike="noStrike">
                          <a:solidFill>
                            <a:srgbClr val="000000"/>
                          </a:solidFill>
                          <a:effectLst/>
                          <a:latin typeface="Calibri" panose="020F0502020204030204" pitchFamily="34" charset="0"/>
                        </a:rPr>
                        <a:t>gross_price_per_item</a:t>
                      </a:r>
                    </a:p>
                  </a:txBody>
                  <a:tcPr marL="7219" marR="7219" marT="7219"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IN" sz="1000" b="1" i="0" u="none" strike="noStrike">
                          <a:solidFill>
                            <a:srgbClr val="000000"/>
                          </a:solidFill>
                          <a:effectLst/>
                          <a:latin typeface="Calibri" panose="020F0502020204030204" pitchFamily="34" charset="0"/>
                        </a:rPr>
                        <a:t>gross_price_total</a:t>
                      </a:r>
                    </a:p>
                  </a:txBody>
                  <a:tcPr marL="7219" marR="7219" marT="7219"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IN" sz="1000" b="1" i="0" u="none" strike="noStrike">
                          <a:solidFill>
                            <a:srgbClr val="000000"/>
                          </a:solidFill>
                          <a:effectLst/>
                          <a:latin typeface="Calibri" panose="020F0502020204030204" pitchFamily="34" charset="0"/>
                        </a:rPr>
                        <a:t>pre_invoice_discount_pct</a:t>
                      </a:r>
                    </a:p>
                  </a:txBody>
                  <a:tcPr marL="7219" marR="7219" marT="7219"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79826219"/>
                  </a:ext>
                </a:extLst>
              </a:tr>
              <a:tr h="173255">
                <a:tc>
                  <a:txBody>
                    <a:bodyPr/>
                    <a:lstStyle/>
                    <a:p>
                      <a:pPr algn="r" fontAlgn="b"/>
                      <a:r>
                        <a:rPr lang="en-IN" sz="1000" b="0" i="0" u="none" strike="noStrike">
                          <a:solidFill>
                            <a:srgbClr val="000000"/>
                          </a:solidFill>
                          <a:effectLst/>
                          <a:latin typeface="Calibri" panose="020F0502020204030204" pitchFamily="34" charset="0"/>
                        </a:rPr>
                        <a:t>01-09-2020</a:t>
                      </a:r>
                    </a:p>
                  </a:txBody>
                  <a:tcPr marL="7219" marR="7219" marT="721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A0118150101</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AQ Dracula HDD â€“ 3.5 Inch SATA 6 Gb/s 5400 RPM 256 MB Cache</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Standard</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248</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19.0573</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4726.21</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0.0703</a:t>
                      </a:r>
                    </a:p>
                  </a:txBody>
                  <a:tcPr marL="7219" marR="7219" marT="721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834790607"/>
                  </a:ext>
                </a:extLst>
              </a:tr>
              <a:tr h="173255">
                <a:tc>
                  <a:txBody>
                    <a:bodyPr/>
                    <a:lstStyle/>
                    <a:p>
                      <a:pPr algn="r" fontAlgn="b"/>
                      <a:r>
                        <a:rPr lang="en-IN" sz="1000" b="0" i="0" u="none" strike="noStrike">
                          <a:solidFill>
                            <a:srgbClr val="000000"/>
                          </a:solidFill>
                          <a:effectLst/>
                          <a:latin typeface="Calibri" panose="020F0502020204030204" pitchFamily="34" charset="0"/>
                        </a:rPr>
                        <a:t>01-09-2020</a:t>
                      </a:r>
                    </a:p>
                  </a:txBody>
                  <a:tcPr marL="7219" marR="7219" marT="721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A0118150101</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AQ Dracula HDD â€“ 3.5 Inch SATA 6 Gb/s 5400 RPM 256 MB Cache</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Standard</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240</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19.0573</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4573.75</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0.2061</a:t>
                      </a:r>
                    </a:p>
                  </a:txBody>
                  <a:tcPr marL="7219" marR="7219" marT="721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576636309"/>
                  </a:ext>
                </a:extLst>
              </a:tr>
              <a:tr h="173255">
                <a:tc>
                  <a:txBody>
                    <a:bodyPr/>
                    <a:lstStyle/>
                    <a:p>
                      <a:pPr algn="r" fontAlgn="b"/>
                      <a:r>
                        <a:rPr lang="en-IN" sz="1000" b="0" i="0" u="none" strike="noStrike">
                          <a:solidFill>
                            <a:srgbClr val="000000"/>
                          </a:solidFill>
                          <a:effectLst/>
                          <a:latin typeface="Calibri" panose="020F0502020204030204" pitchFamily="34" charset="0"/>
                        </a:rPr>
                        <a:t>01-09-2020</a:t>
                      </a:r>
                    </a:p>
                  </a:txBody>
                  <a:tcPr marL="7219" marR="7219" marT="721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A0118150101</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AQ Dracula HDD â€“ 3.5 Inch SATA 6 Gb/s 5400 RPM 256 MB Cache</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Standard</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31</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19.0573</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590.78</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0.0974</a:t>
                      </a:r>
                    </a:p>
                  </a:txBody>
                  <a:tcPr marL="7219" marR="7219" marT="721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583723740"/>
                  </a:ext>
                </a:extLst>
              </a:tr>
              <a:tr h="173255">
                <a:tc>
                  <a:txBody>
                    <a:bodyPr/>
                    <a:lstStyle/>
                    <a:p>
                      <a:pPr algn="r" fontAlgn="b"/>
                      <a:r>
                        <a:rPr lang="en-IN" sz="1000" b="0" i="0" u="none" strike="noStrike">
                          <a:solidFill>
                            <a:srgbClr val="000000"/>
                          </a:solidFill>
                          <a:effectLst/>
                          <a:latin typeface="Calibri" panose="020F0502020204030204" pitchFamily="34" charset="0"/>
                        </a:rPr>
                        <a:t>01-09-2020</a:t>
                      </a:r>
                    </a:p>
                  </a:txBody>
                  <a:tcPr marL="7219" marR="7219" marT="721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A0118150101</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AQ Dracula HDD â€“ 3.5 Inch SATA 6 Gb/s 5400 RPM 256 MB Cache</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Standard</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37</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19.0573</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705.12</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0.2065</a:t>
                      </a:r>
                    </a:p>
                  </a:txBody>
                  <a:tcPr marL="7219" marR="7219" marT="721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971045809"/>
                  </a:ext>
                </a:extLst>
              </a:tr>
              <a:tr h="173255">
                <a:tc>
                  <a:txBody>
                    <a:bodyPr/>
                    <a:lstStyle/>
                    <a:p>
                      <a:pPr algn="r" fontAlgn="b"/>
                      <a:r>
                        <a:rPr lang="en-IN" sz="1000" b="0" i="0" u="none" strike="noStrike">
                          <a:solidFill>
                            <a:srgbClr val="000000"/>
                          </a:solidFill>
                          <a:effectLst/>
                          <a:latin typeface="Calibri" panose="020F0502020204030204" pitchFamily="34" charset="0"/>
                        </a:rPr>
                        <a:t>01-09-2020</a:t>
                      </a:r>
                    </a:p>
                  </a:txBody>
                  <a:tcPr marL="7219" marR="7219" marT="721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A0118150101</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AQ Dracula HDD â€“ 3.5 Inch SATA 6 Gb/s 5400 RPM 256 MB Cache</a:t>
                      </a:r>
                    </a:p>
                  </a:txBody>
                  <a:tcPr marL="7219" marR="7219" marT="7219"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Standard</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7</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19.0573</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133.4</a:t>
                      </a:r>
                    </a:p>
                  </a:txBody>
                  <a:tcPr marL="7219" marR="7219" marT="721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0.1068</a:t>
                      </a:r>
                    </a:p>
                  </a:txBody>
                  <a:tcPr marL="7219" marR="7219" marT="721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831468914"/>
                  </a:ext>
                </a:extLst>
              </a:tr>
              <a:tr h="173255">
                <a:tc>
                  <a:txBody>
                    <a:bodyPr/>
                    <a:lstStyle/>
                    <a:p>
                      <a:pPr algn="r" fontAlgn="b"/>
                      <a:r>
                        <a:rPr lang="en-IN" sz="1000" b="0" i="0" u="none" strike="noStrike">
                          <a:solidFill>
                            <a:srgbClr val="000000"/>
                          </a:solidFill>
                          <a:effectLst/>
                          <a:latin typeface="Calibri" panose="020F0502020204030204" pitchFamily="34" charset="0"/>
                        </a:rPr>
                        <a:t>01-09-2020</a:t>
                      </a:r>
                    </a:p>
                  </a:txBody>
                  <a:tcPr marL="7219" marR="7219" marT="7219"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A0118150101</a:t>
                      </a:r>
                    </a:p>
                  </a:txBody>
                  <a:tcPr marL="7219" marR="7219" marT="721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AQ Dracula HDD â€“ 3.5 Inch SATA 6 Gb/s 5400 RPM 256 MB Cache</a:t>
                      </a:r>
                    </a:p>
                  </a:txBody>
                  <a:tcPr marL="7219" marR="7219" marT="721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Standard</a:t>
                      </a:r>
                    </a:p>
                  </a:txBody>
                  <a:tcPr marL="7219" marR="7219" marT="721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a:t>
                      </a:r>
                    </a:p>
                  </a:txBody>
                  <a:tcPr marL="7219" marR="7219" marT="721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19.0573</a:t>
                      </a:r>
                    </a:p>
                  </a:txBody>
                  <a:tcPr marL="7219" marR="7219" marT="721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228.69</a:t>
                      </a:r>
                    </a:p>
                  </a:txBody>
                  <a:tcPr marL="7219" marR="7219" marT="7219"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IN" sz="1000" b="0" i="0" u="none" strike="noStrike" dirty="0">
                          <a:solidFill>
                            <a:srgbClr val="000000"/>
                          </a:solidFill>
                          <a:effectLst/>
                          <a:latin typeface="Calibri" panose="020F0502020204030204" pitchFamily="34" charset="0"/>
                        </a:rPr>
                        <a:t>0.2612</a:t>
                      </a:r>
                    </a:p>
                  </a:txBody>
                  <a:tcPr marL="7219" marR="7219" marT="7219"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0329571"/>
                  </a:ext>
                </a:extLst>
              </a:tr>
            </a:tbl>
          </a:graphicData>
        </a:graphic>
      </p:graphicFrame>
      <p:sp>
        <p:nvSpPr>
          <p:cNvPr id="14" name="TextBox 13">
            <a:extLst>
              <a:ext uri="{FF2B5EF4-FFF2-40B4-BE49-F238E27FC236}">
                <a16:creationId xmlns:a16="http://schemas.microsoft.com/office/drawing/2014/main" id="{F9A1E0B3-E1D7-49E2-826C-03E185E0C785}"/>
              </a:ext>
            </a:extLst>
          </p:cNvPr>
          <p:cNvSpPr txBox="1"/>
          <p:nvPr/>
        </p:nvSpPr>
        <p:spPr>
          <a:xfrm>
            <a:off x="0" y="6353154"/>
            <a:ext cx="11658600" cy="307777"/>
          </a:xfrm>
          <a:prstGeom prst="rect">
            <a:avLst/>
          </a:prstGeom>
          <a:noFill/>
        </p:spPr>
        <p:txBody>
          <a:bodyPr wrap="square" rtlCol="0">
            <a:spAutoFit/>
          </a:bodyPr>
          <a:lstStyle/>
          <a:p>
            <a:r>
              <a:rPr lang="en-IN" sz="1400" dirty="0"/>
              <a:t>The Query returned around 0.6M rows and the duration was 0.015 sec, fetch 7.922 sec.</a:t>
            </a:r>
          </a:p>
        </p:txBody>
      </p:sp>
      <p:pic>
        <p:nvPicPr>
          <p:cNvPr id="16" name="Picture 15">
            <a:extLst>
              <a:ext uri="{FF2B5EF4-FFF2-40B4-BE49-F238E27FC236}">
                <a16:creationId xmlns:a16="http://schemas.microsoft.com/office/drawing/2014/main" id="{D2E6544B-9F33-46B9-A9CA-5D68AC884E79}"/>
              </a:ext>
            </a:extLst>
          </p:cNvPr>
          <p:cNvPicPr>
            <a:picLocks noChangeAspect="1"/>
          </p:cNvPicPr>
          <p:nvPr/>
        </p:nvPicPr>
        <p:blipFill>
          <a:blip r:embed="rId3"/>
          <a:stretch>
            <a:fillRect/>
          </a:stretch>
        </p:blipFill>
        <p:spPr>
          <a:xfrm>
            <a:off x="450579" y="670921"/>
            <a:ext cx="2861549" cy="3176752"/>
          </a:xfrm>
          <a:prstGeom prst="rect">
            <a:avLst/>
          </a:prstGeom>
          <a:ln w="3175">
            <a:solidFill>
              <a:schemeClr val="tx1"/>
            </a:solidFill>
          </a:ln>
        </p:spPr>
      </p:pic>
    </p:spTree>
    <p:extLst>
      <p:ext uri="{BB962C8B-B14F-4D97-AF65-F5344CB8AC3E}">
        <p14:creationId xmlns:p14="http://schemas.microsoft.com/office/powerpoint/2010/main" val="333335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627EE4-3BF6-4E1F-8794-532E9B1037DA}"/>
              </a:ext>
            </a:extLst>
          </p:cNvPr>
          <p:cNvPicPr>
            <a:picLocks noChangeAspect="1"/>
          </p:cNvPicPr>
          <p:nvPr/>
        </p:nvPicPr>
        <p:blipFill>
          <a:blip r:embed="rId2"/>
          <a:stretch>
            <a:fillRect/>
          </a:stretch>
        </p:blipFill>
        <p:spPr>
          <a:xfrm>
            <a:off x="262160" y="192940"/>
            <a:ext cx="4131956" cy="3756323"/>
          </a:xfrm>
          <a:prstGeom prst="rect">
            <a:avLst/>
          </a:prstGeom>
        </p:spPr>
      </p:pic>
      <p:sp>
        <p:nvSpPr>
          <p:cNvPr id="4" name="TextBox 3">
            <a:extLst>
              <a:ext uri="{FF2B5EF4-FFF2-40B4-BE49-F238E27FC236}">
                <a16:creationId xmlns:a16="http://schemas.microsoft.com/office/drawing/2014/main" id="{F3427947-D8DE-4CC7-8B3C-7470B2AAC39C}"/>
              </a:ext>
            </a:extLst>
          </p:cNvPr>
          <p:cNvSpPr txBox="1"/>
          <p:nvPr/>
        </p:nvSpPr>
        <p:spPr>
          <a:xfrm>
            <a:off x="262160" y="5380672"/>
            <a:ext cx="10261323" cy="1477328"/>
          </a:xfrm>
          <a:prstGeom prst="rect">
            <a:avLst/>
          </a:prstGeom>
          <a:noFill/>
        </p:spPr>
        <p:txBody>
          <a:bodyPr wrap="square" rtlCol="0">
            <a:spAutoFit/>
          </a:bodyPr>
          <a:lstStyle/>
          <a:p>
            <a:r>
              <a:rPr lang="en-IN" dirty="0"/>
              <a:t>The root cause was the function for calculating the fiscal year has to run multiple times (Literally every row) and hence the performance has been optimized by introducing a separate </a:t>
            </a:r>
            <a:r>
              <a:rPr lang="en-IN" dirty="0" err="1"/>
              <a:t>dim_date</a:t>
            </a:r>
            <a:r>
              <a:rPr lang="en-IN" dirty="0"/>
              <a:t> table with fiscal dates and calendar date and joining the table with the fact table but it further can be optimised by adding the fiscal year column directly under the fact table. </a:t>
            </a:r>
          </a:p>
          <a:p>
            <a:endParaRPr lang="en-IN" dirty="0"/>
          </a:p>
        </p:txBody>
      </p:sp>
      <p:pic>
        <p:nvPicPr>
          <p:cNvPr id="6" name="Picture 5">
            <a:extLst>
              <a:ext uri="{FF2B5EF4-FFF2-40B4-BE49-F238E27FC236}">
                <a16:creationId xmlns:a16="http://schemas.microsoft.com/office/drawing/2014/main" id="{5BE70438-ADE8-4BC2-B43E-6D65F8612186}"/>
              </a:ext>
            </a:extLst>
          </p:cNvPr>
          <p:cNvPicPr>
            <a:picLocks noChangeAspect="1"/>
          </p:cNvPicPr>
          <p:nvPr/>
        </p:nvPicPr>
        <p:blipFill>
          <a:blip r:embed="rId3"/>
          <a:stretch>
            <a:fillRect/>
          </a:stretch>
        </p:blipFill>
        <p:spPr>
          <a:xfrm>
            <a:off x="155695" y="4068512"/>
            <a:ext cx="11880610" cy="975445"/>
          </a:xfrm>
          <a:prstGeom prst="rect">
            <a:avLst/>
          </a:prstGeom>
        </p:spPr>
      </p:pic>
    </p:spTree>
    <p:extLst>
      <p:ext uri="{BB962C8B-B14F-4D97-AF65-F5344CB8AC3E}">
        <p14:creationId xmlns:p14="http://schemas.microsoft.com/office/powerpoint/2010/main" val="405439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BDC276-D9F0-46A8-A8BB-45A188480431}"/>
              </a:ext>
            </a:extLst>
          </p:cNvPr>
          <p:cNvPicPr>
            <a:picLocks noChangeAspect="1"/>
          </p:cNvPicPr>
          <p:nvPr/>
        </p:nvPicPr>
        <p:blipFill>
          <a:blip r:embed="rId2"/>
          <a:stretch>
            <a:fillRect/>
          </a:stretch>
        </p:blipFill>
        <p:spPr>
          <a:xfrm>
            <a:off x="239215" y="202879"/>
            <a:ext cx="6652837" cy="5380186"/>
          </a:xfrm>
          <a:prstGeom prst="rect">
            <a:avLst/>
          </a:prstGeom>
        </p:spPr>
      </p:pic>
      <p:sp>
        <p:nvSpPr>
          <p:cNvPr id="5" name="TextBox 4">
            <a:extLst>
              <a:ext uri="{FF2B5EF4-FFF2-40B4-BE49-F238E27FC236}">
                <a16:creationId xmlns:a16="http://schemas.microsoft.com/office/drawing/2014/main" id="{52033F30-FA0C-4FAF-8A65-C699216D83FA}"/>
              </a:ext>
            </a:extLst>
          </p:cNvPr>
          <p:cNvSpPr txBox="1"/>
          <p:nvPr/>
        </p:nvSpPr>
        <p:spPr>
          <a:xfrm>
            <a:off x="157654" y="5906230"/>
            <a:ext cx="11477297" cy="646331"/>
          </a:xfrm>
          <a:prstGeom prst="rect">
            <a:avLst/>
          </a:prstGeom>
          <a:noFill/>
        </p:spPr>
        <p:txBody>
          <a:bodyPr wrap="square" rtlCol="0">
            <a:spAutoFit/>
          </a:bodyPr>
          <a:lstStyle/>
          <a:p>
            <a:r>
              <a:rPr lang="en-IN" dirty="0"/>
              <a:t>Creating a sales pre invoice discount level view (a virtual table In which the computation happens at run time </a:t>
            </a:r>
            <a:r>
              <a:rPr lang="en-IN" dirty="0" err="1"/>
              <a:t>everytime</a:t>
            </a:r>
            <a:r>
              <a:rPr lang="en-IN" dirty="0"/>
              <a:t> the query executes) for future use cases and to avoid multiple </a:t>
            </a:r>
            <a:r>
              <a:rPr lang="en-IN" dirty="0" err="1"/>
              <a:t>cte’s</a:t>
            </a:r>
            <a:r>
              <a:rPr lang="en-IN" dirty="0"/>
              <a:t> and join’s.</a:t>
            </a:r>
          </a:p>
        </p:txBody>
      </p:sp>
    </p:spTree>
    <p:extLst>
      <p:ext uri="{BB962C8B-B14F-4D97-AF65-F5344CB8AC3E}">
        <p14:creationId xmlns:p14="http://schemas.microsoft.com/office/powerpoint/2010/main" val="44587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0F713-8AD4-48A3-A99E-E08A5CB8C96F}"/>
              </a:ext>
            </a:extLst>
          </p:cNvPr>
          <p:cNvPicPr>
            <a:picLocks noChangeAspect="1"/>
          </p:cNvPicPr>
          <p:nvPr/>
        </p:nvPicPr>
        <p:blipFill>
          <a:blip r:embed="rId2"/>
          <a:stretch>
            <a:fillRect/>
          </a:stretch>
        </p:blipFill>
        <p:spPr>
          <a:xfrm>
            <a:off x="185935" y="203240"/>
            <a:ext cx="11347163" cy="3109229"/>
          </a:xfrm>
          <a:prstGeom prst="rect">
            <a:avLst/>
          </a:prstGeom>
        </p:spPr>
      </p:pic>
      <p:sp>
        <p:nvSpPr>
          <p:cNvPr id="6" name="TextBox 5">
            <a:extLst>
              <a:ext uri="{FF2B5EF4-FFF2-40B4-BE49-F238E27FC236}">
                <a16:creationId xmlns:a16="http://schemas.microsoft.com/office/drawing/2014/main" id="{C12887BD-29E7-4EC4-BAD2-FCF0843D4CFB}"/>
              </a:ext>
            </a:extLst>
          </p:cNvPr>
          <p:cNvSpPr txBox="1"/>
          <p:nvPr/>
        </p:nvSpPr>
        <p:spPr>
          <a:xfrm>
            <a:off x="291662" y="3728544"/>
            <a:ext cx="11241436" cy="646331"/>
          </a:xfrm>
          <a:prstGeom prst="rect">
            <a:avLst/>
          </a:prstGeom>
          <a:noFill/>
        </p:spPr>
        <p:txBody>
          <a:bodyPr wrap="square" rtlCol="0">
            <a:spAutoFit/>
          </a:bodyPr>
          <a:lstStyle/>
          <a:p>
            <a:r>
              <a:rPr lang="en-IN" dirty="0"/>
              <a:t>This is how we can get the net invoice sales using the pre invoice discount view and the previous view can be part of the query for next view</a:t>
            </a:r>
          </a:p>
        </p:txBody>
      </p:sp>
    </p:spTree>
    <p:extLst>
      <p:ext uri="{BB962C8B-B14F-4D97-AF65-F5344CB8AC3E}">
        <p14:creationId xmlns:p14="http://schemas.microsoft.com/office/powerpoint/2010/main" val="223447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613D17-14C5-463F-9B13-BC4DBC0B87CF}"/>
              </a:ext>
            </a:extLst>
          </p:cNvPr>
          <p:cNvPicPr>
            <a:picLocks noChangeAspect="1"/>
          </p:cNvPicPr>
          <p:nvPr/>
        </p:nvPicPr>
        <p:blipFill>
          <a:blip r:embed="rId2"/>
          <a:stretch>
            <a:fillRect/>
          </a:stretch>
        </p:blipFill>
        <p:spPr>
          <a:xfrm>
            <a:off x="238799" y="656271"/>
            <a:ext cx="3999810" cy="3254161"/>
          </a:xfrm>
          <a:prstGeom prst="rect">
            <a:avLst/>
          </a:prstGeom>
        </p:spPr>
      </p:pic>
      <p:sp>
        <p:nvSpPr>
          <p:cNvPr id="3" name="TextBox 2">
            <a:extLst>
              <a:ext uri="{FF2B5EF4-FFF2-40B4-BE49-F238E27FC236}">
                <a16:creationId xmlns:a16="http://schemas.microsoft.com/office/drawing/2014/main" id="{E461A233-A3DE-46E5-BEB7-D5E8C4B0FE1D}"/>
              </a:ext>
            </a:extLst>
          </p:cNvPr>
          <p:cNvSpPr txBox="1"/>
          <p:nvPr/>
        </p:nvSpPr>
        <p:spPr>
          <a:xfrm>
            <a:off x="310393" y="184558"/>
            <a:ext cx="5150840" cy="369332"/>
          </a:xfrm>
          <a:prstGeom prst="rect">
            <a:avLst/>
          </a:prstGeom>
          <a:noFill/>
        </p:spPr>
        <p:txBody>
          <a:bodyPr wrap="square" rtlCol="0">
            <a:spAutoFit/>
          </a:bodyPr>
          <a:lstStyle/>
          <a:p>
            <a:r>
              <a:rPr lang="en-IN" dirty="0"/>
              <a:t>Creating view for post invoice deductions </a:t>
            </a:r>
          </a:p>
        </p:txBody>
      </p:sp>
      <p:graphicFrame>
        <p:nvGraphicFramePr>
          <p:cNvPr id="5" name="Table 4">
            <a:extLst>
              <a:ext uri="{FF2B5EF4-FFF2-40B4-BE49-F238E27FC236}">
                <a16:creationId xmlns:a16="http://schemas.microsoft.com/office/drawing/2014/main" id="{1A8CD34A-F371-4587-9055-5EB7F0D6A941}"/>
              </a:ext>
            </a:extLst>
          </p:cNvPr>
          <p:cNvGraphicFramePr>
            <a:graphicFrameLocks noGrp="1"/>
          </p:cNvGraphicFramePr>
          <p:nvPr>
            <p:extLst>
              <p:ext uri="{D42A27DB-BD31-4B8C-83A1-F6EECF244321}">
                <p14:modId xmlns:p14="http://schemas.microsoft.com/office/powerpoint/2010/main" val="756605494"/>
              </p:ext>
            </p:extLst>
          </p:nvPr>
        </p:nvGraphicFramePr>
        <p:xfrm>
          <a:off x="310393" y="4327735"/>
          <a:ext cx="10515600" cy="739690"/>
        </p:xfrm>
        <a:graphic>
          <a:graphicData uri="http://schemas.openxmlformats.org/drawingml/2006/table">
            <a:tbl>
              <a:tblPr/>
              <a:tblGrid>
                <a:gridCol w="410938">
                  <a:extLst>
                    <a:ext uri="{9D8B030D-6E8A-4147-A177-3AD203B41FA5}">
                      <a16:colId xmlns:a16="http://schemas.microsoft.com/office/drawing/2014/main" val="4141454361"/>
                    </a:ext>
                  </a:extLst>
                </a:gridCol>
                <a:gridCol w="388923">
                  <a:extLst>
                    <a:ext uri="{9D8B030D-6E8A-4147-A177-3AD203B41FA5}">
                      <a16:colId xmlns:a16="http://schemas.microsoft.com/office/drawing/2014/main" val="2426499259"/>
                    </a:ext>
                  </a:extLst>
                </a:gridCol>
                <a:gridCol w="543025">
                  <a:extLst>
                    <a:ext uri="{9D8B030D-6E8A-4147-A177-3AD203B41FA5}">
                      <a16:colId xmlns:a16="http://schemas.microsoft.com/office/drawing/2014/main" val="3499655743"/>
                    </a:ext>
                  </a:extLst>
                </a:gridCol>
                <a:gridCol w="557701">
                  <a:extLst>
                    <a:ext uri="{9D8B030D-6E8A-4147-A177-3AD203B41FA5}">
                      <a16:colId xmlns:a16="http://schemas.microsoft.com/office/drawing/2014/main" val="1423738537"/>
                    </a:ext>
                  </a:extLst>
                </a:gridCol>
                <a:gridCol w="491657">
                  <a:extLst>
                    <a:ext uri="{9D8B030D-6E8A-4147-A177-3AD203B41FA5}">
                      <a16:colId xmlns:a16="http://schemas.microsoft.com/office/drawing/2014/main" val="4244337247"/>
                    </a:ext>
                  </a:extLst>
                </a:gridCol>
                <a:gridCol w="2245481">
                  <a:extLst>
                    <a:ext uri="{9D8B030D-6E8A-4147-A177-3AD203B41FA5}">
                      <a16:colId xmlns:a16="http://schemas.microsoft.com/office/drawing/2014/main" val="2718992148"/>
                    </a:ext>
                  </a:extLst>
                </a:gridCol>
                <a:gridCol w="322880">
                  <a:extLst>
                    <a:ext uri="{9D8B030D-6E8A-4147-A177-3AD203B41FA5}">
                      <a16:colId xmlns:a16="http://schemas.microsoft.com/office/drawing/2014/main" val="4086464633"/>
                    </a:ext>
                  </a:extLst>
                </a:gridCol>
                <a:gridCol w="476981">
                  <a:extLst>
                    <a:ext uri="{9D8B030D-6E8A-4147-A177-3AD203B41FA5}">
                      <a16:colId xmlns:a16="http://schemas.microsoft.com/office/drawing/2014/main" val="2915740744"/>
                    </a:ext>
                  </a:extLst>
                </a:gridCol>
                <a:gridCol w="741155">
                  <a:extLst>
                    <a:ext uri="{9D8B030D-6E8A-4147-A177-3AD203B41FA5}">
                      <a16:colId xmlns:a16="http://schemas.microsoft.com/office/drawing/2014/main" val="1099695531"/>
                    </a:ext>
                  </a:extLst>
                </a:gridCol>
                <a:gridCol w="601730">
                  <a:extLst>
                    <a:ext uri="{9D8B030D-6E8A-4147-A177-3AD203B41FA5}">
                      <a16:colId xmlns:a16="http://schemas.microsoft.com/office/drawing/2014/main" val="937197899"/>
                    </a:ext>
                  </a:extLst>
                </a:gridCol>
                <a:gridCol w="880581">
                  <a:extLst>
                    <a:ext uri="{9D8B030D-6E8A-4147-A177-3AD203B41FA5}">
                      <a16:colId xmlns:a16="http://schemas.microsoft.com/office/drawing/2014/main" val="3406943170"/>
                    </a:ext>
                  </a:extLst>
                </a:gridCol>
                <a:gridCol w="484319">
                  <a:extLst>
                    <a:ext uri="{9D8B030D-6E8A-4147-A177-3AD203B41FA5}">
                      <a16:colId xmlns:a16="http://schemas.microsoft.com/office/drawing/2014/main" val="4113281641"/>
                    </a:ext>
                  </a:extLst>
                </a:gridCol>
                <a:gridCol w="755832">
                  <a:extLst>
                    <a:ext uri="{9D8B030D-6E8A-4147-A177-3AD203B41FA5}">
                      <a16:colId xmlns:a16="http://schemas.microsoft.com/office/drawing/2014/main" val="1711012696"/>
                    </a:ext>
                  </a:extLst>
                </a:gridCol>
                <a:gridCol w="616406">
                  <a:extLst>
                    <a:ext uri="{9D8B030D-6E8A-4147-A177-3AD203B41FA5}">
                      <a16:colId xmlns:a16="http://schemas.microsoft.com/office/drawing/2014/main" val="3759740487"/>
                    </a:ext>
                  </a:extLst>
                </a:gridCol>
                <a:gridCol w="997991">
                  <a:extLst>
                    <a:ext uri="{9D8B030D-6E8A-4147-A177-3AD203B41FA5}">
                      <a16:colId xmlns:a16="http://schemas.microsoft.com/office/drawing/2014/main" val="914681814"/>
                    </a:ext>
                  </a:extLst>
                </a:gridCol>
              </a:tblGrid>
              <a:tr h="105670">
                <a:tc>
                  <a:txBody>
                    <a:bodyPr/>
                    <a:lstStyle/>
                    <a:p>
                      <a:pPr algn="l" fontAlgn="b"/>
                      <a:r>
                        <a:rPr lang="en-IN" sz="600" b="0" i="0" u="none" strike="noStrike">
                          <a:solidFill>
                            <a:srgbClr val="000000"/>
                          </a:solidFill>
                          <a:effectLst/>
                          <a:latin typeface="Calibri" panose="020F0502020204030204" pitchFamily="34" charset="0"/>
                        </a:rPr>
                        <a:t>date</a:t>
                      </a:r>
                    </a:p>
                  </a:txBody>
                  <a:tcPr marL="4403" marR="4403" marT="440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fiscal_year</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customer_code</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market</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product_code</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product</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variant</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sold_quantity</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gross_price_per_item</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total_gross_price</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pre_invoice_discount_pct</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discounts_pct</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other_deductions_pct</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net_invoice_sales</a:t>
                      </a:r>
                    </a:p>
                  </a:txBody>
                  <a:tcPr marL="4403" marR="4403" marT="4403"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IN" sz="600" b="0" i="0" u="none" strike="noStrike">
                          <a:solidFill>
                            <a:srgbClr val="000000"/>
                          </a:solidFill>
                          <a:effectLst/>
                          <a:latin typeface="Calibri" panose="020F0502020204030204" pitchFamily="34" charset="0"/>
                        </a:rPr>
                        <a:t>post_invoice_deductions_pct</a:t>
                      </a:r>
                    </a:p>
                  </a:txBody>
                  <a:tcPr marL="4403" marR="4403" marT="4403"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419360557"/>
                  </a:ext>
                </a:extLst>
              </a:tr>
              <a:tr h="105670">
                <a:tc>
                  <a:txBody>
                    <a:bodyPr/>
                    <a:lstStyle/>
                    <a:p>
                      <a:pPr algn="r" fontAlgn="b"/>
                      <a:r>
                        <a:rPr lang="en-IN" sz="600" b="0" i="0" u="none" strike="noStrike">
                          <a:solidFill>
                            <a:srgbClr val="000000"/>
                          </a:solidFill>
                          <a:effectLst/>
                          <a:latin typeface="Calibri" panose="020F0502020204030204" pitchFamily="34" charset="0"/>
                        </a:rPr>
                        <a:t>01-09-2017</a:t>
                      </a:r>
                    </a:p>
                  </a:txBody>
                  <a:tcPr marL="4403" marR="4403" marT="440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70002017</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India</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785.16</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0.0824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0.266</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0.0719</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720.462816</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0.3379</a:t>
                      </a:r>
                    </a:p>
                  </a:txBody>
                  <a:tcPr marL="4403" marR="4403" marT="4403"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657008253"/>
                  </a:ext>
                </a:extLst>
              </a:tr>
              <a:tr h="105670">
                <a:tc>
                  <a:txBody>
                    <a:bodyPr/>
                    <a:lstStyle/>
                    <a:p>
                      <a:pPr algn="r" fontAlgn="b"/>
                      <a:r>
                        <a:rPr lang="en-IN" sz="600" b="0" i="0" u="none" strike="noStrike">
                          <a:solidFill>
                            <a:srgbClr val="000000"/>
                          </a:solidFill>
                          <a:effectLst/>
                          <a:latin typeface="Calibri" panose="020F0502020204030204" pitchFamily="34" charset="0"/>
                        </a:rPr>
                        <a:t>01-09-2017</a:t>
                      </a:r>
                    </a:p>
                  </a:txBody>
                  <a:tcPr marL="4403" marR="4403" marT="440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70002018</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India</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77</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1185.43</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0.2956</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0.3189</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0.0824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835.016892</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0.4013</a:t>
                      </a:r>
                    </a:p>
                  </a:txBody>
                  <a:tcPr marL="4403" marR="4403" marT="4403"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76385141"/>
                  </a:ext>
                </a:extLst>
              </a:tr>
              <a:tr h="105670">
                <a:tc>
                  <a:txBody>
                    <a:bodyPr/>
                    <a:lstStyle/>
                    <a:p>
                      <a:pPr algn="r" fontAlgn="b"/>
                      <a:r>
                        <a:rPr lang="en-IN" sz="600" b="0" i="0" u="none" strike="noStrike">
                          <a:solidFill>
                            <a:srgbClr val="000000"/>
                          </a:solidFill>
                          <a:effectLst/>
                          <a:latin typeface="Calibri" panose="020F0502020204030204" pitchFamily="34" charset="0"/>
                        </a:rPr>
                        <a:t>01-09-2017</a:t>
                      </a:r>
                    </a:p>
                  </a:txBody>
                  <a:tcPr marL="4403" marR="4403" marT="440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70003181</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Indonesia</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261.72</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0.0536</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0.2646</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0.1106</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247.691808</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0.3752</a:t>
                      </a:r>
                    </a:p>
                  </a:txBody>
                  <a:tcPr marL="4403" marR="4403" marT="4403"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24279528"/>
                  </a:ext>
                </a:extLst>
              </a:tr>
              <a:tr h="105670">
                <a:tc>
                  <a:txBody>
                    <a:bodyPr/>
                    <a:lstStyle/>
                    <a:p>
                      <a:pPr algn="r" fontAlgn="b"/>
                      <a:r>
                        <a:rPr lang="en-IN" sz="600" b="0" i="0" u="none" strike="noStrike">
                          <a:solidFill>
                            <a:srgbClr val="000000"/>
                          </a:solidFill>
                          <a:effectLst/>
                          <a:latin typeface="Calibri" panose="020F0502020204030204" pitchFamily="34" charset="0"/>
                        </a:rPr>
                        <a:t>01-09-2017</a:t>
                      </a:r>
                    </a:p>
                  </a:txBody>
                  <a:tcPr marL="4403" marR="4403" marT="440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70003182</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Indonesia</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92.37</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0.2378</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0.2447</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0.0999</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70.404414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0.3446</a:t>
                      </a:r>
                    </a:p>
                  </a:txBody>
                  <a:tcPr marL="4403" marR="4403" marT="4403"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31947280"/>
                  </a:ext>
                </a:extLst>
              </a:tr>
              <a:tr h="105670">
                <a:tc>
                  <a:txBody>
                    <a:bodyPr/>
                    <a:lstStyle/>
                    <a:p>
                      <a:pPr algn="r" fontAlgn="b"/>
                      <a:r>
                        <a:rPr lang="en-IN" sz="600" b="0" i="0" u="none" strike="noStrike">
                          <a:solidFill>
                            <a:srgbClr val="000000"/>
                          </a:solidFill>
                          <a:effectLst/>
                          <a:latin typeface="Calibri" panose="020F0502020204030204" pitchFamily="34" charset="0"/>
                        </a:rPr>
                        <a:t>01-09-2017</a:t>
                      </a:r>
                    </a:p>
                  </a:txBody>
                  <a:tcPr marL="4403" marR="4403" marT="440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70006157</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Philiphines</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403" marR="4403" marT="4403"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76.98</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0.1057</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0.2052</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0.1013</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68.843214</a:t>
                      </a:r>
                    </a:p>
                  </a:txBody>
                  <a:tcPr marL="4403" marR="4403" marT="4403"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0.3065</a:t>
                      </a:r>
                    </a:p>
                  </a:txBody>
                  <a:tcPr marL="4403" marR="4403" marT="4403"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914288059"/>
                  </a:ext>
                </a:extLst>
              </a:tr>
              <a:tr h="105670">
                <a:tc>
                  <a:txBody>
                    <a:bodyPr/>
                    <a:lstStyle/>
                    <a:p>
                      <a:pPr algn="r" fontAlgn="b"/>
                      <a:r>
                        <a:rPr lang="en-IN" sz="600" b="0" i="0" u="none" strike="noStrike">
                          <a:solidFill>
                            <a:srgbClr val="000000"/>
                          </a:solidFill>
                          <a:effectLst/>
                          <a:latin typeface="Calibri" panose="020F0502020204030204" pitchFamily="34" charset="0"/>
                        </a:rPr>
                        <a:t>01-09-2017</a:t>
                      </a:r>
                    </a:p>
                  </a:txBody>
                  <a:tcPr marL="4403" marR="4403" marT="4403"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70006158</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Philiphines</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7</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107.77</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0.1875</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0.2567</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0.102</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a:solidFill>
                            <a:srgbClr val="000000"/>
                          </a:solidFill>
                          <a:effectLst/>
                          <a:latin typeface="Calibri" panose="020F0502020204030204" pitchFamily="34" charset="0"/>
                        </a:rPr>
                        <a:t>87.563125</a:t>
                      </a:r>
                    </a:p>
                  </a:txBody>
                  <a:tcPr marL="4403" marR="4403" marT="440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IN" sz="600" b="0" i="0" u="none" strike="noStrike" dirty="0">
                          <a:solidFill>
                            <a:srgbClr val="000000"/>
                          </a:solidFill>
                          <a:effectLst/>
                          <a:latin typeface="Calibri" panose="020F0502020204030204" pitchFamily="34" charset="0"/>
                        </a:rPr>
                        <a:t>0.3587</a:t>
                      </a:r>
                    </a:p>
                  </a:txBody>
                  <a:tcPr marL="4403" marR="4403" marT="4403"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92579"/>
                  </a:ext>
                </a:extLst>
              </a:tr>
            </a:tbl>
          </a:graphicData>
        </a:graphic>
      </p:graphicFrame>
    </p:spTree>
    <p:extLst>
      <p:ext uri="{BB962C8B-B14F-4D97-AF65-F5344CB8AC3E}">
        <p14:creationId xmlns:p14="http://schemas.microsoft.com/office/powerpoint/2010/main" val="55722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352C18-F0CC-4C55-A2AF-AC683A4403BE}"/>
              </a:ext>
            </a:extLst>
          </p:cNvPr>
          <p:cNvSpPr txBox="1"/>
          <p:nvPr/>
        </p:nvSpPr>
        <p:spPr>
          <a:xfrm>
            <a:off x="310393" y="184558"/>
            <a:ext cx="5150840" cy="369332"/>
          </a:xfrm>
          <a:prstGeom prst="rect">
            <a:avLst/>
          </a:prstGeom>
          <a:noFill/>
        </p:spPr>
        <p:txBody>
          <a:bodyPr wrap="square" rtlCol="0">
            <a:spAutoFit/>
          </a:bodyPr>
          <a:lstStyle/>
          <a:p>
            <a:r>
              <a:rPr lang="en-IN" dirty="0"/>
              <a:t>Creating view Net Sales</a:t>
            </a:r>
          </a:p>
        </p:txBody>
      </p:sp>
      <p:pic>
        <p:nvPicPr>
          <p:cNvPr id="4" name="Picture 3">
            <a:extLst>
              <a:ext uri="{FF2B5EF4-FFF2-40B4-BE49-F238E27FC236}">
                <a16:creationId xmlns:a16="http://schemas.microsoft.com/office/drawing/2014/main" id="{67BB9ADE-021C-4349-B47A-E3AB80481128}"/>
              </a:ext>
            </a:extLst>
          </p:cNvPr>
          <p:cNvPicPr>
            <a:picLocks noChangeAspect="1"/>
          </p:cNvPicPr>
          <p:nvPr/>
        </p:nvPicPr>
        <p:blipFill>
          <a:blip r:embed="rId2"/>
          <a:stretch>
            <a:fillRect/>
          </a:stretch>
        </p:blipFill>
        <p:spPr>
          <a:xfrm>
            <a:off x="310393" y="697762"/>
            <a:ext cx="5340145" cy="3052118"/>
          </a:xfrm>
          <a:prstGeom prst="rect">
            <a:avLst/>
          </a:prstGeom>
        </p:spPr>
      </p:pic>
      <p:graphicFrame>
        <p:nvGraphicFramePr>
          <p:cNvPr id="5" name="Table 4">
            <a:extLst>
              <a:ext uri="{FF2B5EF4-FFF2-40B4-BE49-F238E27FC236}">
                <a16:creationId xmlns:a16="http://schemas.microsoft.com/office/drawing/2014/main" id="{DAFF878A-4844-453F-8A58-A631909884D9}"/>
              </a:ext>
            </a:extLst>
          </p:cNvPr>
          <p:cNvGraphicFramePr>
            <a:graphicFrameLocks noGrp="1"/>
          </p:cNvGraphicFramePr>
          <p:nvPr>
            <p:extLst>
              <p:ext uri="{D42A27DB-BD31-4B8C-83A1-F6EECF244321}">
                <p14:modId xmlns:p14="http://schemas.microsoft.com/office/powerpoint/2010/main" val="662162871"/>
              </p:ext>
            </p:extLst>
          </p:nvPr>
        </p:nvGraphicFramePr>
        <p:xfrm>
          <a:off x="310393" y="4234308"/>
          <a:ext cx="10515598" cy="909765"/>
        </p:xfrm>
        <a:graphic>
          <a:graphicData uri="http://schemas.openxmlformats.org/drawingml/2006/table">
            <a:tbl>
              <a:tblPr/>
              <a:tblGrid>
                <a:gridCol w="393107">
                  <a:extLst>
                    <a:ext uri="{9D8B030D-6E8A-4147-A177-3AD203B41FA5}">
                      <a16:colId xmlns:a16="http://schemas.microsoft.com/office/drawing/2014/main" val="3997623812"/>
                    </a:ext>
                  </a:extLst>
                </a:gridCol>
                <a:gridCol w="372047">
                  <a:extLst>
                    <a:ext uri="{9D8B030D-6E8A-4147-A177-3AD203B41FA5}">
                      <a16:colId xmlns:a16="http://schemas.microsoft.com/office/drawing/2014/main" val="1204846090"/>
                    </a:ext>
                  </a:extLst>
                </a:gridCol>
                <a:gridCol w="519462">
                  <a:extLst>
                    <a:ext uri="{9D8B030D-6E8A-4147-A177-3AD203B41FA5}">
                      <a16:colId xmlns:a16="http://schemas.microsoft.com/office/drawing/2014/main" val="3561117733"/>
                    </a:ext>
                  </a:extLst>
                </a:gridCol>
                <a:gridCol w="533502">
                  <a:extLst>
                    <a:ext uri="{9D8B030D-6E8A-4147-A177-3AD203B41FA5}">
                      <a16:colId xmlns:a16="http://schemas.microsoft.com/office/drawing/2014/main" val="815120302"/>
                    </a:ext>
                  </a:extLst>
                </a:gridCol>
                <a:gridCol w="470324">
                  <a:extLst>
                    <a:ext uri="{9D8B030D-6E8A-4147-A177-3AD203B41FA5}">
                      <a16:colId xmlns:a16="http://schemas.microsoft.com/office/drawing/2014/main" val="2128128378"/>
                    </a:ext>
                  </a:extLst>
                </a:gridCol>
                <a:gridCol w="2148046">
                  <a:extLst>
                    <a:ext uri="{9D8B030D-6E8A-4147-A177-3AD203B41FA5}">
                      <a16:colId xmlns:a16="http://schemas.microsoft.com/office/drawing/2014/main" val="869718117"/>
                    </a:ext>
                  </a:extLst>
                </a:gridCol>
                <a:gridCol w="308869">
                  <a:extLst>
                    <a:ext uri="{9D8B030D-6E8A-4147-A177-3AD203B41FA5}">
                      <a16:colId xmlns:a16="http://schemas.microsoft.com/office/drawing/2014/main" val="3183040510"/>
                    </a:ext>
                  </a:extLst>
                </a:gridCol>
                <a:gridCol w="456284">
                  <a:extLst>
                    <a:ext uri="{9D8B030D-6E8A-4147-A177-3AD203B41FA5}">
                      <a16:colId xmlns:a16="http://schemas.microsoft.com/office/drawing/2014/main" val="2311091279"/>
                    </a:ext>
                  </a:extLst>
                </a:gridCol>
                <a:gridCol w="708996">
                  <a:extLst>
                    <a:ext uri="{9D8B030D-6E8A-4147-A177-3AD203B41FA5}">
                      <a16:colId xmlns:a16="http://schemas.microsoft.com/office/drawing/2014/main" val="1610304626"/>
                    </a:ext>
                  </a:extLst>
                </a:gridCol>
                <a:gridCol w="575620">
                  <a:extLst>
                    <a:ext uri="{9D8B030D-6E8A-4147-A177-3AD203B41FA5}">
                      <a16:colId xmlns:a16="http://schemas.microsoft.com/office/drawing/2014/main" val="3444391217"/>
                    </a:ext>
                  </a:extLst>
                </a:gridCol>
                <a:gridCol w="842371">
                  <a:extLst>
                    <a:ext uri="{9D8B030D-6E8A-4147-A177-3AD203B41FA5}">
                      <a16:colId xmlns:a16="http://schemas.microsoft.com/office/drawing/2014/main" val="2444068041"/>
                    </a:ext>
                  </a:extLst>
                </a:gridCol>
                <a:gridCol w="463304">
                  <a:extLst>
                    <a:ext uri="{9D8B030D-6E8A-4147-A177-3AD203B41FA5}">
                      <a16:colId xmlns:a16="http://schemas.microsoft.com/office/drawing/2014/main" val="2402047751"/>
                    </a:ext>
                  </a:extLst>
                </a:gridCol>
                <a:gridCol w="723035">
                  <a:extLst>
                    <a:ext uri="{9D8B030D-6E8A-4147-A177-3AD203B41FA5}">
                      <a16:colId xmlns:a16="http://schemas.microsoft.com/office/drawing/2014/main" val="3484574116"/>
                    </a:ext>
                  </a:extLst>
                </a:gridCol>
                <a:gridCol w="589660">
                  <a:extLst>
                    <a:ext uri="{9D8B030D-6E8A-4147-A177-3AD203B41FA5}">
                      <a16:colId xmlns:a16="http://schemas.microsoft.com/office/drawing/2014/main" val="1235293633"/>
                    </a:ext>
                  </a:extLst>
                </a:gridCol>
                <a:gridCol w="954687">
                  <a:extLst>
                    <a:ext uri="{9D8B030D-6E8A-4147-A177-3AD203B41FA5}">
                      <a16:colId xmlns:a16="http://schemas.microsoft.com/office/drawing/2014/main" val="2332108091"/>
                    </a:ext>
                  </a:extLst>
                </a:gridCol>
                <a:gridCol w="456284">
                  <a:extLst>
                    <a:ext uri="{9D8B030D-6E8A-4147-A177-3AD203B41FA5}">
                      <a16:colId xmlns:a16="http://schemas.microsoft.com/office/drawing/2014/main" val="4231568883"/>
                    </a:ext>
                  </a:extLst>
                </a:gridCol>
              </a:tblGrid>
              <a:tr h="101085">
                <a:tc>
                  <a:txBody>
                    <a:bodyPr/>
                    <a:lstStyle/>
                    <a:p>
                      <a:pPr algn="l" fontAlgn="b"/>
                      <a:r>
                        <a:rPr lang="en-IN" sz="600" b="0" i="0" u="none" strike="noStrike">
                          <a:solidFill>
                            <a:srgbClr val="000000"/>
                          </a:solidFill>
                          <a:effectLst/>
                          <a:latin typeface="Calibri" panose="020F0502020204030204" pitchFamily="34" charset="0"/>
                        </a:rPr>
                        <a:t>date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fiscal_year</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customer_code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market</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product_code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product</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variant</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sold_quantity</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gross_price_per_item</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total_gross_price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pre_invoice_discount_pct</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discounts_pct</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other_deductions_pct</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net_invoice_sales</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post_invoice_deductions_pct</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net_sales</a:t>
                      </a:r>
                    </a:p>
                  </a:txBody>
                  <a:tcPr marL="4212" marR="4212" marT="4212" marB="0" anchor="b">
                    <a:lnL>
                      <a:noFill/>
                    </a:lnL>
                    <a:lnR>
                      <a:noFill/>
                    </a:lnR>
                    <a:lnT>
                      <a:noFill/>
                    </a:lnT>
                    <a:lnB>
                      <a:noFill/>
                    </a:lnB>
                  </a:tcPr>
                </a:tc>
                <a:extLst>
                  <a:ext uri="{0D108BD9-81ED-4DB2-BD59-A6C34878D82A}">
                    <a16:rowId xmlns:a16="http://schemas.microsoft.com/office/drawing/2014/main" val="879828907"/>
                  </a:ext>
                </a:extLst>
              </a:tr>
              <a:tr h="101085">
                <a:tc>
                  <a:txBody>
                    <a:bodyPr/>
                    <a:lstStyle/>
                    <a:p>
                      <a:pPr algn="r" fontAlgn="b"/>
                      <a:r>
                        <a:rPr lang="en-IN" sz="600" b="0" i="0" u="none" strike="noStrike">
                          <a:solidFill>
                            <a:srgbClr val="000000"/>
                          </a:solidFill>
                          <a:effectLst/>
                          <a:latin typeface="Calibri" panose="020F0502020204030204" pitchFamily="34" charset="0"/>
                        </a:rPr>
                        <a:t>01-09-2017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70002017</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India</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51</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785.16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0.0824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0.266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0.0719</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720.462816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0.3379</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477.0184305</a:t>
                      </a:r>
                    </a:p>
                  </a:txBody>
                  <a:tcPr marL="4212" marR="4212" marT="4212" marB="0" anchor="b">
                    <a:lnL>
                      <a:noFill/>
                    </a:lnL>
                    <a:lnR>
                      <a:noFill/>
                    </a:lnR>
                    <a:lnT>
                      <a:noFill/>
                    </a:lnT>
                    <a:lnB>
                      <a:noFill/>
                    </a:lnB>
                  </a:tcPr>
                </a:tc>
                <a:extLst>
                  <a:ext uri="{0D108BD9-81ED-4DB2-BD59-A6C34878D82A}">
                    <a16:rowId xmlns:a16="http://schemas.microsoft.com/office/drawing/2014/main" val="738489842"/>
                  </a:ext>
                </a:extLst>
              </a:tr>
              <a:tr h="101085">
                <a:tc>
                  <a:txBody>
                    <a:bodyPr/>
                    <a:lstStyle/>
                    <a:p>
                      <a:pPr algn="r" fontAlgn="b"/>
                      <a:r>
                        <a:rPr lang="en-IN" sz="600" b="0" i="0" u="none" strike="noStrike">
                          <a:solidFill>
                            <a:srgbClr val="000000"/>
                          </a:solidFill>
                          <a:effectLst/>
                          <a:latin typeface="Calibri" panose="020F0502020204030204" pitchFamily="34" charset="0"/>
                        </a:rPr>
                        <a:t>01-09-2017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70002018</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India</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1185.43</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0.2956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0.3189</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0.0824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835.016892</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0.4013</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499.9246132</a:t>
                      </a:r>
                    </a:p>
                  </a:txBody>
                  <a:tcPr marL="4212" marR="4212" marT="4212" marB="0" anchor="b">
                    <a:lnL>
                      <a:noFill/>
                    </a:lnL>
                    <a:lnR>
                      <a:noFill/>
                    </a:lnR>
                    <a:lnT>
                      <a:noFill/>
                    </a:lnT>
                    <a:lnB>
                      <a:noFill/>
                    </a:lnB>
                  </a:tcPr>
                </a:tc>
                <a:extLst>
                  <a:ext uri="{0D108BD9-81ED-4DB2-BD59-A6C34878D82A}">
                    <a16:rowId xmlns:a16="http://schemas.microsoft.com/office/drawing/2014/main" val="3583697155"/>
                  </a:ext>
                </a:extLst>
              </a:tr>
              <a:tr h="101085">
                <a:tc>
                  <a:txBody>
                    <a:bodyPr/>
                    <a:lstStyle/>
                    <a:p>
                      <a:pPr algn="r" fontAlgn="b"/>
                      <a:r>
                        <a:rPr lang="en-IN" sz="600" b="0" i="0" u="none" strike="noStrike">
                          <a:solidFill>
                            <a:srgbClr val="000000"/>
                          </a:solidFill>
                          <a:effectLst/>
                          <a:latin typeface="Calibri" panose="020F0502020204030204" pitchFamily="34" charset="0"/>
                        </a:rPr>
                        <a:t>01-09-2017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70003181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Indonesia</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261.72</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0.0536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0.2646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0.1106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247.691808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0.3752</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154.7578416</a:t>
                      </a:r>
                    </a:p>
                  </a:txBody>
                  <a:tcPr marL="4212" marR="4212" marT="4212" marB="0" anchor="b">
                    <a:lnL>
                      <a:noFill/>
                    </a:lnL>
                    <a:lnR>
                      <a:noFill/>
                    </a:lnR>
                    <a:lnT>
                      <a:noFill/>
                    </a:lnT>
                    <a:lnB>
                      <a:noFill/>
                    </a:lnB>
                  </a:tcPr>
                </a:tc>
                <a:extLst>
                  <a:ext uri="{0D108BD9-81ED-4DB2-BD59-A6C34878D82A}">
                    <a16:rowId xmlns:a16="http://schemas.microsoft.com/office/drawing/2014/main" val="3225812055"/>
                  </a:ext>
                </a:extLst>
              </a:tr>
              <a:tr h="101085">
                <a:tc>
                  <a:txBody>
                    <a:bodyPr/>
                    <a:lstStyle/>
                    <a:p>
                      <a:pPr algn="r" fontAlgn="b"/>
                      <a:r>
                        <a:rPr lang="en-IN" sz="600" b="0" i="0" u="none" strike="noStrike">
                          <a:solidFill>
                            <a:srgbClr val="000000"/>
                          </a:solidFill>
                          <a:effectLst/>
                          <a:latin typeface="Calibri" panose="020F0502020204030204" pitchFamily="34" charset="0"/>
                        </a:rPr>
                        <a:t>01-09-2017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70003182</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Indonesia</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92.37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0.2378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0.2447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0.0999</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70.404414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0.3446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46.14305294</a:t>
                      </a:r>
                    </a:p>
                  </a:txBody>
                  <a:tcPr marL="4212" marR="4212" marT="4212" marB="0" anchor="b">
                    <a:lnL>
                      <a:noFill/>
                    </a:lnL>
                    <a:lnR>
                      <a:noFill/>
                    </a:lnR>
                    <a:lnT>
                      <a:noFill/>
                    </a:lnT>
                    <a:lnB>
                      <a:noFill/>
                    </a:lnB>
                  </a:tcPr>
                </a:tc>
                <a:extLst>
                  <a:ext uri="{0D108BD9-81ED-4DB2-BD59-A6C34878D82A}">
                    <a16:rowId xmlns:a16="http://schemas.microsoft.com/office/drawing/2014/main" val="1876797755"/>
                  </a:ext>
                </a:extLst>
              </a:tr>
              <a:tr h="101085">
                <a:tc>
                  <a:txBody>
                    <a:bodyPr/>
                    <a:lstStyle/>
                    <a:p>
                      <a:pPr algn="r" fontAlgn="b"/>
                      <a:r>
                        <a:rPr lang="en-IN" sz="600" b="0" i="0" u="none" strike="noStrike">
                          <a:solidFill>
                            <a:srgbClr val="000000"/>
                          </a:solidFill>
                          <a:effectLst/>
                          <a:latin typeface="Calibri" panose="020F0502020204030204" pitchFamily="34" charset="0"/>
                        </a:rPr>
                        <a:t>01-09-2017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70006157</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Philiphines</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76.98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0.1057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0.2052</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0.1013</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68.843214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0.3065</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47.74276891</a:t>
                      </a:r>
                    </a:p>
                  </a:txBody>
                  <a:tcPr marL="4212" marR="4212" marT="4212" marB="0" anchor="b">
                    <a:lnL>
                      <a:noFill/>
                    </a:lnL>
                    <a:lnR>
                      <a:noFill/>
                    </a:lnR>
                    <a:lnT>
                      <a:noFill/>
                    </a:lnT>
                    <a:lnB>
                      <a:noFill/>
                    </a:lnB>
                  </a:tcPr>
                </a:tc>
                <a:extLst>
                  <a:ext uri="{0D108BD9-81ED-4DB2-BD59-A6C34878D82A}">
                    <a16:rowId xmlns:a16="http://schemas.microsoft.com/office/drawing/2014/main" val="4283176454"/>
                  </a:ext>
                </a:extLst>
              </a:tr>
              <a:tr h="101085">
                <a:tc>
                  <a:txBody>
                    <a:bodyPr/>
                    <a:lstStyle/>
                    <a:p>
                      <a:pPr algn="r" fontAlgn="b"/>
                      <a:r>
                        <a:rPr lang="en-IN" sz="600" b="0" i="0" u="none" strike="noStrike">
                          <a:solidFill>
                            <a:srgbClr val="000000"/>
                          </a:solidFill>
                          <a:effectLst/>
                          <a:latin typeface="Calibri" panose="020F0502020204030204" pitchFamily="34" charset="0"/>
                        </a:rPr>
                        <a:t>01-09-2017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70006158</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Philiphines</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107.77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0.1875</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0.2567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0.102</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87.563125</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0.3587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56.15423206</a:t>
                      </a:r>
                    </a:p>
                  </a:txBody>
                  <a:tcPr marL="4212" marR="4212" marT="4212" marB="0" anchor="b">
                    <a:lnL>
                      <a:noFill/>
                    </a:lnL>
                    <a:lnR>
                      <a:noFill/>
                    </a:lnR>
                    <a:lnT>
                      <a:noFill/>
                    </a:lnT>
                    <a:lnB>
                      <a:noFill/>
                    </a:lnB>
                  </a:tcPr>
                </a:tc>
                <a:extLst>
                  <a:ext uri="{0D108BD9-81ED-4DB2-BD59-A6C34878D82A}">
                    <a16:rowId xmlns:a16="http://schemas.microsoft.com/office/drawing/2014/main" val="2393634096"/>
                  </a:ext>
                </a:extLst>
              </a:tr>
              <a:tr h="101085">
                <a:tc>
                  <a:txBody>
                    <a:bodyPr/>
                    <a:lstStyle/>
                    <a:p>
                      <a:pPr algn="r" fontAlgn="b"/>
                      <a:r>
                        <a:rPr lang="en-IN" sz="600" b="0" i="0" u="none" strike="noStrike">
                          <a:solidFill>
                            <a:srgbClr val="000000"/>
                          </a:solidFill>
                          <a:effectLst/>
                          <a:latin typeface="Calibri" panose="020F0502020204030204" pitchFamily="34" charset="0"/>
                        </a:rPr>
                        <a:t>01-09-2017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70007198</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South Korea</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29</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446.46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0.2386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0.0957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415.2078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0.3343</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276.4038325</a:t>
                      </a:r>
                    </a:p>
                  </a:txBody>
                  <a:tcPr marL="4212" marR="4212" marT="4212" marB="0" anchor="b">
                    <a:lnL>
                      <a:noFill/>
                    </a:lnL>
                    <a:lnR>
                      <a:noFill/>
                    </a:lnR>
                    <a:lnT>
                      <a:noFill/>
                    </a:lnT>
                    <a:lnB>
                      <a:noFill/>
                    </a:lnB>
                  </a:tcPr>
                </a:tc>
                <a:extLst>
                  <a:ext uri="{0D108BD9-81ED-4DB2-BD59-A6C34878D82A}">
                    <a16:rowId xmlns:a16="http://schemas.microsoft.com/office/drawing/2014/main" val="1798718776"/>
                  </a:ext>
                </a:extLst>
              </a:tr>
              <a:tr h="101085">
                <a:tc>
                  <a:txBody>
                    <a:bodyPr/>
                    <a:lstStyle/>
                    <a:p>
                      <a:pPr algn="r" fontAlgn="b"/>
                      <a:r>
                        <a:rPr lang="en-IN" sz="600" b="0" i="0" u="none" strike="noStrike">
                          <a:solidFill>
                            <a:srgbClr val="000000"/>
                          </a:solidFill>
                          <a:effectLst/>
                          <a:latin typeface="Calibri" panose="020F0502020204030204" pitchFamily="34" charset="0"/>
                        </a:rPr>
                        <a:t>01-09-2017</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2018</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70007199</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South Korea</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A0118150101</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AQ Dracula HDD â€“ 3.5 Inch SATA 6 Gb/s 5400 RPM 256 MB Cache</a:t>
                      </a:r>
                    </a:p>
                  </a:txBody>
                  <a:tcPr marL="4212" marR="4212" marT="4212" marB="0" anchor="b">
                    <a:lnL>
                      <a:noFill/>
                    </a:lnL>
                    <a:lnR>
                      <a:noFill/>
                    </a:lnR>
                    <a:lnT>
                      <a:noFill/>
                    </a:lnT>
                    <a:lnB>
                      <a:noFill/>
                    </a:lnB>
                  </a:tcPr>
                </a:tc>
                <a:tc>
                  <a:txBody>
                    <a:bodyPr/>
                    <a:lstStyle/>
                    <a:p>
                      <a:pPr algn="l" fontAlgn="b"/>
                      <a:r>
                        <a:rPr lang="en-IN" sz="600" b="0" i="0" u="none" strike="noStrike">
                          <a:solidFill>
                            <a:srgbClr val="000000"/>
                          </a:solidFill>
                          <a:effectLst/>
                          <a:latin typeface="Calibri" panose="020F0502020204030204" pitchFamily="34" charset="0"/>
                        </a:rPr>
                        <a:t>Standard</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15.4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523.44</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0.2551</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0.3219</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0.0949</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389.910456</a:t>
                      </a:r>
                    </a:p>
                  </a:txBody>
                  <a:tcPr marL="4212" marR="4212" marT="4212" marB="0" anchor="b">
                    <a:lnL>
                      <a:noFill/>
                    </a:lnL>
                    <a:lnR>
                      <a:noFill/>
                    </a:lnR>
                    <a:lnT>
                      <a:noFill/>
                    </a:lnT>
                    <a:lnB>
                      <a:noFill/>
                    </a:lnB>
                  </a:tcPr>
                </a:tc>
                <a:tc>
                  <a:txBody>
                    <a:bodyPr/>
                    <a:lstStyle/>
                    <a:p>
                      <a:pPr algn="r" fontAlgn="b"/>
                      <a:r>
                        <a:rPr lang="en-IN" sz="600" b="0" i="0" u="none" strike="noStrike">
                          <a:solidFill>
                            <a:srgbClr val="000000"/>
                          </a:solidFill>
                          <a:effectLst/>
                          <a:latin typeface="Calibri" panose="020F0502020204030204" pitchFamily="34" charset="0"/>
                        </a:rPr>
                        <a:t>0.4168</a:t>
                      </a:r>
                    </a:p>
                  </a:txBody>
                  <a:tcPr marL="4212" marR="4212" marT="4212" marB="0" anchor="b">
                    <a:lnL>
                      <a:noFill/>
                    </a:lnL>
                    <a:lnR>
                      <a:noFill/>
                    </a:lnR>
                    <a:lnT>
                      <a:noFill/>
                    </a:lnT>
                    <a:lnB>
                      <a:noFill/>
                    </a:lnB>
                  </a:tcPr>
                </a:tc>
                <a:tc>
                  <a:txBody>
                    <a:bodyPr/>
                    <a:lstStyle/>
                    <a:p>
                      <a:pPr algn="r" fontAlgn="b"/>
                      <a:r>
                        <a:rPr lang="en-IN" sz="600" b="0" i="0" u="none" strike="noStrike" dirty="0">
                          <a:solidFill>
                            <a:srgbClr val="000000"/>
                          </a:solidFill>
                          <a:effectLst/>
                          <a:latin typeface="Calibri" panose="020F0502020204030204" pitchFamily="34" charset="0"/>
                        </a:rPr>
                        <a:t>227.3957779</a:t>
                      </a:r>
                    </a:p>
                  </a:txBody>
                  <a:tcPr marL="4212" marR="4212" marT="4212" marB="0" anchor="b">
                    <a:lnL>
                      <a:noFill/>
                    </a:lnL>
                    <a:lnR>
                      <a:noFill/>
                    </a:lnR>
                    <a:lnT>
                      <a:noFill/>
                    </a:lnT>
                    <a:lnB>
                      <a:noFill/>
                    </a:lnB>
                  </a:tcPr>
                </a:tc>
                <a:extLst>
                  <a:ext uri="{0D108BD9-81ED-4DB2-BD59-A6C34878D82A}">
                    <a16:rowId xmlns:a16="http://schemas.microsoft.com/office/drawing/2014/main" val="3304832026"/>
                  </a:ext>
                </a:extLst>
              </a:tr>
            </a:tbl>
          </a:graphicData>
        </a:graphic>
      </p:graphicFrame>
    </p:spTree>
    <p:extLst>
      <p:ext uri="{BB962C8B-B14F-4D97-AF65-F5344CB8AC3E}">
        <p14:creationId xmlns:p14="http://schemas.microsoft.com/office/powerpoint/2010/main" val="303005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0A1053-3513-4E49-8473-97C282D3E086}"/>
              </a:ext>
            </a:extLst>
          </p:cNvPr>
          <p:cNvPicPr>
            <a:picLocks noChangeAspect="1"/>
          </p:cNvPicPr>
          <p:nvPr/>
        </p:nvPicPr>
        <p:blipFill>
          <a:blip r:embed="rId2"/>
          <a:stretch>
            <a:fillRect/>
          </a:stretch>
        </p:blipFill>
        <p:spPr>
          <a:xfrm>
            <a:off x="157627" y="492585"/>
            <a:ext cx="2532234" cy="1999280"/>
          </a:xfrm>
          <a:prstGeom prst="rect">
            <a:avLst/>
          </a:prstGeom>
        </p:spPr>
      </p:pic>
      <p:sp>
        <p:nvSpPr>
          <p:cNvPr id="4" name="TextBox 3">
            <a:extLst>
              <a:ext uri="{FF2B5EF4-FFF2-40B4-BE49-F238E27FC236}">
                <a16:creationId xmlns:a16="http://schemas.microsoft.com/office/drawing/2014/main" id="{94062A99-030D-4F3B-AFB0-688ECDFC3BC4}"/>
              </a:ext>
            </a:extLst>
          </p:cNvPr>
          <p:cNvSpPr txBox="1"/>
          <p:nvPr/>
        </p:nvSpPr>
        <p:spPr>
          <a:xfrm>
            <a:off x="58723" y="67112"/>
            <a:ext cx="4689446" cy="646331"/>
          </a:xfrm>
          <a:prstGeom prst="rect">
            <a:avLst/>
          </a:prstGeom>
          <a:noFill/>
        </p:spPr>
        <p:txBody>
          <a:bodyPr wrap="square" rtlCol="0">
            <a:spAutoFit/>
          </a:bodyPr>
          <a:lstStyle/>
          <a:p>
            <a:r>
              <a:rPr lang="en-IN" dirty="0"/>
              <a:t>New Jira Task</a:t>
            </a:r>
          </a:p>
          <a:p>
            <a:endParaRPr lang="en-IN" dirty="0"/>
          </a:p>
        </p:txBody>
      </p:sp>
      <p:pic>
        <p:nvPicPr>
          <p:cNvPr id="6" name="Picture 5">
            <a:extLst>
              <a:ext uri="{FF2B5EF4-FFF2-40B4-BE49-F238E27FC236}">
                <a16:creationId xmlns:a16="http://schemas.microsoft.com/office/drawing/2014/main" id="{C3F9CFBC-B2AD-4940-AC8B-BC8FA92C0469}"/>
              </a:ext>
            </a:extLst>
          </p:cNvPr>
          <p:cNvPicPr>
            <a:picLocks noChangeAspect="1"/>
          </p:cNvPicPr>
          <p:nvPr/>
        </p:nvPicPr>
        <p:blipFill>
          <a:blip r:embed="rId3"/>
          <a:stretch>
            <a:fillRect/>
          </a:stretch>
        </p:blipFill>
        <p:spPr>
          <a:xfrm>
            <a:off x="3299522" y="1051046"/>
            <a:ext cx="2754507" cy="1440819"/>
          </a:xfrm>
          <a:prstGeom prst="rect">
            <a:avLst/>
          </a:prstGeom>
        </p:spPr>
      </p:pic>
      <p:graphicFrame>
        <p:nvGraphicFramePr>
          <p:cNvPr id="7" name="Chart 6">
            <a:extLst>
              <a:ext uri="{FF2B5EF4-FFF2-40B4-BE49-F238E27FC236}">
                <a16:creationId xmlns:a16="http://schemas.microsoft.com/office/drawing/2014/main" id="{F682A8D0-FF58-48A4-B24F-112CE7EE7F8E}"/>
              </a:ext>
            </a:extLst>
          </p:cNvPr>
          <p:cNvGraphicFramePr>
            <a:graphicFrameLocks/>
          </p:cNvGraphicFramePr>
          <p:nvPr>
            <p:extLst>
              <p:ext uri="{D42A27DB-BD31-4B8C-83A1-F6EECF244321}">
                <p14:modId xmlns:p14="http://schemas.microsoft.com/office/powerpoint/2010/main" val="714530015"/>
              </p:ext>
            </p:extLst>
          </p:nvPr>
        </p:nvGraphicFramePr>
        <p:xfrm>
          <a:off x="6663690" y="390277"/>
          <a:ext cx="5147310" cy="2796459"/>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B664480-0527-419D-8396-13D4751D4922}"/>
              </a:ext>
            </a:extLst>
          </p:cNvPr>
          <p:cNvSpPr txBox="1"/>
          <p:nvPr/>
        </p:nvSpPr>
        <p:spPr>
          <a:xfrm>
            <a:off x="487680" y="3916680"/>
            <a:ext cx="10820400" cy="1477328"/>
          </a:xfrm>
          <a:prstGeom prst="rect">
            <a:avLst/>
          </a:prstGeom>
          <a:noFill/>
        </p:spPr>
        <p:txBody>
          <a:bodyPr wrap="square" rtlCol="0">
            <a:spAutoFit/>
          </a:bodyPr>
          <a:lstStyle/>
          <a:p>
            <a:r>
              <a:rPr lang="en-IN" dirty="0"/>
              <a:t>Insights:</a:t>
            </a:r>
          </a:p>
          <a:p>
            <a:endParaRPr lang="en-IN" dirty="0"/>
          </a:p>
          <a:p>
            <a:endParaRPr lang="en-IN" dirty="0"/>
          </a:p>
          <a:p>
            <a:r>
              <a:rPr lang="en-IN" dirty="0"/>
              <a:t>Recommendations:</a:t>
            </a:r>
          </a:p>
          <a:p>
            <a:endParaRPr lang="en-IN" dirty="0"/>
          </a:p>
        </p:txBody>
      </p:sp>
    </p:spTree>
    <p:extLst>
      <p:ext uri="{BB962C8B-B14F-4D97-AF65-F5344CB8AC3E}">
        <p14:creationId xmlns:p14="http://schemas.microsoft.com/office/powerpoint/2010/main" val="251774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02076E-D6FA-4798-844F-0D91F0E88366}"/>
              </a:ext>
            </a:extLst>
          </p:cNvPr>
          <p:cNvPicPr>
            <a:picLocks noChangeAspect="1"/>
          </p:cNvPicPr>
          <p:nvPr/>
        </p:nvPicPr>
        <p:blipFill>
          <a:blip r:embed="rId2"/>
          <a:stretch>
            <a:fillRect/>
          </a:stretch>
        </p:blipFill>
        <p:spPr>
          <a:xfrm>
            <a:off x="525779" y="608606"/>
            <a:ext cx="4317375" cy="2721824"/>
          </a:xfrm>
          <a:prstGeom prst="rect">
            <a:avLst/>
          </a:prstGeom>
        </p:spPr>
      </p:pic>
      <p:graphicFrame>
        <p:nvGraphicFramePr>
          <p:cNvPr id="6" name="Chart 5">
            <a:extLst>
              <a:ext uri="{FF2B5EF4-FFF2-40B4-BE49-F238E27FC236}">
                <a16:creationId xmlns:a16="http://schemas.microsoft.com/office/drawing/2014/main" id="{7049CA6D-451F-4DCF-9640-58721227ABDF}"/>
              </a:ext>
            </a:extLst>
          </p:cNvPr>
          <p:cNvGraphicFramePr>
            <a:graphicFrameLocks/>
          </p:cNvGraphicFramePr>
          <p:nvPr>
            <p:extLst>
              <p:ext uri="{D42A27DB-BD31-4B8C-83A1-F6EECF244321}">
                <p14:modId xmlns:p14="http://schemas.microsoft.com/office/powerpoint/2010/main" val="2508416249"/>
              </p:ext>
            </p:extLst>
          </p:nvPr>
        </p:nvGraphicFramePr>
        <p:xfrm>
          <a:off x="131427" y="3743587"/>
          <a:ext cx="4205681" cy="27835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5CD9730-0E9D-477D-8A2E-723EC6EA9FAE}"/>
              </a:ext>
            </a:extLst>
          </p:cNvPr>
          <p:cNvGraphicFramePr>
            <a:graphicFrameLocks/>
          </p:cNvGraphicFramePr>
          <p:nvPr>
            <p:extLst>
              <p:ext uri="{D42A27DB-BD31-4B8C-83A1-F6EECF244321}">
                <p14:modId xmlns:p14="http://schemas.microsoft.com/office/powerpoint/2010/main" val="1609808792"/>
              </p:ext>
            </p:extLst>
          </p:nvPr>
        </p:nvGraphicFramePr>
        <p:xfrm>
          <a:off x="5693852" y="330841"/>
          <a:ext cx="4914900" cy="2857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1E72325F-5A94-470C-97E3-3268C5D831E2}"/>
              </a:ext>
            </a:extLst>
          </p:cNvPr>
          <p:cNvGraphicFramePr>
            <a:graphicFrameLocks/>
          </p:cNvGraphicFramePr>
          <p:nvPr>
            <p:extLst>
              <p:ext uri="{D42A27DB-BD31-4B8C-83A1-F6EECF244321}">
                <p14:modId xmlns:p14="http://schemas.microsoft.com/office/powerpoint/2010/main" val="4063937448"/>
              </p:ext>
            </p:extLst>
          </p:nvPr>
        </p:nvGraphicFramePr>
        <p:xfrm>
          <a:off x="4538877" y="3743587"/>
          <a:ext cx="3749446" cy="278357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1E72325F-5A94-470C-97E3-3268C5D831E2}"/>
              </a:ext>
            </a:extLst>
          </p:cNvPr>
          <p:cNvGraphicFramePr>
            <a:graphicFrameLocks/>
          </p:cNvGraphicFramePr>
          <p:nvPr>
            <p:extLst>
              <p:ext uri="{D42A27DB-BD31-4B8C-83A1-F6EECF244321}">
                <p14:modId xmlns:p14="http://schemas.microsoft.com/office/powerpoint/2010/main" val="3162269161"/>
              </p:ext>
            </p:extLst>
          </p:nvPr>
        </p:nvGraphicFramePr>
        <p:xfrm>
          <a:off x="8490092" y="3743587"/>
          <a:ext cx="3570481" cy="278357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15499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538</TotalTime>
  <Words>1009</Words>
  <Application>Microsoft Office PowerPoint</Application>
  <PresentationFormat>Widescreen</PresentationFormat>
  <Paragraphs>330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sujan supraj</dc:creator>
  <cp:lastModifiedBy>sujan supraj</cp:lastModifiedBy>
  <cp:revision>18</cp:revision>
  <dcterms:created xsi:type="dcterms:W3CDTF">2024-05-01T14:08:59Z</dcterms:created>
  <dcterms:modified xsi:type="dcterms:W3CDTF">2024-05-02T08:52:26Z</dcterms:modified>
</cp:coreProperties>
</file>