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5274" y="2054860"/>
            <a:ext cx="55214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600" y="824864"/>
            <a:ext cx="946277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9326" y="2245931"/>
            <a:ext cx="8753347" cy="197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07594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Sujan</a:t>
            </a:r>
            <a:r>
              <a:rPr dirty="0" spc="-215"/>
              <a:t> </a:t>
            </a:r>
            <a:r>
              <a:rPr dirty="0" spc="20"/>
              <a:t>Surya</a:t>
            </a:r>
            <a:r>
              <a:rPr dirty="0" spc="-150"/>
              <a:t> </a:t>
            </a:r>
            <a:r>
              <a:rPr dirty="0" spc="1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6525" y="2816288"/>
            <a:ext cx="18611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dirty="0" sz="2400" spc="-150" b="1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5650" y="367347"/>
            <a:ext cx="2425700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90" b="1">
                <a:latin typeface="Trebuchet MS"/>
                <a:cs typeface="Trebuchet MS"/>
              </a:rPr>
              <a:t>R</a:t>
            </a:r>
            <a:r>
              <a:rPr dirty="0" sz="4800" spc="-105" b="1">
                <a:latin typeface="Trebuchet MS"/>
                <a:cs typeface="Trebuchet MS"/>
              </a:rPr>
              <a:t>E</a:t>
            </a:r>
            <a:r>
              <a:rPr dirty="0" sz="4800" spc="-55" b="1">
                <a:latin typeface="Trebuchet MS"/>
                <a:cs typeface="Trebuchet MS"/>
              </a:rPr>
              <a:t>S</a:t>
            </a:r>
            <a:r>
              <a:rPr dirty="0" sz="4800" spc="-105" b="1">
                <a:latin typeface="Trebuchet MS"/>
                <a:cs typeface="Trebuchet MS"/>
              </a:rPr>
              <a:t>UL</a:t>
            </a:r>
            <a:r>
              <a:rPr dirty="0" sz="4800" spc="-95" b="1">
                <a:latin typeface="Trebuchet MS"/>
                <a:cs typeface="Trebuchet MS"/>
              </a:rPr>
              <a:t>T</a:t>
            </a:r>
            <a:r>
              <a:rPr dirty="0" sz="4800" b="1">
                <a:latin typeface="Trebuchet MS"/>
                <a:cs typeface="Trebuchet MS"/>
              </a:rPr>
              <a:t>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399" y="6493994"/>
            <a:ext cx="8509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409" y="6481294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719" y="6114732"/>
            <a:ext cx="122301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2000" spc="4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D</a:t>
            </a:r>
            <a:r>
              <a:rPr dirty="0" u="heavy" sz="2000" spc="3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2000" spc="-1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2000" spc="1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2000" spc="-114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3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Li</a:t>
            </a:r>
            <a:r>
              <a:rPr dirty="0" u="heavy" sz="2000" spc="3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2000" spc="1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828" y="1482661"/>
            <a:ext cx="8068309" cy="75311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1550">
                <a:latin typeface="Arial MT"/>
                <a:cs typeface="Arial MT"/>
              </a:rPr>
              <a:t>The </a:t>
            </a:r>
            <a:r>
              <a:rPr dirty="0" sz="1550" spc="10">
                <a:latin typeface="Arial MT"/>
                <a:cs typeface="Arial MT"/>
              </a:rPr>
              <a:t>result </a:t>
            </a:r>
            <a:r>
              <a:rPr dirty="0" sz="1550" spc="20">
                <a:latin typeface="Arial MT"/>
                <a:cs typeface="Arial MT"/>
              </a:rPr>
              <a:t>of the </a:t>
            </a:r>
            <a:r>
              <a:rPr dirty="0" sz="1550" spc="5">
                <a:latin typeface="Arial MT"/>
                <a:cs typeface="Arial MT"/>
              </a:rPr>
              <a:t>project </a:t>
            </a:r>
            <a:r>
              <a:rPr dirty="0" sz="1550" spc="15">
                <a:latin typeface="Arial MT"/>
                <a:cs typeface="Arial MT"/>
              </a:rPr>
              <a:t>is </a:t>
            </a:r>
            <a:r>
              <a:rPr dirty="0" sz="1550" spc="25">
                <a:latin typeface="Arial MT"/>
                <a:cs typeface="Arial MT"/>
              </a:rPr>
              <a:t>an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AI </a:t>
            </a:r>
            <a:r>
              <a:rPr dirty="0" sz="1550" spc="15">
                <a:latin typeface="Arial MT"/>
                <a:cs typeface="Arial MT"/>
              </a:rPr>
              <a:t>based generation </a:t>
            </a:r>
            <a:r>
              <a:rPr dirty="0" sz="1550" spc="30">
                <a:latin typeface="Arial MT"/>
                <a:cs typeface="Arial MT"/>
              </a:rPr>
              <a:t>system </a:t>
            </a:r>
            <a:r>
              <a:rPr dirty="0" sz="1550" spc="5">
                <a:latin typeface="Arial MT"/>
                <a:cs typeface="Arial MT"/>
              </a:rPr>
              <a:t>that </a:t>
            </a:r>
            <a:r>
              <a:rPr dirty="0" sz="1550" spc="20">
                <a:latin typeface="Arial MT"/>
                <a:cs typeface="Arial MT"/>
              </a:rPr>
              <a:t>generates </a:t>
            </a:r>
            <a:r>
              <a:rPr dirty="0" sz="1550" spc="5">
                <a:latin typeface="Arial MT"/>
                <a:cs typeface="Arial MT"/>
              </a:rPr>
              <a:t>music </a:t>
            </a:r>
            <a:r>
              <a:rPr dirty="0" sz="1550" spc="10">
                <a:latin typeface="Arial MT"/>
                <a:cs typeface="Arial MT"/>
              </a:rPr>
              <a:t>playlist </a:t>
            </a:r>
            <a:r>
              <a:rPr dirty="0" sz="1550" spc="15">
                <a:latin typeface="Arial MT"/>
                <a:cs typeface="Arial MT"/>
              </a:rPr>
              <a:t> based </a:t>
            </a:r>
            <a:r>
              <a:rPr dirty="0" sz="1550" spc="60">
                <a:latin typeface="Arial MT"/>
                <a:cs typeface="Arial MT"/>
              </a:rPr>
              <a:t>on </a:t>
            </a:r>
            <a:r>
              <a:rPr dirty="0" sz="1550" spc="10">
                <a:latin typeface="Arial MT"/>
                <a:cs typeface="Arial MT"/>
              </a:rPr>
              <a:t>users </a:t>
            </a:r>
            <a:r>
              <a:rPr dirty="0" sz="1550" spc="20">
                <a:latin typeface="Arial MT"/>
                <a:cs typeface="Arial MT"/>
              </a:rPr>
              <a:t>preferences.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4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generated </a:t>
            </a:r>
            <a:r>
              <a:rPr dirty="0" sz="1550" spc="10">
                <a:latin typeface="Arial MT"/>
                <a:cs typeface="Arial MT"/>
              </a:rPr>
              <a:t>playlist </a:t>
            </a:r>
            <a:r>
              <a:rPr dirty="0" sz="1550" spc="15">
                <a:latin typeface="Arial MT"/>
                <a:cs typeface="Arial MT"/>
              </a:rPr>
              <a:t>are </a:t>
            </a:r>
            <a:r>
              <a:rPr dirty="0" sz="1550">
                <a:latin typeface="Arial MT"/>
                <a:cs typeface="Arial MT"/>
              </a:rPr>
              <a:t>likely</a:t>
            </a:r>
            <a:r>
              <a:rPr dirty="0" sz="1550" spc="43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 </a:t>
            </a:r>
            <a:r>
              <a:rPr dirty="0" sz="1550" spc="-15">
                <a:latin typeface="Arial MT"/>
                <a:cs typeface="Arial MT"/>
              </a:rPr>
              <a:t>be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users </a:t>
            </a:r>
            <a:r>
              <a:rPr dirty="0" sz="1550" spc="20">
                <a:latin typeface="Arial MT"/>
                <a:cs typeface="Arial MT"/>
              </a:rPr>
              <a:t>preferences 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interests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New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playlist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is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generated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when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listens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other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genre</a:t>
            </a:r>
            <a:r>
              <a:rPr dirty="0" sz="1550" spc="1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songs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Music</a:t>
            </a:r>
            <a:r>
              <a:rPr dirty="0" spc="40"/>
              <a:t> </a:t>
            </a:r>
            <a:r>
              <a:rPr dirty="0" spc="10"/>
              <a:t>Playlist</a:t>
            </a:r>
            <a:r>
              <a:rPr dirty="0" spc="85"/>
              <a:t> </a:t>
            </a:r>
            <a:r>
              <a:rPr dirty="0" spc="10"/>
              <a:t>Generator:-An</a:t>
            </a:r>
            <a:r>
              <a:rPr dirty="0" spc="125"/>
              <a:t> </a:t>
            </a:r>
            <a:r>
              <a:rPr dirty="0" spc="15"/>
              <a:t>AI</a:t>
            </a:r>
            <a:r>
              <a:rPr dirty="0" spc="45"/>
              <a:t> </a:t>
            </a:r>
            <a:r>
              <a:rPr dirty="0" spc="10"/>
              <a:t>system</a:t>
            </a:r>
            <a:r>
              <a:rPr dirty="0" spc="80"/>
              <a:t> </a:t>
            </a:r>
            <a:r>
              <a:rPr dirty="0" spc="5"/>
              <a:t>based</a:t>
            </a:r>
            <a:r>
              <a:rPr dirty="0" spc="90"/>
              <a:t> </a:t>
            </a:r>
            <a:r>
              <a:rPr dirty="0" spc="15"/>
              <a:t>music</a:t>
            </a:r>
            <a:r>
              <a:rPr dirty="0" spc="40"/>
              <a:t> </a:t>
            </a:r>
            <a:r>
              <a:rPr dirty="0" spc="10"/>
              <a:t>playlist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6600" y="1254124"/>
            <a:ext cx="156273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40">
                <a:latin typeface="Trebuchet MS"/>
                <a:cs typeface="Trebuchet MS"/>
              </a:rPr>
              <a:t>g</a:t>
            </a:r>
            <a:r>
              <a:rPr dirty="0" sz="2750">
                <a:latin typeface="Trebuchet MS"/>
                <a:cs typeface="Trebuchet MS"/>
              </a:rPr>
              <a:t>e</a:t>
            </a:r>
            <a:r>
              <a:rPr dirty="0" sz="2750" spc="-5">
                <a:latin typeface="Trebuchet MS"/>
                <a:cs typeface="Trebuchet MS"/>
              </a:rPr>
              <a:t>n</a:t>
            </a:r>
            <a:r>
              <a:rPr dirty="0" sz="2750">
                <a:latin typeface="Trebuchet MS"/>
                <a:cs typeface="Trebuchet MS"/>
              </a:rPr>
              <a:t>e</a:t>
            </a:r>
            <a:r>
              <a:rPr dirty="0" sz="2750" spc="-20">
                <a:latin typeface="Trebuchet MS"/>
                <a:cs typeface="Trebuchet MS"/>
              </a:rPr>
              <a:t>r</a:t>
            </a:r>
            <a:r>
              <a:rPr dirty="0" sz="2750" spc="-20">
                <a:latin typeface="Trebuchet MS"/>
                <a:cs typeface="Trebuchet MS"/>
              </a:rPr>
              <a:t>a</a:t>
            </a:r>
            <a:r>
              <a:rPr dirty="0" sz="2750" spc="30">
                <a:latin typeface="Trebuchet MS"/>
                <a:cs typeface="Trebuchet MS"/>
              </a:rPr>
              <a:t>t</a:t>
            </a:r>
            <a:r>
              <a:rPr dirty="0" sz="2750" spc="10">
                <a:latin typeface="Trebuchet MS"/>
                <a:cs typeface="Trebuchet MS"/>
              </a:rPr>
              <a:t>or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22692" y="2627312"/>
            <a:ext cx="8080375" cy="172593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0"/>
              </a:spcBef>
              <a:tabLst>
                <a:tab pos="927735" algn="l"/>
                <a:tab pos="1642745" algn="l"/>
                <a:tab pos="2376170" algn="l"/>
                <a:tab pos="2614930" algn="l"/>
                <a:tab pos="3434715" algn="l"/>
                <a:tab pos="3987800" algn="l"/>
                <a:tab pos="5283835" algn="l"/>
                <a:tab pos="5674995" algn="l"/>
                <a:tab pos="6961505" algn="l"/>
                <a:tab pos="7724140" algn="l"/>
              </a:tabLst>
            </a:pPr>
            <a:r>
              <a:rPr dirty="0" sz="1550" spc="-25">
                <a:latin typeface="Arial MT"/>
                <a:cs typeface="Arial MT"/>
              </a:rPr>
              <a:t>The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base </a:t>
            </a:r>
            <a:r>
              <a:rPr dirty="0" sz="1550" spc="5">
                <a:latin typeface="Arial MT"/>
                <a:cs typeface="Arial MT"/>
              </a:rPr>
              <a:t>ides </a:t>
            </a:r>
            <a:r>
              <a:rPr dirty="0" sz="1550" spc="15">
                <a:latin typeface="Arial MT"/>
                <a:cs typeface="Arial MT"/>
              </a:rPr>
              <a:t>is </a:t>
            </a:r>
            <a:r>
              <a:rPr dirty="0" sz="1550">
                <a:latin typeface="Arial MT"/>
                <a:cs typeface="Arial MT"/>
              </a:rPr>
              <a:t>this </a:t>
            </a:r>
            <a:r>
              <a:rPr dirty="0" sz="1550" spc="30">
                <a:latin typeface="Arial MT"/>
                <a:cs typeface="Arial MT"/>
              </a:rPr>
              <a:t>system </a:t>
            </a:r>
            <a:r>
              <a:rPr dirty="0" sz="1550" spc="15">
                <a:latin typeface="Arial MT"/>
                <a:cs typeface="Arial MT"/>
              </a:rPr>
              <a:t>is to </a:t>
            </a:r>
            <a:r>
              <a:rPr dirty="0" sz="1550" spc="5">
                <a:latin typeface="Arial MT"/>
                <a:cs typeface="Arial MT"/>
              </a:rPr>
              <a:t>generate </a:t>
            </a:r>
            <a:r>
              <a:rPr dirty="0" sz="1550">
                <a:latin typeface="Arial MT"/>
                <a:cs typeface="Arial MT"/>
              </a:rPr>
              <a:t>personalized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music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playlists </a:t>
            </a:r>
            <a:r>
              <a:rPr dirty="0" sz="1550" spc="15">
                <a:latin typeface="Arial MT"/>
                <a:cs typeface="Arial MT"/>
              </a:rPr>
              <a:t>based </a:t>
            </a:r>
            <a:r>
              <a:rPr dirty="0" sz="1550" spc="25">
                <a:latin typeface="Arial MT"/>
                <a:cs typeface="Arial MT"/>
              </a:rPr>
              <a:t>on </a:t>
            </a:r>
            <a:r>
              <a:rPr dirty="0" sz="1550" spc="10">
                <a:latin typeface="Arial MT"/>
                <a:cs typeface="Arial MT"/>
              </a:rPr>
              <a:t>users </a:t>
            </a:r>
            <a:r>
              <a:rPr dirty="0" sz="1550" spc="15">
                <a:latin typeface="Arial MT"/>
                <a:cs typeface="Arial MT"/>
              </a:rPr>
              <a:t> Preferences</a:t>
            </a:r>
            <a:r>
              <a:rPr dirty="0" sz="1550" spc="3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37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mood.	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345">
                <a:latin typeface="Arial MT"/>
                <a:cs typeface="Arial MT"/>
              </a:rPr>
              <a:t> </a:t>
            </a:r>
            <a:r>
              <a:rPr dirty="0" sz="1550" spc="50">
                <a:latin typeface="Arial MT"/>
                <a:cs typeface="Arial MT"/>
              </a:rPr>
              <a:t>aim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is</a:t>
            </a:r>
            <a:r>
              <a:rPr dirty="0" sz="1550" spc="3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34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use</a:t>
            </a:r>
            <a:r>
              <a:rPr dirty="0" sz="1550" spc="34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3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part</a:t>
            </a:r>
            <a:r>
              <a:rPr dirty="0" sz="1550" spc="33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of</a:t>
            </a:r>
            <a:r>
              <a:rPr dirty="0" sz="1550" spc="3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given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composition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(MIDI</a:t>
            </a:r>
            <a:r>
              <a:rPr dirty="0" sz="1550" spc="33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File)</a:t>
            </a:r>
            <a:r>
              <a:rPr dirty="0" sz="1550" spc="3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to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generate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further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music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via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extrapolation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from</a:t>
            </a:r>
            <a:r>
              <a:rPr dirty="0" sz="1550" spc="-5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Long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short-term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memory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(LSTM)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which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which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is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neural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network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used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55">
                <a:latin typeface="Arial MT"/>
                <a:cs typeface="Arial MT"/>
              </a:rPr>
              <a:t>in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deep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learning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60">
                <a:latin typeface="Arial MT"/>
                <a:cs typeface="Arial MT"/>
              </a:rPr>
              <a:t>an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artificial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intelligence,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then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increasing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efficiency</a:t>
            </a:r>
            <a:r>
              <a:rPr dirty="0" sz="1550" spc="4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of</a:t>
            </a:r>
            <a:r>
              <a:rPr dirty="0" sz="1550" spc="34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model</a:t>
            </a:r>
            <a:r>
              <a:rPr dirty="0" sz="1550" spc="43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using</a:t>
            </a:r>
            <a:r>
              <a:rPr dirty="0" sz="1550" spc="3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relation</a:t>
            </a:r>
            <a:r>
              <a:rPr dirty="0" sz="1550" spc="36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between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training</a:t>
            </a:r>
            <a:r>
              <a:rPr dirty="0" sz="1550" spc="36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loss.</a:t>
            </a:r>
            <a:r>
              <a:rPr dirty="0" sz="1550" spc="4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system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can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a</a:t>
            </a:r>
            <a:r>
              <a:rPr dirty="0" sz="1550" spc="-40">
                <a:latin typeface="Arial MT"/>
                <a:cs typeface="Arial MT"/>
              </a:rPr>
              <a:t>n</a:t>
            </a:r>
            <a:r>
              <a:rPr dirty="0" sz="1550" spc="35">
                <a:latin typeface="Arial MT"/>
                <a:cs typeface="Arial MT"/>
              </a:rPr>
              <a:t>a</a:t>
            </a:r>
            <a:r>
              <a:rPr dirty="0" sz="1550" spc="-50">
                <a:latin typeface="Arial MT"/>
                <a:cs typeface="Arial MT"/>
              </a:rPr>
              <a:t>l</a:t>
            </a:r>
            <a:r>
              <a:rPr dirty="0" sz="1550" spc="120">
                <a:latin typeface="Arial MT"/>
                <a:cs typeface="Arial MT"/>
              </a:rPr>
              <a:t>y</a:t>
            </a:r>
            <a:r>
              <a:rPr dirty="0" sz="1550" spc="-105">
                <a:latin typeface="Arial MT"/>
                <a:cs typeface="Arial MT"/>
              </a:rPr>
              <a:t>z</a:t>
            </a:r>
            <a:r>
              <a:rPr dirty="0" sz="1550" spc="15">
                <a:latin typeface="Arial MT"/>
                <a:cs typeface="Arial MT"/>
              </a:rPr>
              <a:t>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40">
                <a:latin typeface="Arial MT"/>
                <a:cs typeface="Arial MT"/>
              </a:rPr>
              <a:t>u</a:t>
            </a:r>
            <a:r>
              <a:rPr dirty="0" sz="1550" spc="40">
                <a:latin typeface="Arial MT"/>
                <a:cs typeface="Arial MT"/>
              </a:rPr>
              <a:t>s</a:t>
            </a:r>
            <a:r>
              <a:rPr dirty="0" sz="1550" spc="35">
                <a:latin typeface="Arial MT"/>
                <a:cs typeface="Arial MT"/>
              </a:rPr>
              <a:t>e</a:t>
            </a:r>
            <a:r>
              <a:rPr dirty="0" sz="1550" spc="10">
                <a:latin typeface="Arial MT"/>
                <a:cs typeface="Arial MT"/>
              </a:rPr>
              <a:t>rs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50">
                <a:latin typeface="Arial MT"/>
                <a:cs typeface="Arial MT"/>
              </a:rPr>
              <a:t>l</a:t>
            </a:r>
            <a:r>
              <a:rPr dirty="0" sz="1550" spc="25">
                <a:latin typeface="Arial MT"/>
                <a:cs typeface="Arial MT"/>
              </a:rPr>
              <a:t>i</a:t>
            </a:r>
            <a:r>
              <a:rPr dirty="0" sz="1550" spc="40">
                <a:latin typeface="Arial MT"/>
                <a:cs typeface="Arial MT"/>
              </a:rPr>
              <a:t>s</a:t>
            </a:r>
            <a:r>
              <a:rPr dirty="0" sz="1550" spc="10">
                <a:latin typeface="Arial MT"/>
                <a:cs typeface="Arial MT"/>
              </a:rPr>
              <a:t>t</a:t>
            </a:r>
            <a:r>
              <a:rPr dirty="0" sz="1550" spc="35">
                <a:latin typeface="Arial MT"/>
                <a:cs typeface="Arial MT"/>
              </a:rPr>
              <a:t>e</a:t>
            </a:r>
            <a:r>
              <a:rPr dirty="0" sz="1550" spc="-40">
                <a:latin typeface="Arial MT"/>
                <a:cs typeface="Arial MT"/>
              </a:rPr>
              <a:t>n</a:t>
            </a:r>
            <a:r>
              <a:rPr dirty="0" sz="1550" spc="100">
                <a:latin typeface="Arial MT"/>
                <a:cs typeface="Arial MT"/>
              </a:rPr>
              <a:t>i</a:t>
            </a:r>
            <a:r>
              <a:rPr dirty="0" sz="1550" spc="35">
                <a:latin typeface="Arial MT"/>
                <a:cs typeface="Arial MT"/>
              </a:rPr>
              <a:t>n</a:t>
            </a:r>
            <a:r>
              <a:rPr dirty="0" sz="1550" spc="15">
                <a:latin typeface="Arial MT"/>
                <a:cs typeface="Arial MT"/>
              </a:rPr>
              <a:t>g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35">
                <a:latin typeface="Arial MT"/>
                <a:cs typeface="Arial MT"/>
              </a:rPr>
              <a:t>h</a:t>
            </a:r>
            <a:r>
              <a:rPr dirty="0" sz="1550" spc="25">
                <a:latin typeface="Arial MT"/>
                <a:cs typeface="Arial MT"/>
              </a:rPr>
              <a:t>i</a:t>
            </a:r>
            <a:r>
              <a:rPr dirty="0" sz="1550" spc="45">
                <a:latin typeface="Arial MT"/>
                <a:cs typeface="Arial MT"/>
              </a:rPr>
              <a:t>s</a:t>
            </a:r>
            <a:r>
              <a:rPr dirty="0" sz="1550" spc="10">
                <a:latin typeface="Arial MT"/>
                <a:cs typeface="Arial MT"/>
              </a:rPr>
              <a:t>t</a:t>
            </a:r>
            <a:r>
              <a:rPr dirty="0" sz="1550" spc="35">
                <a:latin typeface="Arial MT"/>
                <a:cs typeface="Arial MT"/>
              </a:rPr>
              <a:t>o</a:t>
            </a:r>
            <a:r>
              <a:rPr dirty="0" sz="1550" spc="10">
                <a:latin typeface="Arial MT"/>
                <a:cs typeface="Arial MT"/>
              </a:rPr>
              <a:t>ry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35">
                <a:latin typeface="Arial MT"/>
                <a:cs typeface="Arial MT"/>
              </a:rPr>
              <a:t>a</a:t>
            </a:r>
            <a:r>
              <a:rPr dirty="0" sz="1550" spc="-35">
                <a:latin typeface="Arial MT"/>
                <a:cs typeface="Arial MT"/>
              </a:rPr>
              <a:t>n</a:t>
            </a:r>
            <a:r>
              <a:rPr dirty="0" sz="1550" spc="15">
                <a:latin typeface="Arial MT"/>
                <a:cs typeface="Arial MT"/>
              </a:rPr>
              <a:t>d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40">
                <a:latin typeface="Arial MT"/>
                <a:cs typeface="Arial MT"/>
              </a:rPr>
              <a:t>p</a:t>
            </a:r>
            <a:r>
              <a:rPr dirty="0" sz="1550" spc="5">
                <a:latin typeface="Arial MT"/>
                <a:cs typeface="Arial MT"/>
              </a:rPr>
              <a:t>r</a:t>
            </a:r>
            <a:r>
              <a:rPr dirty="0" sz="1550" spc="35">
                <a:latin typeface="Arial MT"/>
                <a:cs typeface="Arial MT"/>
              </a:rPr>
              <a:t>e</a:t>
            </a:r>
            <a:r>
              <a:rPr dirty="0" sz="1550" spc="10">
                <a:latin typeface="Arial MT"/>
                <a:cs typeface="Arial MT"/>
              </a:rPr>
              <a:t>f</a:t>
            </a:r>
            <a:r>
              <a:rPr dirty="0" sz="1550" spc="35">
                <a:latin typeface="Arial MT"/>
                <a:cs typeface="Arial MT"/>
              </a:rPr>
              <a:t>e</a:t>
            </a:r>
            <a:r>
              <a:rPr dirty="0" sz="1550" spc="5">
                <a:latin typeface="Arial MT"/>
                <a:cs typeface="Arial MT"/>
              </a:rPr>
              <a:t>r</a:t>
            </a:r>
            <a:r>
              <a:rPr dirty="0" sz="1550" spc="110">
                <a:latin typeface="Arial MT"/>
                <a:cs typeface="Arial MT"/>
              </a:rPr>
              <a:t>e</a:t>
            </a:r>
            <a:r>
              <a:rPr dirty="0" sz="1550" spc="-40">
                <a:latin typeface="Arial MT"/>
                <a:cs typeface="Arial MT"/>
              </a:rPr>
              <a:t>n</a:t>
            </a:r>
            <a:r>
              <a:rPr dirty="0" sz="1550" spc="40">
                <a:latin typeface="Arial MT"/>
                <a:cs typeface="Arial MT"/>
              </a:rPr>
              <a:t>c</a:t>
            </a:r>
            <a:r>
              <a:rPr dirty="0" sz="1550" spc="35">
                <a:latin typeface="Arial MT"/>
                <a:cs typeface="Arial MT"/>
              </a:rPr>
              <a:t>e</a:t>
            </a:r>
            <a:r>
              <a:rPr dirty="0" sz="1550" spc="10">
                <a:latin typeface="Arial MT"/>
                <a:cs typeface="Arial MT"/>
              </a:rPr>
              <a:t>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15">
                <a:latin typeface="Arial MT"/>
                <a:cs typeface="Arial MT"/>
              </a:rPr>
              <a:t>t</a:t>
            </a:r>
            <a:r>
              <a:rPr dirty="0" sz="1550" spc="15">
                <a:latin typeface="Arial MT"/>
                <a:cs typeface="Arial MT"/>
              </a:rPr>
              <a:t>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5">
                <a:latin typeface="Arial MT"/>
                <a:cs typeface="Arial MT"/>
              </a:rPr>
              <a:t>r</a:t>
            </a:r>
            <a:r>
              <a:rPr dirty="0" sz="1550" spc="35">
                <a:latin typeface="Arial MT"/>
                <a:cs typeface="Arial MT"/>
              </a:rPr>
              <a:t>e</a:t>
            </a:r>
            <a:r>
              <a:rPr dirty="0" sz="1550" spc="40">
                <a:latin typeface="Arial MT"/>
                <a:cs typeface="Arial MT"/>
              </a:rPr>
              <a:t>c</a:t>
            </a:r>
            <a:r>
              <a:rPr dirty="0" sz="1550" spc="35">
                <a:latin typeface="Arial MT"/>
                <a:cs typeface="Arial MT"/>
              </a:rPr>
              <a:t>o</a:t>
            </a:r>
            <a:r>
              <a:rPr dirty="0" sz="1550" spc="-20">
                <a:latin typeface="Arial MT"/>
                <a:cs typeface="Arial MT"/>
              </a:rPr>
              <a:t>mm</a:t>
            </a:r>
            <a:r>
              <a:rPr dirty="0" sz="1550" spc="110">
                <a:latin typeface="Arial MT"/>
                <a:cs typeface="Arial MT"/>
              </a:rPr>
              <a:t>e</a:t>
            </a:r>
            <a:r>
              <a:rPr dirty="0" sz="1550" spc="35">
                <a:latin typeface="Arial MT"/>
                <a:cs typeface="Arial MT"/>
              </a:rPr>
              <a:t>n</a:t>
            </a:r>
            <a:r>
              <a:rPr dirty="0" sz="1550" spc="15">
                <a:latin typeface="Arial MT"/>
                <a:cs typeface="Arial MT"/>
              </a:rPr>
              <a:t>d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40">
                <a:latin typeface="Arial MT"/>
                <a:cs typeface="Arial MT"/>
              </a:rPr>
              <a:t>s</a:t>
            </a:r>
            <a:r>
              <a:rPr dirty="0" sz="1550" spc="35">
                <a:latin typeface="Arial MT"/>
                <a:cs typeface="Arial MT"/>
              </a:rPr>
              <a:t>on</a:t>
            </a:r>
            <a:r>
              <a:rPr dirty="0" sz="1550" spc="-40">
                <a:latin typeface="Arial MT"/>
                <a:cs typeface="Arial MT"/>
              </a:rPr>
              <a:t>g</a:t>
            </a:r>
            <a:r>
              <a:rPr dirty="0" sz="1550" spc="10">
                <a:latin typeface="Arial MT"/>
                <a:cs typeface="Arial MT"/>
              </a:rPr>
              <a:t>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30">
                <a:latin typeface="Arial MT"/>
                <a:cs typeface="Arial MT"/>
              </a:rPr>
              <a:t>and  </a:t>
            </a:r>
            <a:r>
              <a:rPr dirty="0" sz="1550" spc="25">
                <a:latin typeface="Arial MT"/>
                <a:cs typeface="Arial MT"/>
              </a:rPr>
              <a:t>create</a:t>
            </a:r>
            <a:r>
              <a:rPr dirty="0" sz="1550" spc="4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dynamic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playlists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using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generative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algorithms.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9525" y="0"/>
              <a:ext cx="12182475" cy="6810375"/>
            </a:xfrm>
            <a:custGeom>
              <a:avLst/>
              <a:gdLst/>
              <a:ahLst/>
              <a:cxnLst/>
              <a:rect l="l" t="t" r="r" b="b"/>
              <a:pathLst>
                <a:path w="12182475" h="6810375">
                  <a:moveTo>
                    <a:pt x="0" y="6810373"/>
                  </a:moveTo>
                  <a:lnTo>
                    <a:pt x="12182474" y="6810373"/>
                  </a:lnTo>
                  <a:lnTo>
                    <a:pt x="12182475" y="0"/>
                  </a:lnTo>
                  <a:lnTo>
                    <a:pt x="0" y="0"/>
                  </a:lnTo>
                  <a:lnTo>
                    <a:pt x="0" y="6810373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7101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6600" y="427418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25" b="1">
                <a:latin typeface="Trebuchet MS"/>
                <a:cs typeface="Trebuchet MS"/>
              </a:rPr>
              <a:t>A</a:t>
            </a:r>
            <a:r>
              <a:rPr dirty="0" sz="4800" b="1">
                <a:latin typeface="Trebuchet MS"/>
                <a:cs typeface="Trebuchet MS"/>
              </a:rPr>
              <a:t>G</a:t>
            </a:r>
            <a:r>
              <a:rPr dirty="0" sz="4800" spc="-40" b="1">
                <a:latin typeface="Trebuchet MS"/>
                <a:cs typeface="Trebuchet MS"/>
              </a:rPr>
              <a:t>E</a:t>
            </a:r>
            <a:r>
              <a:rPr dirty="0" sz="4800" spc="15" b="1">
                <a:latin typeface="Trebuchet MS"/>
                <a:cs typeface="Trebuchet MS"/>
              </a:rPr>
              <a:t>N</a:t>
            </a:r>
            <a:r>
              <a:rPr dirty="0" sz="4800" b="1">
                <a:latin typeface="Trebuchet MS"/>
                <a:cs typeface="Trebuchet MS"/>
              </a:rPr>
              <a:t>DA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1719326" y="1702117"/>
            <a:ext cx="422211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5">
                <a:latin typeface="Arial MT"/>
                <a:cs typeface="Arial MT"/>
              </a:rPr>
              <a:t>Problem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Statement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5">
                <a:latin typeface="Arial MT"/>
                <a:cs typeface="Arial MT"/>
              </a:rPr>
              <a:t>Project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Overview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20">
                <a:latin typeface="Arial MT"/>
                <a:cs typeface="Arial MT"/>
              </a:rPr>
              <a:t>Who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Are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End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Users?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>
                <a:latin typeface="Arial MT"/>
                <a:cs typeface="Arial MT"/>
              </a:rPr>
              <a:t>Your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Solution </a:t>
            </a:r>
            <a:r>
              <a:rPr dirty="0" sz="1800" spc="-265">
                <a:latin typeface="Arial MT"/>
                <a:cs typeface="Arial MT"/>
              </a:rPr>
              <a:t>And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Its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</a:t>
            </a:r>
            <a:r>
              <a:rPr dirty="0" sz="1800" spc="-2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Proposition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Wow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In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Your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Solution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ts val="213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5">
                <a:latin typeface="Arial MT"/>
                <a:cs typeface="Arial MT"/>
              </a:rPr>
              <a:t>Modeling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5">
                <a:latin typeface="Arial MT"/>
                <a:cs typeface="Arial MT"/>
              </a:rPr>
              <a:t>Result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1532" y="560705"/>
            <a:ext cx="56572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dirty="0" sz="4250" spc="-20" b="1">
                <a:latin typeface="Trebuchet MS"/>
                <a:cs typeface="Trebuchet MS"/>
              </a:rPr>
              <a:t>P</a:t>
            </a:r>
            <a:r>
              <a:rPr dirty="0" sz="4250" spc="15" b="1">
                <a:latin typeface="Trebuchet MS"/>
                <a:cs typeface="Trebuchet MS"/>
              </a:rPr>
              <a:t>ROB</a:t>
            </a:r>
            <a:r>
              <a:rPr dirty="0" sz="4250" spc="55" b="1">
                <a:latin typeface="Trebuchet MS"/>
                <a:cs typeface="Trebuchet MS"/>
              </a:rPr>
              <a:t>L</a:t>
            </a:r>
            <a:r>
              <a:rPr dirty="0" sz="4250" spc="-20" b="1">
                <a:latin typeface="Trebuchet MS"/>
                <a:cs typeface="Trebuchet MS"/>
              </a:rPr>
              <a:t>E</a:t>
            </a:r>
            <a:r>
              <a:rPr dirty="0" sz="4250" spc="20" b="1">
                <a:latin typeface="Trebuchet MS"/>
                <a:cs typeface="Trebuchet MS"/>
              </a:rPr>
              <a:t>M</a:t>
            </a:r>
            <a:r>
              <a:rPr dirty="0" sz="4250" b="1">
                <a:latin typeface="Trebuchet MS"/>
                <a:cs typeface="Trebuchet MS"/>
              </a:rPr>
              <a:t>	</a:t>
            </a:r>
            <a:r>
              <a:rPr dirty="0" sz="4250" spc="-75" b="1">
                <a:latin typeface="Trebuchet MS"/>
                <a:cs typeface="Trebuchet MS"/>
              </a:rPr>
              <a:t>S</a:t>
            </a:r>
            <a:r>
              <a:rPr dirty="0" sz="4250" spc="-55" b="1">
                <a:latin typeface="Trebuchet MS"/>
                <a:cs typeface="Trebuchet MS"/>
              </a:rPr>
              <a:t>T</a:t>
            </a:r>
            <a:r>
              <a:rPr dirty="0" sz="4250" spc="-75" b="1">
                <a:latin typeface="Trebuchet MS"/>
                <a:cs typeface="Trebuchet MS"/>
              </a:rPr>
              <a:t>A</a:t>
            </a:r>
            <a:r>
              <a:rPr dirty="0" sz="4250" spc="-55" b="1">
                <a:latin typeface="Trebuchet MS"/>
                <a:cs typeface="Trebuchet MS"/>
              </a:rPr>
              <a:t>T</a:t>
            </a:r>
            <a:r>
              <a:rPr dirty="0" sz="4250" spc="-100" b="1">
                <a:latin typeface="Trebuchet MS"/>
                <a:cs typeface="Trebuchet MS"/>
              </a:rPr>
              <a:t>EME</a:t>
            </a:r>
            <a:r>
              <a:rPr dirty="0" sz="4250" spc="-60" b="1">
                <a:latin typeface="Trebuchet MS"/>
                <a:cs typeface="Trebuchet MS"/>
              </a:rPr>
              <a:t>N</a:t>
            </a:r>
            <a:r>
              <a:rPr dirty="0" sz="4250" spc="15" b="1">
                <a:latin typeface="Trebuchet MS"/>
                <a:cs typeface="Trebuchet MS"/>
              </a:rPr>
              <a:t>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2616" y="1864423"/>
            <a:ext cx="7938770" cy="123888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2899"/>
              </a:lnSpc>
              <a:spcBef>
                <a:spcPts val="70"/>
              </a:spcBef>
            </a:pPr>
            <a:r>
              <a:rPr dirty="0" sz="1550" spc="-5">
                <a:latin typeface="Arial MT"/>
                <a:cs typeface="Arial MT"/>
              </a:rPr>
              <a:t>The </a:t>
            </a:r>
            <a:r>
              <a:rPr dirty="0" sz="1550" spc="10">
                <a:latin typeface="Arial MT"/>
                <a:cs typeface="Arial MT"/>
              </a:rPr>
              <a:t>base </a:t>
            </a:r>
            <a:r>
              <a:rPr dirty="0" sz="1550" spc="5">
                <a:latin typeface="Arial MT"/>
                <a:cs typeface="Arial MT"/>
              </a:rPr>
              <a:t>idea </a:t>
            </a:r>
            <a:r>
              <a:rPr dirty="0" sz="1550" spc="15">
                <a:latin typeface="Arial MT"/>
                <a:cs typeface="Arial MT"/>
              </a:rPr>
              <a:t>is to </a:t>
            </a:r>
            <a:r>
              <a:rPr dirty="0" sz="1550" spc="20">
                <a:latin typeface="Arial MT"/>
                <a:cs typeface="Arial MT"/>
              </a:rPr>
              <a:t>train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4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model to generate personalized   </a:t>
            </a:r>
            <a:r>
              <a:rPr dirty="0" sz="1550" spc="5">
                <a:latin typeface="Arial MT"/>
                <a:cs typeface="Arial MT"/>
              </a:rPr>
              <a:t>music </a:t>
            </a:r>
            <a:r>
              <a:rPr dirty="0" sz="1550" spc="10">
                <a:latin typeface="Arial MT"/>
                <a:cs typeface="Arial MT"/>
              </a:rPr>
              <a:t>playlist </a:t>
            </a:r>
            <a:r>
              <a:rPr dirty="0" sz="1550" spc="15">
                <a:latin typeface="Arial MT"/>
                <a:cs typeface="Arial MT"/>
              </a:rPr>
              <a:t>based </a:t>
            </a:r>
            <a:r>
              <a:rPr dirty="0" sz="1550" spc="114">
                <a:latin typeface="Arial MT"/>
                <a:cs typeface="Arial MT"/>
              </a:rPr>
              <a:t>on 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users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mood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and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preferences.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Long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Short-Term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Memory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(LSTM)</a:t>
            </a:r>
            <a:r>
              <a:rPr dirty="0" sz="1550" spc="15">
                <a:latin typeface="Arial MT"/>
                <a:cs typeface="Arial MT"/>
              </a:rPr>
              <a:t> is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type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of 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Recurrent  </a:t>
            </a:r>
            <a:r>
              <a:rPr dirty="0" sz="1550" spc="5">
                <a:latin typeface="Arial MT"/>
                <a:cs typeface="Arial MT"/>
              </a:rPr>
              <a:t>Neural  </a:t>
            </a:r>
            <a:r>
              <a:rPr dirty="0" sz="1550" spc="25">
                <a:latin typeface="Arial MT"/>
                <a:cs typeface="Arial MT"/>
              </a:rPr>
              <a:t>Network </a:t>
            </a:r>
            <a:r>
              <a:rPr dirty="0" sz="1550" spc="20">
                <a:latin typeface="Arial MT"/>
                <a:cs typeface="Arial MT"/>
              </a:rPr>
              <a:t>(RNN) capable of </a:t>
            </a:r>
            <a:r>
              <a:rPr dirty="0" sz="1550" spc="15">
                <a:latin typeface="Arial MT"/>
                <a:cs typeface="Arial MT"/>
              </a:rPr>
              <a:t>learning </a:t>
            </a:r>
            <a:r>
              <a:rPr dirty="0" sz="1550" spc="25">
                <a:latin typeface="Arial MT"/>
                <a:cs typeface="Arial MT"/>
              </a:rPr>
              <a:t>and remembering information </a:t>
            </a:r>
            <a:r>
              <a:rPr dirty="0" sz="1550" spc="30">
                <a:latin typeface="Arial MT"/>
                <a:cs typeface="Arial MT"/>
              </a:rPr>
              <a:t> over </a:t>
            </a:r>
            <a:r>
              <a:rPr dirty="0" sz="1550" spc="-5">
                <a:latin typeface="Arial MT"/>
                <a:cs typeface="Arial MT"/>
              </a:rPr>
              <a:t>time.</a:t>
            </a:r>
            <a:r>
              <a:rPr dirty="0" sz="1550">
                <a:latin typeface="Arial MT"/>
                <a:cs typeface="Arial MT"/>
              </a:rPr>
              <a:t> The </a:t>
            </a:r>
            <a:r>
              <a:rPr dirty="0" sz="1550" spc="15">
                <a:latin typeface="Arial MT"/>
                <a:cs typeface="Arial MT"/>
              </a:rPr>
              <a:t>model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generates </a:t>
            </a:r>
            <a:r>
              <a:rPr dirty="0" sz="1550">
                <a:latin typeface="Arial MT"/>
                <a:cs typeface="Arial MT"/>
              </a:rPr>
              <a:t>playlists </a:t>
            </a:r>
            <a:r>
              <a:rPr dirty="0" sz="1550" spc="10">
                <a:latin typeface="Arial MT"/>
                <a:cs typeface="Arial MT"/>
              </a:rPr>
              <a:t>dynamically </a:t>
            </a:r>
            <a:r>
              <a:rPr dirty="0" sz="1550" spc="15">
                <a:latin typeface="Arial MT"/>
                <a:cs typeface="Arial MT"/>
              </a:rPr>
              <a:t>based </a:t>
            </a:r>
            <a:r>
              <a:rPr dirty="0" sz="1550" spc="25">
                <a:latin typeface="Arial MT"/>
                <a:cs typeface="Arial MT"/>
              </a:rPr>
              <a:t>on </a:t>
            </a:r>
            <a:r>
              <a:rPr dirty="0" sz="1550" spc="20">
                <a:latin typeface="Arial MT"/>
                <a:cs typeface="Arial MT"/>
              </a:rPr>
              <a:t>the </a:t>
            </a:r>
            <a:r>
              <a:rPr dirty="0" sz="1550" spc="5">
                <a:latin typeface="Arial MT"/>
                <a:cs typeface="Arial MT"/>
              </a:rPr>
              <a:t>persons </a:t>
            </a:r>
            <a:r>
              <a:rPr dirty="0" sz="1550" spc="25">
                <a:latin typeface="Arial MT"/>
                <a:cs typeface="Arial MT"/>
              </a:rPr>
              <a:t>interest </a:t>
            </a:r>
            <a:r>
              <a:rPr dirty="0" sz="1550" spc="-40">
                <a:latin typeface="Arial MT"/>
                <a:cs typeface="Arial MT"/>
              </a:rPr>
              <a:t>by 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analyzing</a:t>
            </a:r>
            <a:r>
              <a:rPr dirty="0" sz="1550" spc="27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there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history.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4" y="815593"/>
            <a:ext cx="529082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52395" algn="l"/>
              </a:tabLst>
            </a:pPr>
            <a:r>
              <a:rPr dirty="0" sz="4250" spc="-20" b="1">
                <a:latin typeface="Trebuchet MS"/>
                <a:cs typeface="Trebuchet MS"/>
              </a:rPr>
              <a:t>P</a:t>
            </a:r>
            <a:r>
              <a:rPr dirty="0" sz="4250" spc="15" b="1">
                <a:latin typeface="Trebuchet MS"/>
                <a:cs typeface="Trebuchet MS"/>
              </a:rPr>
              <a:t>RO</a:t>
            </a:r>
            <a:r>
              <a:rPr dirty="0" sz="4250" spc="-10" b="1">
                <a:latin typeface="Trebuchet MS"/>
                <a:cs typeface="Trebuchet MS"/>
              </a:rPr>
              <a:t>J</a:t>
            </a:r>
            <a:r>
              <a:rPr dirty="0" sz="4250" spc="-20" b="1">
                <a:latin typeface="Trebuchet MS"/>
                <a:cs typeface="Trebuchet MS"/>
              </a:rPr>
              <a:t>E</a:t>
            </a:r>
            <a:r>
              <a:rPr dirty="0" sz="4250" spc="15" b="1">
                <a:latin typeface="Trebuchet MS"/>
                <a:cs typeface="Trebuchet MS"/>
              </a:rPr>
              <a:t>CT</a:t>
            </a:r>
            <a:r>
              <a:rPr dirty="0" sz="4250" b="1">
                <a:latin typeface="Trebuchet MS"/>
                <a:cs typeface="Trebuchet MS"/>
              </a:rPr>
              <a:t>	</a:t>
            </a:r>
            <a:r>
              <a:rPr dirty="0" sz="4250" spc="15" b="1">
                <a:latin typeface="Trebuchet MS"/>
                <a:cs typeface="Trebuchet MS"/>
              </a:rPr>
              <a:t>O</a:t>
            </a:r>
            <a:r>
              <a:rPr dirty="0" sz="4250" spc="-30" b="1">
                <a:latin typeface="Trebuchet MS"/>
                <a:cs typeface="Trebuchet MS"/>
              </a:rPr>
              <a:t>V</a:t>
            </a:r>
            <a:r>
              <a:rPr dirty="0" sz="4250" spc="-20" b="1">
                <a:latin typeface="Trebuchet MS"/>
                <a:cs typeface="Trebuchet MS"/>
              </a:rPr>
              <a:t>E</a:t>
            </a:r>
            <a:r>
              <a:rPr dirty="0" sz="4250" spc="15" b="1">
                <a:latin typeface="Trebuchet MS"/>
                <a:cs typeface="Trebuchet MS"/>
              </a:rPr>
              <a:t>R</a:t>
            </a:r>
            <a:r>
              <a:rPr dirty="0" sz="4250" spc="-10" b="1">
                <a:latin typeface="Trebuchet MS"/>
                <a:cs typeface="Trebuchet MS"/>
              </a:rPr>
              <a:t>V</a:t>
            </a:r>
            <a:r>
              <a:rPr dirty="0" sz="4250" b="1">
                <a:latin typeface="Trebuchet MS"/>
                <a:cs typeface="Trebuchet MS"/>
              </a:rPr>
              <a:t>I</a:t>
            </a:r>
            <a:r>
              <a:rPr dirty="0" sz="4250" spc="-10" b="1">
                <a:latin typeface="Trebuchet MS"/>
                <a:cs typeface="Trebuchet MS"/>
              </a:rPr>
              <a:t>E</a:t>
            </a:r>
            <a:r>
              <a:rPr dirty="0" sz="4250" spc="25" b="1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8828" y="2055177"/>
            <a:ext cx="6031230" cy="14871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400"/>
              </a:lnSpc>
              <a:spcBef>
                <a:spcPts val="65"/>
              </a:spcBef>
            </a:pP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5">
                <a:latin typeface="Arial MT"/>
                <a:cs typeface="Arial MT"/>
              </a:rPr>
              <a:t> project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is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about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generating</a:t>
            </a:r>
            <a:r>
              <a:rPr dirty="0" sz="1550" spc="15">
                <a:latin typeface="Arial MT"/>
                <a:cs typeface="Arial MT"/>
              </a:rPr>
              <a:t> interactive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stories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using 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Reinforcement </a:t>
            </a:r>
            <a:r>
              <a:rPr dirty="0" sz="1550" spc="25">
                <a:latin typeface="Arial MT"/>
                <a:cs typeface="Arial MT"/>
              </a:rPr>
              <a:t>Learning </a:t>
            </a:r>
            <a:r>
              <a:rPr dirty="0" sz="1550" spc="10">
                <a:latin typeface="Arial MT"/>
                <a:cs typeface="Arial MT"/>
              </a:rPr>
              <a:t>(RL). </a:t>
            </a:r>
            <a:r>
              <a:rPr dirty="0" sz="1550" spc="5">
                <a:latin typeface="Arial MT"/>
                <a:cs typeface="Arial MT"/>
              </a:rPr>
              <a:t>RL </a:t>
            </a:r>
            <a:r>
              <a:rPr dirty="0" sz="1550" spc="15">
                <a:latin typeface="Arial MT"/>
                <a:cs typeface="Arial MT"/>
              </a:rPr>
              <a:t>is a </a:t>
            </a:r>
            <a:r>
              <a:rPr dirty="0" sz="1550">
                <a:latin typeface="Arial MT"/>
                <a:cs typeface="Arial MT"/>
              </a:rPr>
              <a:t>machine </a:t>
            </a:r>
            <a:r>
              <a:rPr dirty="0" sz="1550" spc="15">
                <a:latin typeface="Arial MT"/>
                <a:cs typeface="Arial MT"/>
              </a:rPr>
              <a:t>learning </a:t>
            </a:r>
            <a:r>
              <a:rPr dirty="0" sz="1550" spc="20">
                <a:latin typeface="Arial MT"/>
                <a:cs typeface="Arial MT"/>
              </a:rPr>
              <a:t>technique 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where </a:t>
            </a:r>
            <a:r>
              <a:rPr dirty="0" sz="1550" spc="60">
                <a:latin typeface="Arial MT"/>
                <a:cs typeface="Arial MT"/>
              </a:rPr>
              <a:t>an </a:t>
            </a:r>
            <a:r>
              <a:rPr dirty="0" sz="1550" spc="10">
                <a:latin typeface="Arial MT"/>
                <a:cs typeface="Arial MT"/>
              </a:rPr>
              <a:t>agent learns </a:t>
            </a:r>
            <a:r>
              <a:rPr dirty="0" sz="1550" spc="15">
                <a:latin typeface="Arial MT"/>
                <a:cs typeface="Arial MT"/>
              </a:rPr>
              <a:t>to </a:t>
            </a:r>
            <a:r>
              <a:rPr dirty="0" sz="1550">
                <a:latin typeface="Arial MT"/>
                <a:cs typeface="Arial MT"/>
              </a:rPr>
              <a:t>make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decisions </a:t>
            </a:r>
            <a:r>
              <a:rPr dirty="0" sz="1550" spc="-15">
                <a:latin typeface="Arial MT"/>
                <a:cs typeface="Arial MT"/>
              </a:rPr>
              <a:t>by </a:t>
            </a:r>
            <a:r>
              <a:rPr dirty="0" sz="1550" spc="15">
                <a:latin typeface="Arial MT"/>
                <a:cs typeface="Arial MT"/>
              </a:rPr>
              <a:t>interacting </a:t>
            </a:r>
            <a:r>
              <a:rPr dirty="0" sz="1550" spc="30">
                <a:latin typeface="Arial MT"/>
                <a:cs typeface="Arial MT"/>
              </a:rPr>
              <a:t>with </a:t>
            </a:r>
            <a:r>
              <a:rPr dirty="0" sz="1550" spc="110">
                <a:latin typeface="Arial MT"/>
                <a:cs typeface="Arial MT"/>
              </a:rPr>
              <a:t>an 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environment </a:t>
            </a:r>
            <a:r>
              <a:rPr dirty="0" sz="1550" spc="15">
                <a:latin typeface="Arial MT"/>
                <a:cs typeface="Arial MT"/>
              </a:rPr>
              <a:t>to </a:t>
            </a:r>
            <a:r>
              <a:rPr dirty="0" sz="1550" spc="20">
                <a:latin typeface="Arial MT"/>
                <a:cs typeface="Arial MT"/>
              </a:rPr>
              <a:t>achieve </a:t>
            </a:r>
            <a:r>
              <a:rPr dirty="0" sz="1550" spc="15">
                <a:latin typeface="Arial MT"/>
                <a:cs typeface="Arial MT"/>
              </a:rPr>
              <a:t>a </a:t>
            </a:r>
            <a:r>
              <a:rPr dirty="0" sz="1550" spc="-5">
                <a:latin typeface="Arial MT"/>
                <a:cs typeface="Arial MT"/>
              </a:rPr>
              <a:t>goal. </a:t>
            </a:r>
            <a:r>
              <a:rPr dirty="0" sz="1550" spc="50">
                <a:latin typeface="Arial MT"/>
                <a:cs typeface="Arial MT"/>
              </a:rPr>
              <a:t>In </a:t>
            </a:r>
            <a:r>
              <a:rPr dirty="0" sz="1550" spc="20">
                <a:latin typeface="Arial MT"/>
                <a:cs typeface="Arial MT"/>
              </a:rPr>
              <a:t>this </a:t>
            </a:r>
            <a:r>
              <a:rPr dirty="0" sz="1550" spc="35">
                <a:latin typeface="Arial MT"/>
                <a:cs typeface="Arial MT"/>
              </a:rPr>
              <a:t>case, </a:t>
            </a:r>
            <a:r>
              <a:rPr dirty="0" sz="1550" spc="-5">
                <a:latin typeface="Arial MT"/>
                <a:cs typeface="Arial MT"/>
              </a:rPr>
              <a:t>the </a:t>
            </a:r>
            <a:r>
              <a:rPr dirty="0" sz="1550" spc="5">
                <a:latin typeface="Arial MT"/>
                <a:cs typeface="Arial MT"/>
              </a:rPr>
              <a:t>RL </a:t>
            </a:r>
            <a:r>
              <a:rPr dirty="0" sz="1550" spc="15">
                <a:latin typeface="Arial MT"/>
                <a:cs typeface="Arial MT"/>
              </a:rPr>
              <a:t>agent </a:t>
            </a:r>
            <a:r>
              <a:rPr dirty="0" sz="1550" spc="10">
                <a:latin typeface="Arial MT"/>
                <a:cs typeface="Arial MT"/>
              </a:rPr>
              <a:t>learns </a:t>
            </a:r>
            <a:r>
              <a:rPr dirty="0" sz="1550" spc="20">
                <a:latin typeface="Arial MT"/>
                <a:cs typeface="Arial MT"/>
              </a:rPr>
              <a:t>to 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generate </a:t>
            </a:r>
            <a:r>
              <a:rPr dirty="0" sz="1550" spc="25">
                <a:latin typeface="Arial MT"/>
                <a:cs typeface="Arial MT"/>
              </a:rPr>
              <a:t>stories </a:t>
            </a:r>
            <a:r>
              <a:rPr dirty="0" sz="1550" spc="15">
                <a:latin typeface="Arial MT"/>
                <a:cs typeface="Arial MT"/>
              </a:rPr>
              <a:t>interactively </a:t>
            </a:r>
            <a:r>
              <a:rPr dirty="0" sz="1550" spc="-15">
                <a:latin typeface="Arial MT"/>
                <a:cs typeface="Arial MT"/>
              </a:rPr>
              <a:t>by </a:t>
            </a:r>
            <a:r>
              <a:rPr dirty="0" sz="1550" spc="15">
                <a:latin typeface="Arial MT"/>
                <a:cs typeface="Arial MT"/>
              </a:rPr>
              <a:t>choosing </a:t>
            </a:r>
            <a:r>
              <a:rPr dirty="0" sz="1550" spc="20">
                <a:latin typeface="Arial MT"/>
                <a:cs typeface="Arial MT"/>
              </a:rPr>
              <a:t>the </a:t>
            </a:r>
            <a:r>
              <a:rPr dirty="0" sz="1550" spc="10">
                <a:latin typeface="Arial MT"/>
                <a:cs typeface="Arial MT"/>
              </a:rPr>
              <a:t>next </a:t>
            </a:r>
            <a:r>
              <a:rPr dirty="0" sz="1550" spc="30">
                <a:latin typeface="Arial MT"/>
                <a:cs typeface="Arial MT"/>
              </a:rPr>
              <a:t>action </a:t>
            </a:r>
            <a:r>
              <a:rPr dirty="0" sz="1550" spc="25">
                <a:latin typeface="Arial MT"/>
                <a:cs typeface="Arial MT"/>
              </a:rPr>
              <a:t>(word </a:t>
            </a:r>
            <a:r>
              <a:rPr dirty="0" sz="1550" spc="30">
                <a:latin typeface="Arial MT"/>
                <a:cs typeface="Arial MT"/>
              </a:rPr>
              <a:t>or 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phrase)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based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on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current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state</a:t>
            </a:r>
            <a:r>
              <a:rPr dirty="0" sz="1550" spc="-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(existing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story).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8500" y="877569"/>
            <a:ext cx="4998720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b="1">
                <a:latin typeface="Trebuchet MS"/>
                <a:cs typeface="Trebuchet MS"/>
              </a:rPr>
              <a:t>W</a:t>
            </a:r>
            <a:r>
              <a:rPr dirty="0" sz="3200" spc="-15" b="1">
                <a:latin typeface="Trebuchet MS"/>
                <a:cs typeface="Trebuchet MS"/>
              </a:rPr>
              <a:t>H</a:t>
            </a:r>
            <a:r>
              <a:rPr dirty="0" sz="3200" spc="20" b="1">
                <a:latin typeface="Trebuchet MS"/>
                <a:cs typeface="Trebuchet MS"/>
              </a:rPr>
              <a:t>O</a:t>
            </a:r>
            <a:r>
              <a:rPr dirty="0" sz="3200" spc="-310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A</a:t>
            </a:r>
            <a:r>
              <a:rPr dirty="0" sz="3200" spc="-10" b="1">
                <a:latin typeface="Trebuchet MS"/>
                <a:cs typeface="Trebuchet MS"/>
              </a:rPr>
              <a:t>R</a:t>
            </a:r>
            <a:r>
              <a:rPr dirty="0" sz="3200" spc="15" b="1">
                <a:latin typeface="Trebuchet MS"/>
                <a:cs typeface="Trebuchet MS"/>
              </a:rPr>
              <a:t>E</a:t>
            </a:r>
            <a:r>
              <a:rPr dirty="0" sz="3200" spc="-30" b="1">
                <a:latin typeface="Trebuchet MS"/>
                <a:cs typeface="Trebuchet MS"/>
              </a:rPr>
              <a:t> </a:t>
            </a:r>
            <a:r>
              <a:rPr dirty="0" sz="3200" spc="-15" b="1">
                <a:latin typeface="Trebuchet MS"/>
                <a:cs typeface="Trebuchet MS"/>
              </a:rPr>
              <a:t>T</a:t>
            </a:r>
            <a:r>
              <a:rPr dirty="0" sz="3200" spc="-15" b="1">
                <a:latin typeface="Trebuchet MS"/>
                <a:cs typeface="Trebuchet MS"/>
              </a:rPr>
              <a:t>H</a:t>
            </a:r>
            <a:r>
              <a:rPr dirty="0" sz="3200" spc="15" b="1">
                <a:latin typeface="Trebuchet MS"/>
                <a:cs typeface="Trebuchet MS"/>
              </a:rPr>
              <a:t>E</a:t>
            </a:r>
            <a:r>
              <a:rPr dirty="0" sz="3200" spc="-100" b="1">
                <a:latin typeface="Trebuchet MS"/>
                <a:cs typeface="Trebuchet MS"/>
              </a:rPr>
              <a:t> </a:t>
            </a:r>
            <a:r>
              <a:rPr dirty="0" sz="3200" spc="-20" b="1">
                <a:latin typeface="Trebuchet MS"/>
                <a:cs typeface="Trebuchet MS"/>
              </a:rPr>
              <a:t>E</a:t>
            </a:r>
            <a:r>
              <a:rPr dirty="0" sz="3200" spc="35" b="1">
                <a:latin typeface="Trebuchet MS"/>
                <a:cs typeface="Trebuchet MS"/>
              </a:rPr>
              <a:t>N</a:t>
            </a:r>
            <a:r>
              <a:rPr dirty="0" sz="3200" spc="15" b="1">
                <a:latin typeface="Trebuchet MS"/>
                <a:cs typeface="Trebuchet MS"/>
              </a:rPr>
              <a:t>D</a:t>
            </a:r>
            <a:r>
              <a:rPr dirty="0" sz="3200" spc="-35" b="1">
                <a:latin typeface="Trebuchet MS"/>
                <a:cs typeface="Trebuchet MS"/>
              </a:rPr>
              <a:t> </a:t>
            </a:r>
            <a:r>
              <a:rPr dirty="0" sz="3200" b="1">
                <a:latin typeface="Trebuchet MS"/>
                <a:cs typeface="Trebuchet MS"/>
              </a:rPr>
              <a:t>U</a:t>
            </a:r>
            <a:r>
              <a:rPr dirty="0" sz="3200" spc="10" b="1">
                <a:latin typeface="Trebuchet MS"/>
                <a:cs typeface="Trebuchet MS"/>
              </a:rPr>
              <a:t>S</a:t>
            </a:r>
            <a:r>
              <a:rPr dirty="0" sz="3200" spc="-25" b="1">
                <a:latin typeface="Trebuchet MS"/>
                <a:cs typeface="Trebuchet MS"/>
              </a:rPr>
              <a:t>E</a:t>
            </a:r>
            <a:r>
              <a:rPr dirty="0" sz="3200" spc="-10" b="1">
                <a:latin typeface="Trebuchet MS"/>
                <a:cs typeface="Trebuchet MS"/>
              </a:rPr>
              <a:t>R</a:t>
            </a:r>
            <a:r>
              <a:rPr dirty="0" sz="3200" spc="5" b="1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1052" y="2050097"/>
            <a:ext cx="7775575" cy="7524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1550">
                <a:latin typeface="Arial MT"/>
                <a:cs typeface="Arial MT"/>
              </a:rPr>
              <a:t>The </a:t>
            </a:r>
            <a:r>
              <a:rPr dirty="0" sz="1550" spc="50">
                <a:latin typeface="Arial MT"/>
                <a:cs typeface="Arial MT"/>
              </a:rPr>
              <a:t>end </a:t>
            </a:r>
            <a:r>
              <a:rPr dirty="0" sz="1550" spc="10">
                <a:latin typeface="Arial MT"/>
                <a:cs typeface="Arial MT"/>
              </a:rPr>
              <a:t>users </a:t>
            </a:r>
            <a:r>
              <a:rPr dirty="0" sz="1550" spc="20">
                <a:latin typeface="Arial MT"/>
                <a:cs typeface="Arial MT"/>
              </a:rPr>
              <a:t>of this </a:t>
            </a:r>
            <a:r>
              <a:rPr dirty="0" sz="1550" spc="15">
                <a:latin typeface="Arial MT"/>
                <a:cs typeface="Arial MT"/>
              </a:rPr>
              <a:t>project could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-15">
                <a:latin typeface="Arial MT"/>
                <a:cs typeface="Arial MT"/>
              </a:rPr>
              <a:t>be</a:t>
            </a:r>
            <a:r>
              <a:rPr dirty="0" sz="1550" spc="-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who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listens </a:t>
            </a:r>
            <a:r>
              <a:rPr dirty="0" sz="1550" spc="15">
                <a:latin typeface="Arial MT"/>
                <a:cs typeface="Arial MT"/>
              </a:rPr>
              <a:t>to  </a:t>
            </a:r>
            <a:r>
              <a:rPr dirty="0" sz="1550" spc="20">
                <a:latin typeface="Arial MT"/>
                <a:cs typeface="Arial MT"/>
              </a:rPr>
              <a:t>music </a:t>
            </a:r>
            <a:r>
              <a:rPr dirty="0" sz="1550" spc="25">
                <a:latin typeface="Arial MT"/>
                <a:cs typeface="Arial MT"/>
              </a:rPr>
              <a:t>and </a:t>
            </a:r>
            <a:r>
              <a:rPr dirty="0" sz="1550" spc="-10">
                <a:latin typeface="Arial MT"/>
                <a:cs typeface="Arial MT"/>
              </a:rPr>
              <a:t>who</a:t>
            </a:r>
            <a:r>
              <a:rPr dirty="0" sz="1550" spc="409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wants </a:t>
            </a:r>
            <a:r>
              <a:rPr dirty="0" sz="1550" spc="5">
                <a:latin typeface="Arial MT"/>
                <a:cs typeface="Arial MT"/>
              </a:rPr>
              <a:t>their 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playlist to </a:t>
            </a:r>
            <a:r>
              <a:rPr dirty="0" sz="1550" spc="25">
                <a:latin typeface="Arial MT"/>
                <a:cs typeface="Arial MT"/>
              </a:rPr>
              <a:t>updated </a:t>
            </a:r>
            <a:r>
              <a:rPr dirty="0" sz="1550" spc="20">
                <a:latin typeface="Arial MT"/>
                <a:cs typeface="Arial MT"/>
              </a:rPr>
              <a:t>according </a:t>
            </a:r>
            <a:r>
              <a:rPr dirty="0" sz="1550" spc="15">
                <a:latin typeface="Arial MT"/>
                <a:cs typeface="Arial MT"/>
              </a:rPr>
              <a:t>to </a:t>
            </a:r>
            <a:r>
              <a:rPr dirty="0" sz="1550" spc="20">
                <a:latin typeface="Arial MT"/>
                <a:cs typeface="Arial MT"/>
              </a:rPr>
              <a:t>their </a:t>
            </a:r>
            <a:r>
              <a:rPr dirty="0" sz="1550" spc="5">
                <a:latin typeface="Arial MT"/>
                <a:cs typeface="Arial MT"/>
              </a:rPr>
              <a:t>mood. </a:t>
            </a:r>
            <a:r>
              <a:rPr dirty="0" sz="1550" spc="-5">
                <a:latin typeface="Arial MT"/>
                <a:cs typeface="Arial MT"/>
              </a:rPr>
              <a:t>The </a:t>
            </a:r>
            <a:r>
              <a:rPr dirty="0" sz="1550" spc="45">
                <a:latin typeface="Arial MT"/>
                <a:cs typeface="Arial MT"/>
              </a:rPr>
              <a:t>system </a:t>
            </a:r>
            <a:r>
              <a:rPr dirty="0" sz="1550" spc="10">
                <a:latin typeface="Arial MT"/>
                <a:cs typeface="Arial MT"/>
              </a:rPr>
              <a:t>also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generates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music </a:t>
            </a:r>
            <a:r>
              <a:rPr dirty="0" sz="1550" spc="15">
                <a:latin typeface="Arial MT"/>
                <a:cs typeface="Arial MT"/>
              </a:rPr>
              <a:t>for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people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who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are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interested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in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other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language</a:t>
            </a:r>
            <a:r>
              <a:rPr dirty="0" sz="1550" spc="3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songs.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307" y="850264"/>
            <a:ext cx="97377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35" b="1">
                <a:latin typeface="Trebuchet MS"/>
                <a:cs typeface="Trebuchet MS"/>
              </a:rPr>
              <a:t>Y</a:t>
            </a:r>
            <a:r>
              <a:rPr dirty="0" sz="3600" spc="10" b="1">
                <a:latin typeface="Trebuchet MS"/>
                <a:cs typeface="Trebuchet MS"/>
              </a:rPr>
              <a:t>O</a:t>
            </a:r>
            <a:r>
              <a:rPr dirty="0" sz="3600" spc="25" b="1">
                <a:latin typeface="Trebuchet MS"/>
                <a:cs typeface="Trebuchet MS"/>
              </a:rPr>
              <a:t>U</a:t>
            </a:r>
            <a:r>
              <a:rPr dirty="0" sz="3600" b="1">
                <a:latin typeface="Trebuchet MS"/>
                <a:cs typeface="Trebuchet MS"/>
              </a:rPr>
              <a:t>R</a:t>
            </a:r>
            <a:r>
              <a:rPr dirty="0" sz="3600" spc="-130" b="1">
                <a:latin typeface="Trebuchet MS"/>
                <a:cs typeface="Trebuchet MS"/>
              </a:rPr>
              <a:t> </a:t>
            </a:r>
            <a:r>
              <a:rPr dirty="0" sz="3600" spc="25" b="1">
                <a:latin typeface="Trebuchet MS"/>
                <a:cs typeface="Trebuchet MS"/>
              </a:rPr>
              <a:t>S</a:t>
            </a:r>
            <a:r>
              <a:rPr dirty="0" sz="3600" spc="10" b="1">
                <a:latin typeface="Trebuchet MS"/>
                <a:cs typeface="Trebuchet MS"/>
              </a:rPr>
              <a:t>O</a:t>
            </a:r>
            <a:r>
              <a:rPr dirty="0" sz="3600" spc="25" b="1">
                <a:latin typeface="Trebuchet MS"/>
                <a:cs typeface="Trebuchet MS"/>
              </a:rPr>
              <a:t>LU</a:t>
            </a:r>
            <a:r>
              <a:rPr dirty="0" sz="3600" spc="-35" b="1">
                <a:latin typeface="Trebuchet MS"/>
                <a:cs typeface="Trebuchet MS"/>
              </a:rPr>
              <a:t>T</a:t>
            </a:r>
            <a:r>
              <a:rPr dirty="0" sz="3600" spc="-30" b="1">
                <a:latin typeface="Trebuchet MS"/>
                <a:cs typeface="Trebuchet MS"/>
              </a:rPr>
              <a:t>I</a:t>
            </a:r>
            <a:r>
              <a:rPr dirty="0" sz="3600" spc="10" b="1">
                <a:latin typeface="Trebuchet MS"/>
                <a:cs typeface="Trebuchet MS"/>
              </a:rPr>
              <a:t>O</a:t>
            </a:r>
            <a:r>
              <a:rPr dirty="0" sz="3600" b="1">
                <a:latin typeface="Trebuchet MS"/>
                <a:cs typeface="Trebuchet MS"/>
              </a:rPr>
              <a:t>N</a:t>
            </a:r>
            <a:r>
              <a:rPr dirty="0" sz="3600" spc="-459" b="1">
                <a:latin typeface="Trebuchet MS"/>
                <a:cs typeface="Trebuchet MS"/>
              </a:rPr>
              <a:t> </a:t>
            </a:r>
            <a:r>
              <a:rPr dirty="0" sz="3600" spc="-30" b="1">
                <a:latin typeface="Trebuchet MS"/>
                <a:cs typeface="Trebuchet MS"/>
              </a:rPr>
              <a:t>A</a:t>
            </a:r>
            <a:r>
              <a:rPr dirty="0" sz="3600" spc="-5" b="1">
                <a:latin typeface="Trebuchet MS"/>
                <a:cs typeface="Trebuchet MS"/>
              </a:rPr>
              <a:t>N</a:t>
            </a:r>
            <a:r>
              <a:rPr dirty="0" sz="3600" b="1">
                <a:latin typeface="Trebuchet MS"/>
                <a:cs typeface="Trebuchet MS"/>
              </a:rPr>
              <a:t>D</a:t>
            </a:r>
            <a:r>
              <a:rPr dirty="0" sz="3600" spc="-30" b="1">
                <a:latin typeface="Trebuchet MS"/>
                <a:cs typeface="Trebuchet MS"/>
              </a:rPr>
              <a:t> </a:t>
            </a:r>
            <a:r>
              <a:rPr dirty="0" sz="3600" spc="-30" b="1">
                <a:latin typeface="Trebuchet MS"/>
                <a:cs typeface="Trebuchet MS"/>
              </a:rPr>
              <a:t>IT</a:t>
            </a:r>
            <a:r>
              <a:rPr dirty="0" sz="3600" b="1">
                <a:latin typeface="Trebuchet MS"/>
                <a:cs typeface="Trebuchet MS"/>
              </a:rPr>
              <a:t>S</a:t>
            </a:r>
            <a:r>
              <a:rPr dirty="0" sz="3600" spc="70" b="1">
                <a:latin typeface="Trebuchet MS"/>
                <a:cs typeface="Trebuchet MS"/>
              </a:rPr>
              <a:t> </a:t>
            </a:r>
            <a:r>
              <a:rPr dirty="0" sz="3600" b="1">
                <a:latin typeface="Trebuchet MS"/>
                <a:cs typeface="Trebuchet MS"/>
              </a:rPr>
              <a:t>V</a:t>
            </a:r>
            <a:r>
              <a:rPr dirty="0" sz="3600" spc="-20" b="1">
                <a:latin typeface="Trebuchet MS"/>
                <a:cs typeface="Trebuchet MS"/>
              </a:rPr>
              <a:t>A</a:t>
            </a:r>
            <a:r>
              <a:rPr dirty="0" sz="3600" spc="25" b="1">
                <a:latin typeface="Trebuchet MS"/>
                <a:cs typeface="Trebuchet MS"/>
              </a:rPr>
              <a:t>LU</a:t>
            </a:r>
            <a:r>
              <a:rPr dirty="0" sz="3600" b="1">
                <a:latin typeface="Trebuchet MS"/>
                <a:cs typeface="Trebuchet MS"/>
              </a:rPr>
              <a:t>E</a:t>
            </a:r>
            <a:r>
              <a:rPr dirty="0" sz="3600" spc="-280" b="1">
                <a:latin typeface="Trebuchet MS"/>
                <a:cs typeface="Trebuchet MS"/>
              </a:rPr>
              <a:t> </a:t>
            </a:r>
            <a:r>
              <a:rPr dirty="0" sz="3600" spc="-15" b="1">
                <a:latin typeface="Trebuchet MS"/>
                <a:cs typeface="Trebuchet MS"/>
              </a:rPr>
              <a:t>P</a:t>
            </a:r>
            <a:r>
              <a:rPr dirty="0" sz="3600" spc="-25" b="1">
                <a:latin typeface="Trebuchet MS"/>
                <a:cs typeface="Trebuchet MS"/>
              </a:rPr>
              <a:t>R</a:t>
            </a:r>
            <a:r>
              <a:rPr dirty="0" sz="3600" spc="10" b="1">
                <a:latin typeface="Trebuchet MS"/>
                <a:cs typeface="Trebuchet MS"/>
              </a:rPr>
              <a:t>O</a:t>
            </a:r>
            <a:r>
              <a:rPr dirty="0" sz="3600" spc="-15" b="1">
                <a:latin typeface="Trebuchet MS"/>
                <a:cs typeface="Trebuchet MS"/>
              </a:rPr>
              <a:t>P</a:t>
            </a:r>
            <a:r>
              <a:rPr dirty="0" sz="3600" spc="10" b="1">
                <a:latin typeface="Trebuchet MS"/>
                <a:cs typeface="Trebuchet MS"/>
              </a:rPr>
              <a:t>O</a:t>
            </a:r>
            <a:r>
              <a:rPr dirty="0" sz="3600" spc="30" b="1">
                <a:latin typeface="Trebuchet MS"/>
                <a:cs typeface="Trebuchet MS"/>
              </a:rPr>
              <a:t>S</a:t>
            </a:r>
            <a:r>
              <a:rPr dirty="0" sz="3600" spc="-30" b="1">
                <a:latin typeface="Trebuchet MS"/>
                <a:cs typeface="Trebuchet MS"/>
              </a:rPr>
              <a:t>ITI</a:t>
            </a:r>
            <a:r>
              <a:rPr dirty="0" sz="3600" spc="10" b="1">
                <a:latin typeface="Trebuchet MS"/>
                <a:cs typeface="Trebuchet MS"/>
              </a:rPr>
              <a:t>O</a:t>
            </a:r>
            <a:r>
              <a:rPr dirty="0" sz="3600" b="1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57879" y="1864423"/>
            <a:ext cx="6103620" cy="17252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1550" spc="-5">
                <a:latin typeface="Arial MT"/>
                <a:cs typeface="Arial MT"/>
              </a:rPr>
              <a:t>The </a:t>
            </a:r>
            <a:r>
              <a:rPr dirty="0" sz="1550" spc="15">
                <a:latin typeface="Arial MT"/>
                <a:cs typeface="Arial MT"/>
              </a:rPr>
              <a:t>solution </a:t>
            </a:r>
            <a:r>
              <a:rPr dirty="0" sz="1550" spc="10">
                <a:latin typeface="Arial MT"/>
                <a:cs typeface="Arial MT"/>
              </a:rPr>
              <a:t>involves </a:t>
            </a:r>
            <a:r>
              <a:rPr dirty="0" sz="1550" spc="15">
                <a:latin typeface="Arial MT"/>
                <a:cs typeface="Arial MT"/>
              </a:rPr>
              <a:t>creating </a:t>
            </a:r>
            <a:r>
              <a:rPr dirty="0" sz="1550" spc="60">
                <a:latin typeface="Arial MT"/>
                <a:cs typeface="Arial MT"/>
              </a:rPr>
              <a:t>an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environment where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model 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analyzes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the </a:t>
            </a:r>
            <a:r>
              <a:rPr dirty="0" sz="1550" spc="10">
                <a:latin typeface="Arial MT"/>
                <a:cs typeface="Arial MT"/>
              </a:rPr>
              <a:t>users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listened</a:t>
            </a:r>
            <a:r>
              <a:rPr dirty="0" sz="1550" spc="10">
                <a:latin typeface="Arial MT"/>
                <a:cs typeface="Arial MT"/>
              </a:rPr>
              <a:t> history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and </a:t>
            </a:r>
            <a:r>
              <a:rPr dirty="0" sz="1550" spc="20">
                <a:latin typeface="Arial MT"/>
                <a:cs typeface="Arial MT"/>
              </a:rPr>
              <a:t>preferences </a:t>
            </a:r>
            <a:r>
              <a:rPr dirty="0" sz="1550" spc="15">
                <a:latin typeface="Arial MT"/>
                <a:cs typeface="Arial MT"/>
              </a:rPr>
              <a:t>to </a:t>
            </a:r>
            <a:r>
              <a:rPr dirty="0" sz="1550" spc="5">
                <a:latin typeface="Arial MT"/>
                <a:cs typeface="Arial MT"/>
              </a:rPr>
              <a:t>generate 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music </a:t>
            </a:r>
            <a:r>
              <a:rPr dirty="0" sz="1550" spc="20">
                <a:latin typeface="Arial MT"/>
                <a:cs typeface="Arial MT"/>
              </a:rPr>
              <a:t>of </a:t>
            </a:r>
            <a:r>
              <a:rPr dirty="0" sz="1550" spc="10">
                <a:latin typeface="Arial MT"/>
                <a:cs typeface="Arial MT"/>
              </a:rPr>
              <a:t>users </a:t>
            </a:r>
            <a:r>
              <a:rPr dirty="0" sz="1550" spc="15">
                <a:latin typeface="Arial MT"/>
                <a:cs typeface="Arial MT"/>
              </a:rPr>
              <a:t>interest. </a:t>
            </a:r>
            <a:r>
              <a:rPr dirty="0" sz="1550" spc="-5">
                <a:latin typeface="Arial MT"/>
                <a:cs typeface="Arial MT"/>
              </a:rPr>
              <a:t>LSTMs </a:t>
            </a:r>
            <a:r>
              <a:rPr dirty="0" sz="1550" spc="15">
                <a:latin typeface="Arial MT"/>
                <a:cs typeface="Arial MT"/>
              </a:rPr>
              <a:t>are predominantly </a:t>
            </a:r>
            <a:r>
              <a:rPr dirty="0" sz="1550" spc="30">
                <a:latin typeface="Arial MT"/>
                <a:cs typeface="Arial MT"/>
              </a:rPr>
              <a:t>used </a:t>
            </a:r>
            <a:r>
              <a:rPr dirty="0" sz="1550" spc="10">
                <a:latin typeface="Arial MT"/>
                <a:cs typeface="Arial MT"/>
              </a:rPr>
              <a:t>because 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they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can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learn,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process,</a:t>
            </a:r>
            <a:r>
              <a:rPr dirty="0" sz="1550" spc="25">
                <a:latin typeface="Arial MT"/>
                <a:cs typeface="Arial MT"/>
              </a:rPr>
              <a:t> and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classify  </a:t>
            </a:r>
            <a:r>
              <a:rPr dirty="0" sz="1550" spc="10">
                <a:latin typeface="Arial MT"/>
                <a:cs typeface="Arial MT"/>
              </a:rPr>
              <a:t>sequential  </a:t>
            </a:r>
            <a:r>
              <a:rPr dirty="0" sz="1550" spc="5">
                <a:latin typeface="Arial MT"/>
                <a:cs typeface="Arial MT"/>
              </a:rPr>
              <a:t>data  </a:t>
            </a:r>
            <a:r>
              <a:rPr dirty="0" sz="1550" spc="10">
                <a:latin typeface="Arial MT"/>
                <a:cs typeface="Arial MT"/>
              </a:rPr>
              <a:t>because 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these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networks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can </a:t>
            </a:r>
            <a:r>
              <a:rPr dirty="0" sz="1550" spc="5">
                <a:latin typeface="Arial MT"/>
                <a:cs typeface="Arial MT"/>
              </a:rPr>
              <a:t>learn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long-term</a:t>
            </a:r>
            <a:r>
              <a:rPr dirty="0" sz="1550" spc="20">
                <a:latin typeface="Arial MT"/>
                <a:cs typeface="Arial MT"/>
              </a:rPr>
              <a:t> dependencies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between </a:t>
            </a:r>
            <a:r>
              <a:rPr dirty="0" sz="1550" spc="5">
                <a:latin typeface="Arial MT"/>
                <a:cs typeface="Arial MT"/>
              </a:rPr>
              <a:t>time </a:t>
            </a:r>
            <a:r>
              <a:rPr dirty="0" sz="1550" spc="10">
                <a:latin typeface="Arial MT"/>
                <a:cs typeface="Arial MT"/>
              </a:rPr>
              <a:t> steps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of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data.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playlist</a:t>
            </a:r>
            <a:r>
              <a:rPr dirty="0" sz="1550" spc="15">
                <a:latin typeface="Arial MT"/>
                <a:cs typeface="Arial MT"/>
              </a:rPr>
              <a:t> generating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45">
                <a:latin typeface="Arial MT"/>
                <a:cs typeface="Arial MT"/>
              </a:rPr>
              <a:t>system </a:t>
            </a:r>
            <a:r>
              <a:rPr dirty="0" sz="1550" spc="15">
                <a:latin typeface="Arial MT"/>
                <a:cs typeface="Arial MT"/>
              </a:rPr>
              <a:t>is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dynamic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60">
                <a:latin typeface="Arial MT"/>
                <a:cs typeface="Arial MT"/>
              </a:rPr>
              <a:t>ad </a:t>
            </a:r>
            <a:r>
              <a:rPr dirty="0" sz="1550" spc="25">
                <a:latin typeface="Arial MT"/>
                <a:cs typeface="Arial MT"/>
              </a:rPr>
              <a:t>it 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changes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according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mood</a:t>
            </a:r>
            <a:r>
              <a:rPr dirty="0" sz="1550" spc="1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preference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of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234" y="6475579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7101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6600" y="640715"/>
            <a:ext cx="750824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 b="1">
                <a:latin typeface="Trebuchet MS"/>
                <a:cs typeface="Trebuchet MS"/>
              </a:rPr>
              <a:t>THE</a:t>
            </a:r>
            <a:r>
              <a:rPr dirty="0" sz="4250" spc="-50" b="1">
                <a:latin typeface="Trebuchet MS"/>
                <a:cs typeface="Trebuchet MS"/>
              </a:rPr>
              <a:t> </a:t>
            </a:r>
            <a:r>
              <a:rPr dirty="0" sz="4250" spc="10" b="1">
                <a:latin typeface="Trebuchet MS"/>
                <a:cs typeface="Trebuchet MS"/>
              </a:rPr>
              <a:t>WOW</a:t>
            </a:r>
            <a:r>
              <a:rPr dirty="0" sz="4250" spc="15" b="1">
                <a:latin typeface="Trebuchet MS"/>
                <a:cs typeface="Trebuchet MS"/>
              </a:rPr>
              <a:t> </a:t>
            </a:r>
            <a:r>
              <a:rPr dirty="0" sz="4250" spc="10" b="1">
                <a:latin typeface="Trebuchet MS"/>
                <a:cs typeface="Trebuchet MS"/>
              </a:rPr>
              <a:t>IN</a:t>
            </a:r>
            <a:r>
              <a:rPr dirty="0" sz="4250" spc="-90" b="1">
                <a:latin typeface="Trebuchet MS"/>
                <a:cs typeface="Trebuchet MS"/>
              </a:rPr>
              <a:t> </a:t>
            </a:r>
            <a:r>
              <a:rPr dirty="0" sz="4250" spc="20" b="1">
                <a:latin typeface="Trebuchet MS"/>
                <a:cs typeface="Trebuchet MS"/>
              </a:rPr>
              <a:t>YOUR</a:t>
            </a:r>
            <a:r>
              <a:rPr dirty="0" sz="4250" spc="-80" b="1">
                <a:latin typeface="Trebuchet MS"/>
                <a:cs typeface="Trebuchet MS"/>
              </a:rPr>
              <a:t> </a:t>
            </a:r>
            <a:r>
              <a:rPr dirty="0" sz="4250" spc="20" b="1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85855" y="6475579"/>
            <a:ext cx="1517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3991" y="1711642"/>
            <a:ext cx="6391910" cy="2221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6985">
              <a:lnSpc>
                <a:spcPct val="101000"/>
              </a:lnSpc>
              <a:spcBef>
                <a:spcPts val="105"/>
              </a:spcBef>
            </a:pPr>
            <a:r>
              <a:rPr dirty="0" sz="1550" spc="10" b="1">
                <a:latin typeface="Arial"/>
                <a:cs typeface="Arial"/>
              </a:rPr>
              <a:t>Adaptability:  </a:t>
            </a:r>
            <a:r>
              <a:rPr dirty="0" sz="1550" spc="-25">
                <a:latin typeface="Arial MT"/>
                <a:cs typeface="Arial MT"/>
              </a:rPr>
              <a:t>The </a:t>
            </a:r>
            <a:r>
              <a:rPr dirty="0" sz="1550" spc="45">
                <a:latin typeface="Arial MT"/>
                <a:cs typeface="Arial MT"/>
              </a:rPr>
              <a:t>system </a:t>
            </a:r>
            <a:r>
              <a:rPr dirty="0" sz="1550" spc="55">
                <a:latin typeface="Arial MT"/>
                <a:cs typeface="Arial MT"/>
              </a:rPr>
              <a:t>can </a:t>
            </a:r>
            <a:r>
              <a:rPr dirty="0" sz="1550" spc="15">
                <a:latin typeface="Arial MT"/>
                <a:cs typeface="Arial MT"/>
              </a:rPr>
              <a:t>adapt its </a:t>
            </a:r>
            <a:r>
              <a:rPr dirty="0" sz="1550" spc="20">
                <a:latin typeface="Arial MT"/>
                <a:cs typeface="Arial MT"/>
              </a:rPr>
              <a:t>generation </a:t>
            </a:r>
            <a:r>
              <a:rPr dirty="0" sz="1550" spc="15">
                <a:latin typeface="Arial MT"/>
                <a:cs typeface="Arial MT"/>
              </a:rPr>
              <a:t>baesd </a:t>
            </a:r>
            <a:r>
              <a:rPr dirty="0" sz="1550" spc="65">
                <a:latin typeface="Arial MT"/>
                <a:cs typeface="Arial MT"/>
              </a:rPr>
              <a:t>on </a:t>
            </a:r>
            <a:r>
              <a:rPr dirty="0" sz="1550" spc="20">
                <a:latin typeface="Arial MT"/>
                <a:cs typeface="Arial MT"/>
              </a:rPr>
              <a:t>change 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in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users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listened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history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preference.</a:t>
            </a:r>
            <a:r>
              <a:rPr dirty="0" sz="1550" spc="10" b="1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algn="just" marL="12700" marR="6350">
              <a:lnSpc>
                <a:spcPct val="100899"/>
              </a:lnSpc>
            </a:pPr>
            <a:r>
              <a:rPr dirty="0" sz="1550" spc="25" b="1">
                <a:latin typeface="Arial"/>
                <a:cs typeface="Arial"/>
              </a:rPr>
              <a:t>Engagement: </a:t>
            </a:r>
            <a:r>
              <a:rPr dirty="0" sz="1550" spc="10">
                <a:latin typeface="Arial MT"/>
                <a:cs typeface="Arial MT"/>
              </a:rPr>
              <a:t>By </a:t>
            </a:r>
            <a:r>
              <a:rPr dirty="0" sz="1550">
                <a:latin typeface="Arial MT"/>
                <a:cs typeface="Arial MT"/>
              </a:rPr>
              <a:t>using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LSTM the </a:t>
            </a:r>
            <a:r>
              <a:rPr dirty="0" sz="1550" spc="35">
                <a:latin typeface="Arial MT"/>
                <a:cs typeface="Arial MT"/>
              </a:rPr>
              <a:t>system </a:t>
            </a:r>
            <a:r>
              <a:rPr dirty="0" sz="1550" spc="30">
                <a:latin typeface="Arial MT"/>
                <a:cs typeface="Arial MT"/>
              </a:rPr>
              <a:t>can </a:t>
            </a:r>
            <a:r>
              <a:rPr dirty="0" sz="1550">
                <a:latin typeface="Arial MT"/>
                <a:cs typeface="Arial MT"/>
              </a:rPr>
              <a:t>make </a:t>
            </a:r>
            <a:r>
              <a:rPr dirty="0" sz="1550" spc="10">
                <a:latin typeface="Arial MT"/>
                <a:cs typeface="Arial MT"/>
              </a:rPr>
              <a:t>a </a:t>
            </a:r>
            <a:r>
              <a:rPr dirty="0" sz="1550" spc="5">
                <a:latin typeface="Arial MT"/>
                <a:cs typeface="Arial MT"/>
              </a:rPr>
              <a:t>memory </a:t>
            </a:r>
            <a:r>
              <a:rPr dirty="0" sz="1550" spc="20">
                <a:latin typeface="Arial MT"/>
                <a:cs typeface="Arial MT"/>
              </a:rPr>
              <a:t>of </a:t>
            </a:r>
            <a:r>
              <a:rPr dirty="0" sz="1550" spc="-5">
                <a:latin typeface="Arial MT"/>
                <a:cs typeface="Arial MT"/>
              </a:rPr>
              <a:t>the 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and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can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generate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music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playlist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 MT"/>
              <a:cs typeface="Arial MT"/>
            </a:endParaRPr>
          </a:p>
          <a:p>
            <a:pPr algn="just" marL="12700" marR="5080">
              <a:lnSpc>
                <a:spcPct val="105000"/>
              </a:lnSpc>
            </a:pPr>
            <a:r>
              <a:rPr dirty="0" sz="1550" spc="15" b="1">
                <a:latin typeface="Arial"/>
                <a:cs typeface="Arial"/>
              </a:rPr>
              <a:t>Transparency: </a:t>
            </a:r>
            <a:r>
              <a:rPr dirty="0" sz="1550" spc="-25">
                <a:latin typeface="Arial MT"/>
                <a:cs typeface="Arial MT"/>
              </a:rPr>
              <a:t>The</a:t>
            </a:r>
            <a:r>
              <a:rPr dirty="0" sz="1550" spc="-20">
                <a:latin typeface="Arial MT"/>
                <a:cs typeface="Arial MT"/>
              </a:rPr>
              <a:t> </a:t>
            </a:r>
            <a:r>
              <a:rPr dirty="0" sz="1550" spc="35">
                <a:latin typeface="Arial MT"/>
                <a:cs typeface="Arial MT"/>
              </a:rPr>
              <a:t>system </a:t>
            </a:r>
            <a:r>
              <a:rPr dirty="0" sz="1550" spc="30">
                <a:latin typeface="Arial MT"/>
                <a:cs typeface="Arial MT"/>
              </a:rPr>
              <a:t>can </a:t>
            </a:r>
            <a:r>
              <a:rPr dirty="0" sz="1550" spc="5">
                <a:latin typeface="Arial MT"/>
                <a:cs typeface="Arial MT"/>
              </a:rPr>
              <a:t>potentially </a:t>
            </a:r>
            <a:r>
              <a:rPr dirty="0" sz="1550" spc="15">
                <a:latin typeface="Arial MT"/>
                <a:cs typeface="Arial MT"/>
              </a:rPr>
              <a:t>scale to </a:t>
            </a:r>
            <a:r>
              <a:rPr dirty="0" sz="1550" spc="-10">
                <a:latin typeface="Arial MT"/>
                <a:cs typeface="Arial MT"/>
              </a:rPr>
              <a:t>handle </a:t>
            </a:r>
            <a:r>
              <a:rPr dirty="0" sz="1550" spc="15">
                <a:latin typeface="Arial MT"/>
                <a:cs typeface="Arial MT"/>
              </a:rPr>
              <a:t>various </a:t>
            </a:r>
            <a:r>
              <a:rPr dirty="0" sz="1550" spc="20">
                <a:latin typeface="Arial MT"/>
                <a:cs typeface="Arial MT"/>
              </a:rPr>
              <a:t> generation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50">
                <a:latin typeface="Arial MT"/>
                <a:cs typeface="Arial MT"/>
              </a:rPr>
              <a:t>and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hides</a:t>
            </a:r>
            <a:r>
              <a:rPr dirty="0" sz="155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the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complex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algorithms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involved</a:t>
            </a:r>
            <a:r>
              <a:rPr dirty="0" sz="1550" spc="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in</a:t>
            </a:r>
            <a:r>
              <a:rPr dirty="0" sz="1550" spc="2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playlist 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generations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in</a:t>
            </a:r>
            <a:r>
              <a:rPr dirty="0" sz="1550" spc="-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real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time</a:t>
            </a:r>
            <a:r>
              <a:rPr dirty="0" sz="1550" spc="-5" b="1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7234" y="1360106"/>
            <a:ext cx="28047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Te</a:t>
            </a:r>
            <a:r>
              <a:rPr dirty="0" sz="1800" spc="2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c</a:t>
            </a:r>
            <a:r>
              <a:rPr dirty="0" sz="1800" spc="2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a</a:t>
            </a:r>
            <a:r>
              <a:rPr dirty="0" sz="1800" spc="-3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wi</a:t>
            </a:r>
            <a:r>
              <a:rPr dirty="0" sz="1800" spc="-3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f</a:t>
            </a:r>
            <a:r>
              <a:rPr dirty="0" sz="1800" spc="-30">
                <a:latin typeface="Trebuchet MS"/>
                <a:cs typeface="Trebuchet MS"/>
              </a:rPr>
              <a:t>r</a:t>
            </a:r>
            <a:r>
              <a:rPr dirty="0" sz="1800" spc="2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9399" y="6493994"/>
            <a:ext cx="8509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409" y="6481294"/>
            <a:ext cx="1796414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spc="-16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7234" y="273113"/>
            <a:ext cx="296989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5" b="1">
                <a:latin typeface="Trebuchet MS"/>
                <a:cs typeface="Trebuchet MS"/>
              </a:rPr>
              <a:t>MODELING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9326" y="2245931"/>
            <a:ext cx="7011670" cy="1973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7780">
              <a:lnSpc>
                <a:spcPct val="101000"/>
              </a:lnSpc>
              <a:spcBef>
                <a:spcPts val="105"/>
              </a:spcBef>
            </a:pPr>
            <a:r>
              <a:rPr dirty="0" sz="1550" spc="20" b="1">
                <a:latin typeface="Arial"/>
                <a:cs typeface="Arial"/>
              </a:rPr>
              <a:t>Environment:</a:t>
            </a:r>
            <a:r>
              <a:rPr dirty="0" sz="1550" spc="25" b="1">
                <a:latin typeface="Arial"/>
                <a:cs typeface="Arial"/>
              </a:rPr>
              <a:t> </a:t>
            </a:r>
            <a:r>
              <a:rPr dirty="0" sz="1550" spc="10">
                <a:latin typeface="Arial MT"/>
                <a:cs typeface="Arial MT"/>
              </a:rPr>
              <a:t>Defines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playlist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generation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process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and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provides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methods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for </a:t>
            </a:r>
            <a:r>
              <a:rPr dirty="0" sz="1550" spc="10">
                <a:latin typeface="Arial MT"/>
                <a:cs typeface="Arial MT"/>
              </a:rPr>
              <a:t>interacting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with</a:t>
            </a:r>
            <a:r>
              <a:rPr dirty="0" sz="1550" spc="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agent.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 MT"/>
              <a:cs typeface="Arial MT"/>
            </a:endParaRPr>
          </a:p>
          <a:p>
            <a:pPr marL="12700" marR="5080">
              <a:lnSpc>
                <a:spcPct val="101000"/>
              </a:lnSpc>
            </a:pPr>
            <a:r>
              <a:rPr dirty="0" sz="1550" spc="10" b="1">
                <a:latin typeface="Arial"/>
                <a:cs typeface="Arial"/>
              </a:rPr>
              <a:t>LSTM:</a:t>
            </a:r>
            <a:r>
              <a:rPr dirty="0" sz="1550" spc="95" b="1">
                <a:latin typeface="Arial"/>
                <a:cs typeface="Arial"/>
              </a:rPr>
              <a:t> </a:t>
            </a:r>
            <a:r>
              <a:rPr dirty="0" sz="1550" spc="25">
                <a:latin typeface="Arial MT"/>
                <a:cs typeface="Arial MT"/>
              </a:rPr>
              <a:t>Implements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9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memory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keeping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25">
                <a:latin typeface="Arial MT"/>
                <a:cs typeface="Arial MT"/>
              </a:rPr>
              <a:t>algorithm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30">
                <a:latin typeface="Arial MT"/>
                <a:cs typeface="Arial MT"/>
              </a:rPr>
              <a:t>and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uses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various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gates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to </a:t>
            </a:r>
            <a:r>
              <a:rPr dirty="0" sz="1550" spc="-41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analyze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the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5">
                <a:latin typeface="Arial MT"/>
                <a:cs typeface="Arial MT"/>
              </a:rPr>
              <a:t>listened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history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of</a:t>
            </a:r>
            <a:r>
              <a:rPr dirty="0" sz="1550" spc="35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user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40">
                <a:latin typeface="Arial MT"/>
                <a:cs typeface="Arial MT"/>
              </a:rPr>
              <a:t> </a:t>
            </a:r>
            <a:r>
              <a:rPr dirty="0" sz="1550" spc="10">
                <a:latin typeface="Arial MT"/>
                <a:cs typeface="Arial MT"/>
              </a:rPr>
              <a:t>generate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playlist.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12700" marR="17145">
              <a:lnSpc>
                <a:spcPct val="105000"/>
              </a:lnSpc>
              <a:spcBef>
                <a:spcPts val="5"/>
              </a:spcBef>
              <a:tabLst>
                <a:tab pos="2147570" algn="l"/>
                <a:tab pos="3081655" algn="l"/>
                <a:tab pos="3501390" algn="l"/>
                <a:tab pos="4225290" algn="l"/>
                <a:tab pos="5893435" algn="l"/>
              </a:tabLst>
            </a:pPr>
            <a:r>
              <a:rPr dirty="0" sz="1550" spc="10">
                <a:latin typeface="Arial MT"/>
                <a:cs typeface="Arial MT"/>
              </a:rPr>
              <a:t>.</a:t>
            </a:r>
            <a:r>
              <a:rPr dirty="0" sz="1550" spc="10" b="1">
                <a:latin typeface="Arial"/>
                <a:cs typeface="Arial"/>
              </a:rPr>
              <a:t>Playlist </a:t>
            </a:r>
            <a:r>
              <a:rPr dirty="0" sz="1550" spc="125" b="1">
                <a:latin typeface="Arial"/>
                <a:cs typeface="Arial"/>
              </a:rPr>
              <a:t> </a:t>
            </a:r>
            <a:r>
              <a:rPr dirty="0" sz="1550" spc="20" b="1">
                <a:latin typeface="Arial"/>
                <a:cs typeface="Arial"/>
              </a:rPr>
              <a:t>generation:	</a:t>
            </a:r>
            <a:r>
              <a:rPr dirty="0" sz="1550" spc="5">
                <a:latin typeface="Arial MT"/>
                <a:cs typeface="Arial MT"/>
              </a:rPr>
              <a:t>Analyzes	</a:t>
            </a:r>
            <a:r>
              <a:rPr dirty="0" sz="1550" spc="20">
                <a:latin typeface="Arial MT"/>
                <a:cs typeface="Arial MT"/>
              </a:rPr>
              <a:t>the	</a:t>
            </a:r>
            <a:r>
              <a:rPr dirty="0" sz="1550" spc="10">
                <a:latin typeface="Arial MT"/>
                <a:cs typeface="Arial MT"/>
              </a:rPr>
              <a:t>history	</a:t>
            </a:r>
            <a:r>
              <a:rPr dirty="0" sz="1550" spc="30">
                <a:latin typeface="Arial MT"/>
                <a:cs typeface="Arial MT"/>
              </a:rPr>
              <a:t>and 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20">
                <a:latin typeface="Arial MT"/>
                <a:cs typeface="Arial MT"/>
              </a:rPr>
              <a:t>preferences	</a:t>
            </a:r>
            <a:r>
              <a:rPr dirty="0" sz="1550" spc="15">
                <a:latin typeface="Arial MT"/>
                <a:cs typeface="Arial MT"/>
              </a:rPr>
              <a:t>to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15">
                <a:latin typeface="Arial MT"/>
                <a:cs typeface="Arial MT"/>
              </a:rPr>
              <a:t>generate </a:t>
            </a:r>
            <a:r>
              <a:rPr dirty="0" sz="1550" spc="-4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playlist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dynamically.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2024-04-01T04:06:34Z</dcterms:created>
  <dcterms:modified xsi:type="dcterms:W3CDTF">2024-04-01T04:06:34Z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2024-03-31T00:00:00Z</vt:filetime>
  </property>
  <property fmtid="{D5CDD505-2E9C-101B-9397-08002B2CF9AE}" pid="3" name="LastSaved">
    <vt:filetime>2024-04-01T00:00:00Z</vt:filetime>
  </property>
</Properties>
</file>