
<file path=[Content_Types].xml><?xml version="1.0" encoding="utf-8"?>
<Types xmlns="http://schemas.openxmlformats.org/package/2006/content-types">
  <Default Extension="bin" ContentType="image/unknown"/>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4"/>
  </p:notesMasterIdLst>
  <p:sldIdLst>
    <p:sldId id="256" r:id="rId2"/>
    <p:sldId id="347" r:id="rId3"/>
    <p:sldId id="259" r:id="rId4"/>
    <p:sldId id="262" r:id="rId5"/>
    <p:sldId id="263" r:id="rId6"/>
    <p:sldId id="348" r:id="rId7"/>
    <p:sldId id="370" r:id="rId8"/>
    <p:sldId id="371" r:id="rId9"/>
    <p:sldId id="372" r:id="rId10"/>
    <p:sldId id="373" r:id="rId11"/>
    <p:sldId id="374" r:id="rId12"/>
    <p:sldId id="307" r:id="rId13"/>
    <p:sldId id="287" r:id="rId14"/>
    <p:sldId id="266" r:id="rId15"/>
    <p:sldId id="257" r:id="rId16"/>
    <p:sldId id="353" r:id="rId17"/>
    <p:sldId id="355" r:id="rId18"/>
    <p:sldId id="352" r:id="rId19"/>
    <p:sldId id="356" r:id="rId20"/>
    <p:sldId id="358" r:id="rId21"/>
    <p:sldId id="369" r:id="rId22"/>
    <p:sldId id="264"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Merriweather Light" panose="00000400000000000000" pitchFamily="2"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Vidaloka"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9662-4D09-4883-A70B-7970503E9127}">
  <a:tblStyle styleId="{55219662-4D09-4883-A70B-7970503E91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24" autoAdjust="0"/>
  </p:normalViewPr>
  <p:slideViewPr>
    <p:cSldViewPr snapToGrid="0">
      <p:cViewPr varScale="1">
        <p:scale>
          <a:sx n="87" d="100"/>
          <a:sy n="87" d="100"/>
        </p:scale>
        <p:origin x="906"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39.17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383 22,'0'-1,"-1"0,1 0,0 1,-1-1,1 0,-1 0,1 0,-1 0,0 1,1-1,-1 0,0 0,0 1,0-1,1 1,-1-1,0 1,0-1,0 1,0-1,0 1,0 0,0-1,0 1,0 0,0 0,-1 0,-33-4,31 4,-262-1,210 1,81 2,46 7,-44-4,43 1,15-6,-67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39.72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379 0,'-360'0,"342"0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40.2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527 0,'-508'0,"489"0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41.05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405 19,'-404'0,"499"2,109-4,-120-14,-66 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1T11:12:42.03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302 22,'530'0,"-525"1,0-1,0 0,0-1,0 1,0-1,0 0,-1 0,1 0,0-1,-1 0,6-2,-10 3,0 1,-1-1,1 1,0-1,-1 1,1 0,0-1,-1 1,1 0,-1-1,1 1,-1 0,1-1,0 1,-1 0,1 0,-1 0,1-1,-1 1,1 0,-1 0,1 0,-1 0,0 0,1 0,-1 0,1 0,-1 0,1 0,-1 0,-22-2,-259 1,134 2,123 1,-46 7,45-4,-43 1,50-6,-6 0,0 1,0 1,-37 7,36-6,22-3,-1 0,1 1,0-1,0 1,0-1,0 1,1 0,-1 1,0-1,0 1,-6 3,10-4,0-1,0 1,0-1,0 0,0 1,1-1,-1 0,0 1,0-1,0 0,1 1,-1-1,0 0,0 0,1 1,-1-1,0 0,0 0,1 1,-1-1,0 0,1 0,-1 0,0 0,1 1,-1-1,1 0,-1 0,0 0,1 0,-1 0,0 0,1 0,21 6,-16-4,13 4,1-1,0-1,0-1,29 1,86-5,-48-2,-27 3,-46 0,-41 0,-255 0,264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82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378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1083f33e91c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1083f33e91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7aaa41fe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7aaa41fe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822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83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844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707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cc7554a049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cc7554a04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196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819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703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cc7554a049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cc7554a04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68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291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031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90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3" r:id="rId7"/>
    <p:sldLayoutId id="2147483664" r:id="rId8"/>
    <p:sldLayoutId id="2147483667" r:id="rId9"/>
    <p:sldLayoutId id="2147483677" r:id="rId10"/>
    <p:sldLayoutId id="2147483686"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US" dirty="0"/>
              <a:t>Employee Payroll Management</a:t>
            </a:r>
            <a:endParaRPr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RLL </a:t>
            </a:r>
            <a:r>
              <a:rPr lang="en-US" dirty="0">
                <a:solidFill>
                  <a:schemeClr val="dk1"/>
                </a:solidFill>
              </a:rPr>
              <a:t>Project</a:t>
            </a:r>
            <a:r>
              <a:rPr lang="en" dirty="0">
                <a:solidFill>
                  <a:schemeClr val="dk1"/>
                </a:solidFill>
              </a:rPr>
              <a:t> Team - 6</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66608" y="1316864"/>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a microservices-based application where different services interact with each other and external services over the network. In such a complex and dynamic environment, failures, such as network issues or service unavailability, can happen unexpectedly. Ensuring that your application continues to function despite these failures is crucial.</a:t>
            </a:r>
          </a:p>
          <a:p>
            <a:pPr marL="285750" indent="-285750"/>
            <a:endParaRPr lang="en-US" dirty="0"/>
          </a:p>
          <a:p>
            <a:pPr marL="285750" indent="-285750"/>
            <a:r>
              <a:rPr lang="en-US" dirty="0"/>
              <a:t>This is where Resilience4j comes in. It provides a toolkit for building resilient applications by helping you manage and control the interactions between your services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Resilience4j </a:t>
            </a:r>
          </a:p>
        </p:txBody>
      </p:sp>
      <p:pic>
        <p:nvPicPr>
          <p:cNvPr id="6" name="Picture 5">
            <a:extLst>
              <a:ext uri="{FF2B5EF4-FFF2-40B4-BE49-F238E27FC236}">
                <a16:creationId xmlns:a16="http://schemas.microsoft.com/office/drawing/2014/main" id="{9B6DD678-F483-D09D-7197-732CA54D2D28}"/>
              </a:ext>
            </a:extLst>
          </p:cNvPr>
          <p:cNvPicPr>
            <a:picLocks noChangeAspect="1"/>
          </p:cNvPicPr>
          <p:nvPr/>
        </p:nvPicPr>
        <p:blipFill>
          <a:blip r:embed="rId3"/>
          <a:stretch>
            <a:fillRect/>
          </a:stretch>
        </p:blipFill>
        <p:spPr>
          <a:xfrm>
            <a:off x="5331070" y="1729740"/>
            <a:ext cx="3166400" cy="230124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73940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66608" y="1316864"/>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a complex microservices architecture with multiple services that communicate with each other to fulfill user requests. When a user interacts with your application, their request may bounce between several microservices before returning a response. If something goes wrong, such as slow response times or errors, it can be challenging to identify where the problem originated.</a:t>
            </a:r>
          </a:p>
          <a:p>
            <a:pPr marL="285750" indent="-285750"/>
            <a:endParaRPr lang="en-US" dirty="0"/>
          </a:p>
          <a:p>
            <a:pPr marL="285750" indent="-285750"/>
            <a:r>
              <a:rPr lang="en-US" dirty="0"/>
              <a:t>This is where Sleuth and </a:t>
            </a:r>
            <a:r>
              <a:rPr lang="en-US" dirty="0" err="1"/>
              <a:t>Zipkin</a:t>
            </a:r>
            <a:r>
              <a:rPr lang="en-US" dirty="0"/>
              <a:t> come to the rescue</a:t>
            </a:r>
            <a:br>
              <a:rPr lang="en-US" dirty="0"/>
            </a:br>
            <a:r>
              <a:rPr lang="en-US" b="1" dirty="0"/>
              <a:t>Sleuth (Distributed Tracing)</a:t>
            </a:r>
            <a:br>
              <a:rPr lang="en-US" b="1" dirty="0"/>
            </a:br>
            <a:r>
              <a:rPr lang="en-US" b="1" dirty="0" err="1"/>
              <a:t>Zipkin</a:t>
            </a:r>
            <a:r>
              <a:rPr lang="en-US" b="1" dirty="0"/>
              <a:t> (Distributed Tracing Server)</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Sleuth &amp; </a:t>
            </a:r>
            <a:r>
              <a:rPr lang="en-US" dirty="0" err="1"/>
              <a:t>Zipkin</a:t>
            </a:r>
            <a:endParaRPr lang="en-US" dirty="0"/>
          </a:p>
        </p:txBody>
      </p:sp>
      <p:pic>
        <p:nvPicPr>
          <p:cNvPr id="5122" name="Picture 2" descr="Microservice | Distributed log tracing using Spring Cloud Sleuth &amp; Zipkin |  PART-7 | Javatechie - YouTube">
            <a:extLst>
              <a:ext uri="{FF2B5EF4-FFF2-40B4-BE49-F238E27FC236}">
                <a16:creationId xmlns:a16="http://schemas.microsoft.com/office/drawing/2014/main" id="{B99407ED-56DC-E979-399E-D68D00D73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720" y="2080260"/>
            <a:ext cx="3357440" cy="1888560"/>
          </a:xfrm>
          <a:prstGeom prst="rect">
            <a:avLst/>
          </a:prstGeom>
          <a:ln/>
        </p:spPr>
        <p:style>
          <a:lnRef idx="2">
            <a:schemeClr val="accent1"/>
          </a:lnRef>
          <a:fillRef idx="1">
            <a:schemeClr val="lt1"/>
          </a:fillRef>
          <a:effectRef idx="0">
            <a:schemeClr val="accent1"/>
          </a:effectRef>
          <a:fontRef idx="minor">
            <a:schemeClr val="dk1"/>
          </a:fontRef>
        </p:style>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2042F38-5D6D-A7E8-0043-087FADB2AB07}"/>
                  </a:ext>
                </a:extLst>
              </p14:cNvPr>
              <p14:cNvContentPartPr/>
              <p14:nvPr/>
            </p14:nvContentPartPr>
            <p14:xfrm>
              <a:off x="5462700" y="2262600"/>
              <a:ext cx="138240" cy="8640"/>
            </p14:xfrm>
          </p:contentPart>
        </mc:Choice>
        <mc:Fallback xmlns="">
          <p:pic>
            <p:nvPicPr>
              <p:cNvPr id="2" name="Ink 1">
                <a:extLst>
                  <a:ext uri="{FF2B5EF4-FFF2-40B4-BE49-F238E27FC236}">
                    <a16:creationId xmlns:a16="http://schemas.microsoft.com/office/drawing/2014/main" id="{52042F38-5D6D-A7E8-0043-087FADB2AB07}"/>
                  </a:ext>
                </a:extLst>
              </p:cNvPr>
              <p:cNvPicPr/>
              <p:nvPr/>
            </p:nvPicPr>
            <p:blipFill>
              <a:blip r:embed="rId5"/>
              <a:stretch>
                <a:fillRect/>
              </a:stretch>
            </p:blipFill>
            <p:spPr>
              <a:xfrm>
                <a:off x="5408700" y="2154960"/>
                <a:ext cx="2458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832B69D2-5C9C-7314-C6A6-83059BB3DEC0}"/>
                  </a:ext>
                </a:extLst>
              </p14:cNvPr>
              <p14:cNvContentPartPr/>
              <p14:nvPr/>
            </p14:nvContentPartPr>
            <p14:xfrm>
              <a:off x="5441100" y="2270520"/>
              <a:ext cx="136800" cy="360"/>
            </p14:xfrm>
          </p:contentPart>
        </mc:Choice>
        <mc:Fallback xmlns="">
          <p:pic>
            <p:nvPicPr>
              <p:cNvPr id="3" name="Ink 2">
                <a:extLst>
                  <a:ext uri="{FF2B5EF4-FFF2-40B4-BE49-F238E27FC236}">
                    <a16:creationId xmlns:a16="http://schemas.microsoft.com/office/drawing/2014/main" id="{832B69D2-5C9C-7314-C6A6-83059BB3DEC0}"/>
                  </a:ext>
                </a:extLst>
              </p:cNvPr>
              <p:cNvPicPr/>
              <p:nvPr/>
            </p:nvPicPr>
            <p:blipFill>
              <a:blip r:embed="rId7"/>
              <a:stretch>
                <a:fillRect/>
              </a:stretch>
            </p:blipFill>
            <p:spPr>
              <a:xfrm>
                <a:off x="5387460" y="2162520"/>
                <a:ext cx="244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2A644723-ADFB-DF29-5BCD-3D2ED78E094C}"/>
                  </a:ext>
                </a:extLst>
              </p14:cNvPr>
              <p14:cNvContentPartPr/>
              <p14:nvPr/>
            </p14:nvContentPartPr>
            <p14:xfrm>
              <a:off x="5372700" y="2278080"/>
              <a:ext cx="190080" cy="360"/>
            </p14:xfrm>
          </p:contentPart>
        </mc:Choice>
        <mc:Fallback xmlns="">
          <p:pic>
            <p:nvPicPr>
              <p:cNvPr id="4" name="Ink 3">
                <a:extLst>
                  <a:ext uri="{FF2B5EF4-FFF2-40B4-BE49-F238E27FC236}">
                    <a16:creationId xmlns:a16="http://schemas.microsoft.com/office/drawing/2014/main" id="{2A644723-ADFB-DF29-5BCD-3D2ED78E094C}"/>
                  </a:ext>
                </a:extLst>
              </p:cNvPr>
              <p:cNvPicPr/>
              <p:nvPr/>
            </p:nvPicPr>
            <p:blipFill>
              <a:blip r:embed="rId9"/>
              <a:stretch>
                <a:fillRect/>
              </a:stretch>
            </p:blipFill>
            <p:spPr>
              <a:xfrm>
                <a:off x="5318700" y="2170080"/>
                <a:ext cx="297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9486B1B2-C09B-4A42-A3FD-7B3C8BBC5288}"/>
                  </a:ext>
                </a:extLst>
              </p14:cNvPr>
              <p14:cNvContentPartPr/>
              <p14:nvPr/>
            </p14:nvContentPartPr>
            <p14:xfrm>
              <a:off x="5401500" y="2278800"/>
              <a:ext cx="146160" cy="7920"/>
            </p14:xfrm>
          </p:contentPart>
        </mc:Choice>
        <mc:Fallback xmlns="">
          <p:pic>
            <p:nvPicPr>
              <p:cNvPr id="5" name="Ink 4">
                <a:extLst>
                  <a:ext uri="{FF2B5EF4-FFF2-40B4-BE49-F238E27FC236}">
                    <a16:creationId xmlns:a16="http://schemas.microsoft.com/office/drawing/2014/main" id="{9486B1B2-C09B-4A42-A3FD-7B3C8BBC5288}"/>
                  </a:ext>
                </a:extLst>
              </p:cNvPr>
              <p:cNvPicPr/>
              <p:nvPr/>
            </p:nvPicPr>
            <p:blipFill>
              <a:blip r:embed="rId11"/>
              <a:stretch>
                <a:fillRect/>
              </a:stretch>
            </p:blipFill>
            <p:spPr>
              <a:xfrm>
                <a:off x="5347860" y="2170800"/>
                <a:ext cx="2538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1CFA8F1D-097A-C4D7-2A1F-C7BB0A78D2E6}"/>
                  </a:ext>
                </a:extLst>
              </p14:cNvPr>
              <p14:cNvContentPartPr/>
              <p14:nvPr/>
            </p14:nvContentPartPr>
            <p14:xfrm>
              <a:off x="5347140" y="2270160"/>
              <a:ext cx="322200" cy="32760"/>
            </p14:xfrm>
          </p:contentPart>
        </mc:Choice>
        <mc:Fallback xmlns="">
          <p:pic>
            <p:nvPicPr>
              <p:cNvPr id="7" name="Ink 6">
                <a:extLst>
                  <a:ext uri="{FF2B5EF4-FFF2-40B4-BE49-F238E27FC236}">
                    <a16:creationId xmlns:a16="http://schemas.microsoft.com/office/drawing/2014/main" id="{1CFA8F1D-097A-C4D7-2A1F-C7BB0A78D2E6}"/>
                  </a:ext>
                </a:extLst>
              </p:cNvPr>
              <p:cNvPicPr/>
              <p:nvPr/>
            </p:nvPicPr>
            <p:blipFill>
              <a:blip r:embed="rId13"/>
              <a:stretch>
                <a:fillRect/>
              </a:stretch>
            </p:blipFill>
            <p:spPr>
              <a:xfrm>
                <a:off x="5293500" y="2162160"/>
                <a:ext cx="429840" cy="248400"/>
              </a:xfrm>
              <a:prstGeom prst="rect">
                <a:avLst/>
              </a:prstGeom>
            </p:spPr>
          </p:pic>
        </mc:Fallback>
      </mc:AlternateContent>
    </p:spTree>
    <p:extLst>
      <p:ext uri="{BB962C8B-B14F-4D97-AF65-F5344CB8AC3E}">
        <p14:creationId xmlns:p14="http://schemas.microsoft.com/office/powerpoint/2010/main" val="187069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40" name="Google Shape;1440;p11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Entites </a:t>
            </a:r>
            <a:endParaRPr dirty="0"/>
          </a:p>
        </p:txBody>
      </p:sp>
      <p:pic>
        <p:nvPicPr>
          <p:cNvPr id="4" name="Picture 3">
            <a:extLst>
              <a:ext uri="{FF2B5EF4-FFF2-40B4-BE49-F238E27FC236}">
                <a16:creationId xmlns:a16="http://schemas.microsoft.com/office/drawing/2014/main" id="{46AB78EE-F572-9F83-FAEF-38326789432D}"/>
              </a:ext>
            </a:extLst>
          </p:cNvPr>
          <p:cNvPicPr>
            <a:picLocks noChangeAspect="1"/>
          </p:cNvPicPr>
          <p:nvPr/>
        </p:nvPicPr>
        <p:blipFill>
          <a:blip r:embed="rId3"/>
          <a:stretch>
            <a:fillRect/>
          </a:stretch>
        </p:blipFill>
        <p:spPr>
          <a:xfrm>
            <a:off x="2287552" y="1017725"/>
            <a:ext cx="4568895" cy="362479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1000"/>
                                        <p:tgtEl>
                                          <p:spTgt spid="14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90"/>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Attendance</a:t>
            </a:r>
            <a:endParaRPr dirty="0"/>
          </a:p>
        </p:txBody>
      </p:sp>
      <p:sp>
        <p:nvSpPr>
          <p:cNvPr id="906" name="Google Shape;906;p90"/>
          <p:cNvSpPr txBox="1">
            <a:spLocks noGrp="1"/>
          </p:cNvSpPr>
          <p:nvPr>
            <p:ph type="subTitle" idx="2"/>
          </p:nvPr>
        </p:nvSpPr>
        <p:spPr>
          <a:xfrm>
            <a:off x="3508950" y="2119661"/>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can manage</a:t>
            </a:r>
            <a:endParaRPr dirty="0"/>
          </a:p>
        </p:txBody>
      </p:sp>
      <p:sp>
        <p:nvSpPr>
          <p:cNvPr id="907" name="Google Shape;907;p90"/>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Employee</a:t>
            </a:r>
            <a:endParaRPr dirty="0"/>
          </a:p>
        </p:txBody>
      </p:sp>
      <p:sp>
        <p:nvSpPr>
          <p:cNvPr id="908" name="Google Shape;908;p90"/>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Login, Register</a:t>
            </a:r>
            <a:br>
              <a:rPr lang="en" dirty="0"/>
            </a:br>
            <a:r>
              <a:rPr lang="en" dirty="0"/>
              <a:t>Admin can manage</a:t>
            </a:r>
            <a:endParaRPr dirty="0"/>
          </a:p>
        </p:txBody>
      </p:sp>
      <p:sp>
        <p:nvSpPr>
          <p:cNvPr id="909" name="Google Shape;909;p90"/>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a:t>
            </a:r>
            <a:endParaRPr dirty="0"/>
          </a:p>
        </p:txBody>
      </p:sp>
      <p:sp>
        <p:nvSpPr>
          <p:cNvPr id="910" name="Google Shape;910;p90"/>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Overall Management</a:t>
            </a:r>
            <a:endParaRPr dirty="0"/>
          </a:p>
        </p:txBody>
      </p:sp>
      <p:sp>
        <p:nvSpPr>
          <p:cNvPr id="911" name="Google Shape;911;p90"/>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Services</a:t>
            </a:r>
            <a:endParaRPr dirty="0"/>
          </a:p>
        </p:txBody>
      </p:sp>
      <p:sp>
        <p:nvSpPr>
          <p:cNvPr id="912" name="Google Shape;912;p90"/>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Leave</a:t>
            </a:r>
            <a:endParaRPr dirty="0"/>
          </a:p>
        </p:txBody>
      </p:sp>
      <p:sp>
        <p:nvSpPr>
          <p:cNvPr id="913" name="Google Shape;913;p90"/>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can manage</a:t>
            </a:r>
            <a:br>
              <a:rPr lang="en" dirty="0"/>
            </a:br>
            <a:r>
              <a:rPr lang="en" dirty="0"/>
              <a:t>Applied by user</a:t>
            </a:r>
            <a:endParaRPr dirty="0"/>
          </a:p>
        </p:txBody>
      </p:sp>
      <p:sp>
        <p:nvSpPr>
          <p:cNvPr id="914" name="Google Shape;914;p90"/>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Salary</a:t>
            </a:r>
            <a:endParaRPr dirty="0"/>
          </a:p>
        </p:txBody>
      </p:sp>
      <p:sp>
        <p:nvSpPr>
          <p:cNvPr id="915" name="Google Shape;915;p90"/>
          <p:cNvSpPr txBox="1">
            <a:spLocks noGrp="1"/>
          </p:cNvSpPr>
          <p:nvPr>
            <p:ph type="subTitle" idx="13"/>
          </p:nvPr>
        </p:nvSpPr>
        <p:spPr>
          <a:xfrm>
            <a:off x="953125" y="3814949"/>
            <a:ext cx="2126100" cy="8835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Admin can add</a:t>
            </a:r>
            <a:br>
              <a:rPr lang="en" dirty="0"/>
            </a:br>
            <a:r>
              <a:rPr lang="en" dirty="0"/>
              <a:t>User can view</a:t>
            </a:r>
            <a:br>
              <a:rPr lang="en" dirty="0"/>
            </a:br>
            <a:endParaRPr dirty="0"/>
          </a:p>
        </p:txBody>
      </p:sp>
      <p:sp>
        <p:nvSpPr>
          <p:cNvPr id="916" name="Google Shape;916;p90"/>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Timesheet</a:t>
            </a:r>
            <a:endParaRPr dirty="0"/>
          </a:p>
        </p:txBody>
      </p:sp>
      <p:sp>
        <p:nvSpPr>
          <p:cNvPr id="917" name="Google Shape;917;p90"/>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User can fill</a:t>
            </a:r>
            <a:br>
              <a:rPr lang="en" dirty="0"/>
            </a:br>
            <a:r>
              <a:rPr lang="en" dirty="0"/>
              <a:t>Admin can manage</a:t>
            </a:r>
            <a:endParaRPr dirty="0"/>
          </a:p>
        </p:txBody>
      </p:sp>
      <p:grpSp>
        <p:nvGrpSpPr>
          <p:cNvPr id="928" name="Google Shape;928;p90"/>
          <p:cNvGrpSpPr/>
          <p:nvPr/>
        </p:nvGrpSpPr>
        <p:grpSpPr>
          <a:xfrm>
            <a:off x="4400245" y="3023839"/>
            <a:ext cx="343669" cy="348916"/>
            <a:chOff x="-59400775" y="4084200"/>
            <a:chExt cx="311125" cy="315875"/>
          </a:xfrm>
        </p:grpSpPr>
        <p:sp>
          <p:nvSpPr>
            <p:cNvPr id="929" name="Google Shape;929;p90"/>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90"/>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90"/>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0"/>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0"/>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0"/>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90"/>
          <p:cNvGrpSpPr/>
          <p:nvPr/>
        </p:nvGrpSpPr>
        <p:grpSpPr>
          <a:xfrm>
            <a:off x="1831518" y="3008827"/>
            <a:ext cx="369112" cy="364657"/>
            <a:chOff x="-59869425" y="4102225"/>
            <a:chExt cx="319025" cy="315175"/>
          </a:xfrm>
        </p:grpSpPr>
        <p:sp>
          <p:nvSpPr>
            <p:cNvPr id="940" name="Google Shape;940;p90"/>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0"/>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90"/>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0"/>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355;p144">
            <a:extLst>
              <a:ext uri="{FF2B5EF4-FFF2-40B4-BE49-F238E27FC236}">
                <a16:creationId xmlns:a16="http://schemas.microsoft.com/office/drawing/2014/main" id="{FBE6E691-C479-ACEA-7FF7-2BD3191E10F0}"/>
              </a:ext>
            </a:extLst>
          </p:cNvPr>
          <p:cNvGrpSpPr/>
          <p:nvPr/>
        </p:nvGrpSpPr>
        <p:grpSpPr>
          <a:xfrm>
            <a:off x="1848396" y="1277331"/>
            <a:ext cx="312592" cy="367261"/>
            <a:chOff x="-64022550" y="3727425"/>
            <a:chExt cx="270175" cy="317425"/>
          </a:xfrm>
          <a:solidFill>
            <a:schemeClr val="accent1"/>
          </a:solidFill>
        </p:grpSpPr>
        <p:sp>
          <p:nvSpPr>
            <p:cNvPr id="10" name="Google Shape;7356;p144">
              <a:extLst>
                <a:ext uri="{FF2B5EF4-FFF2-40B4-BE49-F238E27FC236}">
                  <a16:creationId xmlns:a16="http://schemas.microsoft.com/office/drawing/2014/main" id="{FC9B5EA9-CE6F-0375-355E-DF2E34F23841}"/>
                </a:ext>
              </a:extLst>
            </p:cNvPr>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57;p144">
              <a:extLst>
                <a:ext uri="{FF2B5EF4-FFF2-40B4-BE49-F238E27FC236}">
                  <a16:creationId xmlns:a16="http://schemas.microsoft.com/office/drawing/2014/main" id="{1B7DF538-A2C0-0E23-550A-3007A71EE02D}"/>
                </a:ext>
              </a:extLst>
            </p:cNvPr>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58;p144">
              <a:extLst>
                <a:ext uri="{FF2B5EF4-FFF2-40B4-BE49-F238E27FC236}">
                  <a16:creationId xmlns:a16="http://schemas.microsoft.com/office/drawing/2014/main" id="{172FD271-CAE8-44C7-F7BC-EF4E23D84C37}"/>
                </a:ext>
              </a:extLst>
            </p:cNvPr>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7814;p145">
            <a:extLst>
              <a:ext uri="{FF2B5EF4-FFF2-40B4-BE49-F238E27FC236}">
                <a16:creationId xmlns:a16="http://schemas.microsoft.com/office/drawing/2014/main" id="{E2DE7D4B-1256-C13F-ACC8-81C33944FE46}"/>
              </a:ext>
            </a:extLst>
          </p:cNvPr>
          <p:cNvGrpSpPr/>
          <p:nvPr/>
        </p:nvGrpSpPr>
        <p:grpSpPr>
          <a:xfrm>
            <a:off x="6958214" y="1342658"/>
            <a:ext cx="354586" cy="355557"/>
            <a:chOff x="-33645475" y="3944800"/>
            <a:chExt cx="292225" cy="293025"/>
          </a:xfrm>
          <a:solidFill>
            <a:schemeClr val="accent1"/>
          </a:solidFill>
        </p:grpSpPr>
        <p:sp>
          <p:nvSpPr>
            <p:cNvPr id="6" name="Google Shape;7815;p145">
              <a:extLst>
                <a:ext uri="{FF2B5EF4-FFF2-40B4-BE49-F238E27FC236}">
                  <a16:creationId xmlns:a16="http://schemas.microsoft.com/office/drawing/2014/main" id="{6B4480A3-2A7F-BF4A-6FEC-B115DA702FCE}"/>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16;p145">
              <a:extLst>
                <a:ext uri="{FF2B5EF4-FFF2-40B4-BE49-F238E27FC236}">
                  <a16:creationId xmlns:a16="http://schemas.microsoft.com/office/drawing/2014/main" id="{5A3E86D0-D3B5-3C8E-4411-CFDEDE34A1AD}"/>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17;p145">
              <a:extLst>
                <a:ext uri="{FF2B5EF4-FFF2-40B4-BE49-F238E27FC236}">
                  <a16:creationId xmlns:a16="http://schemas.microsoft.com/office/drawing/2014/main" id="{C9C9DF95-347B-87EB-9FA0-B0D686F1DBC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18;p145">
              <a:extLst>
                <a:ext uri="{FF2B5EF4-FFF2-40B4-BE49-F238E27FC236}">
                  <a16:creationId xmlns:a16="http://schemas.microsoft.com/office/drawing/2014/main" id="{3C5F13E2-FA37-F561-8E84-79CD8C5035EA}"/>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19;p145">
              <a:extLst>
                <a:ext uri="{FF2B5EF4-FFF2-40B4-BE49-F238E27FC236}">
                  <a16:creationId xmlns:a16="http://schemas.microsoft.com/office/drawing/2014/main" id="{F0731320-9C8D-20D8-621F-9F02ECB1D5AB}"/>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20;p145">
              <a:extLst>
                <a:ext uri="{FF2B5EF4-FFF2-40B4-BE49-F238E27FC236}">
                  <a16:creationId xmlns:a16="http://schemas.microsoft.com/office/drawing/2014/main" id="{F1C2764C-B6E2-28D0-D677-9DA3CA796192}"/>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21;p145">
              <a:extLst>
                <a:ext uri="{FF2B5EF4-FFF2-40B4-BE49-F238E27FC236}">
                  <a16:creationId xmlns:a16="http://schemas.microsoft.com/office/drawing/2014/main" id="{5209CA96-C523-C92F-2A4E-D0BB3563D59C}"/>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22;p145">
              <a:extLst>
                <a:ext uri="{FF2B5EF4-FFF2-40B4-BE49-F238E27FC236}">
                  <a16:creationId xmlns:a16="http://schemas.microsoft.com/office/drawing/2014/main" id="{5521105F-A1B0-4400-2893-F0FA54C9A3F3}"/>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23;p145">
              <a:extLst>
                <a:ext uri="{FF2B5EF4-FFF2-40B4-BE49-F238E27FC236}">
                  <a16:creationId xmlns:a16="http://schemas.microsoft.com/office/drawing/2014/main" id="{F877F559-BB6F-F7C6-9B93-999D3FCD07D0}"/>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824;p145">
              <a:extLst>
                <a:ext uri="{FF2B5EF4-FFF2-40B4-BE49-F238E27FC236}">
                  <a16:creationId xmlns:a16="http://schemas.microsoft.com/office/drawing/2014/main" id="{C4CF9FC5-7219-ABF7-BBBD-DEBCC225F283}"/>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6663;p142">
            <a:extLst>
              <a:ext uri="{FF2B5EF4-FFF2-40B4-BE49-F238E27FC236}">
                <a16:creationId xmlns:a16="http://schemas.microsoft.com/office/drawing/2014/main" id="{F09CB370-3E0B-C89A-BFCA-DAC0F90AAEBB}"/>
              </a:ext>
            </a:extLst>
          </p:cNvPr>
          <p:cNvGrpSpPr/>
          <p:nvPr/>
        </p:nvGrpSpPr>
        <p:grpSpPr>
          <a:xfrm>
            <a:off x="4469250" y="1325400"/>
            <a:ext cx="278296" cy="339253"/>
            <a:chOff x="3907325" y="2620775"/>
            <a:chExt cx="395250" cy="481825"/>
          </a:xfrm>
          <a:solidFill>
            <a:schemeClr val="accent1"/>
          </a:solidFill>
        </p:grpSpPr>
        <p:sp>
          <p:nvSpPr>
            <p:cNvPr id="4" name="Google Shape;6664;p142">
              <a:extLst>
                <a:ext uri="{FF2B5EF4-FFF2-40B4-BE49-F238E27FC236}">
                  <a16:creationId xmlns:a16="http://schemas.microsoft.com/office/drawing/2014/main" id="{F5413551-65D9-DC78-E566-14CBAFEFFEEB}"/>
                </a:ext>
              </a:extLst>
            </p:cNvPr>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6665;p142">
              <a:extLst>
                <a:ext uri="{FF2B5EF4-FFF2-40B4-BE49-F238E27FC236}">
                  <a16:creationId xmlns:a16="http://schemas.microsoft.com/office/drawing/2014/main" id="{FFE16760-969A-191D-48E0-7AC9F7DA5BA6}"/>
                </a:ext>
              </a:extLst>
            </p:cNvPr>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6666;p142">
              <a:extLst>
                <a:ext uri="{FF2B5EF4-FFF2-40B4-BE49-F238E27FC236}">
                  <a16:creationId xmlns:a16="http://schemas.microsoft.com/office/drawing/2014/main" id="{70932736-7898-ACF4-FDD1-10FCADCF23DA}"/>
                </a:ext>
              </a:extLst>
            </p:cNvPr>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6667;p142">
              <a:extLst>
                <a:ext uri="{FF2B5EF4-FFF2-40B4-BE49-F238E27FC236}">
                  <a16:creationId xmlns:a16="http://schemas.microsoft.com/office/drawing/2014/main" id="{23FA9BBA-FE1D-30AF-B8E2-72F19B89C4A1}"/>
                </a:ext>
              </a:extLst>
            </p:cNvPr>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Google Shape;7013;p143">
            <a:extLst>
              <a:ext uri="{FF2B5EF4-FFF2-40B4-BE49-F238E27FC236}">
                <a16:creationId xmlns:a16="http://schemas.microsoft.com/office/drawing/2014/main" id="{7F341480-DEBF-2814-5A07-439C498F0651}"/>
              </a:ext>
            </a:extLst>
          </p:cNvPr>
          <p:cNvSpPr/>
          <p:nvPr/>
        </p:nvSpPr>
        <p:spPr>
          <a:xfrm>
            <a:off x="7015844" y="3040716"/>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11"/>
                                        </p:tgtEl>
                                        <p:attrNameLst>
                                          <p:attrName>style.visibility</p:attrName>
                                        </p:attrNameLst>
                                      </p:cBhvr>
                                      <p:to>
                                        <p:strVal val="visible"/>
                                      </p:to>
                                    </p:set>
                                    <p:anim calcmode="lin" valueType="num">
                                      <p:cBhvr additive="base">
                                        <p:cTn id="7" dur="1000"/>
                                        <p:tgtEl>
                                          <p:spTgt spid="91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07"/>
                                        </p:tgtEl>
                                        <p:attrNameLst>
                                          <p:attrName>style.visibility</p:attrName>
                                        </p:attrNameLst>
                                      </p:cBhvr>
                                      <p:to>
                                        <p:strVal val="visible"/>
                                      </p:to>
                                    </p:set>
                                    <p:anim calcmode="lin" valueType="num">
                                      <p:cBhvr additive="base">
                                        <p:cTn id="12" dur="1000"/>
                                        <p:tgtEl>
                                          <p:spTgt spid="907"/>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908"/>
                                        </p:tgtEl>
                                        <p:attrNameLst>
                                          <p:attrName>style.visibility</p:attrName>
                                        </p:attrNameLst>
                                      </p:cBhvr>
                                      <p:to>
                                        <p:strVal val="visible"/>
                                      </p:to>
                                    </p:set>
                                    <p:anim calcmode="lin" valueType="num">
                                      <p:cBhvr additive="base">
                                        <p:cTn id="15" dur="1000"/>
                                        <p:tgtEl>
                                          <p:spTgt spid="908"/>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905"/>
                                        </p:tgtEl>
                                        <p:attrNameLst>
                                          <p:attrName>style.visibility</p:attrName>
                                        </p:attrNameLst>
                                      </p:cBhvr>
                                      <p:to>
                                        <p:strVal val="visible"/>
                                      </p:to>
                                    </p:set>
                                    <p:anim calcmode="lin" valueType="num">
                                      <p:cBhvr additive="base">
                                        <p:cTn id="20" dur="1000"/>
                                        <p:tgtEl>
                                          <p:spTgt spid="905"/>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906"/>
                                        </p:tgtEl>
                                        <p:attrNameLst>
                                          <p:attrName>style.visibility</p:attrName>
                                        </p:attrNameLst>
                                      </p:cBhvr>
                                      <p:to>
                                        <p:strVal val="visible"/>
                                      </p:to>
                                    </p:set>
                                    <p:anim calcmode="lin" valueType="num">
                                      <p:cBhvr additive="base">
                                        <p:cTn id="23" dur="1000"/>
                                        <p:tgtEl>
                                          <p:spTgt spid="906"/>
                                        </p:tgtEl>
                                        <p:attrNameLst>
                                          <p:attrName>ppt_x</p:attrName>
                                        </p:attrNameLst>
                                      </p:cBhvr>
                                      <p:tavLst>
                                        <p:tav tm="0">
                                          <p:val>
                                            <p:strVal val="#ppt_x+1"/>
                                          </p:val>
                                        </p:tav>
                                        <p:tav tm="100000">
                                          <p:val>
                                            <p:strVal val="#ppt_x"/>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909"/>
                                        </p:tgtEl>
                                        <p:attrNameLst>
                                          <p:attrName>style.visibility</p:attrName>
                                        </p:attrNameLst>
                                      </p:cBhvr>
                                      <p:to>
                                        <p:strVal val="visible"/>
                                      </p:to>
                                    </p:set>
                                    <p:anim calcmode="lin" valueType="num">
                                      <p:cBhvr additive="base">
                                        <p:cTn id="28" dur="1000"/>
                                        <p:tgtEl>
                                          <p:spTgt spid="90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910"/>
                                        </p:tgtEl>
                                        <p:attrNameLst>
                                          <p:attrName>style.visibility</p:attrName>
                                        </p:attrNameLst>
                                      </p:cBhvr>
                                      <p:to>
                                        <p:strVal val="visible"/>
                                      </p:to>
                                    </p:set>
                                    <p:anim calcmode="lin" valueType="num">
                                      <p:cBhvr additive="base">
                                        <p:cTn id="31" dur="1000"/>
                                        <p:tgtEl>
                                          <p:spTgt spid="910"/>
                                        </p:tgtEl>
                                        <p:attrNameLst>
                                          <p:attrName>ppt_x</p:attrName>
                                        </p:attrNameLst>
                                      </p:cBhvr>
                                      <p:tavLst>
                                        <p:tav tm="0">
                                          <p:val>
                                            <p:strVal val="#ppt_x+1"/>
                                          </p:val>
                                        </p:tav>
                                        <p:tav tm="100000">
                                          <p:val>
                                            <p:strVal val="#ppt_x"/>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914"/>
                                        </p:tgtEl>
                                        <p:attrNameLst>
                                          <p:attrName>style.visibility</p:attrName>
                                        </p:attrNameLst>
                                      </p:cBhvr>
                                      <p:to>
                                        <p:strVal val="visible"/>
                                      </p:to>
                                    </p:set>
                                    <p:anim calcmode="lin" valueType="num">
                                      <p:cBhvr additive="base">
                                        <p:cTn id="36" dur="1000"/>
                                        <p:tgtEl>
                                          <p:spTgt spid="914"/>
                                        </p:tgtEl>
                                        <p:attrNameLst>
                                          <p:attrName>ppt_x</p:attrName>
                                        </p:attrNameLst>
                                      </p:cBhvr>
                                      <p:tavLst>
                                        <p:tav tm="0">
                                          <p:val>
                                            <p:strVal val="#ppt_x+1"/>
                                          </p:val>
                                        </p:tav>
                                        <p:tav tm="100000">
                                          <p:val>
                                            <p:strVal val="#ppt_x"/>
                                          </p:val>
                                        </p:tav>
                                      </p:tavLst>
                                    </p:anim>
                                  </p:childTnLst>
                                </p:cTn>
                              </p:par>
                              <p:par>
                                <p:cTn id="37" presetID="2" presetClass="entr" presetSubtype="2" fill="hold" nodeType="withEffect">
                                  <p:stCondLst>
                                    <p:cond delay="0"/>
                                  </p:stCondLst>
                                  <p:childTnLst>
                                    <p:set>
                                      <p:cBhvr>
                                        <p:cTn id="38" dur="1" fill="hold">
                                          <p:stCondLst>
                                            <p:cond delay="0"/>
                                          </p:stCondLst>
                                        </p:cTn>
                                        <p:tgtEl>
                                          <p:spTgt spid="915"/>
                                        </p:tgtEl>
                                        <p:attrNameLst>
                                          <p:attrName>style.visibility</p:attrName>
                                        </p:attrNameLst>
                                      </p:cBhvr>
                                      <p:to>
                                        <p:strVal val="visible"/>
                                      </p:to>
                                    </p:set>
                                    <p:anim calcmode="lin" valueType="num">
                                      <p:cBhvr additive="base">
                                        <p:cTn id="39" dur="1000"/>
                                        <p:tgtEl>
                                          <p:spTgt spid="915"/>
                                        </p:tgtEl>
                                        <p:attrNameLst>
                                          <p:attrName>ppt_x</p:attrName>
                                        </p:attrNameLst>
                                      </p:cBhvr>
                                      <p:tavLst>
                                        <p:tav tm="0">
                                          <p:val>
                                            <p:strVal val="#ppt_x+1"/>
                                          </p:val>
                                        </p:tav>
                                        <p:tav tm="100000">
                                          <p:val>
                                            <p:strVal val="#ppt_x"/>
                                          </p:val>
                                        </p:tav>
                                      </p:tavLst>
                                    </p:anim>
                                  </p:childTnLst>
                                </p:cTn>
                              </p:par>
                              <p:par>
                                <p:cTn id="40" presetID="2" presetClass="entr" presetSubtype="2" fill="hold" nodeType="withEffect">
                                  <p:stCondLst>
                                    <p:cond delay="0"/>
                                  </p:stCondLst>
                                  <p:childTnLst>
                                    <p:set>
                                      <p:cBhvr>
                                        <p:cTn id="41" dur="1" fill="hold">
                                          <p:stCondLst>
                                            <p:cond delay="0"/>
                                          </p:stCondLst>
                                        </p:cTn>
                                        <p:tgtEl>
                                          <p:spTgt spid="939"/>
                                        </p:tgtEl>
                                        <p:attrNameLst>
                                          <p:attrName>style.visibility</p:attrName>
                                        </p:attrNameLst>
                                      </p:cBhvr>
                                      <p:to>
                                        <p:strVal val="visible"/>
                                      </p:to>
                                    </p:set>
                                    <p:anim calcmode="lin" valueType="num">
                                      <p:cBhvr additive="base">
                                        <p:cTn id="42" dur="1000"/>
                                        <p:tgtEl>
                                          <p:spTgt spid="939"/>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912"/>
                                        </p:tgtEl>
                                        <p:attrNameLst>
                                          <p:attrName>style.visibility</p:attrName>
                                        </p:attrNameLst>
                                      </p:cBhvr>
                                      <p:to>
                                        <p:strVal val="visible"/>
                                      </p:to>
                                    </p:set>
                                    <p:anim calcmode="lin" valueType="num">
                                      <p:cBhvr additive="base">
                                        <p:cTn id="47" dur="1000"/>
                                        <p:tgtEl>
                                          <p:spTgt spid="912"/>
                                        </p:tgtEl>
                                        <p:attrNameLst>
                                          <p:attrName>ppt_x</p:attrName>
                                        </p:attrNameLst>
                                      </p:cBhvr>
                                      <p:tavLst>
                                        <p:tav tm="0">
                                          <p:val>
                                            <p:strVal val="#ppt_x+1"/>
                                          </p:val>
                                        </p:tav>
                                        <p:tav tm="100000">
                                          <p:val>
                                            <p:strVal val="#ppt_x"/>
                                          </p:val>
                                        </p:tav>
                                      </p:tavLst>
                                    </p:anim>
                                  </p:childTnLst>
                                </p:cTn>
                              </p:par>
                              <p:par>
                                <p:cTn id="48" presetID="2" presetClass="entr" presetSubtype="2" fill="hold" nodeType="withEffect">
                                  <p:stCondLst>
                                    <p:cond delay="0"/>
                                  </p:stCondLst>
                                  <p:childTnLst>
                                    <p:set>
                                      <p:cBhvr>
                                        <p:cTn id="49" dur="1" fill="hold">
                                          <p:stCondLst>
                                            <p:cond delay="0"/>
                                          </p:stCondLst>
                                        </p:cTn>
                                        <p:tgtEl>
                                          <p:spTgt spid="913"/>
                                        </p:tgtEl>
                                        <p:attrNameLst>
                                          <p:attrName>style.visibility</p:attrName>
                                        </p:attrNameLst>
                                      </p:cBhvr>
                                      <p:to>
                                        <p:strVal val="visible"/>
                                      </p:to>
                                    </p:set>
                                    <p:anim calcmode="lin" valueType="num">
                                      <p:cBhvr additive="base">
                                        <p:cTn id="50" dur="1000"/>
                                        <p:tgtEl>
                                          <p:spTgt spid="913"/>
                                        </p:tgtEl>
                                        <p:attrNameLst>
                                          <p:attrName>ppt_x</p:attrName>
                                        </p:attrNameLst>
                                      </p:cBhvr>
                                      <p:tavLst>
                                        <p:tav tm="0">
                                          <p:val>
                                            <p:strVal val="#ppt_x+1"/>
                                          </p:val>
                                        </p:tav>
                                        <p:tav tm="100000">
                                          <p:val>
                                            <p:strVal val="#ppt_x"/>
                                          </p:val>
                                        </p:tav>
                                      </p:tavLst>
                                    </p:anim>
                                  </p:childTnLst>
                                </p:cTn>
                              </p:par>
                              <p:par>
                                <p:cTn id="51" presetID="2" presetClass="entr" presetSubtype="2" fill="hold" nodeType="withEffect">
                                  <p:stCondLst>
                                    <p:cond delay="0"/>
                                  </p:stCondLst>
                                  <p:childTnLst>
                                    <p:set>
                                      <p:cBhvr>
                                        <p:cTn id="52" dur="1" fill="hold">
                                          <p:stCondLst>
                                            <p:cond delay="0"/>
                                          </p:stCondLst>
                                        </p:cTn>
                                        <p:tgtEl>
                                          <p:spTgt spid="928"/>
                                        </p:tgtEl>
                                        <p:attrNameLst>
                                          <p:attrName>style.visibility</p:attrName>
                                        </p:attrNameLst>
                                      </p:cBhvr>
                                      <p:to>
                                        <p:strVal val="visible"/>
                                      </p:to>
                                    </p:set>
                                    <p:anim calcmode="lin" valueType="num">
                                      <p:cBhvr additive="base">
                                        <p:cTn id="53"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916"/>
                                        </p:tgtEl>
                                        <p:attrNameLst>
                                          <p:attrName>style.visibility</p:attrName>
                                        </p:attrNameLst>
                                      </p:cBhvr>
                                      <p:to>
                                        <p:strVal val="visible"/>
                                      </p:to>
                                    </p:set>
                                    <p:anim calcmode="lin" valueType="num">
                                      <p:cBhvr additive="base">
                                        <p:cTn id="58" dur="1000"/>
                                        <p:tgtEl>
                                          <p:spTgt spid="916"/>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0"/>
                                  </p:stCondLst>
                                  <p:childTnLst>
                                    <p:set>
                                      <p:cBhvr>
                                        <p:cTn id="60" dur="1" fill="hold">
                                          <p:stCondLst>
                                            <p:cond delay="0"/>
                                          </p:stCondLst>
                                        </p:cTn>
                                        <p:tgtEl>
                                          <p:spTgt spid="917"/>
                                        </p:tgtEl>
                                        <p:attrNameLst>
                                          <p:attrName>style.visibility</p:attrName>
                                        </p:attrNameLst>
                                      </p:cBhvr>
                                      <p:to>
                                        <p:strVal val="visible"/>
                                      </p:to>
                                    </p:set>
                                    <p:anim calcmode="lin" valueType="num">
                                      <p:cBhvr additive="base">
                                        <p:cTn id="61" dur="1000"/>
                                        <p:tgtEl>
                                          <p:spTgt spid="9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113183" y="2366272"/>
            <a:ext cx="6917634"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Screenshots</a:t>
            </a:r>
            <a:br>
              <a:rPr lang="en" sz="4000" dirty="0"/>
            </a:br>
            <a:endParaRPr sz="4000"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Employee Service</a:t>
            </a:r>
            <a:endParaRPr dirty="0"/>
          </a:p>
        </p:txBody>
      </p:sp>
      <p:pic>
        <p:nvPicPr>
          <p:cNvPr id="9" name="Picture 8">
            <a:extLst>
              <a:ext uri="{FF2B5EF4-FFF2-40B4-BE49-F238E27FC236}">
                <a16:creationId xmlns:a16="http://schemas.microsoft.com/office/drawing/2014/main" id="{637A5625-AF97-B3DA-2545-8EF178C45B28}"/>
              </a:ext>
            </a:extLst>
          </p:cNvPr>
          <p:cNvPicPr>
            <a:picLocks noChangeAspect="1"/>
          </p:cNvPicPr>
          <p:nvPr/>
        </p:nvPicPr>
        <p:blipFill>
          <a:blip r:embed="rId3"/>
          <a:stretch>
            <a:fillRect/>
          </a:stretch>
        </p:blipFill>
        <p:spPr>
          <a:xfrm>
            <a:off x="336878" y="1225410"/>
            <a:ext cx="3953418" cy="2103120"/>
          </a:xfrm>
          <a:prstGeom prst="rect">
            <a:avLst/>
          </a:prstGeom>
          <a:ln/>
        </p:spPr>
        <p:style>
          <a:lnRef idx="2">
            <a:schemeClr val="accent1"/>
          </a:lnRef>
          <a:fillRef idx="1">
            <a:schemeClr val="lt1"/>
          </a:fillRef>
          <a:effectRef idx="0">
            <a:schemeClr val="accent1"/>
          </a:effectRef>
          <a:fontRef idx="minor">
            <a:schemeClr val="dk1"/>
          </a:fontRef>
        </p:style>
      </p:pic>
      <p:pic>
        <p:nvPicPr>
          <p:cNvPr id="11" name="Picture 10">
            <a:extLst>
              <a:ext uri="{FF2B5EF4-FFF2-40B4-BE49-F238E27FC236}">
                <a16:creationId xmlns:a16="http://schemas.microsoft.com/office/drawing/2014/main" id="{C98BC507-CB50-3462-AC08-5F988BFCF400}"/>
              </a:ext>
            </a:extLst>
          </p:cNvPr>
          <p:cNvPicPr>
            <a:picLocks noChangeAspect="1"/>
          </p:cNvPicPr>
          <p:nvPr/>
        </p:nvPicPr>
        <p:blipFill>
          <a:blip r:embed="rId4"/>
          <a:stretch>
            <a:fillRect/>
          </a:stretch>
        </p:blipFill>
        <p:spPr>
          <a:xfrm>
            <a:off x="4853706" y="2407533"/>
            <a:ext cx="3924333" cy="2103120"/>
          </a:xfrm>
          <a:prstGeom prst="rect">
            <a:avLst/>
          </a:prstGeom>
          <a:ln/>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Admin Service</a:t>
            </a:r>
            <a:endParaRPr dirty="0"/>
          </a:p>
        </p:txBody>
      </p:sp>
      <p:pic>
        <p:nvPicPr>
          <p:cNvPr id="4" name="Picture 3">
            <a:extLst>
              <a:ext uri="{FF2B5EF4-FFF2-40B4-BE49-F238E27FC236}">
                <a16:creationId xmlns:a16="http://schemas.microsoft.com/office/drawing/2014/main" id="{F66DB0AF-1DAD-F719-8277-BF5A26148143}"/>
              </a:ext>
            </a:extLst>
          </p:cNvPr>
          <p:cNvPicPr>
            <a:picLocks noChangeAspect="1"/>
          </p:cNvPicPr>
          <p:nvPr/>
        </p:nvPicPr>
        <p:blipFill>
          <a:blip r:embed="rId3"/>
          <a:stretch>
            <a:fillRect/>
          </a:stretch>
        </p:blipFill>
        <p:spPr>
          <a:xfrm>
            <a:off x="304800" y="1348739"/>
            <a:ext cx="3939994" cy="2103120"/>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6">
            <a:extLst>
              <a:ext uri="{FF2B5EF4-FFF2-40B4-BE49-F238E27FC236}">
                <a16:creationId xmlns:a16="http://schemas.microsoft.com/office/drawing/2014/main" id="{DAAFE843-FDCC-1392-03DE-4DD1361A0515}"/>
              </a:ext>
            </a:extLst>
          </p:cNvPr>
          <p:cNvPicPr>
            <a:picLocks noChangeAspect="1"/>
          </p:cNvPicPr>
          <p:nvPr/>
        </p:nvPicPr>
        <p:blipFill>
          <a:blip r:embed="rId4"/>
          <a:stretch>
            <a:fillRect/>
          </a:stretch>
        </p:blipFill>
        <p:spPr>
          <a:xfrm>
            <a:off x="4904259" y="2400299"/>
            <a:ext cx="3934941" cy="210312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99982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4" y="445025"/>
            <a:ext cx="582672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Attendance Service </a:t>
            </a:r>
            <a:endParaRPr dirty="0"/>
          </a:p>
        </p:txBody>
      </p:sp>
      <p:pic>
        <p:nvPicPr>
          <p:cNvPr id="3" name="Picture 2">
            <a:extLst>
              <a:ext uri="{FF2B5EF4-FFF2-40B4-BE49-F238E27FC236}">
                <a16:creationId xmlns:a16="http://schemas.microsoft.com/office/drawing/2014/main" id="{C9B87AF7-C10D-68E3-7A69-7216A7D9C203}"/>
              </a:ext>
            </a:extLst>
          </p:cNvPr>
          <p:cNvPicPr>
            <a:picLocks noChangeAspect="1"/>
          </p:cNvPicPr>
          <p:nvPr/>
        </p:nvPicPr>
        <p:blipFill>
          <a:blip r:embed="rId3"/>
          <a:stretch>
            <a:fillRect/>
          </a:stretch>
        </p:blipFill>
        <p:spPr>
          <a:xfrm>
            <a:off x="430329" y="1239123"/>
            <a:ext cx="3950637" cy="2103120"/>
          </a:xfrm>
          <a:prstGeom prst="rect">
            <a:avLst/>
          </a:prstGeom>
          <a:ln/>
        </p:spPr>
        <p:style>
          <a:lnRef idx="2">
            <a:schemeClr val="accent1"/>
          </a:lnRef>
          <a:fillRef idx="1">
            <a:schemeClr val="lt1"/>
          </a:fillRef>
          <a:effectRef idx="0">
            <a:schemeClr val="accent1"/>
          </a:effectRef>
          <a:fontRef idx="minor">
            <a:schemeClr val="dk1"/>
          </a:fontRef>
        </p:style>
      </p:pic>
      <p:pic>
        <p:nvPicPr>
          <p:cNvPr id="6" name="Picture 5">
            <a:extLst>
              <a:ext uri="{FF2B5EF4-FFF2-40B4-BE49-F238E27FC236}">
                <a16:creationId xmlns:a16="http://schemas.microsoft.com/office/drawing/2014/main" id="{D12B7CED-61C5-CA22-AC49-1062CD27F131}"/>
              </a:ext>
            </a:extLst>
          </p:cNvPr>
          <p:cNvPicPr>
            <a:picLocks noChangeAspect="1"/>
          </p:cNvPicPr>
          <p:nvPr/>
        </p:nvPicPr>
        <p:blipFill>
          <a:blip r:embed="rId4"/>
          <a:stretch>
            <a:fillRect/>
          </a:stretch>
        </p:blipFill>
        <p:spPr>
          <a:xfrm>
            <a:off x="4763036" y="2454102"/>
            <a:ext cx="3934150" cy="210312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61635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Leave Service</a:t>
            </a:r>
            <a:endParaRPr dirty="0"/>
          </a:p>
        </p:txBody>
      </p:sp>
      <p:pic>
        <p:nvPicPr>
          <p:cNvPr id="4" name="Picture 3">
            <a:extLst>
              <a:ext uri="{FF2B5EF4-FFF2-40B4-BE49-F238E27FC236}">
                <a16:creationId xmlns:a16="http://schemas.microsoft.com/office/drawing/2014/main" id="{23E3A493-1191-1229-381D-66DC62411D69}"/>
              </a:ext>
            </a:extLst>
          </p:cNvPr>
          <p:cNvPicPr>
            <a:picLocks noChangeAspect="1"/>
          </p:cNvPicPr>
          <p:nvPr/>
        </p:nvPicPr>
        <p:blipFill>
          <a:blip r:embed="rId3"/>
          <a:stretch>
            <a:fillRect/>
          </a:stretch>
        </p:blipFill>
        <p:spPr>
          <a:xfrm>
            <a:off x="396240" y="1211580"/>
            <a:ext cx="3944468" cy="2103120"/>
          </a:xfrm>
          <a:prstGeom prst="rect">
            <a:avLst/>
          </a:prstGeom>
          <a:ln/>
        </p:spPr>
        <p:style>
          <a:lnRef idx="2">
            <a:schemeClr val="accent1"/>
          </a:lnRef>
          <a:fillRef idx="1">
            <a:schemeClr val="lt1"/>
          </a:fillRef>
          <a:effectRef idx="0">
            <a:schemeClr val="accent1"/>
          </a:effectRef>
          <a:fontRef idx="minor">
            <a:schemeClr val="dk1"/>
          </a:fontRef>
        </p:style>
      </p:pic>
      <p:pic>
        <p:nvPicPr>
          <p:cNvPr id="7" name="Picture 6">
            <a:extLst>
              <a:ext uri="{FF2B5EF4-FFF2-40B4-BE49-F238E27FC236}">
                <a16:creationId xmlns:a16="http://schemas.microsoft.com/office/drawing/2014/main" id="{5C51B2A4-6453-5BB2-2EB2-FA74BBD1EC60}"/>
              </a:ext>
            </a:extLst>
          </p:cNvPr>
          <p:cNvPicPr>
            <a:picLocks noChangeAspect="1"/>
          </p:cNvPicPr>
          <p:nvPr/>
        </p:nvPicPr>
        <p:blipFill>
          <a:blip r:embed="rId4"/>
          <a:stretch>
            <a:fillRect/>
          </a:stretch>
        </p:blipFill>
        <p:spPr>
          <a:xfrm>
            <a:off x="4803294" y="2443768"/>
            <a:ext cx="3933282" cy="210312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59637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Salary Service</a:t>
            </a:r>
            <a:endParaRPr dirty="0"/>
          </a:p>
        </p:txBody>
      </p:sp>
      <p:pic>
        <p:nvPicPr>
          <p:cNvPr id="3" name="Picture 2">
            <a:extLst>
              <a:ext uri="{FF2B5EF4-FFF2-40B4-BE49-F238E27FC236}">
                <a16:creationId xmlns:a16="http://schemas.microsoft.com/office/drawing/2014/main" id="{30F4BCA0-284E-4F13-2DC8-F21B69B0F414}"/>
              </a:ext>
            </a:extLst>
          </p:cNvPr>
          <p:cNvPicPr>
            <a:picLocks noChangeAspect="1"/>
          </p:cNvPicPr>
          <p:nvPr/>
        </p:nvPicPr>
        <p:blipFill>
          <a:blip r:embed="rId3"/>
          <a:stretch>
            <a:fillRect/>
          </a:stretch>
        </p:blipFill>
        <p:spPr>
          <a:xfrm>
            <a:off x="388620" y="1249966"/>
            <a:ext cx="3903570" cy="2103120"/>
          </a:xfrm>
          <a:prstGeom prst="rect">
            <a:avLst/>
          </a:prstGeom>
        </p:spPr>
        <p:style>
          <a:lnRef idx="2">
            <a:schemeClr val="accent1"/>
          </a:lnRef>
          <a:fillRef idx="1">
            <a:schemeClr val="lt1"/>
          </a:fillRef>
          <a:effectRef idx="0">
            <a:schemeClr val="accent1"/>
          </a:effectRef>
          <a:fontRef idx="minor">
            <a:schemeClr val="dk1"/>
          </a:fontRef>
        </p:style>
      </p:pic>
      <p:pic>
        <p:nvPicPr>
          <p:cNvPr id="6" name="Picture 5">
            <a:extLst>
              <a:ext uri="{FF2B5EF4-FFF2-40B4-BE49-F238E27FC236}">
                <a16:creationId xmlns:a16="http://schemas.microsoft.com/office/drawing/2014/main" id="{9DD93F05-5637-5F5C-42D0-3F6AD64AD489}"/>
              </a:ext>
            </a:extLst>
          </p:cNvPr>
          <p:cNvPicPr>
            <a:picLocks noChangeAspect="1"/>
          </p:cNvPicPr>
          <p:nvPr/>
        </p:nvPicPr>
        <p:blipFill>
          <a:blip r:embed="rId4"/>
          <a:stretch>
            <a:fillRect/>
          </a:stretch>
        </p:blipFill>
        <p:spPr>
          <a:xfrm>
            <a:off x="4851812" y="2465815"/>
            <a:ext cx="3926868" cy="210312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98241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93"/>
          <p:cNvSpPr txBox="1">
            <a:spLocks noGrp="1"/>
          </p:cNvSpPr>
          <p:nvPr>
            <p:ph type="title"/>
          </p:nvPr>
        </p:nvSpPr>
        <p:spPr>
          <a:xfrm>
            <a:off x="90373" y="28599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RLL Project Team – 6 </a:t>
            </a:r>
            <a:endParaRPr dirty="0"/>
          </a:p>
        </p:txBody>
      </p:sp>
      <p:graphicFrame>
        <p:nvGraphicFramePr>
          <p:cNvPr id="1016" name="Google Shape;1016;p93"/>
          <p:cNvGraphicFramePr/>
          <p:nvPr>
            <p:extLst>
              <p:ext uri="{D42A27DB-BD31-4B8C-83A1-F6EECF244321}">
                <p14:modId xmlns:p14="http://schemas.microsoft.com/office/powerpoint/2010/main" val="2093675317"/>
              </p:ext>
            </p:extLst>
          </p:nvPr>
        </p:nvGraphicFramePr>
        <p:xfrm>
          <a:off x="1325880" y="911397"/>
          <a:ext cx="6492240" cy="406400"/>
        </p:xfrm>
        <a:graphic>
          <a:graphicData uri="http://schemas.openxmlformats.org/drawingml/2006/table">
            <a:tbl>
              <a:tblPr>
                <a:noFill/>
                <a:tableStyleId>{55219662-4D09-4883-A70B-7970503E9127}</a:tableStyleId>
              </a:tblPr>
              <a:tblGrid>
                <a:gridCol w="2194560">
                  <a:extLst>
                    <a:ext uri="{9D8B030D-6E8A-4147-A177-3AD203B41FA5}">
                      <a16:colId xmlns:a16="http://schemas.microsoft.com/office/drawing/2014/main" val="20002"/>
                    </a:ext>
                  </a:extLst>
                </a:gridCol>
                <a:gridCol w="429768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None/>
                      </a:pPr>
                      <a:r>
                        <a:rPr lang="en-US" sz="1200" b="1" dirty="0">
                          <a:solidFill>
                            <a:schemeClr val="dk1"/>
                          </a:solidFill>
                          <a:latin typeface="Vidaloka"/>
                          <a:ea typeface="Vidaloka"/>
                          <a:cs typeface="Vidaloka"/>
                          <a:sym typeface="Vidaloka"/>
                        </a:rPr>
                        <a:t>Employee ID</a:t>
                      </a:r>
                      <a:endParaRPr sz="1200" b="1" dirty="0">
                        <a:solidFill>
                          <a:schemeClr val="dk1"/>
                        </a:solidFill>
                        <a:latin typeface="Vidaloka"/>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solidFill>
                      <a:schemeClr val="bg1">
                        <a:lumMod val="90000"/>
                      </a:schemeClr>
                    </a:solidFill>
                  </a:tcPr>
                </a:tc>
                <a:tc>
                  <a:txBody>
                    <a:bodyPr/>
                    <a:lstStyle/>
                    <a:p>
                      <a:pPr marL="0" lvl="0" indent="0" algn="ctr" rtl="0">
                        <a:spcBef>
                          <a:spcPts val="0"/>
                        </a:spcBef>
                        <a:spcAft>
                          <a:spcPts val="0"/>
                        </a:spcAft>
                        <a:buNone/>
                      </a:pPr>
                      <a:r>
                        <a:rPr lang="en-US" sz="1200" b="1" dirty="0">
                          <a:solidFill>
                            <a:schemeClr val="dk1"/>
                          </a:solidFill>
                          <a:latin typeface="Vidaloka"/>
                          <a:ea typeface="Vidaloka"/>
                          <a:cs typeface="Vidaloka"/>
                          <a:sym typeface="Vidaloka"/>
                        </a:rPr>
                        <a:t>Team Members</a:t>
                      </a:r>
                      <a:endParaRPr sz="1200" b="1" dirty="0">
                        <a:solidFill>
                          <a:schemeClr val="dk1"/>
                        </a:solidFill>
                        <a:latin typeface="Vidaloka"/>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solidFill>
                      <a:schemeClr val="bg1">
                        <a:lumMod val="9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388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99846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Timesheet Service</a:t>
            </a:r>
            <a:endParaRPr dirty="0"/>
          </a:p>
        </p:txBody>
      </p:sp>
      <p:pic>
        <p:nvPicPr>
          <p:cNvPr id="7" name="Picture 6">
            <a:extLst>
              <a:ext uri="{FF2B5EF4-FFF2-40B4-BE49-F238E27FC236}">
                <a16:creationId xmlns:a16="http://schemas.microsoft.com/office/drawing/2014/main" id="{4A61E0FC-9039-1991-2E66-420BBE6C8A8A}"/>
              </a:ext>
            </a:extLst>
          </p:cNvPr>
          <p:cNvPicPr>
            <a:picLocks noChangeAspect="1"/>
          </p:cNvPicPr>
          <p:nvPr/>
        </p:nvPicPr>
        <p:blipFill>
          <a:blip r:embed="rId3"/>
          <a:stretch>
            <a:fillRect/>
          </a:stretch>
        </p:blipFill>
        <p:spPr>
          <a:xfrm>
            <a:off x="325814" y="1190837"/>
            <a:ext cx="3955122" cy="2103120"/>
          </a:xfrm>
          <a:prstGeom prst="rect">
            <a:avLst/>
          </a:prstGeom>
        </p:spPr>
        <p:style>
          <a:lnRef idx="2">
            <a:schemeClr val="accent1"/>
          </a:lnRef>
          <a:fillRef idx="1">
            <a:schemeClr val="lt1"/>
          </a:fillRef>
          <a:effectRef idx="0">
            <a:schemeClr val="accent1"/>
          </a:effectRef>
          <a:fontRef idx="minor">
            <a:schemeClr val="dk1"/>
          </a:fontRef>
        </p:style>
      </p:pic>
      <p:pic>
        <p:nvPicPr>
          <p:cNvPr id="9" name="Picture 8">
            <a:extLst>
              <a:ext uri="{FF2B5EF4-FFF2-40B4-BE49-F238E27FC236}">
                <a16:creationId xmlns:a16="http://schemas.microsoft.com/office/drawing/2014/main" id="{A6FE5B3C-5489-7061-3FEF-E5F7B73980FF}"/>
              </a:ext>
            </a:extLst>
          </p:cNvPr>
          <p:cNvPicPr>
            <a:picLocks noChangeAspect="1"/>
          </p:cNvPicPr>
          <p:nvPr/>
        </p:nvPicPr>
        <p:blipFill>
          <a:blip r:embed="rId4"/>
          <a:stretch>
            <a:fillRect/>
          </a:stretch>
        </p:blipFill>
        <p:spPr>
          <a:xfrm>
            <a:off x="4863066" y="2463855"/>
            <a:ext cx="3941386" cy="210312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71039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285750" indent="-285750"/>
            <a:r>
              <a:rPr lang="en-US" dirty="0"/>
              <a:t>The end goal of the project was  to create a rich and user-friendly application for Employee Payroll Management which was accomplished</a:t>
            </a:r>
            <a:br>
              <a:rPr lang="en-US" dirty="0"/>
            </a:br>
            <a:endParaRPr lang="en-US" dirty="0"/>
          </a:p>
          <a:p>
            <a:pPr marL="285750" indent="-285750"/>
            <a:r>
              <a:rPr lang="en-US" dirty="0"/>
              <a:t>Best Practices were followed and future Scaling of the application is also viable </a:t>
            </a:r>
            <a:br>
              <a:rPr lang="en-US" dirty="0"/>
            </a:br>
            <a:br>
              <a:rPr lang="en-US" dirty="0"/>
            </a:br>
            <a:endParaRPr lang="en-US" dirty="0"/>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pic>
        <p:nvPicPr>
          <p:cNvPr id="1026" name="Picture 2" descr="200+ Free Conclusion &amp; Contract Images - Pixabay">
            <a:extLst>
              <a:ext uri="{FF2B5EF4-FFF2-40B4-BE49-F238E27FC236}">
                <a16:creationId xmlns:a16="http://schemas.microsoft.com/office/drawing/2014/main" id="{DE033502-16B8-BD10-D2D6-291618353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874" y="1418811"/>
            <a:ext cx="3228941" cy="2305878"/>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3674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1497496" y="1926150"/>
            <a:ext cx="6149007" cy="129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514" name="Google Shape;514;p62"/>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6" name="Google Shape;516;p62"/>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517" name="Google Shape;517;p62"/>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Description</a:t>
            </a:r>
            <a:endParaRPr dirty="0"/>
          </a:p>
        </p:txBody>
      </p:sp>
      <p:sp>
        <p:nvSpPr>
          <p:cNvPr id="519" name="Google Shape;519;p62"/>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Services</a:t>
            </a:r>
            <a:endParaRPr dirty="0"/>
          </a:p>
        </p:txBody>
      </p:sp>
      <p:sp>
        <p:nvSpPr>
          <p:cNvPr id="520" name="Google Shape;520;p62"/>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3" name="Google Shape;523;p62"/>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524" name="Google Shape;524;p62"/>
          <p:cNvSpPr txBox="1">
            <a:spLocks noGrp="1"/>
          </p:cNvSpPr>
          <p:nvPr>
            <p:ph type="title" idx="16"/>
          </p:nvPr>
        </p:nvSpPr>
        <p:spPr>
          <a:xfrm>
            <a:off x="41664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23"/>
                                        </p:tgtEl>
                                        <p:attrNameLst>
                                          <p:attrName>style.visibility</p:attrName>
                                        </p:attrNameLst>
                                      </p:cBhvr>
                                      <p:to>
                                        <p:strVal val="visible"/>
                                      </p:to>
                                    </p:set>
                                    <p:anim calcmode="lin" valueType="num">
                                      <p:cBhvr additive="base">
                                        <p:cTn id="34" dur="1000"/>
                                        <p:tgtEl>
                                          <p:spTgt spid="523"/>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4"/>
                                        </p:tgtEl>
                                        <p:attrNameLst>
                                          <p:attrName>style.visibility</p:attrName>
                                        </p:attrNameLst>
                                      </p:cBhvr>
                                      <p:to>
                                        <p:strVal val="visible"/>
                                      </p:to>
                                    </p:set>
                                    <p:anim calcmode="lin" valueType="num">
                                      <p:cBhvr additive="base">
                                        <p:cTn id="3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Employee Payroll Management is a system that manages and maintains records of the employees</a:t>
            </a:r>
          </a:p>
          <a:p>
            <a:pPr marL="0" lvl="0" indent="0" algn="l" rtl="0">
              <a:spcBef>
                <a:spcPts val="0"/>
              </a:spcBef>
              <a:spcAft>
                <a:spcPts val="0"/>
              </a:spcAft>
              <a:buNone/>
            </a:pPr>
            <a:endParaRPr lang="en-US" dirty="0"/>
          </a:p>
          <a:p>
            <a:pPr marL="285750" indent="-285750"/>
            <a:r>
              <a:rPr lang="en-US" dirty="0"/>
              <a:t> Admin can manage the application</a:t>
            </a:r>
          </a:p>
          <a:p>
            <a:pPr marL="285750" indent="-285750"/>
            <a:r>
              <a:rPr lang="en" dirty="0"/>
              <a:t> </a:t>
            </a:r>
            <a:r>
              <a:rPr lang="en-US" dirty="0"/>
              <a:t>Employees can use the application</a:t>
            </a:r>
          </a:p>
          <a:p>
            <a:pPr marL="0" indent="0">
              <a:buNone/>
            </a:pPr>
            <a:endParaRPr lang="en-US" dirty="0"/>
          </a:p>
          <a:p>
            <a:pPr marL="0" indent="0">
              <a:buNone/>
            </a:pPr>
            <a:r>
              <a:rPr lang="en-US" dirty="0"/>
              <a:t>And the end goal of the project is to create a rich and user-friendly application for the same.</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pic>
        <p:nvPicPr>
          <p:cNvPr id="3" name="Picture 2">
            <a:extLst>
              <a:ext uri="{FF2B5EF4-FFF2-40B4-BE49-F238E27FC236}">
                <a16:creationId xmlns:a16="http://schemas.microsoft.com/office/drawing/2014/main" id="{2466EE41-F91B-2CFD-F11C-E802166D3D48}"/>
              </a:ext>
            </a:extLst>
          </p:cNvPr>
          <p:cNvPicPr>
            <a:picLocks noChangeAspect="1"/>
          </p:cNvPicPr>
          <p:nvPr/>
        </p:nvPicPr>
        <p:blipFill>
          <a:blip r:embed="rId3"/>
          <a:stretch>
            <a:fillRect/>
          </a:stretch>
        </p:blipFill>
        <p:spPr>
          <a:xfrm>
            <a:off x="5174973" y="1682000"/>
            <a:ext cx="3539789" cy="1784768"/>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2369497" y="1256885"/>
            <a:ext cx="5273045" cy="26297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The Scope of our project is as follows</a:t>
            </a:r>
            <a:br>
              <a:rPr lang="en-US" dirty="0">
                <a:solidFill>
                  <a:schemeClr val="dk1"/>
                </a:solidFill>
              </a:rPr>
            </a:br>
            <a:r>
              <a:rPr lang="en-US" dirty="0">
                <a:solidFill>
                  <a:schemeClr val="dk1"/>
                </a:solidFill>
              </a:rPr>
              <a:t>Employee should be able to: </a:t>
            </a:r>
            <a:endParaRPr dirty="0">
              <a:solidFill>
                <a:schemeClr val="dk1"/>
              </a:solidFill>
            </a:endParaRPr>
          </a:p>
          <a:p>
            <a:pPr marL="457200" lvl="0" indent="-317500" algn="l" rtl="0">
              <a:spcBef>
                <a:spcPts val="1000"/>
              </a:spcBef>
              <a:spcAft>
                <a:spcPts val="0"/>
              </a:spcAft>
              <a:buSzPts val="1400"/>
              <a:buChar char="●"/>
            </a:pPr>
            <a:r>
              <a:rPr lang="en" dirty="0">
                <a:solidFill>
                  <a:schemeClr val="dk1"/>
                </a:solidFill>
              </a:rPr>
              <a:t> Login and update timesheet</a:t>
            </a:r>
          </a:p>
          <a:p>
            <a:pPr marL="457200" lvl="0" indent="-317500" algn="l" rtl="0">
              <a:spcBef>
                <a:spcPts val="1000"/>
              </a:spcBef>
              <a:spcAft>
                <a:spcPts val="0"/>
              </a:spcAft>
              <a:buSzPts val="1400"/>
              <a:buChar char="●"/>
            </a:pPr>
            <a:r>
              <a:rPr lang="en" dirty="0">
                <a:solidFill>
                  <a:schemeClr val="dk1"/>
                </a:solidFill>
              </a:rPr>
              <a:t>Apply for leave &amp; view salary slips</a:t>
            </a:r>
          </a:p>
          <a:p>
            <a:pPr marL="139700" lvl="0" indent="0" algn="l" rtl="0">
              <a:spcBef>
                <a:spcPts val="1000"/>
              </a:spcBef>
              <a:spcAft>
                <a:spcPts val="0"/>
              </a:spcAft>
              <a:buSzPts val="1400"/>
              <a:buNone/>
            </a:pPr>
            <a:endParaRPr lang="en-US" dirty="0">
              <a:solidFill>
                <a:schemeClr val="dk1"/>
              </a:solidFill>
            </a:endParaRPr>
          </a:p>
          <a:p>
            <a:pPr marL="139700" lvl="0" indent="0" algn="l" rtl="0">
              <a:spcBef>
                <a:spcPts val="0"/>
              </a:spcBef>
              <a:spcAft>
                <a:spcPts val="0"/>
              </a:spcAft>
              <a:buSzPts val="1400"/>
              <a:buNone/>
            </a:pPr>
            <a:r>
              <a:rPr lang="en-US" dirty="0">
                <a:solidFill>
                  <a:schemeClr val="dk1"/>
                </a:solidFill>
              </a:rPr>
              <a:t>Admin should be able to:</a:t>
            </a:r>
          </a:p>
          <a:p>
            <a:pPr marL="139700" lvl="0" indent="0" algn="l" rtl="0">
              <a:spcBef>
                <a:spcPts val="0"/>
              </a:spcBef>
              <a:spcAft>
                <a:spcPts val="0"/>
              </a:spcAft>
              <a:buSzPts val="1400"/>
              <a:buNone/>
            </a:pPr>
            <a:endParaRPr dirty="0">
              <a:solidFill>
                <a:schemeClr val="dk1"/>
              </a:solidFill>
            </a:endParaRPr>
          </a:p>
          <a:p>
            <a:pPr marL="457200" lvl="0" indent="-317500" algn="l" rtl="0">
              <a:spcBef>
                <a:spcPts val="0"/>
              </a:spcBef>
              <a:spcAft>
                <a:spcPts val="0"/>
              </a:spcAft>
              <a:buSzPts val="1400"/>
              <a:buChar char="●"/>
            </a:pPr>
            <a:r>
              <a:rPr lang="en" dirty="0">
                <a:solidFill>
                  <a:schemeClr val="dk1"/>
                </a:solidFill>
              </a:rPr>
              <a:t> Manage Employee Information</a:t>
            </a:r>
          </a:p>
          <a:p>
            <a:pPr marL="457200" lvl="0" indent="-317500" algn="l" rtl="0">
              <a:spcBef>
                <a:spcPts val="0"/>
              </a:spcBef>
              <a:spcAft>
                <a:spcPts val="0"/>
              </a:spcAft>
              <a:buSzPts val="1400"/>
              <a:buChar char="●"/>
            </a:pPr>
            <a:endParaRPr lang="en" dirty="0">
              <a:solidFill>
                <a:schemeClr val="dk1"/>
              </a:solidFill>
            </a:endParaRPr>
          </a:p>
          <a:p>
            <a:pPr marL="139700" lvl="0" indent="0" algn="l" rtl="0">
              <a:spcBef>
                <a:spcPts val="0"/>
              </a:spcBef>
              <a:spcAft>
                <a:spcPts val="0"/>
              </a:spcAft>
              <a:buSzPts val="1400"/>
              <a:buNone/>
            </a:pPr>
            <a:endParaRPr dirty="0">
              <a:solidFill>
                <a:schemeClr val="dk1"/>
              </a:solidFill>
            </a:endParaRP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Scope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9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Technologies Used</a:t>
            </a:r>
            <a:endParaRPr dirty="0"/>
          </a:p>
        </p:txBody>
      </p:sp>
      <p:graphicFrame>
        <p:nvGraphicFramePr>
          <p:cNvPr id="1016" name="Google Shape;1016;p93"/>
          <p:cNvGraphicFramePr/>
          <p:nvPr>
            <p:extLst>
              <p:ext uri="{D42A27DB-BD31-4B8C-83A1-F6EECF244321}">
                <p14:modId xmlns:p14="http://schemas.microsoft.com/office/powerpoint/2010/main" val="3553114786"/>
              </p:ext>
            </p:extLst>
          </p:nvPr>
        </p:nvGraphicFramePr>
        <p:xfrm>
          <a:off x="4324442" y="1550048"/>
          <a:ext cx="4572000" cy="2431994"/>
        </p:xfrm>
        <a:graphic>
          <a:graphicData uri="http://schemas.openxmlformats.org/drawingml/2006/table">
            <a:tbl>
              <a:tblPr>
                <a:noFill/>
                <a:tableStyleId>{55219662-4D09-4883-A70B-7970503E9127}</a:tableStyleId>
              </a:tblPr>
              <a:tblGrid>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457200">
                <a:tc>
                  <a:txBody>
                    <a:bodyPr/>
                    <a:lstStyle/>
                    <a:p>
                      <a:pPr marL="0" lvl="0" indent="0" algn="l" rtl="0">
                        <a:spcBef>
                          <a:spcPts val="0"/>
                        </a:spcBef>
                        <a:spcAft>
                          <a:spcPts val="0"/>
                        </a:spcAft>
                        <a:buNone/>
                      </a:pPr>
                      <a:r>
                        <a:rPr lang="en-US" sz="1600" dirty="0">
                          <a:solidFill>
                            <a:schemeClr val="dk1"/>
                          </a:solidFill>
                          <a:latin typeface="Vidaloka"/>
                          <a:ea typeface="Vidaloka"/>
                          <a:cs typeface="Vidaloka"/>
                          <a:sym typeface="Vidaloka"/>
                        </a:rPr>
                        <a:t>Back End</a:t>
                      </a:r>
                      <a:endParaRPr sz="1600" dirty="0">
                        <a:solidFill>
                          <a:schemeClr val="dk1"/>
                        </a:solidFill>
                        <a:latin typeface="Vidaloka"/>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solidFill>
                      <a:schemeClr val="bg1">
                        <a:lumMod val="90000"/>
                      </a:schemeClr>
                    </a:solidFill>
                  </a:tcPr>
                </a:tc>
                <a:tc>
                  <a:txBody>
                    <a:bodyPr/>
                    <a:lstStyle/>
                    <a:p>
                      <a:pPr marL="0" lvl="0" indent="0" algn="l" rtl="0">
                        <a:spcBef>
                          <a:spcPts val="0"/>
                        </a:spcBef>
                        <a:spcAft>
                          <a:spcPts val="0"/>
                        </a:spcAft>
                        <a:buNone/>
                      </a:pPr>
                      <a:r>
                        <a:rPr lang="en-US" sz="1600" dirty="0">
                          <a:solidFill>
                            <a:schemeClr val="dk1"/>
                          </a:solidFill>
                          <a:latin typeface="Vidaloka"/>
                          <a:ea typeface="Vidaloka"/>
                          <a:cs typeface="Vidaloka"/>
                          <a:sym typeface="Vidaloka"/>
                        </a:rPr>
                        <a:t>Spring Cloud</a:t>
                      </a:r>
                      <a:endParaRPr sz="1600" dirty="0">
                        <a:solidFill>
                          <a:schemeClr val="dk1"/>
                        </a:solidFill>
                        <a:latin typeface="Vidaloka"/>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solidFill>
                      <a:schemeClr val="bg1">
                        <a:lumMod val="90000"/>
                      </a:schemeClr>
                    </a:solidFill>
                  </a:tcPr>
                </a:tc>
                <a:extLst>
                  <a:ext uri="{0D108BD9-81ED-4DB2-BD59-A6C34878D82A}">
                    <a16:rowId xmlns:a16="http://schemas.microsoft.com/office/drawing/2014/main" val="10001"/>
                  </a:ext>
                </a:extLst>
              </a:tr>
              <a:tr h="365760">
                <a:tc>
                  <a:txBody>
                    <a:bodyPr/>
                    <a:lstStyle/>
                    <a:p>
                      <a:pPr marL="0" lvl="0" indent="0" algn="l" rtl="0">
                        <a:spcBef>
                          <a:spcPts val="0"/>
                        </a:spcBef>
                        <a:spcAft>
                          <a:spcPts val="0"/>
                        </a:spcAft>
                        <a:buNone/>
                      </a:pPr>
                      <a:r>
                        <a:rPr lang="en-US" sz="1350" dirty="0">
                          <a:solidFill>
                            <a:schemeClr val="dk1"/>
                          </a:solidFill>
                          <a:latin typeface="Vidaloka" panose="020B0604020202020204" charset="0"/>
                          <a:ea typeface="Vidaloka"/>
                          <a:cs typeface="Vidaloka"/>
                          <a:sym typeface="Vidaloka"/>
                        </a:rPr>
                        <a:t>Spring Data JPA</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Arial"/>
                          <a:cs typeface="Arial"/>
                          <a:sym typeface="Arial"/>
                        </a:rPr>
                        <a:t>Spring Cloud Config</a:t>
                      </a:r>
                      <a:endParaRPr lang="en-US" sz="1350" dirty="0">
                        <a:solidFill>
                          <a:schemeClr val="dk1"/>
                        </a:solidFill>
                        <a:latin typeface="Vidaloka" panose="020B0604020202020204" charset="0"/>
                        <a:ea typeface="Vidaloka"/>
                        <a:cs typeface="Vidaloka"/>
                        <a:sym typeface="Vidaloka"/>
                      </a:endParaRPr>
                    </a:p>
                  </a:txBody>
                  <a:tcPr marL="68580" marR="68580" marT="0" marB="0"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20434">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Vidaloka"/>
                          <a:cs typeface="Arial"/>
                          <a:sym typeface="Arial"/>
                        </a:rPr>
                        <a:t>JDK 1.8</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dirty="0">
                          <a:solidFill>
                            <a:schemeClr val="dk1"/>
                          </a:solidFill>
                          <a:latin typeface="Vidaloka" panose="020B0604020202020204" charset="0"/>
                          <a:ea typeface="Vidaloka"/>
                          <a:cs typeface="Vidaloka"/>
                          <a:sym typeface="Vidaloka"/>
                        </a:rPr>
                        <a:t>Spring Cloud Netflix Eureka</a:t>
                      </a: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465365299"/>
                  </a:ext>
                </a:extLst>
              </a:tr>
              <a:tr h="365760">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Arial"/>
                          <a:cs typeface="Arial"/>
                          <a:sym typeface="Arial"/>
                        </a:rPr>
                        <a:t>Spring Boot</a:t>
                      </a:r>
                      <a:endParaRPr lang="en-US"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Vidaloka"/>
                          <a:cs typeface="Arial"/>
                          <a:sym typeface="Arial"/>
                        </a:rPr>
                        <a:t>Feign </a:t>
                      </a:r>
                      <a:endParaRPr lang="en-US" sz="1350" dirty="0">
                        <a:solidFill>
                          <a:schemeClr val="dk1"/>
                        </a:solidFill>
                        <a:latin typeface="Vidaloka" panose="020B0604020202020204" charset="0"/>
                        <a:ea typeface="Vidaloka"/>
                        <a:cs typeface="Vidaloka"/>
                        <a:sym typeface="Vidaloka"/>
                      </a:endParaRPr>
                    </a:p>
                  </a:txBody>
                  <a:tcPr marL="68580" marR="68580" marT="0" marB="0" anchor="ctr">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4026136844"/>
                  </a:ext>
                </a:extLst>
              </a:tr>
              <a:tr h="365760">
                <a:tc>
                  <a:txBody>
                    <a:bodyPr/>
                    <a:lstStyle/>
                    <a:p>
                      <a:pPr marL="0" lvl="0" indent="0" algn="l" rtl="0">
                        <a:spcBef>
                          <a:spcPts val="0"/>
                        </a:spcBef>
                        <a:spcAft>
                          <a:spcPts val="0"/>
                        </a:spcAft>
                        <a:buNone/>
                      </a:pPr>
                      <a:r>
                        <a:rPr lang="en-US" sz="1350" b="0" i="0" u="none" strike="noStrike" cap="none" dirty="0">
                          <a:solidFill>
                            <a:srgbClr val="000000"/>
                          </a:solidFill>
                          <a:effectLst/>
                          <a:latin typeface="Vidaloka" panose="020B0604020202020204" charset="0"/>
                          <a:ea typeface="Arial"/>
                          <a:cs typeface="Arial"/>
                          <a:sym typeface="Arial"/>
                        </a:rPr>
                        <a:t>MySQL Database</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dirty="0">
                          <a:solidFill>
                            <a:schemeClr val="dk1"/>
                          </a:solidFill>
                          <a:latin typeface="Vidaloka" panose="020B0604020202020204" charset="0"/>
                          <a:ea typeface="Vidaloka"/>
                          <a:cs typeface="Vidaloka"/>
                          <a:sym typeface="Vidaloka"/>
                        </a:rPr>
                        <a:t>Resilience4j </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lvl="0" indent="0" algn="l" rtl="0">
                        <a:spcBef>
                          <a:spcPts val="0"/>
                        </a:spcBef>
                        <a:spcAft>
                          <a:spcPts val="0"/>
                        </a:spcAft>
                        <a:buNone/>
                      </a:pP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1350" dirty="0">
                          <a:solidFill>
                            <a:schemeClr val="dk1"/>
                          </a:solidFill>
                          <a:latin typeface="Vidaloka" panose="020B0604020202020204" charset="0"/>
                          <a:ea typeface="Vidaloka"/>
                          <a:cs typeface="Vidaloka"/>
                          <a:sym typeface="Vidaloka"/>
                        </a:rPr>
                        <a:t>Sleuth &amp; </a:t>
                      </a:r>
                      <a:r>
                        <a:rPr lang="en-US" sz="1350" dirty="0" err="1">
                          <a:solidFill>
                            <a:schemeClr val="dk1"/>
                          </a:solidFill>
                          <a:latin typeface="Vidaloka" panose="020B0604020202020204" charset="0"/>
                          <a:ea typeface="Vidaloka"/>
                          <a:cs typeface="Vidaloka"/>
                          <a:sym typeface="Vidaloka"/>
                        </a:rPr>
                        <a:t>Zipkin</a:t>
                      </a:r>
                      <a:endParaRPr sz="1350" dirty="0">
                        <a:solidFill>
                          <a:schemeClr val="dk1"/>
                        </a:solidFill>
                        <a:latin typeface="Vidaloka" panose="020B0604020202020204" charset="0"/>
                        <a:ea typeface="Vidaloka"/>
                        <a:cs typeface="Vidaloka"/>
                        <a:sym typeface="Vidaloka"/>
                      </a:endParaRPr>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2314349977"/>
                  </a:ext>
                </a:extLst>
              </a:tr>
            </a:tbl>
          </a:graphicData>
        </a:graphic>
      </p:graphicFrame>
      <p:pic>
        <p:nvPicPr>
          <p:cNvPr id="1028" name="Picture 4" descr="Spring Boot Vs Spring cloud">
            <a:extLst>
              <a:ext uri="{FF2B5EF4-FFF2-40B4-BE49-F238E27FC236}">
                <a16:creationId xmlns:a16="http://schemas.microsoft.com/office/drawing/2014/main" id="{528FD221-3DF1-71D3-CE6B-EF5F21EAA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1694482"/>
            <a:ext cx="2857500" cy="214312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1582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319948" y="1399288"/>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multiple microservices in your application, each with its own configuration settings like database connection details, feature toggles, or API endpoints. Keeping track of and managing these configurations can become complex, especially when you need to make changes across all services.</a:t>
            </a:r>
          </a:p>
          <a:p>
            <a:pPr marL="285750" indent="-285750"/>
            <a:endParaRPr lang="en-US" dirty="0"/>
          </a:p>
          <a:p>
            <a:pPr marL="285750" indent="-285750"/>
            <a:r>
              <a:rPr lang="en-US" dirty="0"/>
              <a:t>This is where Spring Cloud Config Server comes in. It acts as a central hub for storing and serving configurations to your microservices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Spring Cloud Config Server</a:t>
            </a:r>
            <a:endParaRPr dirty="0"/>
          </a:p>
        </p:txBody>
      </p:sp>
      <p:pic>
        <p:nvPicPr>
          <p:cNvPr id="1028" name="Picture 4" descr="What &quot;Spring Cloud Configuration Server&quot; can do for Microservices">
            <a:extLst>
              <a:ext uri="{FF2B5EF4-FFF2-40B4-BE49-F238E27FC236}">
                <a16:creationId xmlns:a16="http://schemas.microsoft.com/office/drawing/2014/main" id="{B3F25EBC-3079-9CBB-AACD-51ED9900A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520" y="1710690"/>
            <a:ext cx="3694002" cy="213741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03779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319948" y="1399288"/>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many microservices in your application, each performing a specific task like user authentication, data processing, or serving web pages. These microservices need to find and communicate with each other. However, in a dynamic and scalable environment, knowing where each microservice is located can be challenging.</a:t>
            </a:r>
          </a:p>
          <a:p>
            <a:pPr marL="285750" indent="-285750"/>
            <a:endParaRPr lang="en-US" dirty="0"/>
          </a:p>
          <a:p>
            <a:pPr marL="285750" indent="-285750"/>
            <a:r>
              <a:rPr lang="en-US" dirty="0"/>
              <a:t>This is where Spring Cloud Netflix Eureka comes in. It acts as a service registry or a directory that keeps track of all your microservices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Spring Cloud Config Server</a:t>
            </a:r>
            <a:endParaRPr dirty="0"/>
          </a:p>
        </p:txBody>
      </p:sp>
      <p:pic>
        <p:nvPicPr>
          <p:cNvPr id="2050" name="Picture 2" descr="Spring Boot]Spring Cloud Netflix Eureka 서버 만들기-MSA(1)">
            <a:extLst>
              <a:ext uri="{FF2B5EF4-FFF2-40B4-BE49-F238E27FC236}">
                <a16:creationId xmlns:a16="http://schemas.microsoft.com/office/drawing/2014/main" id="{1135619B-0383-1048-1376-D20682207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277" y="1783079"/>
            <a:ext cx="3759775" cy="1918335"/>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4675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266608" y="1316864"/>
            <a:ext cx="4602572" cy="3668012"/>
          </a:xfrm>
          <a:prstGeom prst="rect">
            <a:avLst/>
          </a:prstGeom>
        </p:spPr>
        <p:txBody>
          <a:bodyPr spcFirstLastPara="1" wrap="square" lIns="91425" tIns="91425" rIns="91425" bIns="91425" anchor="t" anchorCtr="0">
            <a:noAutofit/>
          </a:bodyPr>
          <a:lstStyle/>
          <a:p>
            <a:pPr marL="285750" indent="-285750"/>
            <a:r>
              <a:rPr lang="en-US" dirty="0"/>
              <a:t>Imagine you have a microservices-based application, and different microservices need to communicate with each other over HTTP to exchange data or perform actions. Manually writing the code to make these HTTP requests can be repetitive and error-prone, especially when you have multiple services to interact with.</a:t>
            </a:r>
          </a:p>
          <a:p>
            <a:pPr marL="285750" indent="-285750"/>
            <a:endParaRPr lang="en-US" dirty="0"/>
          </a:p>
          <a:p>
            <a:pPr marL="285750" indent="-285750"/>
            <a:r>
              <a:rPr lang="en-US" dirty="0"/>
              <a:t>This is where Feign Client comes in. It simplifies the process of making HTTP requests to other services by providing a more intuitive and declarative (annotations) way to define and call RESTful APIs</a:t>
            </a: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Feign Client</a:t>
            </a:r>
            <a:endParaRPr dirty="0"/>
          </a:p>
        </p:txBody>
      </p:sp>
      <p:pic>
        <p:nvPicPr>
          <p:cNvPr id="3076" name="Picture 4" descr="Microservices Communication: Feign as REST Client - DZone">
            <a:extLst>
              <a:ext uri="{FF2B5EF4-FFF2-40B4-BE49-F238E27FC236}">
                <a16:creationId xmlns:a16="http://schemas.microsoft.com/office/drawing/2014/main" id="{64023D3B-3BD7-A66A-A686-E7D8D079A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420" y="1676400"/>
            <a:ext cx="3423920" cy="256794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167472340"/>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661</Words>
  <Application>Microsoft Office PowerPoint</Application>
  <PresentationFormat>On-screen Show (16:9)</PresentationFormat>
  <Paragraphs>87</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Montserrat</vt:lpstr>
      <vt:lpstr>Lato</vt:lpstr>
      <vt:lpstr>Vidaloka</vt:lpstr>
      <vt:lpstr>Merriweather Light</vt:lpstr>
      <vt:lpstr>Minimalist Business Slides XL by Slidesgo</vt:lpstr>
      <vt:lpstr>Employee Payroll Management</vt:lpstr>
      <vt:lpstr>RLL Project Team – 6 </vt:lpstr>
      <vt:lpstr>Introduction</vt:lpstr>
      <vt:lpstr>Introduction</vt:lpstr>
      <vt:lpstr>Scope </vt:lpstr>
      <vt:lpstr>Technologies Used</vt:lpstr>
      <vt:lpstr>Spring Cloud Config Server</vt:lpstr>
      <vt:lpstr>Spring Cloud Config Server</vt:lpstr>
      <vt:lpstr>Feign Client</vt:lpstr>
      <vt:lpstr>Resilience4j </vt:lpstr>
      <vt:lpstr>Sleuth &amp; Zipkin</vt:lpstr>
      <vt:lpstr>Entites </vt:lpstr>
      <vt:lpstr>Services</vt:lpstr>
      <vt:lpstr>Screenshots </vt:lpstr>
      <vt:lpstr>Employee Service</vt:lpstr>
      <vt:lpstr>Admin Service</vt:lpstr>
      <vt:lpstr>Attendance Service </vt:lpstr>
      <vt:lpstr>Leave Service</vt:lpstr>
      <vt:lpstr>Salary Service</vt:lpstr>
      <vt:lpstr>Timesheet Service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Booking System</dc:title>
  <dc:creator>Benovin</dc:creator>
  <cp:lastModifiedBy>SUJAS GUPTA</cp:lastModifiedBy>
  <cp:revision>9</cp:revision>
  <dcterms:modified xsi:type="dcterms:W3CDTF">2023-09-13T04:53:27Z</dcterms:modified>
</cp:coreProperties>
</file>