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Condensed Bold" charset="1" panose="02030806070405020303"/>
      <p:regular r:id="rId19"/>
    </p:embeddedFont>
    <p:embeddedFont>
      <p:font typeface="The Seasons Bold" charset="1" panose="00000000000000000000"/>
      <p:regular r:id="rId20"/>
    </p:embeddedFont>
    <p:embeddedFont>
      <p:font typeface="Cinzel Decorative" charset="1" panose="00000500000000000000"/>
      <p:regular r:id="rId21"/>
    </p:embeddedFont>
    <p:embeddedFont>
      <p:font typeface="DM Sans" charset="1" panose="00000000000000000000"/>
      <p:regular r:id="rId22"/>
    </p:embeddedFont>
    <p:embeddedFont>
      <p:font typeface="Georgia Pro Bold" charset="1" panose="02040802050405020203"/>
      <p:regular r:id="rId23"/>
    </p:embeddedFont>
    <p:embeddedFont>
      <p:font typeface="Georgia Pro" charset="1" panose="02040502050405020303"/>
      <p:regular r:id="rId24"/>
    </p:embeddedFont>
    <p:embeddedFont>
      <p:font typeface="DM Sans Bold" charset="1" panose="00000000000000000000"/>
      <p:regular r:id="rId25"/>
    </p:embeddedFont>
    <p:embeddedFont>
      <p:font typeface="Old Standard" charset="1" panose="02040503050505020303"/>
      <p:regular r:id="rId26"/>
    </p:embeddedFont>
    <p:embeddedFont>
      <p:font typeface="Lato" charset="1" panose="020F0502020204030203"/>
      <p:regular r:id="rId27"/>
    </p:embeddedFont>
    <p:embeddedFont>
      <p:font typeface="Open Sans Light" charset="1" panose="020B0306030504020204"/>
      <p:regular r:id="rId28"/>
    </p:embeddedFont>
    <p:embeddedFont>
      <p:font typeface="Canva Sans Bold" charset="1" panose="020B0803030501040103"/>
      <p:regular r:id="rId29"/>
    </p:embeddedFont>
    <p:embeddedFont>
      <p:font typeface="Canva Sans" charset="1" panose="020B0503030501040103"/>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7.png" Type="http://schemas.openxmlformats.org/officeDocument/2006/relationships/image"/><Relationship Id="rId15" Target="../media/image28.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45.png" Type="http://schemas.openxmlformats.org/officeDocument/2006/relationships/image"/><Relationship Id="rId15" Target="../media/image46.svg" Type="http://schemas.openxmlformats.org/officeDocument/2006/relationships/image"/><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45427" y="2579370"/>
            <a:ext cx="11753771" cy="4642485"/>
          </a:xfrm>
          <a:prstGeom prst="rect">
            <a:avLst/>
          </a:prstGeom>
        </p:spPr>
        <p:txBody>
          <a:bodyPr anchor="t" rtlCol="false" tIns="0" lIns="0" bIns="0" rIns="0">
            <a:spAutoFit/>
          </a:bodyPr>
          <a:lstStyle/>
          <a:p>
            <a:pPr algn="ctr">
              <a:lnSpc>
                <a:spcPts val="17639"/>
              </a:lnSpc>
            </a:pPr>
            <a:r>
              <a:rPr lang="en-US" b="true" sz="12600" spc="491">
                <a:solidFill>
                  <a:srgbClr val="000000"/>
                </a:solidFill>
                <a:latin typeface="Times New Roman Condensed Bold"/>
                <a:ea typeface="Times New Roman Condensed Bold"/>
                <a:cs typeface="Times New Roman Condensed Bold"/>
                <a:sym typeface="Times New Roman Condensed Bold"/>
              </a:rPr>
              <a:t>DIGITAL PORTFOLIO </a:t>
            </a:r>
          </a:p>
        </p:txBody>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Freeform 17" id="17"/>
          <p:cNvSpPr/>
          <p:nvPr/>
        </p:nvSpPr>
        <p:spPr>
          <a:xfrm flipH="false" flipV="false" rot="0">
            <a:off x="4225792" y="908793"/>
            <a:ext cx="1151511" cy="1462237"/>
          </a:xfrm>
          <a:custGeom>
            <a:avLst/>
            <a:gdLst/>
            <a:ahLst/>
            <a:cxnLst/>
            <a:rect r="r" b="b" t="t" l="l"/>
            <a:pathLst>
              <a:path h="1462237" w="1151511">
                <a:moveTo>
                  <a:pt x="0" y="0"/>
                </a:moveTo>
                <a:lnTo>
                  <a:pt x="1151511" y="0"/>
                </a:lnTo>
                <a:lnTo>
                  <a:pt x="1151511" y="1462237"/>
                </a:lnTo>
                <a:lnTo>
                  <a:pt x="0" y="14622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356858"/>
            <a:ext cx="875116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Features and Functionality </a:t>
            </a:r>
          </a:p>
        </p:txBody>
      </p:sp>
      <p:sp>
        <p:nvSpPr>
          <p:cNvPr name="TextBox 5" id="5"/>
          <p:cNvSpPr txBox="true"/>
          <p:nvPr/>
        </p:nvSpPr>
        <p:spPr>
          <a:xfrm rot="0">
            <a:off x="1504950" y="3267075"/>
            <a:ext cx="7707571" cy="5991225"/>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.1 Responsible design -work in all devices </a:t>
            </a:r>
          </a:p>
          <a:p>
            <a:pPr algn="l">
              <a:lnSpc>
                <a:spcPts val="2699"/>
              </a:lnSpc>
            </a:pPr>
            <a:r>
              <a:rPr lang="en-US" sz="1999" spc="119">
                <a:solidFill>
                  <a:srgbClr val="000000"/>
                </a:solidFill>
                <a:latin typeface="DM Sans"/>
                <a:ea typeface="DM Sans"/>
                <a:cs typeface="DM Sans"/>
                <a:sym typeface="DM Sans"/>
              </a:rPr>
              <a:t>2. Interactive Navigation - Smooth serelling, hever effects, and quick access menu. 3. About Me Section - Displays bie, academic background, and career geals.</a:t>
            </a:r>
          </a:p>
          <a:p>
            <a:pPr algn="l">
              <a:lnSpc>
                <a:spcPts val="2699"/>
              </a:lnSpc>
            </a:pPr>
            <a:r>
              <a:rPr lang="en-US" sz="1999" spc="119">
                <a:solidFill>
                  <a:srgbClr val="000000"/>
                </a:solidFill>
                <a:latin typeface="DM Sans"/>
                <a:ea typeface="DM Sans"/>
                <a:cs typeface="DM Sans"/>
                <a:sym typeface="DM Sans"/>
              </a:rPr>
              <a:t>4. Skills Shewcase Visual representation of technical and sell skills (bars, badges,)</a:t>
            </a:r>
          </a:p>
          <a:p>
            <a:pPr algn="l">
              <a:lnSpc>
                <a:spcPts val="2699"/>
              </a:lnSpc>
            </a:pPr>
            <a:r>
              <a:rPr lang="en-US" sz="1999" spc="119">
                <a:solidFill>
                  <a:srgbClr val="000000"/>
                </a:solidFill>
                <a:latin typeface="DM Sans"/>
                <a:ea typeface="DM Sans"/>
                <a:cs typeface="DM Sans"/>
                <a:sym typeface="DM Sans"/>
              </a:rPr>
              <a:t>5. Projects Callery-Cards/grid layout with project details, GitHub/deme links.</a:t>
            </a:r>
          </a:p>
          <a:p>
            <a:pPr algn="l">
              <a:lnSpc>
                <a:spcPts val="2699"/>
              </a:lnSpc>
            </a:pPr>
            <a:r>
              <a:rPr lang="en-US" sz="1999" spc="119">
                <a:solidFill>
                  <a:srgbClr val="000000"/>
                </a:solidFill>
                <a:latin typeface="DM Sans"/>
                <a:ea typeface="DM Sans"/>
                <a:cs typeface="DM Sans"/>
                <a:sym typeface="DM Sans"/>
              </a:rPr>
              <a:t>6. Certifications &amp; Achievements Display el certificates, awards, er recognitions.</a:t>
            </a:r>
          </a:p>
          <a:p>
            <a:pPr algn="l">
              <a:lnSpc>
                <a:spcPts val="2699"/>
              </a:lnSpc>
            </a:pPr>
            <a:r>
              <a:rPr lang="en-US" sz="1999" spc="119">
                <a:solidFill>
                  <a:srgbClr val="000000"/>
                </a:solidFill>
                <a:latin typeface="DM Sans"/>
                <a:ea typeface="DM Sans"/>
                <a:cs typeface="DM Sans"/>
                <a:sym typeface="DM Sans"/>
              </a:rPr>
              <a:t>7. Centad Ferm Allews recruiters le send messages directly.</a:t>
            </a:r>
          </a:p>
          <a:p>
            <a:pPr algn="l">
              <a:lnSpc>
                <a:spcPts val="2699"/>
              </a:lnSpc>
            </a:pPr>
            <a:r>
              <a:rPr lang="en-US" sz="1999" spc="119">
                <a:solidFill>
                  <a:srgbClr val="000000"/>
                </a:solidFill>
                <a:latin typeface="DM Sans"/>
                <a:ea typeface="DM Sans"/>
                <a:cs typeface="DM Sans"/>
                <a:sym typeface="DM Sans"/>
              </a:rPr>
              <a:t>8. Secial Media &amp; GitHub Integration - Quick links for prefessional netwerking.</a:t>
            </a:r>
          </a:p>
          <a:p>
            <a:pPr algn="l">
              <a:lnSpc>
                <a:spcPts val="2699"/>
              </a:lnSpc>
            </a:pPr>
            <a:r>
              <a:rPr lang="en-US" sz="1999" spc="119">
                <a:solidFill>
                  <a:srgbClr val="000000"/>
                </a:solidFill>
                <a:latin typeface="DM Sans"/>
                <a:ea typeface="DM Sans"/>
                <a:cs typeface="DM Sans"/>
                <a:sym typeface="DM Sans"/>
              </a:rPr>
              <a:t>9. Deunlead Resume Option Bulten to dewnload your CV in PDF format.</a:t>
            </a:r>
          </a:p>
          <a:p>
            <a:pPr algn="l" marL="0" indent="0" lvl="0">
              <a:lnSpc>
                <a:spcPts val="2699"/>
              </a:lnSpc>
            </a:pPr>
            <a:r>
              <a:rPr lang="en-US" sz="1999" spc="119">
                <a:solidFill>
                  <a:srgbClr val="000000"/>
                </a:solidFill>
                <a:latin typeface="DM Sans"/>
                <a:ea typeface="DM Sans"/>
                <a:cs typeface="DM Sans"/>
                <a:sym typeface="DM Sans"/>
              </a:rPr>
              <a:t>10. SEO Optimized Pertfelie - Easy to discover enline fer recruiters.</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356858"/>
            <a:ext cx="8751165"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Result and Screenshot </a:t>
            </a:r>
          </a:p>
        </p:txBody>
      </p:sp>
      <p:sp>
        <p:nvSpPr>
          <p:cNvPr name="TextBox 5" id="5"/>
          <p:cNvSpPr txBox="true"/>
          <p:nvPr/>
        </p:nvSpPr>
        <p:spPr>
          <a:xfrm rot="0">
            <a:off x="1504950" y="3267075"/>
            <a:ext cx="7707571" cy="4657725"/>
          </a:xfrm>
          <a:prstGeom prst="rect">
            <a:avLst/>
          </a:prstGeom>
        </p:spPr>
        <p:txBody>
          <a:bodyPr anchor="t" rtlCol="false" tIns="0" lIns="0" bIns="0" rIns="0">
            <a:spAutoFit/>
          </a:bodyPr>
          <a:lstStyle/>
          <a:p>
            <a:pPr algn="l">
              <a:lnSpc>
                <a:spcPts val="2699"/>
              </a:lnSpc>
            </a:pPr>
          </a:p>
          <a:p>
            <a:pPr algn="l">
              <a:lnSpc>
                <a:spcPts val="2699"/>
              </a:lnSpc>
            </a:pPr>
          </a:p>
          <a:p>
            <a:pPr algn="l">
              <a:lnSpc>
                <a:spcPts val="2699"/>
              </a:lnSpc>
            </a:pPr>
          </a:p>
          <a:p>
            <a:pPr algn="l">
              <a:lnSpc>
                <a:spcPts val="2699"/>
              </a:lnSpc>
            </a:pPr>
            <a:r>
              <a:rPr lang="en-US" sz="1999" spc="119">
                <a:solidFill>
                  <a:srgbClr val="000000"/>
                </a:solidFill>
                <a:latin typeface="DM Sans"/>
                <a:ea typeface="DM Sans"/>
                <a:cs typeface="DM Sans"/>
                <a:sym typeface="DM Sans"/>
              </a:rPr>
              <a:t>The Digital Pertfelie successfully prevides an interactive platform to showcase your academic qualifications, technical skills, prefects, certifications, and achievements in a professional and vimally appealing way. It enhances your prsenal branding, acts as an entine resume, and makes it easier fer recruiters, peers, and menters te access your profile. The portfelie is respensive, user-friendly, and highlights your field-specific expertise in Computer Science/II.</a:t>
            </a:r>
          </a:p>
          <a:p>
            <a:pPr algn="l">
              <a:lnSpc>
                <a:spcPts val="2699"/>
              </a:lnSpc>
            </a:pPr>
          </a:p>
          <a:p>
            <a:pPr algn="l" marL="0" indent="0" lvl="0">
              <a:lnSpc>
                <a:spcPts val="2699"/>
              </a:lnSpc>
            </a:pPr>
            <a:r>
              <a:rPr lang="en-US" sz="1999" spc="119">
                <a:solidFill>
                  <a:srgbClr val="000000"/>
                </a:solidFill>
                <a:latin typeface="DM Sans"/>
                <a:ea typeface="DM Sans"/>
                <a:cs typeface="DM Sans"/>
                <a:sym typeface="DM Sans"/>
              </a:rPr>
              <a:t>Academic Project</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1783615"/>
            <a:ext cx="10910396" cy="1300353"/>
          </a:xfrm>
          <a:prstGeom prst="rect">
            <a:avLst/>
          </a:prstGeom>
        </p:spPr>
        <p:txBody>
          <a:bodyPr anchor="t" rtlCol="false" tIns="0" lIns="0" bIns="0" rIns="0">
            <a:spAutoFit/>
          </a:bodyPr>
          <a:lstStyle/>
          <a:p>
            <a:pPr algn="ctr">
              <a:lnSpc>
                <a:spcPts val="9396"/>
              </a:lnSpc>
            </a:pPr>
            <a:r>
              <a:rPr lang="en-US" b="true" sz="10800">
                <a:solidFill>
                  <a:srgbClr val="000000"/>
                </a:solidFill>
                <a:latin typeface="DM Sans Bold"/>
                <a:ea typeface="DM Sans Bold"/>
                <a:cs typeface="DM Sans Bold"/>
                <a:sym typeface="DM Sans Bold"/>
              </a:rPr>
              <a:t>conclusion </a:t>
            </a:r>
          </a:p>
        </p:txBody>
      </p:sp>
      <p:sp>
        <p:nvSpPr>
          <p:cNvPr name="TextBox 16" id="16"/>
          <p:cNvSpPr txBox="true"/>
          <p:nvPr/>
        </p:nvSpPr>
        <p:spPr>
          <a:xfrm rot="0">
            <a:off x="0" y="4819967"/>
            <a:ext cx="18288000"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The Digital Portfolio serves as a modern, interactive platform to showcase academic achievements, technical skills, and project work in the field of Computer Science. It goes beyond a traditional resume by providing recruiters and mentors with an engaging, accessible, and professional overview of one's capabilities. By integraling responsive design, project highlights, and certifications, the portfolio strengthens personal branding and enhances career opportunities in the II domain.</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1172389"/>
            <a:ext cx="16295943" cy="7033559"/>
          </a:xfrm>
          <a:prstGeom prst="rect">
            <a:avLst/>
          </a:prstGeom>
        </p:spPr>
        <p:txBody>
          <a:bodyPr anchor="t" rtlCol="false" tIns="0" lIns="0" bIns="0" rIns="0">
            <a:spAutoFit/>
          </a:bodyPr>
          <a:lstStyle/>
          <a:p>
            <a:pPr algn="ctr">
              <a:lnSpc>
                <a:spcPts val="6829"/>
              </a:lnSpc>
            </a:pPr>
            <a:r>
              <a:rPr lang="en-US" b="true" sz="4878" spc="248">
                <a:solidFill>
                  <a:srgbClr val="000000"/>
                </a:solidFill>
                <a:latin typeface="The Seasons Bold"/>
                <a:ea typeface="The Seasons Bold"/>
                <a:cs typeface="The Seasons Bold"/>
                <a:sym typeface="The Seasons Bold"/>
              </a:rPr>
              <a:t>STUDENT NAME : M.SUJASRI</a:t>
            </a:r>
          </a:p>
          <a:p>
            <a:pPr algn="ctr">
              <a:lnSpc>
                <a:spcPts val="6829"/>
              </a:lnSpc>
            </a:pPr>
          </a:p>
          <a:p>
            <a:pPr algn="ctr">
              <a:lnSpc>
                <a:spcPts val="6829"/>
              </a:lnSpc>
            </a:pPr>
            <a:r>
              <a:rPr lang="en-US" b="true" sz="4878" spc="248">
                <a:solidFill>
                  <a:srgbClr val="000000"/>
                </a:solidFill>
                <a:latin typeface="The Seasons Bold"/>
                <a:ea typeface="The Seasons Bold"/>
                <a:cs typeface="The Seasons Bold"/>
                <a:sym typeface="The Seasons Bold"/>
              </a:rPr>
              <a:t>REGISTER NO AND NM ID: 2426J0581 AND asbruaj2426j0581</a:t>
            </a:r>
          </a:p>
          <a:p>
            <a:pPr algn="ctr">
              <a:lnSpc>
                <a:spcPts val="6829"/>
              </a:lnSpc>
            </a:pPr>
          </a:p>
          <a:p>
            <a:pPr algn="ctr">
              <a:lnSpc>
                <a:spcPts val="6829"/>
              </a:lnSpc>
            </a:pPr>
            <a:r>
              <a:rPr lang="en-US" b="true" sz="4878" spc="248">
                <a:solidFill>
                  <a:srgbClr val="000000"/>
                </a:solidFill>
                <a:latin typeface="The Seasons Bold"/>
                <a:ea typeface="The Seasons Bold"/>
                <a:cs typeface="The Seasons Bold"/>
                <a:sym typeface="The Seasons Bold"/>
              </a:rPr>
              <a:t>DEPARTMENT: SCHOOL OF COMPUTER STUDIES </a:t>
            </a:r>
          </a:p>
          <a:p>
            <a:pPr algn="ctr">
              <a:lnSpc>
                <a:spcPts val="6829"/>
              </a:lnSpc>
            </a:pPr>
          </a:p>
          <a:p>
            <a:pPr algn="ctr">
              <a:lnSpc>
                <a:spcPts val="6829"/>
              </a:lnSpc>
            </a:pPr>
            <a:r>
              <a:rPr lang="en-US" b="true" sz="4878" spc="248">
                <a:solidFill>
                  <a:srgbClr val="000000"/>
                </a:solidFill>
                <a:latin typeface="The Seasons Bold"/>
                <a:ea typeface="The Seasons Bold"/>
                <a:cs typeface="The Seasons Bold"/>
                <a:sym typeface="The Seasons Bold"/>
              </a:rPr>
              <a:t>COLLAGE: A.V.P.  COLLEGE OF ARTS AND SCIENCE </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9975489" y="1170261"/>
            <a:ext cx="6998061" cy="2561528"/>
            <a:chOff x="0" y="0"/>
            <a:chExt cx="2342659" cy="857492"/>
          </a:xfrm>
        </p:grpSpPr>
        <p:sp>
          <p:nvSpPr>
            <p:cNvPr name="Freeform 3" id="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4" id="4"/>
            <p:cNvSpPr txBox="true"/>
            <p:nvPr/>
          </p:nvSpPr>
          <p:spPr>
            <a:xfrm>
              <a:off x="0" y="361950"/>
              <a:ext cx="2342659" cy="495542"/>
            </a:xfrm>
            <a:prstGeom prst="rect">
              <a:avLst/>
            </a:prstGeom>
          </p:spPr>
          <p:txBody>
            <a:bodyPr anchor="ctr" rtlCol="false" tIns="50800" lIns="50800" bIns="50800" rIns="50800"/>
            <a:lstStyle/>
            <a:p>
              <a:pPr algn="ctr">
                <a:lnSpc>
                  <a:spcPts val="6698"/>
                </a:lnSpc>
              </a:pPr>
              <a:r>
                <a:rPr lang="en-US" sz="8700" spc="-713">
                  <a:solidFill>
                    <a:srgbClr val="FFFFFF"/>
                  </a:solidFill>
                  <a:latin typeface="Cinzel Decorative"/>
                  <a:ea typeface="Cinzel Decorative"/>
                  <a:cs typeface="Cinzel Decorative"/>
                  <a:sym typeface="Cinzel Decorative"/>
                </a:rPr>
                <a:t>Html</a:t>
              </a:r>
            </a:p>
          </p:txBody>
        </p:sp>
      </p:grpSp>
      <p:sp>
        <p:nvSpPr>
          <p:cNvPr name="TextBox 5" id="5"/>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6" id="6"/>
          <p:cNvGrpSpPr/>
          <p:nvPr/>
        </p:nvGrpSpPr>
        <p:grpSpPr>
          <a:xfrm rot="0">
            <a:off x="9975489" y="3862348"/>
            <a:ext cx="6998061" cy="256152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352425"/>
              <a:ext cx="2342659" cy="505067"/>
            </a:xfrm>
            <a:prstGeom prst="rect">
              <a:avLst/>
            </a:prstGeom>
          </p:spPr>
          <p:txBody>
            <a:bodyPr anchor="ctr" rtlCol="false" tIns="50800" lIns="50800" bIns="50800" rIns="50800"/>
            <a:lstStyle/>
            <a:p>
              <a:pPr algn="ctr">
                <a:lnSpc>
                  <a:spcPts val="6775"/>
                </a:lnSpc>
              </a:pPr>
              <a:r>
                <a:rPr lang="en-US" sz="8799" spc="-721">
                  <a:solidFill>
                    <a:srgbClr val="FFFFFF"/>
                  </a:solidFill>
                  <a:latin typeface="Cinzel Decorative"/>
                  <a:ea typeface="Cinzel Decorative"/>
                  <a:cs typeface="Cinzel Decorative"/>
                  <a:sym typeface="Cinzel Decorative"/>
                </a:rPr>
                <a:t>CSS </a:t>
              </a:r>
            </a:p>
          </p:txBody>
        </p:sp>
      </p:grpSp>
      <p:grpSp>
        <p:nvGrpSpPr>
          <p:cNvPr name="Group 9" id="9"/>
          <p:cNvGrpSpPr/>
          <p:nvPr/>
        </p:nvGrpSpPr>
        <p:grpSpPr>
          <a:xfrm rot="0">
            <a:off x="9975489" y="6557226"/>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238125"/>
              <a:ext cx="2342659" cy="619367"/>
            </a:xfrm>
            <a:prstGeom prst="rect">
              <a:avLst/>
            </a:prstGeom>
          </p:spPr>
          <p:txBody>
            <a:bodyPr anchor="ctr" rtlCol="false" tIns="50800" lIns="50800" bIns="50800" rIns="50800"/>
            <a:lstStyle/>
            <a:p>
              <a:pPr algn="r">
                <a:lnSpc>
                  <a:spcPts val="4543"/>
                </a:lnSpc>
              </a:pPr>
              <a:r>
                <a:rPr lang="en-US" sz="5900" spc="-483">
                  <a:solidFill>
                    <a:srgbClr val="FFFFFF"/>
                  </a:solidFill>
                  <a:latin typeface="Cinzel Decorative"/>
                  <a:ea typeface="Cinzel Decorative"/>
                  <a:cs typeface="Cinzel Decorative"/>
                  <a:sym typeface="Cinzel Decorative"/>
                </a:rPr>
                <a:t>Javascript </a:t>
              </a:r>
            </a:p>
          </p:txBody>
        </p:sp>
      </p:grpSp>
      <p:sp>
        <p:nvSpPr>
          <p:cNvPr name="TextBox 12" id="12"/>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3" id="13"/>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Freeform 14" id="14"/>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6" id="1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8" id="18"/>
          <p:cNvSpPr txBox="true"/>
          <p:nvPr/>
        </p:nvSpPr>
        <p:spPr>
          <a:xfrm rot="0">
            <a:off x="305167" y="2250753"/>
            <a:ext cx="8838833" cy="4808855"/>
          </a:xfrm>
          <a:prstGeom prst="rect">
            <a:avLst/>
          </a:prstGeom>
        </p:spPr>
        <p:txBody>
          <a:bodyPr anchor="t" rtlCol="false" tIns="0" lIns="0" bIns="0" rIns="0">
            <a:spAutoFit/>
          </a:bodyPr>
          <a:lstStyle/>
          <a:p>
            <a:pPr algn="ctr">
              <a:lnSpc>
                <a:spcPts val="9940"/>
              </a:lnSpc>
            </a:pPr>
            <a:r>
              <a:rPr lang="en-US" sz="7100" b="true">
                <a:solidFill>
                  <a:srgbClr val="000000"/>
                </a:solidFill>
                <a:latin typeface="Georgia Pro Bold"/>
                <a:ea typeface="Georgia Pro Bold"/>
                <a:cs typeface="Georgia Pro Bold"/>
                <a:sym typeface="Georgia Pro Bold"/>
              </a:rPr>
              <a:t>DIGITAL PORTFOLIO</a:t>
            </a:r>
          </a:p>
          <a:p>
            <a:pPr algn="ctr">
              <a:lnSpc>
                <a:spcPts val="9245"/>
              </a:lnSpc>
            </a:pPr>
            <a:r>
              <a:rPr lang="en-US" sz="6603">
                <a:solidFill>
                  <a:srgbClr val="000000"/>
                </a:solidFill>
                <a:latin typeface="Georgia Pro"/>
                <a:ea typeface="Georgia Pro"/>
                <a:cs typeface="Georgia Pro"/>
                <a:sym typeface="Georgia Pro"/>
              </a:rPr>
              <a:t> </a:t>
            </a:r>
            <a:r>
              <a:rPr lang="en-US" sz="6603" b="true">
                <a:solidFill>
                  <a:srgbClr val="000000"/>
                </a:solidFill>
                <a:latin typeface="Georgia Pro Bold"/>
                <a:ea typeface="Georgia Pro Bold"/>
                <a:cs typeface="Georgia Pro Bold"/>
                <a:sym typeface="Georgia Pro Bold"/>
              </a:rPr>
              <a:t>USING FRONTEND</a:t>
            </a:r>
          </a:p>
          <a:p>
            <a:pPr algn="ctr">
              <a:lnSpc>
                <a:spcPts val="9100"/>
              </a:lnSpc>
            </a:pPr>
            <a:r>
              <a:rPr lang="en-US" sz="6500" b="true">
                <a:solidFill>
                  <a:srgbClr val="000000"/>
                </a:solidFill>
                <a:latin typeface="Georgia Pro Bold"/>
                <a:ea typeface="Georgia Pro Bold"/>
                <a:cs typeface="Georgia Pro Bold"/>
                <a:sym typeface="Georgia Pro Bold"/>
              </a:rPr>
              <a:t> DEVELOPMENT </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6" id="16"/>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7" id="17"/>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18" id="18"/>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Freeform 19" id="19"/>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1" id="21"/>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2" id="22"/>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3" id="23"/>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4" id="24"/>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25" id="25"/>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26" id="26"/>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27" id="27"/>
          <p:cNvSpPr txBox="true"/>
          <p:nvPr/>
        </p:nvSpPr>
        <p:spPr>
          <a:xfrm rot="0">
            <a:off x="5877349" y="2196285"/>
            <a:ext cx="6808865" cy="2179954"/>
          </a:xfrm>
          <a:prstGeom prst="rect">
            <a:avLst/>
          </a:prstGeom>
        </p:spPr>
        <p:txBody>
          <a:bodyPr anchor="t" rtlCol="false" tIns="0" lIns="0" bIns="0" rIns="0">
            <a:spAutoFit/>
          </a:bodyPr>
          <a:lstStyle/>
          <a:p>
            <a:pPr algn="ctr">
              <a:lnSpc>
                <a:spcPts val="15820"/>
              </a:lnSpc>
            </a:pPr>
            <a:r>
              <a:rPr lang="en-US" sz="11300">
                <a:solidFill>
                  <a:srgbClr val="000000"/>
                </a:solidFill>
                <a:latin typeface="Old Standard"/>
                <a:ea typeface="Old Standard"/>
                <a:cs typeface="Old Standard"/>
                <a:sym typeface="Old Standard"/>
              </a:rPr>
              <a:t>Agenda </a:t>
            </a:r>
          </a:p>
        </p:txBody>
      </p:sp>
      <p:sp>
        <p:nvSpPr>
          <p:cNvPr name="TextBox 28" id="28"/>
          <p:cNvSpPr txBox="true"/>
          <p:nvPr/>
        </p:nvSpPr>
        <p:spPr>
          <a:xfrm rot="0">
            <a:off x="711960" y="7396264"/>
            <a:ext cx="4034325" cy="639445"/>
          </a:xfrm>
          <a:prstGeom prst="rect">
            <a:avLst/>
          </a:prstGeom>
        </p:spPr>
        <p:txBody>
          <a:bodyPr anchor="t" rtlCol="false" tIns="0" lIns="0" bIns="0" rIns="0">
            <a:spAutoFit/>
          </a:bodyPr>
          <a:lstStyle/>
          <a:p>
            <a:pPr algn="ctr">
              <a:lnSpc>
                <a:spcPts val="5179"/>
              </a:lnSpc>
            </a:pPr>
            <a:r>
              <a:rPr lang="en-US" sz="3699">
                <a:solidFill>
                  <a:srgbClr val="000000"/>
                </a:solidFill>
                <a:latin typeface="Lato"/>
                <a:ea typeface="Lato"/>
                <a:cs typeface="Lato"/>
                <a:sym typeface="Lato"/>
              </a:rPr>
              <a:t>Problem statement </a:t>
            </a:r>
          </a:p>
        </p:txBody>
      </p:sp>
      <p:sp>
        <p:nvSpPr>
          <p:cNvPr name="TextBox 29" id="29"/>
          <p:cNvSpPr txBox="true"/>
          <p:nvPr/>
        </p:nvSpPr>
        <p:spPr>
          <a:xfrm rot="0">
            <a:off x="4746285" y="6361849"/>
            <a:ext cx="3753445" cy="662940"/>
          </a:xfrm>
          <a:prstGeom prst="rect">
            <a:avLst/>
          </a:prstGeom>
        </p:spPr>
        <p:txBody>
          <a:bodyPr anchor="t" rtlCol="false" tIns="0" lIns="0" bIns="0" rIns="0">
            <a:spAutoFit/>
          </a:bodyPr>
          <a:lstStyle/>
          <a:p>
            <a:pPr algn="ctr">
              <a:lnSpc>
                <a:spcPts val="5459"/>
              </a:lnSpc>
            </a:pPr>
            <a:r>
              <a:rPr lang="en-US" sz="3900">
                <a:solidFill>
                  <a:srgbClr val="000000"/>
                </a:solidFill>
                <a:latin typeface="Lato"/>
                <a:ea typeface="Lato"/>
                <a:cs typeface="Lato"/>
                <a:sym typeface="Lato"/>
              </a:rPr>
              <a:t>project overview </a:t>
            </a:r>
          </a:p>
        </p:txBody>
      </p:sp>
      <p:sp>
        <p:nvSpPr>
          <p:cNvPr name="TextBox 30" id="30"/>
          <p:cNvSpPr txBox="true"/>
          <p:nvPr/>
        </p:nvSpPr>
        <p:spPr>
          <a:xfrm rot="0">
            <a:off x="8415292" y="7372769"/>
            <a:ext cx="4710600" cy="662940"/>
          </a:xfrm>
          <a:prstGeom prst="rect">
            <a:avLst/>
          </a:prstGeom>
        </p:spPr>
        <p:txBody>
          <a:bodyPr anchor="t" rtlCol="false" tIns="0" lIns="0" bIns="0" rIns="0">
            <a:spAutoFit/>
          </a:bodyPr>
          <a:lstStyle/>
          <a:p>
            <a:pPr algn="ctr">
              <a:lnSpc>
                <a:spcPts val="5459"/>
              </a:lnSpc>
            </a:pPr>
            <a:r>
              <a:rPr lang="en-US" sz="3900">
                <a:solidFill>
                  <a:srgbClr val="000000"/>
                </a:solidFill>
                <a:latin typeface="Lato"/>
                <a:ea typeface="Lato"/>
                <a:cs typeface="Lato"/>
                <a:sym typeface="Lato"/>
              </a:rPr>
              <a:t>Tools and technology </a:t>
            </a:r>
          </a:p>
        </p:txBody>
      </p:sp>
      <p:sp>
        <p:nvSpPr>
          <p:cNvPr name="TextBox 31" id="31"/>
          <p:cNvSpPr txBox="true"/>
          <p:nvPr/>
        </p:nvSpPr>
        <p:spPr>
          <a:xfrm rot="0">
            <a:off x="12130137" y="6361849"/>
            <a:ext cx="4281433" cy="639445"/>
          </a:xfrm>
          <a:prstGeom prst="rect">
            <a:avLst/>
          </a:prstGeom>
        </p:spPr>
        <p:txBody>
          <a:bodyPr anchor="t" rtlCol="false" tIns="0" lIns="0" bIns="0" rIns="0">
            <a:spAutoFit/>
          </a:bodyPr>
          <a:lstStyle/>
          <a:p>
            <a:pPr algn="ctr">
              <a:lnSpc>
                <a:spcPts val="5179"/>
              </a:lnSpc>
            </a:pPr>
            <a:r>
              <a:rPr lang="en-US" sz="3699">
                <a:solidFill>
                  <a:srgbClr val="000000"/>
                </a:solidFill>
                <a:latin typeface="Lato"/>
                <a:ea typeface="Lato"/>
                <a:cs typeface="Lato"/>
                <a:sym typeface="Lato"/>
              </a:rPr>
              <a:t>Desingn and layouts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05</a:t>
            </a:r>
          </a:p>
        </p:txBody>
      </p:sp>
      <p:sp>
        <p:nvSpPr>
          <p:cNvPr name="TextBox 16" id="16"/>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06</a:t>
            </a:r>
          </a:p>
        </p:txBody>
      </p:sp>
      <p:sp>
        <p:nvSpPr>
          <p:cNvPr name="TextBox 17" id="17"/>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07</a:t>
            </a:r>
          </a:p>
        </p:txBody>
      </p:sp>
      <p:sp>
        <p:nvSpPr>
          <p:cNvPr name="TextBox 18" id="18"/>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08</a:t>
            </a:r>
          </a:p>
        </p:txBody>
      </p:sp>
      <p:sp>
        <p:nvSpPr>
          <p:cNvPr name="Freeform 19" id="19"/>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1" id="21"/>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2" id="22"/>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3" id="23"/>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4" id="24"/>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25" id="25"/>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26" id="26"/>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27" id="27"/>
          <p:cNvSpPr txBox="true"/>
          <p:nvPr/>
        </p:nvSpPr>
        <p:spPr>
          <a:xfrm rot="0">
            <a:off x="5877349" y="2196285"/>
            <a:ext cx="6808865" cy="2179954"/>
          </a:xfrm>
          <a:prstGeom prst="rect">
            <a:avLst/>
          </a:prstGeom>
        </p:spPr>
        <p:txBody>
          <a:bodyPr anchor="t" rtlCol="false" tIns="0" lIns="0" bIns="0" rIns="0">
            <a:spAutoFit/>
          </a:bodyPr>
          <a:lstStyle/>
          <a:p>
            <a:pPr algn="ctr">
              <a:lnSpc>
                <a:spcPts val="15820"/>
              </a:lnSpc>
            </a:pPr>
            <a:r>
              <a:rPr lang="en-US" sz="11300">
                <a:solidFill>
                  <a:srgbClr val="000000"/>
                </a:solidFill>
                <a:latin typeface="Old Standard"/>
                <a:ea typeface="Old Standard"/>
                <a:cs typeface="Old Standard"/>
                <a:sym typeface="Old Standard"/>
              </a:rPr>
              <a:t>Agenda </a:t>
            </a:r>
          </a:p>
        </p:txBody>
      </p:sp>
      <p:sp>
        <p:nvSpPr>
          <p:cNvPr name="TextBox 28" id="28"/>
          <p:cNvSpPr txBox="true"/>
          <p:nvPr/>
        </p:nvSpPr>
        <p:spPr>
          <a:xfrm rot="0">
            <a:off x="0" y="7396264"/>
            <a:ext cx="5458245" cy="639445"/>
          </a:xfrm>
          <a:prstGeom prst="rect">
            <a:avLst/>
          </a:prstGeom>
        </p:spPr>
        <p:txBody>
          <a:bodyPr anchor="t" rtlCol="false" tIns="0" lIns="0" bIns="0" rIns="0">
            <a:spAutoFit/>
          </a:bodyPr>
          <a:lstStyle/>
          <a:p>
            <a:pPr algn="ctr">
              <a:lnSpc>
                <a:spcPts val="5179"/>
              </a:lnSpc>
            </a:pPr>
            <a:r>
              <a:rPr lang="en-US" sz="3699">
                <a:solidFill>
                  <a:srgbClr val="000000"/>
                </a:solidFill>
                <a:latin typeface="Lato"/>
                <a:ea typeface="Lato"/>
                <a:cs typeface="Lato"/>
                <a:sym typeface="Lato"/>
              </a:rPr>
              <a:t>Features and Functionality </a:t>
            </a:r>
          </a:p>
        </p:txBody>
      </p:sp>
      <p:sp>
        <p:nvSpPr>
          <p:cNvPr name="TextBox 29" id="29"/>
          <p:cNvSpPr txBox="true"/>
          <p:nvPr/>
        </p:nvSpPr>
        <p:spPr>
          <a:xfrm rot="0">
            <a:off x="4046197" y="6361849"/>
            <a:ext cx="5153620" cy="662940"/>
          </a:xfrm>
          <a:prstGeom prst="rect">
            <a:avLst/>
          </a:prstGeom>
        </p:spPr>
        <p:txBody>
          <a:bodyPr anchor="t" rtlCol="false" tIns="0" lIns="0" bIns="0" rIns="0">
            <a:spAutoFit/>
          </a:bodyPr>
          <a:lstStyle/>
          <a:p>
            <a:pPr algn="ctr">
              <a:lnSpc>
                <a:spcPts val="5459"/>
              </a:lnSpc>
            </a:pPr>
            <a:r>
              <a:rPr lang="en-US" sz="3900">
                <a:solidFill>
                  <a:srgbClr val="000000"/>
                </a:solidFill>
                <a:latin typeface="Lato"/>
                <a:ea typeface="Lato"/>
                <a:cs typeface="Lato"/>
                <a:sym typeface="Lato"/>
              </a:rPr>
              <a:t>Results and Screenshot </a:t>
            </a:r>
          </a:p>
        </p:txBody>
      </p:sp>
      <p:sp>
        <p:nvSpPr>
          <p:cNvPr name="TextBox 30" id="30"/>
          <p:cNvSpPr txBox="true"/>
          <p:nvPr/>
        </p:nvSpPr>
        <p:spPr>
          <a:xfrm rot="0">
            <a:off x="9513508" y="7372769"/>
            <a:ext cx="2514167" cy="662940"/>
          </a:xfrm>
          <a:prstGeom prst="rect">
            <a:avLst/>
          </a:prstGeom>
        </p:spPr>
        <p:txBody>
          <a:bodyPr anchor="t" rtlCol="false" tIns="0" lIns="0" bIns="0" rIns="0">
            <a:spAutoFit/>
          </a:bodyPr>
          <a:lstStyle/>
          <a:p>
            <a:pPr algn="ctr">
              <a:lnSpc>
                <a:spcPts val="5459"/>
              </a:lnSpc>
            </a:pPr>
            <a:r>
              <a:rPr lang="en-US" sz="3900">
                <a:solidFill>
                  <a:srgbClr val="000000"/>
                </a:solidFill>
                <a:latin typeface="Lato"/>
                <a:ea typeface="Lato"/>
                <a:cs typeface="Lato"/>
                <a:sym typeface="Lato"/>
              </a:rPr>
              <a:t>Github Link</a:t>
            </a:r>
          </a:p>
        </p:txBody>
      </p:sp>
      <p:sp>
        <p:nvSpPr>
          <p:cNvPr name="TextBox 31" id="31"/>
          <p:cNvSpPr txBox="true"/>
          <p:nvPr/>
        </p:nvSpPr>
        <p:spPr>
          <a:xfrm rot="0">
            <a:off x="13068458" y="6361849"/>
            <a:ext cx="2404792" cy="639445"/>
          </a:xfrm>
          <a:prstGeom prst="rect">
            <a:avLst/>
          </a:prstGeom>
        </p:spPr>
        <p:txBody>
          <a:bodyPr anchor="t" rtlCol="false" tIns="0" lIns="0" bIns="0" rIns="0">
            <a:spAutoFit/>
          </a:bodyPr>
          <a:lstStyle/>
          <a:p>
            <a:pPr algn="ctr">
              <a:lnSpc>
                <a:spcPts val="5179"/>
              </a:lnSpc>
            </a:pPr>
            <a:r>
              <a:rPr lang="en-US" sz="3699">
                <a:solidFill>
                  <a:srgbClr val="000000"/>
                </a:solidFill>
                <a:latin typeface="Lato"/>
                <a:ea typeface="Lato"/>
                <a:cs typeface="Lato"/>
                <a:sym typeface="Lato"/>
              </a:rPr>
              <a:t>Conclusion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Problem statement </a:t>
            </a:r>
          </a:p>
        </p:txBody>
      </p:sp>
      <p:sp>
        <p:nvSpPr>
          <p:cNvPr name="TextBox 5" id="5"/>
          <p:cNvSpPr txBox="true"/>
          <p:nvPr/>
        </p:nvSpPr>
        <p:spPr>
          <a:xfrm rot="0">
            <a:off x="8659015" y="4807557"/>
            <a:ext cx="7707571" cy="53244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In today's digital era, a traditienal paper-based resume is ne lenger sufficient te shewcase ene's prefessional skills, academic achievements, and persenal prejects. Recruiters and erganizaliens seek interactive, visually appealing, and easily accessible platferms te evaluate a candidate's profile. Therefore, there is a need to design and develop a Digital Portfelic Website that effectively highlights an individual's educational background, technical expertise, prefect werk, certifications, and extracurricular achievements. This pertfelie sheuld not enty ad as a medern alternative to a resume but alse serve as a persenal branding feel that can be shared glebally. The solution must integrate HIML, CSS, and Java Script to ensure respensiveness, interadivity, and user-friendly navigatien while maintaining a prefessional leok and feel</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59015"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overview </a:t>
            </a:r>
          </a:p>
        </p:txBody>
      </p:sp>
      <p:sp>
        <p:nvSpPr>
          <p:cNvPr name="TextBox 5" id="5"/>
          <p:cNvSpPr txBox="true"/>
          <p:nvPr/>
        </p:nvSpPr>
        <p:spPr>
          <a:xfrm rot="0">
            <a:off x="8659015" y="4807557"/>
            <a:ext cx="7707571" cy="5324475"/>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This project fecuses on developing a Digital Pertfelic Website that showcases an individual's academic qualifications, technical skills, projects, and achievements in an interadive and visually appealing fermat. The pertfelie is built using HIML, CSS, and JavaScript, ensuring respensive design and smooth navigalien acress devices.</a:t>
            </a:r>
          </a:p>
          <a:p>
            <a:pPr algn="l">
              <a:lnSpc>
                <a:spcPts val="2699"/>
              </a:lnSpc>
            </a:pPr>
          </a:p>
          <a:p>
            <a:pPr algn="l" marL="0" indent="0" lvl="0">
              <a:lnSpc>
                <a:spcPts val="2699"/>
              </a:lnSpc>
              <a:spcBef>
                <a:spcPct val="0"/>
              </a:spcBef>
            </a:pPr>
            <a:r>
              <a:rPr lang="en-US" sz="1999" spc="119">
                <a:solidFill>
                  <a:srgbClr val="000000"/>
                </a:solidFill>
                <a:latin typeface="DM Sans"/>
                <a:ea typeface="DM Sans"/>
                <a:cs typeface="DM Sans"/>
                <a:sym typeface="DM Sans"/>
              </a:rPr>
              <a:t>The pertfelic serves as a modern alternative te traditional resumes, enabling recruiters, peers, and menters le easily access and evaluate the individual's prelile. It highlights key sections such as About Me, Education, Skills, Projects, Certifications, and Contact Information, providing a complete professional everview. The prefect emphasizes user experience, accessibility, and persenal branding, making it an essential feel fer career growth in the chosen field.</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261827"/>
            <a:ext cx="5038071" cy="3559266"/>
            <a:chOff x="0" y="0"/>
            <a:chExt cx="1048738" cy="740906"/>
          </a:xfrm>
        </p:grpSpPr>
        <p:sp>
          <p:nvSpPr>
            <p:cNvPr name="Freeform 3" id="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4" id="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370657"/>
            <a:ext cx="5038071" cy="3887643"/>
            <a:chOff x="0" y="0"/>
            <a:chExt cx="1048738" cy="809262"/>
          </a:xfrm>
        </p:grpSpPr>
        <p:sp>
          <p:nvSpPr>
            <p:cNvPr name="Freeform 6" id="6"/>
            <p:cNvSpPr/>
            <p:nvPr/>
          </p:nvSpPr>
          <p:spPr>
            <a:xfrm flipH="false" flipV="false" rot="0">
              <a:off x="0" y="0"/>
              <a:ext cx="1048738" cy="809262"/>
            </a:xfrm>
            <a:custGeom>
              <a:avLst/>
              <a:gdLst/>
              <a:ahLst/>
              <a:cxnLst/>
              <a:rect r="r" b="b" t="t" l="l"/>
              <a:pathLst>
                <a:path h="809262" w="1048738">
                  <a:moveTo>
                    <a:pt x="52247" y="0"/>
                  </a:moveTo>
                  <a:lnTo>
                    <a:pt x="996490" y="0"/>
                  </a:lnTo>
                  <a:cubicBezTo>
                    <a:pt x="1010347" y="0"/>
                    <a:pt x="1023636" y="5505"/>
                    <a:pt x="1033435" y="15303"/>
                  </a:cubicBezTo>
                  <a:cubicBezTo>
                    <a:pt x="1043233" y="25101"/>
                    <a:pt x="1048738" y="38390"/>
                    <a:pt x="1048738" y="52247"/>
                  </a:cubicBezTo>
                  <a:lnTo>
                    <a:pt x="1048738" y="757014"/>
                  </a:lnTo>
                  <a:cubicBezTo>
                    <a:pt x="1048738" y="785870"/>
                    <a:pt x="1025346" y="809262"/>
                    <a:pt x="996490" y="809262"/>
                  </a:cubicBezTo>
                  <a:lnTo>
                    <a:pt x="52247" y="809262"/>
                  </a:lnTo>
                  <a:cubicBezTo>
                    <a:pt x="38390" y="809262"/>
                    <a:pt x="25101" y="803757"/>
                    <a:pt x="15303" y="793959"/>
                  </a:cubicBezTo>
                  <a:cubicBezTo>
                    <a:pt x="5505" y="784160"/>
                    <a:pt x="0" y="770871"/>
                    <a:pt x="0" y="757014"/>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7" id="7"/>
            <p:cNvSpPr txBox="true"/>
            <p:nvPr/>
          </p:nvSpPr>
          <p:spPr>
            <a:xfrm>
              <a:off x="0" y="-38100"/>
              <a:ext cx="1048738" cy="847362"/>
            </a:xfrm>
            <a:prstGeom prst="rect">
              <a:avLst/>
            </a:prstGeom>
          </p:spPr>
          <p:txBody>
            <a:bodyPr anchor="ctr" rtlCol="false" tIns="50800" lIns="50800" bIns="50800" rIns="50800"/>
            <a:lstStyle/>
            <a:p>
              <a:pPr algn="ctr">
                <a:lnSpc>
                  <a:spcPts val="2659"/>
                </a:lnSpc>
              </a:pPr>
              <a:r>
                <a:rPr lang="en-US" sz="1899">
                  <a:solidFill>
                    <a:srgbClr val="000000"/>
                  </a:solidFill>
                  <a:latin typeface="Open Sans Light"/>
                  <a:ea typeface="Open Sans Light"/>
                  <a:cs typeface="Open Sans Light"/>
                  <a:sym typeface="Open Sans Light"/>
                </a:rPr>
                <a:t>Cat &amp; Cil Rub-Fer version centrel and code collaberalien.</a:t>
              </a:r>
            </a:p>
            <a:p>
              <a:pPr algn="ctr">
                <a:lnSpc>
                  <a:spcPts val="2659"/>
                </a:lnSpc>
              </a:pPr>
            </a:p>
            <a:p>
              <a:pPr algn="ctr">
                <a:lnSpc>
                  <a:spcPts val="2659"/>
                </a:lnSpc>
              </a:pPr>
              <a:r>
                <a:rPr lang="en-US" sz="1899">
                  <a:solidFill>
                    <a:srgbClr val="000000"/>
                  </a:solidFill>
                  <a:latin typeface="Open Sans Light"/>
                  <a:ea typeface="Open Sans Light"/>
                  <a:cs typeface="Open Sans Light"/>
                  <a:sym typeface="Open Sans Light"/>
                </a:rPr>
                <a:t>Netlity/GitHub Pages / Vercel-Te hest and deploy the digital pertfelie entin</a:t>
              </a:r>
            </a:p>
            <a:p>
              <a:pPr algn="ctr">
                <a:lnSpc>
                  <a:spcPts val="2659"/>
                </a:lnSpc>
              </a:pPr>
              <a:r>
                <a:rPr lang="en-US" sz="1899">
                  <a:solidFill>
                    <a:srgbClr val="000000"/>
                  </a:solidFill>
                  <a:latin typeface="Open Sans Light"/>
                  <a:ea typeface="Open Sans Light"/>
                  <a:cs typeface="Open Sans Light"/>
                  <a:sym typeface="Open Sans Light"/>
                </a:rPr>
                <a:t>e.</a:t>
              </a:r>
            </a:p>
            <a:p>
              <a:pPr algn="ctr">
                <a:lnSpc>
                  <a:spcPts val="2659"/>
                </a:lnSpc>
              </a:pPr>
            </a:p>
            <a:p>
              <a:pPr algn="ctr">
                <a:lnSpc>
                  <a:spcPts val="2659"/>
                </a:lnSpc>
              </a:pPr>
            </a:p>
          </p:txBody>
        </p:sp>
      </p:grpSp>
      <p:grpSp>
        <p:nvGrpSpPr>
          <p:cNvPr name="Group 8" id="8"/>
          <p:cNvGrpSpPr/>
          <p:nvPr/>
        </p:nvGrpSpPr>
        <p:grpSpPr>
          <a:xfrm rot="0">
            <a:off x="6692531" y="1261827"/>
            <a:ext cx="5038071" cy="3559266"/>
            <a:chOff x="0" y="0"/>
            <a:chExt cx="1048738" cy="740906"/>
          </a:xfrm>
        </p:grpSpPr>
        <p:sp>
          <p:nvSpPr>
            <p:cNvPr name="Freeform 9" id="9"/>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0" id="10"/>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692531" y="5370657"/>
            <a:ext cx="5038071" cy="355926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1261827"/>
            <a:ext cx="5038071" cy="668736"/>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28700" y="5370657"/>
            <a:ext cx="5038071" cy="668736"/>
            <a:chOff x="0" y="0"/>
            <a:chExt cx="1048738" cy="139206"/>
          </a:xfrm>
        </p:grpSpPr>
        <p:sp>
          <p:nvSpPr>
            <p:cNvPr name="Freeform 18" id="18"/>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9" id="19"/>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692531" y="1261827"/>
            <a:ext cx="5038071" cy="668736"/>
            <a:chOff x="0" y="0"/>
            <a:chExt cx="1048738" cy="139206"/>
          </a:xfrm>
        </p:grpSpPr>
        <p:sp>
          <p:nvSpPr>
            <p:cNvPr name="Freeform 21" id="21"/>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692531" y="5370657"/>
            <a:ext cx="5038071" cy="668736"/>
            <a:chOff x="0" y="0"/>
            <a:chExt cx="1048738" cy="139206"/>
          </a:xfrm>
        </p:grpSpPr>
        <p:sp>
          <p:nvSpPr>
            <p:cNvPr name="Freeform 24" id="24"/>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5" id="25"/>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1. Development tools </a:t>
            </a:r>
          </a:p>
        </p:txBody>
      </p:sp>
      <p:sp>
        <p:nvSpPr>
          <p:cNvPr name="TextBox 28" id="28"/>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2. Design Tools</a:t>
            </a:r>
          </a:p>
        </p:txBody>
      </p:sp>
      <p:sp>
        <p:nvSpPr>
          <p:cNvPr name="TextBox 29" id="29"/>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Version control </a:t>
            </a:r>
          </a:p>
        </p:txBody>
      </p:sp>
      <p:sp>
        <p:nvSpPr>
          <p:cNvPr name="TextBox 30" id="30"/>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Technology </a:t>
            </a:r>
          </a:p>
        </p:txBody>
      </p:sp>
      <p:sp>
        <p:nvSpPr>
          <p:cNvPr name="TextBox 31" id="31"/>
          <p:cNvSpPr txBox="true"/>
          <p:nvPr/>
        </p:nvSpPr>
        <p:spPr>
          <a:xfrm rot="0">
            <a:off x="1345712" y="2034578"/>
            <a:ext cx="4137951" cy="23983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ea typeface="DM Sans"/>
                <a:cs typeface="DM Sans"/>
                <a:sym typeface="DM Sans"/>
              </a:rPr>
              <a:t>HTML 5 -To structure the content of this portfolio </a:t>
            </a:r>
          </a:p>
          <a:p>
            <a:pPr algn="l">
              <a:lnSpc>
                <a:spcPts val="2160"/>
              </a:lnSpc>
            </a:pPr>
            <a:r>
              <a:rPr lang="en-US" sz="1600" spc="96">
                <a:solidFill>
                  <a:srgbClr val="000000"/>
                </a:solidFill>
                <a:latin typeface="DM Sans"/>
                <a:ea typeface="DM Sans"/>
                <a:cs typeface="DM Sans"/>
                <a:sym typeface="DM Sans"/>
              </a:rPr>
              <a:t>CSSS-Fer styling, layout design, and responsiveness.</a:t>
            </a:r>
          </a:p>
          <a:p>
            <a:pPr algn="l">
              <a:lnSpc>
                <a:spcPts val="2160"/>
              </a:lnSpc>
            </a:pPr>
            <a:r>
              <a:rPr lang="en-US" sz="1600" spc="96">
                <a:solidFill>
                  <a:srgbClr val="000000"/>
                </a:solidFill>
                <a:latin typeface="DM Sans"/>
                <a:ea typeface="DM Sans"/>
                <a:cs typeface="DM Sans"/>
                <a:sym typeface="DM Sans"/>
              </a:rPr>
              <a:t>JavaScript (E36)-Je add interativity, animatiens, and ferm validatiens. Code Editer (VS Code / Sublime Text) Ferellicient ceding and debuggin</a:t>
            </a:r>
          </a:p>
          <a:p>
            <a:pPr algn="l" marL="0" indent="0" lvl="0">
              <a:lnSpc>
                <a:spcPts val="2160"/>
              </a:lnSpc>
              <a:spcBef>
                <a:spcPct val="0"/>
              </a:spcBef>
            </a:pPr>
          </a:p>
        </p:txBody>
      </p:sp>
      <p:sp>
        <p:nvSpPr>
          <p:cNvPr name="TextBox 32" id="32"/>
          <p:cNvSpPr txBox="true"/>
          <p:nvPr/>
        </p:nvSpPr>
        <p:spPr>
          <a:xfrm rot="0">
            <a:off x="7062826" y="2381812"/>
            <a:ext cx="4137951" cy="18649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ea typeface="DM Sans"/>
                <a:cs typeface="DM Sans"/>
                <a:sym typeface="DM Sans"/>
              </a:rPr>
              <a:t>Figma/Canva-Fer designing UI/UX meckups and layout planning. Feut Awesome/Geegle Fonts-Fer icons and typography Coler Palettes (Ceelers / Adobe Celer) - To select a professional celer scheme.</a:t>
            </a:r>
          </a:p>
          <a:p>
            <a:pPr algn="l" marL="0" indent="0" lvl="0">
              <a:lnSpc>
                <a:spcPts val="2160"/>
              </a:lnSpc>
              <a:spcBef>
                <a:spcPct val="0"/>
              </a:spcBef>
            </a:pPr>
          </a:p>
        </p:txBody>
      </p:sp>
      <p:sp>
        <p:nvSpPr>
          <p:cNvPr name="TextBox 33" id="33"/>
          <p:cNvSpPr txBox="true"/>
          <p:nvPr/>
        </p:nvSpPr>
        <p:spPr>
          <a:xfrm rot="0">
            <a:off x="7142591" y="6053142"/>
            <a:ext cx="4137951" cy="3465195"/>
          </a:xfrm>
          <a:prstGeom prst="rect">
            <a:avLst/>
          </a:prstGeom>
        </p:spPr>
        <p:txBody>
          <a:bodyPr anchor="t" rtlCol="false" tIns="0" lIns="0" bIns="0" rIns="0">
            <a:spAutoFit/>
          </a:bodyPr>
          <a:lstStyle/>
          <a:p>
            <a:pPr algn="l">
              <a:lnSpc>
                <a:spcPts val="2160"/>
              </a:lnSpc>
            </a:pPr>
            <a:r>
              <a:rPr lang="en-US" sz="1600" spc="96">
                <a:solidFill>
                  <a:srgbClr val="000000"/>
                </a:solidFill>
                <a:latin typeface="DM Sans"/>
                <a:ea typeface="DM Sans"/>
                <a:cs typeface="DM Sans"/>
                <a:sym typeface="DM Sans"/>
              </a:rPr>
              <a:t>Respensive Web Design (RIPD)-Fe ensure the perffetie werks en mobile, tablet, and deshtep, SEC Optimization-Je make the portfelie easily discoverable by recruiters online. Interactive Navigation-Smeeth serelling, hever effects, and dickable preject links. Minimalist &amp; Professional Design-Feeus en readability, user experience, and branding.</a:t>
            </a:r>
          </a:p>
          <a:p>
            <a:pPr algn="l">
              <a:lnSpc>
                <a:spcPts val="2160"/>
              </a:lnSpc>
            </a:pPr>
          </a:p>
          <a:p>
            <a:pPr algn="l">
              <a:lnSpc>
                <a:spcPts val="2160"/>
              </a:lnSpc>
            </a:pPr>
          </a:p>
          <a:p>
            <a:pPr algn="l" marL="0" indent="0" lvl="0">
              <a:lnSpc>
                <a:spcPts val="2160"/>
              </a:lnSpc>
              <a:spcBef>
                <a:spcPct val="0"/>
              </a:spcBef>
            </a:pPr>
          </a:p>
        </p:txBody>
      </p:sp>
      <p:sp>
        <p:nvSpPr>
          <p:cNvPr name="Freeform 34" id="34"/>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5" id="35"/>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6" id="36"/>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37" id="37"/>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8" id="38"/>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9" id="39"/>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40" id="40"/>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41" id="41"/>
          <p:cNvSpPr txBox="true"/>
          <p:nvPr/>
        </p:nvSpPr>
        <p:spPr>
          <a:xfrm rot="0">
            <a:off x="-2062588" y="8872321"/>
            <a:ext cx="17510238" cy="1243330"/>
          </a:xfrm>
          <a:prstGeom prst="rect">
            <a:avLst/>
          </a:prstGeom>
        </p:spPr>
        <p:txBody>
          <a:bodyPr anchor="t" rtlCol="false" tIns="0" lIns="0" bIns="0" rIns="0">
            <a:spAutoFit/>
          </a:bodyPr>
          <a:lstStyle/>
          <a:p>
            <a:pPr algn="ctr">
              <a:lnSpc>
                <a:spcPts val="10219"/>
              </a:lnSpc>
            </a:pPr>
            <a:r>
              <a:rPr lang="en-US" sz="7299" b="true">
                <a:solidFill>
                  <a:srgbClr val="000000"/>
                </a:solidFill>
                <a:latin typeface="Canva Sans Bold"/>
                <a:ea typeface="Canva Sans Bold"/>
                <a:cs typeface="Canva Sans Bold"/>
                <a:sym typeface="Canva Sans Bold"/>
              </a:rPr>
              <a:t>Tools and Technologies </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1672061" y="1025292"/>
            <a:ext cx="5587239" cy="2662922"/>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4" id="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1672061" y="3808631"/>
            <a:ext cx="5587239" cy="2662922"/>
            <a:chOff x="0" y="0"/>
            <a:chExt cx="2065940" cy="984643"/>
          </a:xfrm>
        </p:grpSpPr>
        <p:sp>
          <p:nvSpPr>
            <p:cNvPr name="Freeform 6" id="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1672061" y="6595378"/>
            <a:ext cx="5587239" cy="2662922"/>
            <a:chOff x="0" y="0"/>
            <a:chExt cx="2065940" cy="984643"/>
          </a:xfrm>
        </p:grpSpPr>
        <p:sp>
          <p:nvSpPr>
            <p:cNvPr name="Freeform 9" id="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0" id="1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028700" y="1028700"/>
            <a:ext cx="5587239" cy="2662922"/>
            <a:chOff x="0" y="0"/>
            <a:chExt cx="2065940" cy="984643"/>
          </a:xfrm>
        </p:grpSpPr>
        <p:sp>
          <p:nvSpPr>
            <p:cNvPr name="Freeform 12" id="12"/>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028700" y="3812039"/>
            <a:ext cx="5587239" cy="2662922"/>
            <a:chOff x="0" y="0"/>
            <a:chExt cx="2065940" cy="984643"/>
          </a:xfrm>
        </p:grpSpPr>
        <p:sp>
          <p:nvSpPr>
            <p:cNvPr name="Freeform 15" id="15"/>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6" id="16"/>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028700" y="6598786"/>
            <a:ext cx="5587239" cy="2662922"/>
            <a:chOff x="0" y="0"/>
            <a:chExt cx="2065940" cy="984643"/>
          </a:xfrm>
        </p:grpSpPr>
        <p:sp>
          <p:nvSpPr>
            <p:cNvPr name="Freeform 18" id="18"/>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9" id="29"/>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0" id="30"/>
          <p:cNvSpPr txBox="true"/>
          <p:nvPr/>
        </p:nvSpPr>
        <p:spPr>
          <a:xfrm rot="0">
            <a:off x="14101836" y="1509155"/>
            <a:ext cx="2816627" cy="1418971"/>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5. Prefects</a:t>
            </a:r>
          </a:p>
          <a:p>
            <a:pPr algn="l">
              <a:lnSpc>
                <a:spcPts val="1936"/>
              </a:lnSpc>
            </a:pPr>
          </a:p>
          <a:p>
            <a:pPr algn="l" marL="0" indent="0" lvl="0">
              <a:lnSpc>
                <a:spcPts val="1936"/>
              </a:lnSpc>
              <a:spcBef>
                <a:spcPct val="0"/>
              </a:spcBef>
            </a:pPr>
            <a:r>
              <a:rPr lang="en-US" sz="1299">
                <a:solidFill>
                  <a:srgbClr val="000000"/>
                </a:solidFill>
                <a:latin typeface="DM Sans"/>
                <a:ea typeface="DM Sans"/>
                <a:cs typeface="DM Sans"/>
                <a:sym typeface="DM Sans"/>
              </a:rPr>
              <a:t>Cridfeard layout with screenshets, prejet titles, thert descriptions, and GitHub/deme links. Example: "Library Management System-Java, MySOL"</a:t>
            </a:r>
          </a:p>
        </p:txBody>
      </p:sp>
      <p:sp>
        <p:nvSpPr>
          <p:cNvPr name="TextBox 31" id="31"/>
          <p:cNvSpPr txBox="true"/>
          <p:nvPr/>
        </p:nvSpPr>
        <p:spPr>
          <a:xfrm rot="0">
            <a:off x="14101836" y="4295902"/>
            <a:ext cx="2816627" cy="11808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6. Certifications &amp; Achievements</a:t>
            </a:r>
          </a:p>
          <a:p>
            <a:pPr algn="l">
              <a:lnSpc>
                <a:spcPts val="1936"/>
              </a:lnSpc>
            </a:pPr>
          </a:p>
          <a:p>
            <a:pPr algn="l" marL="0" indent="0" lvl="0">
              <a:lnSpc>
                <a:spcPts val="1936"/>
              </a:lnSpc>
              <a:spcBef>
                <a:spcPct val="0"/>
              </a:spcBef>
            </a:pPr>
            <a:r>
              <a:rPr lang="en-US" sz="1299">
                <a:solidFill>
                  <a:srgbClr val="000000"/>
                </a:solidFill>
                <a:latin typeface="DM Sans"/>
                <a:ea typeface="DM Sans"/>
                <a:cs typeface="DM Sans"/>
                <a:sym typeface="DM Sans"/>
              </a:rPr>
              <a:t>Certificates displayed in a carensel er grid vieu Achievement's listed with icons,</a:t>
            </a:r>
          </a:p>
        </p:txBody>
      </p:sp>
      <p:sp>
        <p:nvSpPr>
          <p:cNvPr name="TextBox 32" id="32"/>
          <p:cNvSpPr txBox="true"/>
          <p:nvPr/>
        </p:nvSpPr>
        <p:spPr>
          <a:xfrm rot="0">
            <a:off x="14101836" y="7045319"/>
            <a:ext cx="2816627" cy="2371471"/>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7. Contact Section</a:t>
            </a:r>
          </a:p>
          <a:p>
            <a:pPr algn="l">
              <a:lnSpc>
                <a:spcPts val="1936"/>
              </a:lnSpc>
            </a:pPr>
            <a:r>
              <a:rPr lang="en-US" sz="1299">
                <a:solidFill>
                  <a:srgbClr val="000000"/>
                </a:solidFill>
                <a:latin typeface="DM Sans"/>
                <a:ea typeface="DM Sans"/>
                <a:cs typeface="DM Sans"/>
                <a:sym typeface="DM Sans"/>
              </a:rPr>
              <a:t>A simple contact ferm (name, email, message). Secial media/Linked In/Cit Rubelickable icens.</a:t>
            </a:r>
          </a:p>
          <a:p>
            <a:pPr algn="l">
              <a:lnSpc>
                <a:spcPts val="1936"/>
              </a:lnSpc>
            </a:pPr>
            <a:r>
              <a:rPr lang="en-US" sz="1299">
                <a:solidFill>
                  <a:srgbClr val="000000"/>
                </a:solidFill>
                <a:latin typeface="DM Sans"/>
                <a:ea typeface="DM Sans"/>
                <a:cs typeface="DM Sans"/>
                <a:sym typeface="DM Sans"/>
              </a:rPr>
              <a:t>8. Feeler</a:t>
            </a:r>
          </a:p>
          <a:p>
            <a:pPr algn="l">
              <a:lnSpc>
                <a:spcPts val="1936"/>
              </a:lnSpc>
            </a:pPr>
            <a:r>
              <a:rPr lang="en-US" sz="1299">
                <a:solidFill>
                  <a:srgbClr val="000000"/>
                </a:solidFill>
                <a:latin typeface="DM Sans"/>
                <a:ea typeface="DM Sans"/>
                <a:cs typeface="DM Sans"/>
                <a:sym typeface="DM Sans"/>
              </a:rPr>
              <a:t>Copyright Your Name Quick navigation </a:t>
            </a:r>
          </a:p>
          <a:p>
            <a:pPr algn="l">
              <a:lnSpc>
                <a:spcPts val="1936"/>
              </a:lnSpc>
            </a:pPr>
            <a:r>
              <a:rPr lang="en-US" sz="1299">
                <a:solidFill>
                  <a:srgbClr val="000000"/>
                </a:solidFill>
                <a:latin typeface="DM Sans"/>
                <a:ea typeface="DM Sans"/>
                <a:cs typeface="DM Sans"/>
                <a:sym typeface="DM Sans"/>
              </a:rPr>
              <a:t>links</a:t>
            </a:r>
          </a:p>
          <a:p>
            <a:pPr algn="l">
              <a:lnSpc>
                <a:spcPts val="1936"/>
              </a:lnSpc>
            </a:pPr>
          </a:p>
          <a:p>
            <a:pPr algn="l" marL="0" indent="0" lvl="0">
              <a:lnSpc>
                <a:spcPts val="1936"/>
              </a:lnSpc>
              <a:spcBef>
                <a:spcPct val="0"/>
              </a:spcBef>
            </a:pPr>
          </a:p>
        </p:txBody>
      </p:sp>
      <p:sp>
        <p:nvSpPr>
          <p:cNvPr name="TextBox 33" id="33"/>
          <p:cNvSpPr txBox="true"/>
          <p:nvPr/>
        </p:nvSpPr>
        <p:spPr>
          <a:xfrm rot="0">
            <a:off x="3458475" y="1509155"/>
            <a:ext cx="2816627" cy="213334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1. Home/Landing Page</a:t>
            </a:r>
          </a:p>
          <a:p>
            <a:pPr algn="l">
              <a:lnSpc>
                <a:spcPts val="1936"/>
              </a:lnSpc>
            </a:pPr>
            <a:r>
              <a:rPr lang="en-US" sz="1299">
                <a:solidFill>
                  <a:srgbClr val="000000"/>
                </a:solidFill>
                <a:latin typeface="DM Sans"/>
                <a:ea typeface="DM Sans"/>
                <a:cs typeface="DM Sans"/>
                <a:sym typeface="DM Sans"/>
              </a:rPr>
              <a:t>A professional welcome banner with your name, title leg... "Aspiring Seltware Engineer", and a background image/animalien.</a:t>
            </a:r>
          </a:p>
          <a:p>
            <a:pPr algn="l">
              <a:lnSpc>
                <a:spcPts val="1936"/>
              </a:lnSpc>
            </a:pPr>
            <a:r>
              <a:rPr lang="en-US" sz="1299">
                <a:solidFill>
                  <a:srgbClr val="000000"/>
                </a:solidFill>
                <a:latin typeface="DM Sans"/>
                <a:ea typeface="DM Sans"/>
                <a:cs typeface="DM Sans"/>
                <a:sym typeface="DM Sans"/>
              </a:rPr>
              <a:t>A shert tagline (e.g., Puzzieonte abent eeding, prehlem selring, and innevalien </a:t>
            </a:r>
          </a:p>
          <a:p>
            <a:pPr algn="l" marL="0" indent="0" lvl="0">
              <a:lnSpc>
                <a:spcPts val="1936"/>
              </a:lnSpc>
            </a:pPr>
          </a:p>
        </p:txBody>
      </p:sp>
      <p:sp>
        <p:nvSpPr>
          <p:cNvPr name="TextBox 34" id="34"/>
          <p:cNvSpPr txBox="true"/>
          <p:nvPr/>
        </p:nvSpPr>
        <p:spPr>
          <a:xfrm rot="0">
            <a:off x="3229875" y="3810127"/>
            <a:ext cx="3275248" cy="2760930"/>
          </a:xfrm>
          <a:prstGeom prst="rect">
            <a:avLst/>
          </a:prstGeom>
        </p:spPr>
        <p:txBody>
          <a:bodyPr anchor="t" rtlCol="false" tIns="0" lIns="0" bIns="0" rIns="0">
            <a:spAutoFit/>
          </a:bodyPr>
          <a:lstStyle/>
          <a:p>
            <a:pPr algn="l">
              <a:lnSpc>
                <a:spcPts val="2252"/>
              </a:lnSpc>
            </a:pPr>
            <a:r>
              <a:rPr lang="en-US" sz="1511">
                <a:solidFill>
                  <a:srgbClr val="000000"/>
                </a:solidFill>
                <a:latin typeface="DM Sans"/>
                <a:ea typeface="DM Sans"/>
                <a:cs typeface="DM Sans"/>
                <a:sym typeface="DM Sans"/>
              </a:rPr>
              <a:t>2. Abeat Me Secdien:A professional phele.A shert bie highlighting your academic back grennd and Cuick inte (email, fecation, LinkedIn, GitHub).</a:t>
            </a:r>
          </a:p>
          <a:p>
            <a:pPr algn="l">
              <a:lnSpc>
                <a:spcPts val="2252"/>
              </a:lnSpc>
            </a:pPr>
            <a:r>
              <a:rPr lang="en-US" sz="1511">
                <a:solidFill>
                  <a:srgbClr val="000000"/>
                </a:solidFill>
                <a:latin typeface="DM Sans"/>
                <a:ea typeface="DM Sans"/>
                <a:cs typeface="DM Sans"/>
                <a:sym typeface="DM Sans"/>
              </a:rPr>
              <a:t>3. Education:Dimeline style layout shewing degrees, institutions, and year of completion.</a:t>
            </a:r>
          </a:p>
          <a:p>
            <a:pPr algn="l">
              <a:lnSpc>
                <a:spcPts val="2252"/>
              </a:lnSpc>
            </a:pPr>
          </a:p>
          <a:p>
            <a:pPr algn="l" marL="0" indent="0" lvl="0">
              <a:lnSpc>
                <a:spcPts val="2252"/>
              </a:lnSpc>
            </a:pPr>
          </a:p>
        </p:txBody>
      </p:sp>
      <p:sp>
        <p:nvSpPr>
          <p:cNvPr name="TextBox 35" id="35"/>
          <p:cNvSpPr txBox="true"/>
          <p:nvPr/>
        </p:nvSpPr>
        <p:spPr>
          <a:xfrm rot="0">
            <a:off x="3458475" y="7069451"/>
            <a:ext cx="2816627" cy="1657096"/>
          </a:xfrm>
          <a:prstGeom prst="rect">
            <a:avLst/>
          </a:prstGeom>
        </p:spPr>
        <p:txBody>
          <a:bodyPr anchor="t" rtlCol="false" tIns="0" lIns="0" bIns="0" rIns="0">
            <a:spAutoFit/>
          </a:bodyPr>
          <a:lstStyle/>
          <a:p>
            <a:pPr algn="l">
              <a:lnSpc>
                <a:spcPts val="1936"/>
              </a:lnSpc>
            </a:pPr>
            <a:r>
              <a:rPr lang="en-US" sz="1299">
                <a:solidFill>
                  <a:srgbClr val="000000"/>
                </a:solidFill>
                <a:latin typeface="DM Sans"/>
                <a:ea typeface="DM Sans"/>
                <a:cs typeface="DM Sans"/>
                <a:sym typeface="DM Sans"/>
              </a:rPr>
              <a:t>4. Skills</a:t>
            </a:r>
          </a:p>
          <a:p>
            <a:pPr algn="l">
              <a:lnSpc>
                <a:spcPts val="1936"/>
              </a:lnSpc>
            </a:pPr>
          </a:p>
          <a:p>
            <a:pPr algn="l" marL="0" indent="0" lvl="0">
              <a:lnSpc>
                <a:spcPts val="1936"/>
              </a:lnSpc>
            </a:pPr>
            <a:r>
              <a:rPr lang="en-US" sz="1299">
                <a:solidFill>
                  <a:srgbClr val="000000"/>
                </a:solidFill>
                <a:latin typeface="DM Sans"/>
                <a:ea typeface="DM Sans"/>
                <a:cs typeface="DM Sans"/>
                <a:sym typeface="DM Sans"/>
              </a:rPr>
              <a:t>Displayed as skill bars, icens, er badges (eg., C, Java Python, RIML, CSS, Java Script, DRMS) Could include sell shifts (tenmuerk, problem-solving).</a:t>
            </a:r>
          </a:p>
        </p:txBody>
      </p:sp>
      <p:sp>
        <p:nvSpPr>
          <p:cNvPr name="TextBox 36" id="36"/>
          <p:cNvSpPr txBox="true"/>
          <p:nvPr/>
        </p:nvSpPr>
        <p:spPr>
          <a:xfrm rot="0">
            <a:off x="7069750" y="3415945"/>
            <a:ext cx="4297511" cy="3005456"/>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000000"/>
                </a:solidFill>
                <a:latin typeface="DM Sans Bold"/>
                <a:ea typeface="DM Sans Bold"/>
                <a:cs typeface="DM Sans Bold"/>
                <a:sym typeface="DM Sans Bold"/>
              </a:rPr>
              <a:t>Design &amp; Layout </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DAGxhtaKwKI</dc:identifier>
  <dcterms:modified xsi:type="dcterms:W3CDTF">2011-08-01T06:04:30Z</dcterms:modified>
  <cp:revision>1</cp:revision>
  <dc:title>DIGITAL PORTFOLIO</dc:title>
</cp:coreProperties>
</file>