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trictFirstAndLastChars="0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313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1062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orient="horz" pos="5906">
          <p15:clr>
            <a:srgbClr val="A4A3A4"/>
          </p15:clr>
        </p15:guide>
        <p15:guide id="3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E9EDF4"/>
    <a:srgbClr val="D0D8E8"/>
    <a:srgbClr val="CEDAE8"/>
    <a:srgbClr val="7A7A7A"/>
    <a:srgbClr val="6B6B6B"/>
    <a:srgbClr val="767676"/>
    <a:srgbClr val="4C4C4C"/>
    <a:srgbClr val="656565"/>
    <a:srgbClr val="CD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5206" autoAdjust="0"/>
  </p:normalViewPr>
  <p:slideViewPr>
    <p:cSldViewPr snapToGrid="0">
      <p:cViewPr varScale="1">
        <p:scale>
          <a:sx n="125" d="100"/>
          <a:sy n="125" d="100"/>
        </p:scale>
        <p:origin x="2440" y="16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 dirty="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 dirty="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 dirty="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 dirty="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8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F466-9B9C-4830-B25A-0451C3270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3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7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45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F466-9B9C-4830-B25A-0451C3270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4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5/25/20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0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6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93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26/05/2010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0980-9238-44B7-B4FB-CDF04FDEF0C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3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61694"/>
              </p:ext>
            </p:extLst>
          </p:nvPr>
        </p:nvGraphicFramePr>
        <p:xfrm>
          <a:off x="92930" y="383769"/>
          <a:ext cx="4121238" cy="3840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8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8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Impediments/Risks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Mitigation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397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QA environment does not replicate Production.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Currently</a:t>
                      </a:r>
                      <a:r>
                        <a:rPr lang="en-US" sz="1200" baseline="0" dirty="0"/>
                        <a:t> we do not have visibility to systems behind </a:t>
                      </a:r>
                      <a:r>
                        <a:rPr lang="en-US" sz="1200" baseline="0" dirty="0" err="1"/>
                        <a:t>Talend</a:t>
                      </a:r>
                      <a:r>
                        <a:rPr lang="en-US" sz="1200" baseline="0" dirty="0"/>
                        <a:t>.</a:t>
                      </a:r>
                    </a:p>
                    <a:p>
                      <a:endParaRPr lang="en-US" sz="1200" baseline="0" dirty="0"/>
                    </a:p>
                    <a:p>
                      <a:r>
                        <a:rPr lang="en-US" sz="1200" baseline="0" dirty="0"/>
                        <a:t>Expertise required to automate Mobile app testing.</a:t>
                      </a:r>
                    </a:p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dirty="0"/>
                        <a:t>Continue to discover</a:t>
                      </a:r>
                      <a:r>
                        <a:rPr lang="en-US" sz="1200" baseline="0" dirty="0"/>
                        <a:t> the Production environment architecture and configuration.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aseline="0" dirty="0"/>
                        <a:t>Continue to adjust and build out the Test environment to match Production as closely as possible.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 In progress of adding </a:t>
                      </a:r>
                      <a:r>
                        <a:rPr lang="en-US" sz="1200" baseline="0" dirty="0" err="1"/>
                        <a:t>Talend</a:t>
                      </a:r>
                      <a:r>
                        <a:rPr lang="en-US" sz="1200" baseline="0" dirty="0"/>
                        <a:t> to the TEST environment.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Requested to be notified when systems behind </a:t>
                      </a:r>
                      <a:r>
                        <a:rPr lang="en-US" sz="1200" baseline="0" dirty="0" err="1"/>
                        <a:t>Talend</a:t>
                      </a:r>
                      <a:r>
                        <a:rPr lang="en-US" sz="1200" baseline="0" dirty="0"/>
                        <a:t> are taken down.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Continue to research automation testing for Mobile app.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rgbClr val="00AA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Picture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532119"/>
              </p:ext>
            </p:extLst>
          </p:nvPr>
        </p:nvGraphicFramePr>
        <p:xfrm>
          <a:off x="4356256" y="383769"/>
          <a:ext cx="4730719" cy="3525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Title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US49668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Spike: Research Differences </a:t>
                      </a:r>
                      <a:r>
                        <a:rPr lang="en-US" sz="1200" b="1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US" sz="12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GSI (Granite) FE and GE FE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AA50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</a:p>
                    <a:p>
                      <a:pPr algn="ctr"/>
                      <a:endParaRPr lang="en-US" sz="1400" dirty="0">
                        <a:solidFill>
                          <a:srgbClr val="00AA50"/>
                        </a:solidFill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US59093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Return concatenated list of outages from Charlie and MySQL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AA50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</a:p>
                    <a:p>
                      <a:pPr algn="ctr"/>
                      <a:endParaRPr lang="en-US" sz="1400" dirty="0">
                        <a:solidFill>
                          <a:srgbClr val="00AA50"/>
                        </a:solidFill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US46480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Service manager outage view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AA50"/>
                          </a:solidFill>
                        </a:rPr>
                        <a:t>No</a:t>
                      </a:r>
                      <a:r>
                        <a:rPr lang="en-US" sz="1400" baseline="0" dirty="0">
                          <a:solidFill>
                            <a:srgbClr val="00AA50"/>
                          </a:solidFill>
                        </a:rPr>
                        <a:t> </a:t>
                      </a:r>
                      <a:r>
                        <a:rPr lang="en-US" sz="1400" baseline="0">
                          <a:solidFill>
                            <a:srgbClr val="00AA50"/>
                          </a:solidFill>
                        </a:rPr>
                        <a:t>code change</a:t>
                      </a:r>
                      <a:endParaRPr lang="en-US" sz="1400" dirty="0">
                        <a:solidFill>
                          <a:srgbClr val="00AA50"/>
                        </a:solidFill>
                      </a:endParaRPr>
                    </a:p>
                    <a:p>
                      <a:endParaRPr lang="en-US" sz="1400" kern="1200" dirty="0">
                        <a:solidFill>
                          <a:srgbClr val="00AA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US54589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Offline Mode: Make current outages available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00AA50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US59130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Offline Mode: Display Newsfeed offline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AA50"/>
                          </a:solidFill>
                        </a:rPr>
                        <a:t>QA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US54594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Offline Mode: Ability to post to newsfeed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AA50"/>
                          </a:solidFill>
                        </a:rPr>
                        <a:t>QA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US58462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Offline Mode: Ability to view and interact with Tasks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00AA50"/>
                          </a:solidFill>
                        </a:rPr>
                        <a:t>Dev</a:t>
                      </a:r>
                      <a:endParaRPr lang="en-US" sz="1400" dirty="0">
                        <a:solidFill>
                          <a:srgbClr val="00AA50"/>
                        </a:solidFill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US53660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Alstom Pilot: Create Alstom business and roles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AA50"/>
                          </a:solidFill>
                        </a:rPr>
                        <a:t>QA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93083" y="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/>
              <a:t>User Stories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10" y="4415554"/>
            <a:ext cx="2938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QA Test Execution Status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0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QA Identified Risks &amp; Impediments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6140" y="441555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Open Defects Placed in Backlog</a:t>
            </a:r>
          </a:p>
        </p:txBody>
      </p:sp>
      <p:graphicFrame>
        <p:nvGraphicFramePr>
          <p:cNvPr id="11" name="Picture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981048"/>
              </p:ext>
            </p:extLst>
          </p:nvPr>
        </p:nvGraphicFramePr>
        <p:xfrm>
          <a:off x="4467222" y="4815664"/>
          <a:ext cx="4676775" cy="11885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6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Title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#######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1" i="0" u="none" strike="noStrike" dirty="0">
                          <a:solidFill>
                            <a:srgbClr val="17375E"/>
                          </a:solidFill>
                          <a:effectLst/>
                          <a:latin typeface="+mn-lt"/>
                        </a:rPr>
                        <a:t>None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23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Picture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745490"/>
              </p:ext>
            </p:extLst>
          </p:nvPr>
        </p:nvGraphicFramePr>
        <p:xfrm>
          <a:off x="83537" y="4815664"/>
          <a:ext cx="4269514" cy="17267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82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2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401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Set</a:t>
                      </a:r>
                      <a:r>
                        <a:rPr lang="en-US" sz="1050" baseline="0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Test Set Name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Executed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%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Passing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Run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Passed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Failed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Blocked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Set TTL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3"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TS133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50" b="1" i="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GetWellList</a:t>
                      </a:r>
                      <a:r>
                        <a:rPr lang="en-US" sz="1050" b="0" i="0" u="none" strike="noStrike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 – </a:t>
                      </a:r>
                      <a:r>
                        <a:rPr lang="en-US" sz="105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</a:t>
                      </a:r>
                      <a:r>
                        <a:rPr lang="en-US" sz="1050" b="1" i="0" u="none" strike="noStrike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050" b="0" i="0" u="none" strike="noStrike" kern="120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TS138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Regression</a:t>
                      </a:r>
                      <a:r>
                        <a:rPr lang="en-US" sz="1050" b="1" i="0" u="none" strike="noStrik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1" i="0" u="none" strike="noStrike" baseline="0" dirty="0" err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GetWellList</a:t>
                      </a:r>
                      <a:r>
                        <a:rPr lang="en-US" sz="1050" b="1" i="0" u="none" strike="noStrik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–Sprint 4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74"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SUM</a:t>
                      </a:r>
                      <a:r>
                        <a:rPr lang="en-US" sz="1050" b="1" i="0" u="none" strike="noStrik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 Total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68%</a:t>
                      </a:r>
                      <a:endParaRPr 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12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12167</TotalTime>
  <Words>252</Words>
  <Application>Microsoft Macintosh PowerPoint</Application>
  <PresentationFormat>On-screen Show (4:3)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 Inspira Pitch</vt:lpstr>
      <vt:lpstr>Office Theme</vt:lpstr>
      <vt:lpstr>PowerPoint Presentation</vt:lpstr>
    </vt:vector>
  </TitlesOfParts>
  <Company>GE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Recourse Syndication</dc:title>
  <dc:creator>GE User</dc:creator>
  <cp:keywords>September 22, 2004 – Version 1.1</cp:keywords>
  <dc:description>General Electric Company 2004</dc:description>
  <cp:lastModifiedBy>Mohapatra, Sujata (GE Gas Power)</cp:lastModifiedBy>
  <cp:revision>121</cp:revision>
  <cp:lastPrinted>2003-08-29T14:38:12Z</cp:lastPrinted>
  <dcterms:created xsi:type="dcterms:W3CDTF">2015-05-07T17:58:03Z</dcterms:created>
  <dcterms:modified xsi:type="dcterms:W3CDTF">2020-05-25T20:12:55Z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