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1" r:id="rId7"/>
    <p:sldId id="262" r:id="rId8"/>
    <p:sldId id="263" r:id="rId9"/>
    <p:sldId id="264"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CD862-8671-91C4-714B-ABD29DC436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EB98AF6-D769-9E97-FC30-1152C55E9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3E4280-8517-D3B3-79CD-4F6426112833}"/>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F2B297BB-36D0-BAD3-E8A2-167740EA37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62AFDC-FD6A-F2E6-C989-477F9D384293}"/>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3344276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F7E67-1AD9-D5CD-5963-168055881C8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98823C-FE3A-973A-1AB5-DEA1071009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36538-923D-37D6-C7FC-C03140633F83}"/>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7E2D6DE1-323D-F3B5-2A91-6430ADFB7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F9E414-71B1-201B-F093-147E80BBE6F2}"/>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2070465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55EC81-BF27-8588-A2D8-58E6F15EC0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807A4B-D270-A96E-B636-C5F024AC72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4249DF-37AD-6DF1-9E7A-960C00C0215E}"/>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5EB79C46-B0DE-28EB-1C48-E93AF767D2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996B0F-D245-9765-4F18-A4CC46095F46}"/>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357883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F724-564A-C1F6-FB0F-D1B2CE69C5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E56EA7-6F32-7C0C-F1AD-C62C2CB65A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C9F657-C389-BF5B-CB03-262CB502BE16}"/>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BB5DBEC7-1A26-E7BD-19E3-3C7A8FE307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F78BB8-918F-A02A-006E-85BD553D5E32}"/>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3140801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20970-F557-325E-64D8-44CDEA87E0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D223EA-6592-7EA6-087C-BBDF335809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5375D-F2B4-C035-A88A-E1FCAF5B268A}"/>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84A1ABB1-3876-91AA-EE71-6DD55C3DA5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13D8A7-379A-573A-69E5-F69B02C00458}"/>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1198998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C27C-F293-1B07-FB19-9413375FDF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35916D-0B12-6BB0-4C2C-85229ECDEA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B79ADF-03BE-78EA-2EA5-212CC49613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93AD9A-21EE-20E4-888B-B2AE88CFFE41}"/>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6" name="Footer Placeholder 5">
            <a:extLst>
              <a:ext uri="{FF2B5EF4-FFF2-40B4-BE49-F238E27FC236}">
                <a16:creationId xmlns:a16="http://schemas.microsoft.com/office/drawing/2014/main" id="{B6EAC0DC-ED04-A021-35A1-AFCA3F7075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0FB510-7D21-F71B-8E2E-12B4B6F39A11}"/>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569909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40AC3-E7F2-E9C1-B28D-E192B48BA40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9A0E9D-2E80-A55E-C428-CF04920C45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2AD0B5-C13A-6E23-539E-55741DE465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88A920-E601-5E4F-04FC-BD28255EC8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8042A6-8369-7443-3AC2-2E0BD299E1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0260F5-8C4B-D244-6173-1DCD84DA1214}"/>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8" name="Footer Placeholder 7">
            <a:extLst>
              <a:ext uri="{FF2B5EF4-FFF2-40B4-BE49-F238E27FC236}">
                <a16:creationId xmlns:a16="http://schemas.microsoft.com/office/drawing/2014/main" id="{740CC96F-08DA-5303-3070-723FFBC3FF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646754-143B-B108-3DB4-FB15F090C383}"/>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1891649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8323-0B64-4608-539E-B784061DCE5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6ACE43-E2F1-634F-3E9B-CD34A08D159D}"/>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4" name="Footer Placeholder 3">
            <a:extLst>
              <a:ext uri="{FF2B5EF4-FFF2-40B4-BE49-F238E27FC236}">
                <a16:creationId xmlns:a16="http://schemas.microsoft.com/office/drawing/2014/main" id="{0496C5C9-7E70-A0AA-ED39-3D92DD05FD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CC6A8E-6E0F-9FE9-B786-675E6DC39404}"/>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1975388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D4866-426E-A20B-8B2E-C79E8748EB27}"/>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3" name="Footer Placeholder 2">
            <a:extLst>
              <a:ext uri="{FF2B5EF4-FFF2-40B4-BE49-F238E27FC236}">
                <a16:creationId xmlns:a16="http://schemas.microsoft.com/office/drawing/2014/main" id="{C09BC77F-CD75-A5D1-8ADF-26A8D2EAAB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C15CBF-F46A-CD46-6094-A952D271DA6B}"/>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884445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A6D1-B5CD-7C9D-FE6A-70A21D883A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CDE2B8-0EA0-EE55-99D2-E3E39BCC8D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AE562E-FFDE-10C1-26C7-960B2A695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26CAB9-8C60-2A07-D1F7-4BEB5A8CA351}"/>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6" name="Footer Placeholder 5">
            <a:extLst>
              <a:ext uri="{FF2B5EF4-FFF2-40B4-BE49-F238E27FC236}">
                <a16:creationId xmlns:a16="http://schemas.microsoft.com/office/drawing/2014/main" id="{F12D9A80-BB08-227C-2B18-15F3718C7B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83D7EE-A8BB-73A9-3213-09569AF18D2E}"/>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3497024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C64B6-724C-D13A-4D3E-AC69BA9BDF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E91C3B-4D3B-3C3B-B3DC-24BD1EBB8D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AA11F5-42A7-2605-03D0-0F6F79DBD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8F9FFB-2DF2-32A9-914A-9C58F4724C65}"/>
              </a:ext>
            </a:extLst>
          </p:cNvPr>
          <p:cNvSpPr>
            <a:spLocks noGrp="1"/>
          </p:cNvSpPr>
          <p:nvPr>
            <p:ph type="dt" sz="half" idx="10"/>
          </p:nvPr>
        </p:nvSpPr>
        <p:spPr/>
        <p:txBody>
          <a:bodyPr/>
          <a:lstStyle/>
          <a:p>
            <a:fld id="{63F80F68-CC5C-4F17-9840-4A292DE861E8}" type="datetimeFigureOut">
              <a:rPr lang="en-IN" smtClean="0"/>
              <a:t>24-05-2025</a:t>
            </a:fld>
            <a:endParaRPr lang="en-IN"/>
          </a:p>
        </p:txBody>
      </p:sp>
      <p:sp>
        <p:nvSpPr>
          <p:cNvPr id="6" name="Footer Placeholder 5">
            <a:extLst>
              <a:ext uri="{FF2B5EF4-FFF2-40B4-BE49-F238E27FC236}">
                <a16:creationId xmlns:a16="http://schemas.microsoft.com/office/drawing/2014/main" id="{345DCCEE-FD4E-537D-C099-350B5147C6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60FA59-8ADA-C222-10CC-13F401D026BB}"/>
              </a:ext>
            </a:extLst>
          </p:cNvPr>
          <p:cNvSpPr>
            <a:spLocks noGrp="1"/>
          </p:cNvSpPr>
          <p:nvPr>
            <p:ph type="sldNum" sz="quarter" idx="12"/>
          </p:nvPr>
        </p:nvSpPr>
        <p:spPr/>
        <p:txBody>
          <a:bodyPr/>
          <a:lstStyle/>
          <a:p>
            <a:fld id="{0DFF5DE9-D252-4C8D-ABC4-3F98C122E9FF}" type="slidenum">
              <a:rPr lang="en-IN" smtClean="0"/>
              <a:t>‹#›</a:t>
            </a:fld>
            <a:endParaRPr lang="en-IN"/>
          </a:p>
        </p:txBody>
      </p:sp>
    </p:spTree>
    <p:extLst>
      <p:ext uri="{BB962C8B-B14F-4D97-AF65-F5344CB8AC3E}">
        <p14:creationId xmlns:p14="http://schemas.microsoft.com/office/powerpoint/2010/main" val="589335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7014CD-6315-381A-F602-7D56D804C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68FC21-AAA1-30B9-93B6-8478FBC3E7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D66EF8-5BF7-D0D9-15A4-5339A7EFCF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F80F68-CC5C-4F17-9840-4A292DE861E8}" type="datetimeFigureOut">
              <a:rPr lang="en-IN" smtClean="0"/>
              <a:t>24-05-2025</a:t>
            </a:fld>
            <a:endParaRPr lang="en-IN"/>
          </a:p>
        </p:txBody>
      </p:sp>
      <p:sp>
        <p:nvSpPr>
          <p:cNvPr id="5" name="Footer Placeholder 4">
            <a:extLst>
              <a:ext uri="{FF2B5EF4-FFF2-40B4-BE49-F238E27FC236}">
                <a16:creationId xmlns:a16="http://schemas.microsoft.com/office/drawing/2014/main" id="{4EF7D168-81A4-49F7-5C04-B820EBA23B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2551C25-4A66-6D9F-1014-781051FC00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FF5DE9-D252-4C8D-ABC4-3F98C122E9FF}" type="slidenum">
              <a:rPr lang="en-IN" smtClean="0"/>
              <a:t>‹#›</a:t>
            </a:fld>
            <a:endParaRPr lang="en-IN"/>
          </a:p>
        </p:txBody>
      </p:sp>
    </p:spTree>
    <p:extLst>
      <p:ext uri="{BB962C8B-B14F-4D97-AF65-F5344CB8AC3E}">
        <p14:creationId xmlns:p14="http://schemas.microsoft.com/office/powerpoint/2010/main" val="1902340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7F2A5-3870-14E2-EFEB-92D2D2C7DA2C}"/>
              </a:ext>
            </a:extLst>
          </p:cNvPr>
          <p:cNvSpPr>
            <a:spLocks noGrp="1"/>
          </p:cNvSpPr>
          <p:nvPr>
            <p:ph type="ctrTitle"/>
          </p:nvPr>
        </p:nvSpPr>
        <p:spPr/>
        <p:txBody>
          <a:bodyPr>
            <a:normAutofit/>
          </a:bodyPr>
          <a:lstStyle/>
          <a:p>
            <a:r>
              <a:rPr lang="en-IN" sz="5000" dirty="0">
                <a:solidFill>
                  <a:schemeClr val="bg1"/>
                </a:solidFill>
                <a:latin typeface="Sabon Next LT" panose="02000500000000000000" pitchFamily="2" charset="0"/>
                <a:cs typeface="Sabon Next LT" panose="02000500000000000000" pitchFamily="2" charset="0"/>
              </a:rPr>
              <a:t>Mobile Sales Dashboard</a:t>
            </a:r>
          </a:p>
        </p:txBody>
      </p:sp>
      <p:sp>
        <p:nvSpPr>
          <p:cNvPr id="3" name="Subtitle 2">
            <a:extLst>
              <a:ext uri="{FF2B5EF4-FFF2-40B4-BE49-F238E27FC236}">
                <a16:creationId xmlns:a16="http://schemas.microsoft.com/office/drawing/2014/main" id="{0E7C7CED-5F62-CAB8-C81E-4AE9715B5C97}"/>
              </a:ext>
            </a:extLst>
          </p:cNvPr>
          <p:cNvSpPr>
            <a:spLocks noGrp="1"/>
          </p:cNvSpPr>
          <p:nvPr>
            <p:ph type="subTitle" idx="1"/>
          </p:nvPr>
        </p:nvSpPr>
        <p:spPr>
          <a:xfrm>
            <a:off x="6498770" y="5735636"/>
            <a:ext cx="5388430" cy="882877"/>
          </a:xfrm>
        </p:spPr>
        <p:txBody>
          <a:bodyPr>
            <a:normAutofit/>
          </a:bodyPr>
          <a:lstStyle/>
          <a:p>
            <a:r>
              <a:rPr lang="en-IN" b="1" dirty="0">
                <a:solidFill>
                  <a:schemeClr val="bg1"/>
                </a:solidFill>
              </a:rPr>
              <a:t>Task 8 - Data Analyst Internship</a:t>
            </a:r>
          </a:p>
          <a:p>
            <a:r>
              <a:rPr lang="en-IN" b="1" dirty="0">
                <a:solidFill>
                  <a:schemeClr val="bg1"/>
                </a:solidFill>
              </a:rPr>
              <a:t>Sujata Kulkarni</a:t>
            </a:r>
          </a:p>
        </p:txBody>
      </p:sp>
    </p:spTree>
    <p:extLst>
      <p:ext uri="{BB962C8B-B14F-4D97-AF65-F5344CB8AC3E}">
        <p14:creationId xmlns:p14="http://schemas.microsoft.com/office/powerpoint/2010/main" val="142538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32F072-E4AF-EF76-511A-94FCCC102097}"/>
              </a:ext>
            </a:extLst>
          </p:cNvPr>
          <p:cNvSpPr txBox="1"/>
          <p:nvPr/>
        </p:nvSpPr>
        <p:spPr>
          <a:xfrm>
            <a:off x="903513" y="653142"/>
            <a:ext cx="10798629" cy="3939540"/>
          </a:xfrm>
          <a:prstGeom prst="rect">
            <a:avLst/>
          </a:prstGeom>
          <a:noFill/>
        </p:spPr>
        <p:txBody>
          <a:bodyPr wrap="square">
            <a:spAutoFit/>
          </a:bodyPr>
          <a:lstStyle/>
          <a:p>
            <a:r>
              <a:rPr lang="en-US" sz="3000" b="1" dirty="0">
                <a:solidFill>
                  <a:schemeClr val="bg1"/>
                </a:solidFill>
                <a:latin typeface="Segoe UI Bold" panose="020B0802040204020203" pitchFamily="34" charset="0"/>
                <a:cs typeface="Segoe UI Bold" panose="020B0802040204020203" pitchFamily="34" charset="0"/>
              </a:rPr>
              <a:t>Conclusion</a:t>
            </a:r>
          </a:p>
          <a:p>
            <a:endParaRPr lang="en-US" sz="2000" b="1" dirty="0">
              <a:solidFill>
                <a:schemeClr val="bg1"/>
              </a:solidFill>
              <a:latin typeface="Segoe UI Bold" panose="020B0802040204020203" pitchFamily="34" charset="0"/>
              <a:cs typeface="Segoe UI Bold" panose="020B0802040204020203" pitchFamily="34" charset="0"/>
            </a:endParaRPr>
          </a:p>
          <a:p>
            <a:pPr>
              <a:buFont typeface="Arial" panose="020B0604020202020204" pitchFamily="34" charset="0"/>
              <a:buChar char="•"/>
            </a:pPr>
            <a:r>
              <a:rPr lang="en-US" sz="2000" b="1" dirty="0">
                <a:solidFill>
                  <a:schemeClr val="bg1"/>
                </a:solidFill>
                <a:latin typeface="Segoe UI Bold" panose="020B0802040204020203" pitchFamily="34" charset="0"/>
                <a:cs typeface="Segoe UI Bold" panose="020B0802040204020203" pitchFamily="34" charset="0"/>
              </a:rPr>
              <a:t>Key Takeaways</a:t>
            </a:r>
            <a:r>
              <a:rPr lang="en-US" sz="2000" dirty="0">
                <a:solidFill>
                  <a:schemeClr val="bg1"/>
                </a:solidFill>
                <a:latin typeface="Segoe UI Bold" panose="020B0802040204020203" pitchFamily="34" charset="0"/>
                <a:cs typeface="Segoe UI Bold" panose="020B0802040204020203" pitchFamily="34" charset="0"/>
              </a:rPr>
              <a:t>:</a:t>
            </a:r>
          </a:p>
          <a:p>
            <a:pPr>
              <a:buFont typeface="Arial" panose="020B0604020202020204" pitchFamily="34" charset="0"/>
              <a:buChar char="•"/>
            </a:pPr>
            <a:endParaRPr lang="en-US" sz="2000" dirty="0">
              <a:solidFill>
                <a:schemeClr val="bg1"/>
              </a:solidFill>
              <a:latin typeface="Segoe UI Bold" panose="020B0802040204020203" pitchFamily="34" charset="0"/>
              <a:cs typeface="Segoe UI Bold" panose="020B0802040204020203" pitchFamily="34" charset="0"/>
            </a:endParaRPr>
          </a:p>
          <a:p>
            <a:pPr marL="742950" lvl="1" indent="-285750">
              <a:buFont typeface="Arial" panose="020B0604020202020204" pitchFamily="34" charset="0"/>
              <a:buChar char="•"/>
            </a:pPr>
            <a:r>
              <a:rPr lang="en-US" sz="2000" dirty="0">
                <a:solidFill>
                  <a:schemeClr val="bg1"/>
                </a:solidFill>
                <a:latin typeface="Segoe UI Bold" panose="020B0802040204020203" pitchFamily="34" charset="0"/>
                <a:cs typeface="Segoe UI Bold" panose="020B0802040204020203" pitchFamily="34" charset="0"/>
              </a:rPr>
              <a:t>Rising sales in key age groups (18-25, 26-33).</a:t>
            </a:r>
          </a:p>
          <a:p>
            <a:pPr marL="742950" lvl="1" indent="-285750">
              <a:buFont typeface="Arial" panose="020B0604020202020204" pitchFamily="34" charset="0"/>
              <a:buChar char="•"/>
            </a:pPr>
            <a:r>
              <a:rPr lang="en-US" sz="2000" dirty="0">
                <a:solidFill>
                  <a:schemeClr val="bg1"/>
                </a:solidFill>
                <a:latin typeface="Segoe UI Bold" panose="020B0802040204020203" pitchFamily="34" charset="0"/>
                <a:cs typeface="Segoe UI Bold" panose="020B0802040204020203" pitchFamily="34" charset="0"/>
              </a:rPr>
              <a:t>Male customers drive higher revenue.</a:t>
            </a:r>
          </a:p>
          <a:p>
            <a:pPr marL="742950" lvl="1" indent="-285750">
              <a:buFont typeface="Arial" panose="020B0604020202020204" pitchFamily="34" charset="0"/>
              <a:buChar char="•"/>
            </a:pPr>
            <a:r>
              <a:rPr lang="en-US" sz="2000" dirty="0">
                <a:solidFill>
                  <a:schemeClr val="bg1"/>
                </a:solidFill>
                <a:latin typeface="Segoe UI Bold" panose="020B0802040204020203" pitchFamily="34" charset="0"/>
                <a:cs typeface="Segoe UI Bold" panose="020B0802040204020203" pitchFamily="34" charset="0"/>
              </a:rPr>
              <a:t>Credit Card and UPI dominate payments.</a:t>
            </a:r>
          </a:p>
          <a:p>
            <a:pPr marL="742950" lvl="1" indent="-285750">
              <a:buFont typeface="Arial" panose="020B0604020202020204" pitchFamily="34" charset="0"/>
              <a:buChar char="•"/>
            </a:pPr>
            <a:r>
              <a:rPr lang="en-US" sz="2000" dirty="0">
                <a:solidFill>
                  <a:schemeClr val="bg1"/>
                </a:solidFill>
                <a:latin typeface="Segoe UI Bold" panose="020B0802040204020203" pitchFamily="34" charset="0"/>
                <a:cs typeface="Segoe UI Bold" panose="020B0802040204020203" pitchFamily="34" charset="0"/>
              </a:rPr>
              <a:t>Apple leads in revenue.</a:t>
            </a:r>
          </a:p>
          <a:p>
            <a:pPr marL="742950" lvl="1" indent="-285750">
              <a:buFont typeface="Arial" panose="020B0604020202020204" pitchFamily="34" charset="0"/>
              <a:buChar char="•"/>
            </a:pPr>
            <a:endParaRPr lang="en-US" sz="2000" dirty="0">
              <a:solidFill>
                <a:schemeClr val="bg1"/>
              </a:solidFill>
              <a:latin typeface="Segoe UI Bold" panose="020B0802040204020203" pitchFamily="34" charset="0"/>
              <a:cs typeface="Segoe UI Bold" panose="020B0802040204020203" pitchFamily="34" charset="0"/>
            </a:endParaRPr>
          </a:p>
          <a:p>
            <a:pPr marL="742950" lvl="1" indent="-285750">
              <a:buFont typeface="Arial" panose="020B0604020202020204" pitchFamily="34" charset="0"/>
              <a:buChar char="•"/>
            </a:pPr>
            <a:endParaRPr lang="en-US" sz="2000" dirty="0">
              <a:solidFill>
                <a:schemeClr val="bg1"/>
              </a:solidFill>
              <a:latin typeface="Segoe UI Bold" panose="020B0802040204020203" pitchFamily="34" charset="0"/>
              <a:cs typeface="Segoe UI Bold" panose="020B0802040204020203" pitchFamily="34" charset="0"/>
            </a:endParaRPr>
          </a:p>
          <a:p>
            <a:pPr marL="742950" lvl="1" indent="-285750">
              <a:buFont typeface="Arial" panose="020B0604020202020204" pitchFamily="34" charset="0"/>
              <a:buChar char="•"/>
            </a:pPr>
            <a:endParaRPr lang="en-US" sz="2000" dirty="0">
              <a:solidFill>
                <a:schemeClr val="bg1"/>
              </a:solidFill>
              <a:latin typeface="Segoe UI Bold" panose="020B0802040204020203" pitchFamily="34" charset="0"/>
              <a:cs typeface="Segoe UI Bold" panose="020B0802040204020203" pitchFamily="34" charset="0"/>
            </a:endParaRPr>
          </a:p>
          <a:p>
            <a:pPr marL="742950" lvl="1" indent="-285750">
              <a:buFont typeface="Arial" panose="020B0604020202020204" pitchFamily="34" charset="0"/>
              <a:buChar char="•"/>
            </a:pPr>
            <a:endParaRPr lang="en-US" sz="2000" dirty="0">
              <a:solidFill>
                <a:schemeClr val="bg1"/>
              </a:solidFill>
              <a:latin typeface="Segoe UI Bold" panose="020B0802040204020203" pitchFamily="34" charset="0"/>
              <a:cs typeface="Segoe UI Bold" panose="020B0802040204020203" pitchFamily="34" charset="0"/>
            </a:endParaRPr>
          </a:p>
        </p:txBody>
      </p:sp>
    </p:spTree>
    <p:extLst>
      <p:ext uri="{BB962C8B-B14F-4D97-AF65-F5344CB8AC3E}">
        <p14:creationId xmlns:p14="http://schemas.microsoft.com/office/powerpoint/2010/main" val="418830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403-0BE6-9C97-0ED1-25B576E4862D}"/>
              </a:ext>
            </a:extLst>
          </p:cNvPr>
          <p:cNvSpPr>
            <a:spLocks noGrp="1"/>
          </p:cNvSpPr>
          <p:nvPr>
            <p:ph type="ctrTitle"/>
          </p:nvPr>
        </p:nvSpPr>
        <p:spPr>
          <a:xfrm>
            <a:off x="1828799" y="-457199"/>
            <a:ext cx="9144000" cy="1753634"/>
          </a:xfrm>
        </p:spPr>
        <p:txBody>
          <a:bodyPr>
            <a:normAutofit/>
          </a:bodyPr>
          <a:lstStyle/>
          <a:p>
            <a:pPr algn="ctr"/>
            <a:r>
              <a:rPr lang="en-US" sz="4000" b="0" i="0" dirty="0">
                <a:solidFill>
                  <a:schemeClr val="bg1"/>
                </a:solidFill>
                <a:effectLst/>
                <a:latin typeface="Segoe UI Bold" panose="020B0802040204020203" pitchFamily="34" charset="0"/>
              </a:rPr>
              <a:t>Mobile Phones: </a:t>
            </a:r>
            <a:br>
              <a:rPr lang="en-US" sz="4000" b="0" i="0" dirty="0">
                <a:solidFill>
                  <a:schemeClr val="bg1"/>
                </a:solidFill>
                <a:effectLst/>
                <a:latin typeface="Segoe UI Bold" panose="020B0802040204020203" pitchFamily="34" charset="0"/>
              </a:rPr>
            </a:br>
            <a:r>
              <a:rPr lang="en-US" sz="4000" b="0" i="0" dirty="0">
                <a:solidFill>
                  <a:schemeClr val="bg1"/>
                </a:solidFill>
                <a:effectLst/>
                <a:latin typeface="Segoe UI Bold" panose="020B0802040204020203" pitchFamily="34" charset="0"/>
              </a:rPr>
              <a:t>The Heartbeat of Modern Life</a:t>
            </a:r>
            <a:endParaRPr lang="en-US" sz="4000" b="0" i="0" dirty="0">
              <a:solidFill>
                <a:schemeClr val="bg1"/>
              </a:solidFill>
              <a:effectLst/>
              <a:latin typeface="Segoe UI" panose="020B0502040204020203" pitchFamily="34" charset="0"/>
            </a:endParaRPr>
          </a:p>
        </p:txBody>
      </p:sp>
      <p:pic>
        <p:nvPicPr>
          <p:cNvPr id="5" name="Picture 4" descr="A purple iphone with two cameras&#10;&#10;Description automatically generated with medium confidence">
            <a:extLst>
              <a:ext uri="{FF2B5EF4-FFF2-40B4-BE49-F238E27FC236}">
                <a16:creationId xmlns:a16="http://schemas.microsoft.com/office/drawing/2014/main" id="{052C34EC-6BE8-A4B6-2244-D9A8A90F3E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230" y="2404213"/>
            <a:ext cx="1793423" cy="2400638"/>
          </a:xfrm>
          <a:prstGeom prst="rect">
            <a:avLst/>
          </a:prstGeom>
        </p:spPr>
      </p:pic>
      <p:sp>
        <p:nvSpPr>
          <p:cNvPr id="8" name="Rectangle 7">
            <a:extLst>
              <a:ext uri="{FF2B5EF4-FFF2-40B4-BE49-F238E27FC236}">
                <a16:creationId xmlns:a16="http://schemas.microsoft.com/office/drawing/2014/main" id="{619A9AA0-11C0-9122-ABA2-A302971E03A6}"/>
              </a:ext>
            </a:extLst>
          </p:cNvPr>
          <p:cNvSpPr/>
          <p:nvPr/>
        </p:nvSpPr>
        <p:spPr>
          <a:xfrm>
            <a:off x="2917371" y="1559379"/>
            <a:ext cx="8196943" cy="40903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endParaRPr lang="en-US" sz="2000" b="0" i="0" dirty="0">
              <a:solidFill>
                <a:schemeClr val="bg1"/>
              </a:solidFill>
              <a:effectLst/>
              <a:latin typeface="Segoe UI" panose="020B0502040204020203" pitchFamily="34" charset="0"/>
            </a:endParaRPr>
          </a:p>
          <a:p>
            <a:pPr algn="l"/>
            <a:endParaRPr lang="en-US" sz="2000" dirty="0">
              <a:solidFill>
                <a:schemeClr val="bg1"/>
              </a:solidFill>
              <a:latin typeface="Segoe UI" panose="020B0502040204020203" pitchFamily="34" charset="0"/>
            </a:endParaRPr>
          </a:p>
          <a:p>
            <a:pPr algn="l"/>
            <a:endParaRPr lang="en-US" sz="2000" b="0" i="0" dirty="0">
              <a:solidFill>
                <a:schemeClr val="bg1"/>
              </a:solidFill>
              <a:effectLst/>
              <a:latin typeface="Segoe UI" panose="020B0502040204020203" pitchFamily="34" charset="0"/>
            </a:endParaRPr>
          </a:p>
          <a:p>
            <a:pPr algn="l"/>
            <a:r>
              <a:rPr lang="en-US" sz="2000" b="0" i="0" dirty="0">
                <a:solidFill>
                  <a:schemeClr val="bg1"/>
                </a:solidFill>
                <a:effectLst/>
                <a:latin typeface="Segoe UI" panose="020B0502040204020203" pitchFamily="34" charset="0"/>
              </a:rPr>
              <a:t>Mobile phones have evolved far beyond mere communication devices they are now essential tools shaping our daily lives. From staying connected with loved ones to managing businesses, education, and entertainment, smartphones have seamlessly integrated into every aspect of human interaction.</a:t>
            </a:r>
          </a:p>
          <a:p>
            <a:pPr algn="l"/>
            <a:endParaRPr lang="en-US" sz="2000" b="0" i="0" dirty="0">
              <a:solidFill>
                <a:schemeClr val="bg1"/>
              </a:solidFill>
              <a:effectLst/>
              <a:latin typeface="Segoe UI" panose="020B0502040204020203" pitchFamily="34" charset="0"/>
            </a:endParaRPr>
          </a:p>
          <a:p>
            <a:pPr algn="l"/>
            <a:r>
              <a:rPr lang="en-US" sz="2000" b="0" i="0" dirty="0">
                <a:solidFill>
                  <a:schemeClr val="bg1"/>
                </a:solidFill>
                <a:effectLst/>
                <a:latin typeface="Segoe UI" panose="020B0502040204020203" pitchFamily="34" charset="0"/>
              </a:rPr>
              <a:t>This dashboard is designed to provide valuable mobile insights, showcasing trends in sales performance, customer behavior and product preferences</a:t>
            </a:r>
          </a:p>
          <a:p>
            <a:pPr algn="ctr"/>
            <a:endParaRPr lang="en-IN" sz="2000" dirty="0"/>
          </a:p>
        </p:txBody>
      </p:sp>
    </p:spTree>
    <p:extLst>
      <p:ext uri="{BB962C8B-B14F-4D97-AF65-F5344CB8AC3E}">
        <p14:creationId xmlns:p14="http://schemas.microsoft.com/office/powerpoint/2010/main" val="1546023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8EDF73-075F-52D4-CDE1-A244F6577C1F}"/>
              </a:ext>
            </a:extLst>
          </p:cNvPr>
          <p:cNvSpPr txBox="1"/>
          <p:nvPr/>
        </p:nvSpPr>
        <p:spPr>
          <a:xfrm>
            <a:off x="1600199" y="217715"/>
            <a:ext cx="9154886" cy="553998"/>
          </a:xfrm>
          <a:prstGeom prst="rect">
            <a:avLst/>
          </a:prstGeom>
          <a:noFill/>
        </p:spPr>
        <p:txBody>
          <a:bodyPr wrap="square" rtlCol="0">
            <a:spAutoFit/>
          </a:bodyPr>
          <a:lstStyle/>
          <a:p>
            <a:pPr algn="ctr"/>
            <a:r>
              <a:rPr lang="en-US" sz="3000" b="1" dirty="0">
                <a:solidFill>
                  <a:schemeClr val="bg1"/>
                </a:solidFill>
                <a:latin typeface="Segoe UI Bold" panose="020B0802040204020203" pitchFamily="34" charset="0"/>
                <a:cs typeface="Segoe UI Bold" panose="020B0802040204020203" pitchFamily="34" charset="0"/>
              </a:rPr>
              <a:t>Dashboard Overview</a:t>
            </a:r>
            <a:endParaRPr lang="en-IN" sz="3000" dirty="0">
              <a:solidFill>
                <a:schemeClr val="bg1"/>
              </a:solidFill>
              <a:latin typeface="Segoe UI Bold" panose="020B0802040204020203" pitchFamily="34" charset="0"/>
              <a:cs typeface="Segoe UI Bold" panose="020B0802040204020203" pitchFamily="34" charset="0"/>
            </a:endParaRPr>
          </a:p>
        </p:txBody>
      </p:sp>
      <p:sp>
        <p:nvSpPr>
          <p:cNvPr id="5" name="Rectangle 4">
            <a:extLst>
              <a:ext uri="{FF2B5EF4-FFF2-40B4-BE49-F238E27FC236}">
                <a16:creationId xmlns:a16="http://schemas.microsoft.com/office/drawing/2014/main" id="{3CDB5CFD-259D-87B3-27A4-E5B217339541}"/>
              </a:ext>
            </a:extLst>
          </p:cNvPr>
          <p:cNvSpPr/>
          <p:nvPr/>
        </p:nvSpPr>
        <p:spPr>
          <a:xfrm>
            <a:off x="1197429" y="914400"/>
            <a:ext cx="10384971" cy="4506686"/>
          </a:xfrm>
          <a:prstGeom prst="rect">
            <a:avLst/>
          </a:prstGeom>
          <a:solidFill>
            <a:schemeClr val="accent1">
              <a:alpha val="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solidFill>
                  <a:schemeClr val="bg1"/>
                </a:solidFill>
                <a:latin typeface="Segoe UI" panose="020B0502040204020203" pitchFamily="34" charset="0"/>
                <a:cs typeface="Segoe UI" panose="020B0502040204020203" pitchFamily="34" charset="0"/>
              </a:rPr>
              <a:t>Purpose:</a:t>
            </a:r>
            <a:br>
              <a:rPr lang="en-US" sz="2000" dirty="0">
                <a:solidFill>
                  <a:schemeClr val="bg1"/>
                </a:solidFill>
                <a:latin typeface="Segoe UI" panose="020B0502040204020203" pitchFamily="34" charset="0"/>
                <a:cs typeface="Segoe UI" panose="020B0502040204020203" pitchFamily="34" charset="0"/>
              </a:rPr>
            </a:br>
            <a:br>
              <a:rPr lang="en-US" sz="2000" dirty="0">
                <a:solidFill>
                  <a:schemeClr val="bg1"/>
                </a:solidFill>
                <a:latin typeface="Segoe UI" panose="020B0502040204020203" pitchFamily="34" charset="0"/>
                <a:cs typeface="Segoe UI" panose="020B0502040204020203" pitchFamily="34" charset="0"/>
              </a:rPr>
            </a:br>
            <a:r>
              <a:rPr lang="en-US" sz="2000" dirty="0">
                <a:solidFill>
                  <a:schemeClr val="bg1"/>
                </a:solidFill>
                <a:latin typeface="Segoe UI" panose="020B0502040204020203" pitchFamily="34" charset="0"/>
                <a:cs typeface="Segoe UI" panose="020B0502040204020203" pitchFamily="34" charset="0"/>
              </a:rPr>
              <a:t>Provide insights on sales trends, </a:t>
            </a:r>
            <a:br>
              <a:rPr lang="en-US" sz="2000" dirty="0">
                <a:solidFill>
                  <a:schemeClr val="bg1"/>
                </a:solidFill>
                <a:latin typeface="Segoe UI" panose="020B0502040204020203" pitchFamily="34" charset="0"/>
                <a:cs typeface="Segoe UI" panose="020B0502040204020203" pitchFamily="34" charset="0"/>
              </a:rPr>
            </a:br>
            <a:r>
              <a:rPr lang="en-US" sz="2000" dirty="0">
                <a:solidFill>
                  <a:schemeClr val="bg1"/>
                </a:solidFill>
                <a:latin typeface="Segoe UI" panose="020B0502040204020203" pitchFamily="34" charset="0"/>
                <a:cs typeface="Segoe UI" panose="020B0502040204020203" pitchFamily="34" charset="0"/>
              </a:rPr>
              <a:t>Customer behavior, and product preferences.</a:t>
            </a:r>
            <a:br>
              <a:rPr lang="en-US" sz="2000" dirty="0">
                <a:solidFill>
                  <a:schemeClr val="bg1"/>
                </a:solidFill>
                <a:latin typeface="Segoe UI" panose="020B0502040204020203" pitchFamily="34" charset="0"/>
                <a:cs typeface="Segoe UI" panose="020B0502040204020203" pitchFamily="34" charset="0"/>
              </a:rPr>
            </a:br>
            <a:r>
              <a:rPr lang="en-US" sz="2000" dirty="0">
                <a:solidFill>
                  <a:schemeClr val="bg1"/>
                </a:solidFill>
                <a:latin typeface="Segoe UI" panose="020B0502040204020203" pitchFamily="34" charset="0"/>
                <a:cs typeface="Segoe UI" panose="020B0502040204020203" pitchFamily="34" charset="0"/>
              </a:rPr>
              <a:t>Sections: Insights Product View Customer View</a:t>
            </a:r>
          </a:p>
          <a:p>
            <a:pPr marL="0" marR="0" lvl="0" indent="0" algn="l" defTabSz="914400" rtl="0" eaLnBrk="0" fontAlgn="base" latinLnBrk="0" hangingPunct="0">
              <a:lnSpc>
                <a:spcPct val="100000"/>
              </a:lnSpc>
              <a:spcBef>
                <a:spcPct val="0"/>
              </a:spcBef>
              <a:spcAft>
                <a:spcPct val="0"/>
              </a:spcAft>
              <a:buClrTx/>
              <a:buSzTx/>
              <a:tabLst/>
            </a:pPr>
            <a:endParaRPr lang="en-US" sz="2000" dirty="0">
              <a:solidFill>
                <a:schemeClr val="bg1"/>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Key Metrics</a:t>
            </a:r>
            <a:r>
              <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Revenue: $1.14M (10%↑ from last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Quantity: 1.65K (7%↑ from last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Total Orders: 31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Average Price: $691</a:t>
            </a:r>
          </a:p>
        </p:txBody>
      </p:sp>
    </p:spTree>
    <p:extLst>
      <p:ext uri="{BB962C8B-B14F-4D97-AF65-F5344CB8AC3E}">
        <p14:creationId xmlns:p14="http://schemas.microsoft.com/office/powerpoint/2010/main" val="3995994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1BEE0AC-FAD2-807E-7D44-ACBBC2CA46A4}"/>
              </a:ext>
            </a:extLst>
          </p:cNvPr>
          <p:cNvSpPr/>
          <p:nvPr/>
        </p:nvSpPr>
        <p:spPr>
          <a:xfrm>
            <a:off x="751115" y="326571"/>
            <a:ext cx="9916886" cy="60306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altLang="en-US" sz="3000" b="0" i="0" u="none" strike="noStrike" cap="none" normalizeH="0" baseline="0" dirty="0">
                <a:ln>
                  <a:noFill/>
                </a:ln>
                <a:solidFill>
                  <a:schemeClr val="bg1"/>
                </a:solidFill>
                <a:effectLst/>
                <a:latin typeface="Segoe UI Bold" panose="020B0802040204020203" pitchFamily="34" charset="0"/>
                <a:cs typeface="Segoe UI Bold" panose="020B0802040204020203" pitchFamily="34" charset="0"/>
              </a:rPr>
              <a:t>Sales Analysis Overview</a:t>
            </a:r>
          </a:p>
          <a:p>
            <a:pPr algn="ctr"/>
            <a:endParaRPr lang="en-US" sz="2000" dirty="0">
              <a:solidFill>
                <a:schemeClr val="bg1"/>
              </a:solidFill>
              <a:latin typeface="Segoe UI" panose="020B0502040204020203" pitchFamily="34" charset="0"/>
              <a:cs typeface="Segoe UI" panose="020B0502040204020203" pitchFamily="34" charset="0"/>
            </a:endParaRPr>
          </a:p>
          <a:p>
            <a:pPr algn="ctr"/>
            <a:endParaRPr lang="en-US" sz="2000" dirty="0">
              <a:solidFill>
                <a:schemeClr val="bg1"/>
              </a:solidFill>
              <a:latin typeface="Segoe UI" panose="020B0502040204020203" pitchFamily="34" charset="0"/>
              <a:cs typeface="Segoe UI" panose="020B0502040204020203" pitchFamily="34" charset="0"/>
            </a:endParaRPr>
          </a:p>
          <a:p>
            <a:pPr algn="l"/>
            <a:r>
              <a:rPr lang="en-IN" sz="2000" b="1" dirty="0">
                <a:solidFill>
                  <a:schemeClr val="bg1"/>
                </a:solidFill>
                <a:latin typeface="Segoe UI" panose="020B0502040204020203" pitchFamily="34" charset="0"/>
                <a:cs typeface="Segoe UI" panose="020B0502040204020203" pitchFamily="34" charset="0"/>
              </a:rPr>
              <a:t>Top Brands Performance</a:t>
            </a:r>
          </a:p>
          <a:p>
            <a:pPr algn="l"/>
            <a:endParaRPr lang="en-IN" sz="2000" b="1" dirty="0">
              <a:solidFill>
                <a:schemeClr val="bg1"/>
              </a:solidFill>
              <a:latin typeface="Segoe UI" panose="020B0502040204020203" pitchFamily="34" charset="0"/>
              <a:cs typeface="Segoe UI" panose="020B0502040204020203" pitchFamily="34" charset="0"/>
            </a:endParaRPr>
          </a:p>
          <a:p>
            <a:pPr algn="l">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Brands</a:t>
            </a:r>
            <a:r>
              <a:rPr lang="en-IN" sz="2000" dirty="0">
                <a:solidFill>
                  <a:schemeClr val="bg1"/>
                </a:solidFill>
                <a:latin typeface="Segoe UI" panose="020B0502040204020203" pitchFamily="34" charset="0"/>
                <a:cs typeface="Segoe UI" panose="020B0502040204020203" pitchFamily="34" charset="0"/>
              </a:rPr>
              <a:t>: Apple, Google, OnePlus, Samsung, Xiaomi</a:t>
            </a:r>
          </a:p>
          <a:p>
            <a:pPr algn="l">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Metrics</a:t>
            </a:r>
            <a:r>
              <a:rPr lang="en-IN" sz="2000" dirty="0">
                <a:solidFill>
                  <a:schemeClr val="bg1"/>
                </a:solidFill>
                <a:latin typeface="Segoe UI" panose="020B0502040204020203" pitchFamily="34" charset="0"/>
                <a:cs typeface="Segoe UI" panose="020B0502040204020203" pitchFamily="34" charset="0"/>
              </a:rPr>
              <a:t>:</a:t>
            </a:r>
          </a:p>
          <a:p>
            <a:pPr marL="742950" lvl="1" indent="-285750" algn="l">
              <a:buFont typeface="Arial" panose="020B0604020202020204" pitchFamily="34" charset="0"/>
              <a:buChar char="•"/>
            </a:pPr>
            <a:r>
              <a:rPr lang="en-IN" sz="2000" dirty="0">
                <a:solidFill>
                  <a:schemeClr val="bg1"/>
                </a:solidFill>
                <a:latin typeface="Segoe UI" panose="020B0502040204020203" pitchFamily="34" charset="0"/>
                <a:cs typeface="Segoe UI" panose="020B0502040204020203" pitchFamily="34" charset="0"/>
              </a:rPr>
              <a:t>Revenue by Month</a:t>
            </a:r>
          </a:p>
          <a:p>
            <a:pPr marL="742950" lvl="1" indent="-285750" algn="l">
              <a:buFont typeface="Arial" panose="020B0604020202020204" pitchFamily="34" charset="0"/>
              <a:buChar char="•"/>
            </a:pPr>
            <a:r>
              <a:rPr lang="en-IN" sz="2000" dirty="0">
                <a:solidFill>
                  <a:schemeClr val="bg1"/>
                </a:solidFill>
                <a:latin typeface="Segoe UI" panose="020B0502040204020203" pitchFamily="34" charset="0"/>
                <a:cs typeface="Segoe UI" panose="020B0502040204020203" pitchFamily="34" charset="0"/>
              </a:rPr>
              <a:t>Quantity by Month</a:t>
            </a:r>
          </a:p>
          <a:p>
            <a:pPr lvl="1" algn="l"/>
            <a:endParaRPr lang="en-IN" sz="2000" dirty="0">
              <a:solidFill>
                <a:schemeClr val="bg1"/>
              </a:solidFill>
              <a:latin typeface="Segoe UI" panose="020B0502040204020203" pitchFamily="34" charset="0"/>
              <a:cs typeface="Segoe UI" panose="020B0502040204020203" pitchFamily="34" charset="0"/>
            </a:endParaRPr>
          </a:p>
          <a:p>
            <a:pPr algn="l">
              <a:buFont typeface="Arial" panose="020B0604020202020204" pitchFamily="34" charset="0"/>
              <a:buChar char="•"/>
            </a:pPr>
            <a:r>
              <a:rPr lang="en-IN" sz="2000" b="1" dirty="0">
                <a:solidFill>
                  <a:schemeClr val="bg1"/>
                </a:solidFill>
                <a:latin typeface="Segoe UI" panose="020B0502040204020203" pitchFamily="34" charset="0"/>
                <a:cs typeface="Segoe UI" panose="020B0502040204020203" pitchFamily="34" charset="0"/>
              </a:rPr>
              <a:t>Top Models</a:t>
            </a:r>
            <a:r>
              <a:rPr lang="en-IN" sz="2000" dirty="0">
                <a:solidFill>
                  <a:schemeClr val="bg1"/>
                </a:solidFill>
                <a:latin typeface="Segoe UI" panose="020B0502040204020203" pitchFamily="34" charset="0"/>
                <a:cs typeface="Segoe UI" panose="020B0502040204020203" pitchFamily="34" charset="0"/>
              </a:rPr>
              <a:t>:</a:t>
            </a:r>
          </a:p>
          <a:p>
            <a:pPr marL="742950" lvl="1" indent="-285750" algn="l">
              <a:buFont typeface="Arial" panose="020B0604020202020204" pitchFamily="34" charset="0"/>
              <a:buChar char="•"/>
            </a:pPr>
            <a:r>
              <a:rPr lang="en-IN" sz="2000" dirty="0">
                <a:solidFill>
                  <a:schemeClr val="bg1"/>
                </a:solidFill>
                <a:latin typeface="Segoe UI" panose="020B0502040204020203" pitchFamily="34" charset="0"/>
                <a:cs typeface="Segoe UI" panose="020B0502040204020203" pitchFamily="34" charset="0"/>
              </a:rPr>
              <a:t>iPhone 15 Pro, iPhone 15, OnePlus Nord, etc.</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p>
            <a:pPr algn="ctr"/>
            <a:endParaRPr lang="en-IN" sz="20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45220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0C4C610-EF86-9511-58FF-6720B2AD7EE1}"/>
              </a:ext>
            </a:extLst>
          </p:cNvPr>
          <p:cNvSpPr/>
          <p:nvPr/>
        </p:nvSpPr>
        <p:spPr>
          <a:xfrm>
            <a:off x="1132114" y="163286"/>
            <a:ext cx="9927771" cy="6030685"/>
          </a:xfrm>
          <a:prstGeom prst="rect">
            <a:avLst/>
          </a:prstGeom>
          <a:gradFill>
            <a:gsLst>
              <a:gs pos="0">
                <a:srgbClr val="7030A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00" b="1" dirty="0">
                <a:latin typeface="Segoe UI Bold" panose="020B0802040204020203" pitchFamily="34" charset="0"/>
                <a:cs typeface="Segoe UI Bold" panose="020B0802040204020203" pitchFamily="34" charset="0"/>
              </a:rPr>
              <a:t>Customer Insights &amp; </a:t>
            </a:r>
            <a:r>
              <a:rPr lang="en-US" sz="3200" b="1" dirty="0">
                <a:latin typeface="Segoe UI Bold" panose="020B0802040204020203" pitchFamily="34" charset="0"/>
                <a:cs typeface="Segoe UI Bold" panose="020B0802040204020203" pitchFamily="34" charset="0"/>
              </a:rPr>
              <a:t>Geographical Insights</a:t>
            </a:r>
          </a:p>
          <a:p>
            <a:pPr algn="ctr"/>
            <a:endParaRPr lang="en-US" sz="3000" b="1" dirty="0"/>
          </a:p>
          <a:p>
            <a:pPr>
              <a:buFont typeface="Arial" panose="020B0604020202020204" pitchFamily="34" charset="0"/>
              <a:buChar char="•"/>
            </a:pPr>
            <a:r>
              <a:rPr lang="en-US" sz="2000" b="1" dirty="0">
                <a:latin typeface="Segoe UI Bold" panose="020B0802040204020203" pitchFamily="34" charset="0"/>
                <a:cs typeface="Segoe UI Bold" panose="020B0802040204020203" pitchFamily="34" charset="0"/>
              </a:rPr>
              <a:t>Revenue by Age Group</a:t>
            </a:r>
            <a:r>
              <a:rPr lang="en-US" sz="2000" dirty="0">
                <a:latin typeface="Segoe UI Bold" panose="020B0802040204020203" pitchFamily="34" charset="0"/>
                <a:cs typeface="Segoe UI Bold" panose="020B0802040204020203" pitchFamily="34" charset="0"/>
              </a:rPr>
              <a:t>:</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18-25: $2.6M</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26-33: $3.3M</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34-41: $2.2M</a:t>
            </a:r>
          </a:p>
          <a:p>
            <a:pPr>
              <a:buFont typeface="Arial" panose="020B0604020202020204" pitchFamily="34" charset="0"/>
              <a:buChar char="•"/>
            </a:pPr>
            <a:r>
              <a:rPr lang="en-US" sz="2000" b="1" dirty="0">
                <a:latin typeface="Segoe UI Bold" panose="020B0802040204020203" pitchFamily="34" charset="0"/>
                <a:cs typeface="Segoe UI Bold" panose="020B0802040204020203" pitchFamily="34" charset="0"/>
              </a:rPr>
              <a:t>Revenue by Gender</a:t>
            </a:r>
            <a:r>
              <a:rPr lang="en-US" sz="2000" dirty="0">
                <a:latin typeface="Segoe UI Bold" panose="020B0802040204020203" pitchFamily="34" charset="0"/>
                <a:cs typeface="Segoe UI Bold" panose="020B0802040204020203" pitchFamily="34" charset="0"/>
              </a:rPr>
              <a:t>:</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Female: $1.21M</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Male: $7.20M</a:t>
            </a:r>
          </a:p>
          <a:p>
            <a:pPr>
              <a:buFont typeface="Arial" panose="020B0604020202020204" pitchFamily="34" charset="0"/>
              <a:buChar char="•"/>
            </a:pPr>
            <a:r>
              <a:rPr lang="en-US" sz="2000" b="1" dirty="0">
                <a:latin typeface="Segoe UI Bold" panose="020B0802040204020203" pitchFamily="34" charset="0"/>
                <a:cs typeface="Segoe UI Bold" panose="020B0802040204020203" pitchFamily="34" charset="0"/>
              </a:rPr>
              <a:t>Payment Preferences</a:t>
            </a:r>
            <a:r>
              <a:rPr lang="en-US" sz="2000" dirty="0">
                <a:latin typeface="Segoe UI Bold" panose="020B0802040204020203" pitchFamily="34" charset="0"/>
                <a:cs typeface="Segoe UI Bold" panose="020B0802040204020203" pitchFamily="34" charset="0"/>
              </a:rPr>
              <a:t>:</a:t>
            </a:r>
          </a:p>
          <a:p>
            <a:pPr marL="742950" lvl="1" indent="-285750">
              <a:buFont typeface="Arial" panose="020B0604020202020204" pitchFamily="34" charset="0"/>
              <a:buChar char="•"/>
            </a:pPr>
            <a:r>
              <a:rPr lang="en-US" sz="2000" dirty="0">
                <a:latin typeface="Segoe UI Bold" panose="020B0802040204020203" pitchFamily="34" charset="0"/>
                <a:cs typeface="Segoe UI Bold" panose="020B0802040204020203" pitchFamily="34" charset="0"/>
              </a:rPr>
              <a:t>Credit Card, UPI, EMI, Cash</a:t>
            </a:r>
          </a:p>
          <a:p>
            <a:pPr marL="742950" lvl="1" indent="-285750">
              <a:buFont typeface="Arial" panose="020B0604020202020204" pitchFamily="34" charset="0"/>
              <a:buChar char="•"/>
            </a:pPr>
            <a:endParaRPr lang="en-US" sz="2000" dirty="0">
              <a:latin typeface="Segoe UI Bold" panose="020B0802040204020203" pitchFamily="34" charset="0"/>
              <a:cs typeface="Segoe UI Bold" panose="020B0802040204020203" pitchFamily="34" charset="0"/>
            </a:endParaRPr>
          </a:p>
          <a:p>
            <a:pPr>
              <a:buFont typeface="Arial" panose="020B0604020202020204" pitchFamily="34" charset="0"/>
              <a:buChar char="•"/>
            </a:pPr>
            <a:r>
              <a:rPr lang="en-US" sz="2000" b="1" dirty="0">
                <a:latin typeface="Segoe UI Bold" panose="020B0802040204020203" pitchFamily="34" charset="0"/>
                <a:cs typeface="Segoe UI Bold" panose="020B0802040204020203" pitchFamily="34" charset="0"/>
              </a:rPr>
              <a:t>Map Visual</a:t>
            </a:r>
            <a:r>
              <a:rPr lang="en-US" sz="2000" dirty="0">
                <a:latin typeface="Segoe UI Bold" panose="020B0802040204020203" pitchFamily="34" charset="0"/>
                <a:cs typeface="Segoe UI Bold" panose="020B0802040204020203" pitchFamily="34" charset="0"/>
              </a:rPr>
              <a:t>: Highlight key markets (India, USA, Europe, etc.)</a:t>
            </a:r>
          </a:p>
          <a:p>
            <a:pPr>
              <a:buFont typeface="Arial" panose="020B0604020202020204" pitchFamily="34" charset="0"/>
              <a:buChar char="•"/>
            </a:pPr>
            <a:endParaRPr lang="en-US" sz="2000" dirty="0">
              <a:latin typeface="Segoe UI Bold" panose="020B0802040204020203" pitchFamily="34" charset="0"/>
              <a:cs typeface="Segoe UI Bold" panose="020B0802040204020203" pitchFamily="34" charset="0"/>
            </a:endParaRPr>
          </a:p>
          <a:p>
            <a:pPr>
              <a:buFont typeface="Arial" panose="020B0604020202020204" pitchFamily="34" charset="0"/>
              <a:buChar char="•"/>
            </a:pPr>
            <a:r>
              <a:rPr lang="en-US" sz="2000" b="1" dirty="0">
                <a:latin typeface="Segoe UI Bold" panose="020B0802040204020203" pitchFamily="34" charset="0"/>
                <a:cs typeface="Segoe UI Bold" panose="020B0802040204020203" pitchFamily="34" charset="0"/>
              </a:rPr>
              <a:t>Revenue by Country</a:t>
            </a:r>
            <a:r>
              <a:rPr lang="en-US" sz="2000" dirty="0">
                <a:latin typeface="Segoe UI Bold" panose="020B0802040204020203" pitchFamily="34" charset="0"/>
                <a:cs typeface="Segoe UI Bold" panose="020B0802040204020203" pitchFamily="34" charset="0"/>
              </a:rPr>
              <a:t>: List top countries with figures.</a:t>
            </a:r>
          </a:p>
          <a:p>
            <a:pPr marL="742950" lvl="1" indent="-285750">
              <a:buFont typeface="Arial" panose="020B0604020202020204" pitchFamily="34" charset="0"/>
              <a:buChar char="•"/>
            </a:pPr>
            <a:endParaRPr lang="en-US" sz="2000" dirty="0"/>
          </a:p>
          <a:p>
            <a:pPr algn="ctr"/>
            <a:endParaRPr lang="en-IN" sz="2000" dirty="0"/>
          </a:p>
        </p:txBody>
      </p:sp>
    </p:spTree>
    <p:extLst>
      <p:ext uri="{BB962C8B-B14F-4D97-AF65-F5344CB8AC3E}">
        <p14:creationId xmlns:p14="http://schemas.microsoft.com/office/powerpoint/2010/main" val="77576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86CD94-F38E-0437-0252-639D4FDC913F}"/>
              </a:ext>
            </a:extLst>
          </p:cNvPr>
          <p:cNvPicPr>
            <a:picLocks noChangeAspect="1"/>
          </p:cNvPicPr>
          <p:nvPr/>
        </p:nvPicPr>
        <p:blipFill>
          <a:blip r:embed="rId2"/>
          <a:srcRect l="15803" t="13017" r="15000" b="18253"/>
          <a:stretch/>
        </p:blipFill>
        <p:spPr>
          <a:xfrm>
            <a:off x="1643743" y="957942"/>
            <a:ext cx="8436428" cy="4713515"/>
          </a:xfrm>
          <a:prstGeom prst="rect">
            <a:avLst/>
          </a:prstGeom>
        </p:spPr>
      </p:pic>
    </p:spTree>
    <p:extLst>
      <p:ext uri="{BB962C8B-B14F-4D97-AF65-F5344CB8AC3E}">
        <p14:creationId xmlns:p14="http://schemas.microsoft.com/office/powerpoint/2010/main" val="962153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3FCBC7-A115-615B-F4DF-9B3CFA983EC6}"/>
              </a:ext>
            </a:extLst>
          </p:cNvPr>
          <p:cNvPicPr>
            <a:picLocks noChangeAspect="1"/>
          </p:cNvPicPr>
          <p:nvPr/>
        </p:nvPicPr>
        <p:blipFill>
          <a:blip r:embed="rId2"/>
          <a:srcRect l="15982" t="13332" r="15894" b="18729"/>
          <a:stretch/>
        </p:blipFill>
        <p:spPr>
          <a:xfrm>
            <a:off x="1850571" y="304800"/>
            <a:ext cx="8305800" cy="4659086"/>
          </a:xfrm>
          <a:prstGeom prst="rect">
            <a:avLst/>
          </a:prstGeom>
        </p:spPr>
      </p:pic>
    </p:spTree>
    <p:extLst>
      <p:ext uri="{BB962C8B-B14F-4D97-AF65-F5344CB8AC3E}">
        <p14:creationId xmlns:p14="http://schemas.microsoft.com/office/powerpoint/2010/main" val="1041085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8CDD82A-796B-792C-4667-4AEE6B6B1796}"/>
              </a:ext>
            </a:extLst>
          </p:cNvPr>
          <p:cNvPicPr>
            <a:picLocks noChangeAspect="1"/>
          </p:cNvPicPr>
          <p:nvPr/>
        </p:nvPicPr>
        <p:blipFill>
          <a:blip r:embed="rId2"/>
          <a:srcRect l="15714" t="13492" r="15625" b="19206"/>
          <a:stretch/>
        </p:blipFill>
        <p:spPr>
          <a:xfrm>
            <a:off x="1915886" y="925286"/>
            <a:ext cx="8371114" cy="4615543"/>
          </a:xfrm>
          <a:prstGeom prst="rect">
            <a:avLst/>
          </a:prstGeom>
        </p:spPr>
      </p:pic>
    </p:spTree>
    <p:extLst>
      <p:ext uri="{BB962C8B-B14F-4D97-AF65-F5344CB8AC3E}">
        <p14:creationId xmlns:p14="http://schemas.microsoft.com/office/powerpoint/2010/main" val="3191462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155FD4-B712-2B4D-9788-9460DEDC70B6}"/>
              </a:ext>
            </a:extLst>
          </p:cNvPr>
          <p:cNvPicPr>
            <a:picLocks noChangeAspect="1"/>
          </p:cNvPicPr>
          <p:nvPr/>
        </p:nvPicPr>
        <p:blipFill>
          <a:blip r:embed="rId2"/>
          <a:srcRect l="16786" t="14921" r="16607" b="20000"/>
          <a:stretch/>
        </p:blipFill>
        <p:spPr>
          <a:xfrm>
            <a:off x="2046514" y="1023256"/>
            <a:ext cx="8120743" cy="4463143"/>
          </a:xfrm>
          <a:prstGeom prst="rect">
            <a:avLst/>
          </a:prstGeom>
        </p:spPr>
      </p:pic>
    </p:spTree>
    <p:extLst>
      <p:ext uri="{BB962C8B-B14F-4D97-AF65-F5344CB8AC3E}">
        <p14:creationId xmlns:p14="http://schemas.microsoft.com/office/powerpoint/2010/main" val="4396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TotalTime>
  <Words>292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Sabon Next LT</vt:lpstr>
      <vt:lpstr>Segoe UI</vt:lpstr>
      <vt:lpstr>Segoe UI Bold</vt:lpstr>
      <vt:lpstr>Office Theme</vt:lpstr>
      <vt:lpstr>Mobile Sales Dashboard</vt:lpstr>
      <vt:lpstr>Mobile Phones:  The Heartbeat of Modern Life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Sujata Kulkarni</dc:creator>
  <cp:lastModifiedBy>Sujata Kulkarni</cp:lastModifiedBy>
  <cp:revision>10</cp:revision>
  <dcterms:created xsi:type="dcterms:W3CDTF">2025-05-24T14:50:13Z</dcterms:created>
  <dcterms:modified xsi:type="dcterms:W3CDTF">2025-05-24T16:28:15Z</dcterms:modified>
</cp:coreProperties>
</file>