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9"/>
  </p:notesMasterIdLst>
  <p:handoutMasterIdLst>
    <p:handoutMasterId r:id="rId30"/>
  </p:handoutMasterIdLst>
  <p:sldIdLst>
    <p:sldId id="325" r:id="rId5"/>
    <p:sldId id="332" r:id="rId6"/>
    <p:sldId id="327" r:id="rId7"/>
    <p:sldId id="337" r:id="rId8"/>
    <p:sldId id="336" r:id="rId9"/>
    <p:sldId id="334" r:id="rId10"/>
    <p:sldId id="350" r:id="rId11"/>
    <p:sldId id="331" r:id="rId12"/>
    <p:sldId id="330" r:id="rId13"/>
    <p:sldId id="340" r:id="rId14"/>
    <p:sldId id="338" r:id="rId15"/>
    <p:sldId id="326" r:id="rId16"/>
    <p:sldId id="355" r:id="rId17"/>
    <p:sldId id="328" r:id="rId18"/>
    <p:sldId id="351" r:id="rId19"/>
    <p:sldId id="352" r:id="rId20"/>
    <p:sldId id="353" r:id="rId21"/>
    <p:sldId id="354" r:id="rId22"/>
    <p:sldId id="356" r:id="rId23"/>
    <p:sldId id="357" r:id="rId24"/>
    <p:sldId id="333" r:id="rId25"/>
    <p:sldId id="335" r:id="rId26"/>
    <p:sldId id="342" r:id="rId27"/>
    <p:sldId id="33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2FACE7-F9C9-422A-B98B-515A1C9D91A4}" v="555" dt="2023-04-27T01:55:02.7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629" autoAdjust="0"/>
    <p:restoredTop sz="94660"/>
  </p:normalViewPr>
  <p:slideViewPr>
    <p:cSldViewPr snapToGrid="0">
      <p:cViewPr varScale="1">
        <p:scale>
          <a:sx n="54" d="100"/>
          <a:sy n="54" d="100"/>
        </p:scale>
        <p:origin x="512" y="52"/>
      </p:cViewPr>
      <p:guideLst>
        <p:guide pos="816"/>
        <p:guide orient="horz" pos="3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4/26/2023</a:t>
            </a:fld>
            <a:endParaRPr lang="en-US"/>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4/26/2023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endParaRPr lang="en-US"/>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endParaRPr lang="en-US"/>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endParaRPr lang="en-US"/>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endParaRPr lang="en-US"/>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endParaRPr lang="en-US"/>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endParaRPr lang="en-US"/>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endParaRPr lang="en-US"/>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endParaRPr lang="en-US"/>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endParaRPr lang="en-US"/>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endParaRPr lang="en-US"/>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endParaRPr lang="en-US"/>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endParaRPr lang="en-US"/>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endParaRPr lang="en-US"/>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endParaRPr lang="en-US"/>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endParaRPr lang="en-US"/>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endParaRPr lang="en-US"/>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endParaRPr lang="en-US"/>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endParaRPr lang="en-US"/>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endParaRPr lang="en-US"/>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endParaRPr lang="en-US"/>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endParaRPr lang="en-US"/>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endParaRPr lang="en-US"/>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endParaRPr lang="en-US"/>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endParaRPr lang="en-US"/>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endParaRPr lang="en-US"/>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endParaRPr lang="en-US"/>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endParaRPr lang="en-US"/>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hyperlink" Target="https://catalog.data.gov/dataset/state-drug-utilization-data-2021-f9419" TargetMode="External"/><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hyperlink" Target="https://catalog.data.gov/dataset/state-drug-utilization-data-2022"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linkedin.com/in/vikrant-siwach/" TargetMode="External"/><Relationship Id="rId7" Type="http://schemas.openxmlformats.org/officeDocument/2006/relationships/hyperlink" Target="https://github.com/sujata1207" TargetMode="External"/><Relationship Id="rId2" Type="http://schemas.openxmlformats.org/officeDocument/2006/relationships/image" Target="../media/image2.jpeg"/><Relationship Id="rId1" Type="http://schemas.openxmlformats.org/officeDocument/2006/relationships/slideLayout" Target="../slideLayouts/slideLayout8.xml"/><Relationship Id="rId6" Type="http://schemas.openxmlformats.org/officeDocument/2006/relationships/hyperlink" Target="http://www.linkedin.com/in/sujata12" TargetMode="External"/><Relationship Id="rId5" Type="http://schemas.openxmlformats.org/officeDocument/2006/relationships/image" Target="../media/image3.jpeg"/><Relationship Id="rId10" Type="http://schemas.openxmlformats.org/officeDocument/2006/relationships/hyperlink" Target="https://github.com/srikanthgolu" TargetMode="External"/><Relationship Id="rId4" Type="http://schemas.openxmlformats.org/officeDocument/2006/relationships/hyperlink" Target="https://github.com/VikrantDA" TargetMode="External"/><Relationship Id="rId9" Type="http://schemas.openxmlformats.org/officeDocument/2006/relationships/hyperlink" Target="https://www.linkedin.com/in/ayyalasomayajula-srikanth-52a987166"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VikrantDA/DAB103-Pharmacy_Project" TargetMode="External"/><Relationship Id="rId2" Type="http://schemas.openxmlformats.org/officeDocument/2006/relationships/image" Target="../media/image25.jpeg"/><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8" Type="http://schemas.openxmlformats.org/officeDocument/2006/relationships/hyperlink" Target="https://www.cms.gov/outreach-and-education/american-indian-alaska-native/aian/ltss-ta-center/info/understand-the-reimbursement-process" TargetMode="External"/><Relationship Id="rId3" Type="http://schemas.openxmlformats.org/officeDocument/2006/relationships/image" Target="../media/image25.jpeg"/><Relationship Id="rId7" Type="http://schemas.openxmlformats.org/officeDocument/2006/relationships/hyperlink" Target="https://www.hhs.gov/answers/medicare-and-medicaid/what-is-the-difference-between-medicare-medicaid/index.html" TargetMode="External"/><Relationship Id="rId2" Type="http://schemas.openxmlformats.org/officeDocument/2006/relationships/image" Target="../media/image27.jpeg"/><Relationship Id="rId1" Type="http://schemas.openxmlformats.org/officeDocument/2006/relationships/slideLayout" Target="../slideLayouts/slideLayout11.xml"/><Relationship Id="rId6" Type="http://schemas.openxmlformats.org/officeDocument/2006/relationships/hyperlink" Target="https://www.medicaid.gov/medicaid/prescription-drugs/state-drug-utilization-data/state-drug-utilization-data-faq/index.html" TargetMode="External"/><Relationship Id="rId5" Type="http://schemas.openxmlformats.org/officeDocument/2006/relationships/hyperlink" Target="https://catalog.data.gov/dataset/state-drug-utilization-data-2022" TargetMode="External"/><Relationship Id="rId4" Type="http://schemas.openxmlformats.org/officeDocument/2006/relationships/hyperlink" Target="https://catalog.data.gov/dataset/state-drug-utilization-data-2021-f9419"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descr="A picture containing person, indoor, light&#10;&#10;Description automatically generated">
            <a:extLst>
              <a:ext uri="{FF2B5EF4-FFF2-40B4-BE49-F238E27FC236}">
                <a16:creationId xmlns:a16="http://schemas.microsoft.com/office/drawing/2014/main" id="{F8B829FC-0ACD-46C3-5D7E-74FB2C721D7D}"/>
              </a:ext>
            </a:extLst>
          </p:cNvPr>
          <p:cNvPicPr>
            <a:picLocks noGrp="1" noChangeAspect="1"/>
          </p:cNvPicPr>
          <p:nvPr>
            <p:ph type="pic" sz="quarter" idx="10"/>
          </p:nvPr>
        </p:nvPicPr>
        <p:blipFill rotWithShape="1">
          <a:blip r:embed="rId2"/>
          <a:srcRect l="3268" r="3268"/>
          <a:stretch/>
        </p:blipFill>
        <p:spPr>
          <a:xfrm>
            <a:off x="3523488" y="10742"/>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477981" y="1122363"/>
            <a:ext cx="4415905" cy="3204134"/>
          </a:xfrm>
        </p:spPr>
        <p:txBody>
          <a:bodyPr vert="horz" lIns="91440" tIns="45720" rIns="91440" bIns="45720" rtlCol="0" anchor="b">
            <a:normAutofit/>
          </a:bodyPr>
          <a:lstStyle/>
          <a:p>
            <a:pPr algn="l"/>
            <a:r>
              <a:rPr lang="en-US" sz="4800">
                <a:cs typeface="+mj-cs"/>
              </a:rPr>
              <a:t>State MEDICATION utilization</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477980" y="4872922"/>
            <a:ext cx="4023359" cy="1208141"/>
          </a:xfrm>
        </p:spPr>
        <p:txBody>
          <a:bodyPr vert="horz" lIns="91440" tIns="45720" rIns="91440" bIns="45720" rtlCol="0" anchor="t">
            <a:normAutofit/>
          </a:bodyPr>
          <a:lstStyle/>
          <a:p>
            <a:r>
              <a:rPr lang="en-US" sz="2800"/>
              <a:t> (2022)</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521544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700"/>
                                        <p:tgtEl>
                                          <p:spTgt spid="2">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5A21762C-0D04-F8A0-5030-2CD1259BE084}"/>
              </a:ext>
            </a:extLst>
          </p:cNvPr>
          <p:cNvPicPr>
            <a:picLocks noChangeAspect="1"/>
          </p:cNvPicPr>
          <p:nvPr/>
        </p:nvPicPr>
        <p:blipFill>
          <a:blip r:embed="rId2">
            <a:alphaModFix amt="35000"/>
          </a:blip>
          <a:stretch>
            <a:fillRect/>
          </a:stretch>
        </p:blipFill>
        <p:spPr>
          <a:xfrm rot="10800000">
            <a:off x="743953" y="127303"/>
            <a:ext cx="6013107" cy="6111963"/>
          </a:xfrm>
          <a:prstGeom prst="rect">
            <a:avLst/>
          </a:prstGeom>
          <a:effectLst>
            <a:softEdge rad="0"/>
          </a:effectLst>
        </p:spPr>
      </p:pic>
      <p:sp>
        <p:nvSpPr>
          <p:cNvPr id="2" name="Title 1">
            <a:extLst>
              <a:ext uri="{FF2B5EF4-FFF2-40B4-BE49-F238E27FC236}">
                <a16:creationId xmlns:a16="http://schemas.microsoft.com/office/drawing/2014/main" id="{B9AF35D5-8404-1F35-D8C1-7D1CB819D5F7}"/>
              </a:ext>
            </a:extLst>
          </p:cNvPr>
          <p:cNvSpPr>
            <a:spLocks noGrp="1"/>
          </p:cNvSpPr>
          <p:nvPr>
            <p:ph type="title"/>
          </p:nvPr>
        </p:nvSpPr>
        <p:spPr>
          <a:xfrm>
            <a:off x="1107948" y="127303"/>
            <a:ext cx="3932237" cy="1600200"/>
          </a:xfrm>
        </p:spPr>
        <p:txBody>
          <a:bodyPr anchor="b">
            <a:normAutofit/>
          </a:bodyPr>
          <a:lstStyle/>
          <a:p>
            <a:r>
              <a:rPr lang="en-US" sz="4000">
                <a:cs typeface="Posterama"/>
              </a:rPr>
              <a:t>DATA DICTIONARY</a:t>
            </a:r>
          </a:p>
        </p:txBody>
      </p:sp>
      <p:sp>
        <p:nvSpPr>
          <p:cNvPr id="3" name="Content Placeholder 2">
            <a:extLst>
              <a:ext uri="{FF2B5EF4-FFF2-40B4-BE49-F238E27FC236}">
                <a16:creationId xmlns:a16="http://schemas.microsoft.com/office/drawing/2014/main" id="{DB4F70C5-11F5-553F-3698-D0518D90591B}"/>
              </a:ext>
            </a:extLst>
          </p:cNvPr>
          <p:cNvSpPr>
            <a:spLocks noGrp="1"/>
          </p:cNvSpPr>
          <p:nvPr>
            <p:ph idx="1"/>
          </p:nvPr>
        </p:nvSpPr>
        <p:spPr>
          <a:xfrm>
            <a:off x="5230684" y="320675"/>
            <a:ext cx="6124703" cy="5100411"/>
          </a:xfrm>
        </p:spPr>
        <p:txBody>
          <a:bodyPr vert="horz" lIns="0" tIns="0" rIns="0" bIns="0" rtlCol="0" anchor="t">
            <a:noAutofit/>
          </a:bodyPr>
          <a:lstStyle/>
          <a:p>
            <a:pPr marL="285750" indent="-285750">
              <a:spcBef>
                <a:spcPts val="500"/>
              </a:spcBef>
              <a:buChar char="•"/>
            </a:pPr>
            <a:r>
              <a:rPr lang="en-US" sz="2000" b="1" err="1"/>
              <a:t>utilization_type</a:t>
            </a:r>
            <a:r>
              <a:rPr lang="en-US" sz="2000"/>
              <a:t>: type of utilization- FFSU or MCOU</a:t>
            </a:r>
          </a:p>
          <a:p>
            <a:pPr marL="285750" indent="-285750">
              <a:spcBef>
                <a:spcPts val="500"/>
              </a:spcBef>
              <a:buChar char="•"/>
            </a:pPr>
            <a:r>
              <a:rPr lang="en-US" sz="2000" b="1"/>
              <a:t>state: </a:t>
            </a:r>
            <a:r>
              <a:rPr lang="en-US" sz="2000"/>
              <a:t>name of different states of USA</a:t>
            </a:r>
          </a:p>
          <a:p>
            <a:pPr marL="285750" indent="-285750">
              <a:spcBef>
                <a:spcPts val="500"/>
              </a:spcBef>
              <a:buChar char="•"/>
            </a:pPr>
            <a:r>
              <a:rPr lang="en-US" sz="2000" b="1" err="1"/>
              <a:t>ndc</a:t>
            </a:r>
            <a:r>
              <a:rPr lang="en-US" sz="2000" b="1"/>
              <a:t>: </a:t>
            </a:r>
            <a:r>
              <a:rPr lang="en-US" sz="2000"/>
              <a:t>National Drug Code</a:t>
            </a:r>
          </a:p>
          <a:p>
            <a:pPr marL="285750" indent="-285750">
              <a:spcBef>
                <a:spcPts val="500"/>
              </a:spcBef>
              <a:buChar char="•"/>
            </a:pPr>
            <a:r>
              <a:rPr lang="en-US" sz="2000" b="1" err="1"/>
              <a:t>labeler_code</a:t>
            </a:r>
            <a:r>
              <a:rPr lang="en-US" sz="2000" b="1"/>
              <a:t>: </a:t>
            </a:r>
            <a:r>
              <a:rPr lang="en-US" sz="2000"/>
              <a:t>code assigned to drugs by FDA</a:t>
            </a:r>
          </a:p>
          <a:p>
            <a:pPr marL="285750" indent="-285750">
              <a:spcBef>
                <a:spcPts val="500"/>
              </a:spcBef>
              <a:buChar char="•"/>
            </a:pPr>
            <a:r>
              <a:rPr lang="en-US" sz="2000" b="1" err="1"/>
              <a:t>product_code</a:t>
            </a:r>
            <a:r>
              <a:rPr lang="en-US" sz="2000" b="1"/>
              <a:t>: </a:t>
            </a:r>
            <a:r>
              <a:rPr lang="en-US" sz="2000"/>
              <a:t>code assigned to drugs by the manufacturer </a:t>
            </a:r>
          </a:p>
          <a:p>
            <a:pPr marL="285750" indent="-285750">
              <a:spcBef>
                <a:spcPts val="500"/>
              </a:spcBef>
              <a:buChar char="•"/>
            </a:pPr>
            <a:r>
              <a:rPr lang="en-US" sz="2000" b="1" err="1"/>
              <a:t>package_size</a:t>
            </a:r>
            <a:r>
              <a:rPr lang="en-US" sz="2000" b="1"/>
              <a:t>: </a:t>
            </a:r>
            <a:r>
              <a:rPr lang="en-US" sz="2000"/>
              <a:t>size of packaging of prescribed drug</a:t>
            </a:r>
          </a:p>
          <a:p>
            <a:pPr marL="285750" indent="-285750">
              <a:spcBef>
                <a:spcPts val="500"/>
              </a:spcBef>
              <a:buChar char="•"/>
            </a:pPr>
            <a:r>
              <a:rPr lang="en-US" sz="2000" b="1" err="1"/>
              <a:t>suppression_used</a:t>
            </a:r>
            <a:r>
              <a:rPr lang="en-US" sz="2000" b="1"/>
              <a:t>: </a:t>
            </a:r>
            <a:r>
              <a:rPr lang="en-US" sz="2000"/>
              <a:t>were immunosuppressant used on patients with their prescription.</a:t>
            </a:r>
          </a:p>
          <a:p>
            <a:pPr marL="285750" indent="-285750">
              <a:spcBef>
                <a:spcPts val="500"/>
              </a:spcBef>
              <a:buChar char="•"/>
            </a:pPr>
            <a:r>
              <a:rPr lang="en-US" sz="2000" b="1" err="1"/>
              <a:t>product_name</a:t>
            </a:r>
            <a:r>
              <a:rPr lang="en-US" sz="2000" b="1"/>
              <a:t>: </a:t>
            </a:r>
            <a:r>
              <a:rPr lang="en-US" sz="2000"/>
              <a:t>name of the drug</a:t>
            </a:r>
          </a:p>
          <a:p>
            <a:pPr marL="285750" indent="-285750">
              <a:spcBef>
                <a:spcPts val="500"/>
              </a:spcBef>
              <a:buChar char="•"/>
            </a:pPr>
            <a:r>
              <a:rPr lang="en-US" sz="2000" b="1" err="1"/>
              <a:t>units_reimbursed</a:t>
            </a:r>
            <a:r>
              <a:rPr lang="en-US" sz="2000" b="1"/>
              <a:t>: </a:t>
            </a:r>
            <a:r>
              <a:rPr lang="en-US" sz="2000"/>
              <a:t>the units reimbursed by third parties to the company or patient</a:t>
            </a:r>
          </a:p>
          <a:p>
            <a:pPr marL="285750" indent="-285750">
              <a:spcBef>
                <a:spcPts val="500"/>
              </a:spcBef>
              <a:buChar char="•"/>
            </a:pPr>
            <a:r>
              <a:rPr lang="en-US" sz="2000" b="1" err="1"/>
              <a:t>number_of_prescriptions</a:t>
            </a:r>
            <a:r>
              <a:rPr lang="en-US" sz="2000" b="1"/>
              <a:t>: </a:t>
            </a:r>
            <a:r>
              <a:rPr lang="en-US" sz="2000"/>
              <a:t>the prescriptions provided to the patients</a:t>
            </a:r>
          </a:p>
          <a:p>
            <a:pPr marL="285750" indent="-285750">
              <a:spcBef>
                <a:spcPts val="500"/>
              </a:spcBef>
              <a:buChar char="•"/>
            </a:pPr>
            <a:r>
              <a:rPr lang="en-US" sz="2000" b="1" err="1"/>
              <a:t>total_amount_reimbursed</a:t>
            </a:r>
            <a:r>
              <a:rPr lang="en-US" sz="2000" b="1"/>
              <a:t>: </a:t>
            </a:r>
            <a:r>
              <a:rPr lang="en-US" sz="2000"/>
              <a:t>total amount reimbursed by third parties to the company or patient</a:t>
            </a:r>
          </a:p>
          <a:p>
            <a:pPr marL="285750" indent="-285750">
              <a:spcBef>
                <a:spcPts val="500"/>
              </a:spcBef>
              <a:buChar char="•"/>
            </a:pPr>
            <a:r>
              <a:rPr lang="en-US" sz="2000" b="1" err="1"/>
              <a:t>medicaid_amount_reimbursed</a:t>
            </a:r>
            <a:r>
              <a:rPr lang="en-US" sz="2000" b="1"/>
              <a:t>: </a:t>
            </a:r>
            <a:r>
              <a:rPr lang="en-US" sz="2000"/>
              <a:t>reimbursement provided by state for medicinal-related assistance</a:t>
            </a:r>
          </a:p>
          <a:p>
            <a:pPr marL="285750" indent="-285750">
              <a:spcBef>
                <a:spcPts val="500"/>
              </a:spcBef>
              <a:buChar char="•"/>
            </a:pPr>
            <a:r>
              <a:rPr lang="en-US" sz="2000" b="1" err="1"/>
              <a:t>non_medicaid_amount_reimbursed</a:t>
            </a:r>
            <a:r>
              <a:rPr lang="en-US" sz="2000" b="1"/>
              <a:t>: </a:t>
            </a:r>
            <a:r>
              <a:rPr lang="en-US" sz="2000"/>
              <a:t>reimbursement provided by state for other health-related assistance</a:t>
            </a:r>
          </a:p>
          <a:p>
            <a:pPr marL="285750" indent="-285750">
              <a:buChar char="•"/>
            </a:pPr>
            <a:endParaRPr lang="en-US" sz="1800"/>
          </a:p>
        </p:txBody>
      </p:sp>
      <p:sp>
        <p:nvSpPr>
          <p:cNvPr id="4" name="Slide Number Placeholder 3">
            <a:extLst>
              <a:ext uri="{FF2B5EF4-FFF2-40B4-BE49-F238E27FC236}">
                <a16:creationId xmlns:a16="http://schemas.microsoft.com/office/drawing/2014/main" id="{30B9695F-D560-0175-831E-9B3DA18747BF}"/>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10</a:t>
            </a:fld>
            <a:endParaRPr lang="en-US"/>
          </a:p>
        </p:txBody>
      </p:sp>
      <p:sp>
        <p:nvSpPr>
          <p:cNvPr id="5" name="Footer Placeholder 4">
            <a:extLst>
              <a:ext uri="{FF2B5EF4-FFF2-40B4-BE49-F238E27FC236}">
                <a16:creationId xmlns:a16="http://schemas.microsoft.com/office/drawing/2014/main" id="{EDCF3DFB-3FE8-6B4C-1462-D9CE95D69DB0}"/>
              </a:ext>
            </a:extLst>
          </p:cNvPr>
          <p:cNvSpPr>
            <a:spLocks noGrp="1"/>
          </p:cNvSpPr>
          <p:nvPr>
            <p:ph type="ftr" sz="quarter" idx="12"/>
          </p:nvPr>
        </p:nvSpPr>
        <p:spPr>
          <a:xfrm rot="16200000">
            <a:off x="-242952" y="1451496"/>
            <a:ext cx="1784352" cy="189457"/>
          </a:xfrm>
        </p:spPr>
        <p:txBody>
          <a:bodyPr anchor="ctr">
            <a:normAutofit/>
          </a:bodyPr>
          <a:lstStyle/>
          <a:p>
            <a:pPr>
              <a:spcAft>
                <a:spcPts val="600"/>
              </a:spcAft>
            </a:pPr>
            <a:r>
              <a:rPr lang="en-US">
                <a:latin typeface="Posterama"/>
                <a:cs typeface="Posterama"/>
              </a:rPr>
              <a:t>SMU 2022</a:t>
            </a:r>
            <a:endParaRPr lang="en-US"/>
          </a:p>
        </p:txBody>
      </p:sp>
    </p:spTree>
    <p:extLst>
      <p:ext uri="{BB962C8B-B14F-4D97-AF65-F5344CB8AC3E}">
        <p14:creationId xmlns:p14="http://schemas.microsoft.com/office/powerpoint/2010/main" val="135927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A5BCABC-85E9-BA68-F054-2D77592245F0}"/>
              </a:ext>
            </a:extLst>
          </p:cNvPr>
          <p:cNvSpPr>
            <a:spLocks noGrp="1"/>
          </p:cNvSpPr>
          <p:nvPr>
            <p:ph type="ftr" sz="quarter" idx="11"/>
          </p:nvPr>
        </p:nvSpPr>
        <p:spPr>
          <a:xfrm rot="16200000">
            <a:off x="-232369" y="1451496"/>
            <a:ext cx="1784352" cy="189457"/>
          </a:xfrm>
        </p:spPr>
        <p:txBody>
          <a:bodyPr/>
          <a:lstStyle/>
          <a:p>
            <a:r>
              <a:rPr lang="en-US">
                <a:latin typeface="Posterama"/>
                <a:cs typeface="Posterama"/>
              </a:rPr>
              <a:t>SMU 2022</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11</a:t>
            </a:fld>
            <a:endParaRPr lang="en-US"/>
          </a:p>
        </p:txBody>
      </p:sp>
      <p:sp>
        <p:nvSpPr>
          <p:cNvPr id="4" name="Text Placeholder 3">
            <a:extLst>
              <a:ext uri="{FF2B5EF4-FFF2-40B4-BE49-F238E27FC236}">
                <a16:creationId xmlns:a16="http://schemas.microsoft.com/office/drawing/2014/main" id="{68003147-27BE-7492-36B6-F405F1156F31}"/>
              </a:ext>
            </a:extLst>
          </p:cNvPr>
          <p:cNvSpPr>
            <a:spLocks noGrp="1"/>
          </p:cNvSpPr>
          <p:nvPr>
            <p:ph type="body" sz="quarter" idx="12"/>
          </p:nvPr>
        </p:nvSpPr>
        <p:spPr>
          <a:xfrm>
            <a:off x="754536" y="997527"/>
            <a:ext cx="11263293" cy="4037611"/>
          </a:xfrm>
        </p:spPr>
        <p:txBody>
          <a:bodyPr/>
          <a:lstStyle/>
          <a:p>
            <a:r>
              <a:rPr lang="en-US" sz="2400" dirty="0">
                <a:ea typeface="+mn-lt"/>
                <a:cs typeface="+mn-lt"/>
              </a:rPr>
              <a:t>Finding the dataset from a reliable source.</a:t>
            </a:r>
          </a:p>
          <a:p>
            <a:endParaRPr lang="en-US" sz="2400" dirty="0">
              <a:ea typeface="+mn-lt"/>
              <a:cs typeface="+mn-lt"/>
            </a:endParaRPr>
          </a:p>
          <a:p>
            <a:r>
              <a:rPr lang="en-US" sz="2400" dirty="0">
                <a:ea typeface="+mn-lt"/>
                <a:cs typeface="+mn-lt"/>
              </a:rPr>
              <a:t>Checking for the availability of the file before downloading.</a:t>
            </a:r>
          </a:p>
          <a:p>
            <a:endParaRPr lang="en-US" sz="2400" dirty="0">
              <a:ea typeface="+mn-lt"/>
              <a:cs typeface="+mn-lt"/>
            </a:endParaRPr>
          </a:p>
          <a:p>
            <a:r>
              <a:rPr lang="en-US" sz="2400" dirty="0">
                <a:ea typeface="+mn-lt"/>
                <a:cs typeface="+mn-lt"/>
              </a:rPr>
              <a:t>Identifying the various variables and medications.</a:t>
            </a:r>
          </a:p>
          <a:p>
            <a:endParaRPr lang="en-US" sz="2400" dirty="0">
              <a:ea typeface="+mn-lt"/>
              <a:cs typeface="+mn-lt"/>
            </a:endParaRPr>
          </a:p>
          <a:p>
            <a:r>
              <a:rPr lang="en-US" sz="2400" dirty="0">
                <a:ea typeface="+mn-lt"/>
                <a:cs typeface="+mn-lt"/>
              </a:rPr>
              <a:t>Storing the dataset on Google Drive to further start working on Google </a:t>
            </a:r>
            <a:r>
              <a:rPr lang="en-US" sz="2400" dirty="0" err="1">
                <a:ea typeface="+mn-lt"/>
                <a:cs typeface="+mn-lt"/>
              </a:rPr>
              <a:t>Colaboratory</a:t>
            </a:r>
            <a:r>
              <a:rPr lang="en-US" sz="2400" dirty="0">
                <a:ea typeface="+mn-lt"/>
                <a:cs typeface="+mn-lt"/>
              </a:rPr>
              <a:t>.</a:t>
            </a:r>
          </a:p>
          <a:p>
            <a:endParaRPr lang="en-US" sz="2400" dirty="0">
              <a:ea typeface="+mn-lt"/>
              <a:cs typeface="+mn-lt"/>
            </a:endParaRPr>
          </a:p>
          <a:p>
            <a:r>
              <a:rPr lang="en-US" sz="2400" dirty="0">
                <a:ea typeface="+mn-lt"/>
                <a:cs typeface="+mn-lt"/>
              </a:rPr>
              <a:t>Handling failures and errors (in case any).</a:t>
            </a:r>
          </a:p>
        </p:txBody>
      </p:sp>
      <p:pic>
        <p:nvPicPr>
          <p:cNvPr id="7" name="Picture Placeholder 6" descr="Test tubes with one test tube in orange with drops">
            <a:extLst>
              <a:ext uri="{FF2B5EF4-FFF2-40B4-BE49-F238E27FC236}">
                <a16:creationId xmlns:a16="http://schemas.microsoft.com/office/drawing/2014/main" id="{70A9CAB5-92AE-2C08-1CA8-8B55D552EEF8}"/>
              </a:ext>
            </a:extLst>
          </p:cNvPr>
          <p:cNvPicPr>
            <a:picLocks noGrp="1" noChangeAspect="1"/>
          </p:cNvPicPr>
          <p:nvPr>
            <p:ph type="pic" sz="quarter" idx="13"/>
          </p:nvPr>
        </p:nvPicPr>
        <p:blipFill rotWithShape="1">
          <a:blip r:embed="rId2">
            <a:alphaModFix amt="50000"/>
            <a:duotone>
              <a:schemeClr val="accent5">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a:xfrm>
            <a:off x="754537" y="5366578"/>
            <a:ext cx="11263292" cy="1527048"/>
          </a:xfrm>
          <a:custGeom>
            <a:avLst/>
            <a:gdLst>
              <a:gd name="connsiteX0" fmla="*/ 0 w 6515097"/>
              <a:gd name="connsiteY0" fmla="*/ 0 h 2133600"/>
              <a:gd name="connsiteX1" fmla="*/ 6515097 w 6515097"/>
              <a:gd name="connsiteY1" fmla="*/ 0 h 2133600"/>
              <a:gd name="connsiteX2" fmla="*/ 6515097 w 6515097"/>
              <a:gd name="connsiteY2" fmla="*/ 2133600 h 2133600"/>
              <a:gd name="connsiteX3" fmla="*/ 0 w 6515097"/>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6515097" h="2133600">
                <a:moveTo>
                  <a:pt x="0" y="0"/>
                </a:moveTo>
                <a:lnTo>
                  <a:pt x="6515097" y="0"/>
                </a:lnTo>
                <a:lnTo>
                  <a:pt x="6515097" y="2133600"/>
                </a:lnTo>
                <a:lnTo>
                  <a:pt x="0" y="2133600"/>
                </a:lnTo>
                <a:close/>
              </a:path>
            </a:pathLst>
          </a:custGeom>
        </p:spPr>
      </p:pic>
      <p:sp>
        <p:nvSpPr>
          <p:cNvPr id="5" name="TextBox 4">
            <a:extLst>
              <a:ext uri="{FF2B5EF4-FFF2-40B4-BE49-F238E27FC236}">
                <a16:creationId xmlns:a16="http://schemas.microsoft.com/office/drawing/2014/main" id="{E71C0485-23A8-763A-5885-59EB0D8209B4}"/>
              </a:ext>
            </a:extLst>
          </p:cNvPr>
          <p:cNvSpPr txBox="1"/>
          <p:nvPr/>
        </p:nvSpPr>
        <p:spPr>
          <a:xfrm>
            <a:off x="1534637" y="5745381"/>
            <a:ext cx="9703089" cy="769441"/>
          </a:xfrm>
          <a:prstGeom prst="rect">
            <a:avLst/>
          </a:prstGeom>
          <a:noFill/>
        </p:spPr>
        <p:txBody>
          <a:bodyPr wrap="square" rtlCol="0">
            <a:spAutoFit/>
          </a:bodyPr>
          <a:lstStyle/>
          <a:p>
            <a:r>
              <a:rPr lang="en-CA" sz="4400" dirty="0">
                <a:latin typeface="Posterama (Headings)"/>
              </a:rPr>
              <a:t>EXPLORATORY DATA ANALYSIS</a:t>
            </a:r>
          </a:p>
        </p:txBody>
      </p:sp>
    </p:spTree>
    <p:extLst>
      <p:ext uri="{BB962C8B-B14F-4D97-AF65-F5344CB8AC3E}">
        <p14:creationId xmlns:p14="http://schemas.microsoft.com/office/powerpoint/2010/main" val="409420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a:latin typeface="Posterama"/>
                <a:cs typeface="Posterama"/>
              </a:rPr>
              <a:t>SMU 2022</a:t>
            </a:r>
            <a:endParaRPr lang="en-US">
              <a:cs typeface="Posterama"/>
            </a:endParaRP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12</a:t>
            </a:fld>
            <a:endParaRPr lang="en-US"/>
          </a:p>
        </p:txBody>
      </p:sp>
      <p:pic>
        <p:nvPicPr>
          <p:cNvPr id="8" name="Picture Placeholder 7" descr="Pipette diffusing dyes in flasks">
            <a:extLst>
              <a:ext uri="{FF2B5EF4-FFF2-40B4-BE49-F238E27FC236}">
                <a16:creationId xmlns:a16="http://schemas.microsoft.com/office/drawing/2014/main" id="{9DA934D8-2609-4227-78DF-CF8F07A2F9C7}"/>
              </a:ext>
            </a:extLst>
          </p:cNvPr>
          <p:cNvPicPr>
            <a:picLocks noGrp="1" noChangeAspect="1"/>
          </p:cNvPicPr>
          <p:nvPr>
            <p:ph type="pic" sz="quarter" idx="13"/>
          </p:nvPr>
        </p:nvPicPr>
        <p:blipFill rotWithShape="1">
          <a:blip r:embed="rId2">
            <a:alphaModFix/>
            <a:extLst>
              <a:ext uri="{28A0092B-C50C-407E-A947-70E740481C1C}">
                <a14:useLocalDpi xmlns:a14="http://schemas.microsoft.com/office/drawing/2010/main" val="0"/>
              </a:ext>
            </a:extLst>
          </a:blip>
          <a:srcRect t="79" b="79"/>
          <a:stretch/>
        </p:blipFill>
        <p:spPr>
          <a:xfrm>
            <a:off x="6332358" y="1142538"/>
            <a:ext cx="5864999" cy="4480560"/>
          </a:xfrm>
        </p:spPr>
      </p:pic>
      <p:sp>
        <p:nvSpPr>
          <p:cNvPr id="2" name="TextBox 1">
            <a:extLst>
              <a:ext uri="{FF2B5EF4-FFF2-40B4-BE49-F238E27FC236}">
                <a16:creationId xmlns:a16="http://schemas.microsoft.com/office/drawing/2014/main" id="{BC88385F-F959-F86B-3D9A-40FA80B454A4}"/>
              </a:ext>
            </a:extLst>
          </p:cNvPr>
          <p:cNvSpPr txBox="1"/>
          <p:nvPr/>
        </p:nvSpPr>
        <p:spPr>
          <a:xfrm>
            <a:off x="961901" y="2291938"/>
            <a:ext cx="5864999" cy="4154984"/>
          </a:xfrm>
          <a:prstGeom prst="rect">
            <a:avLst/>
          </a:prstGeom>
          <a:noFill/>
        </p:spPr>
        <p:txBody>
          <a:bodyPr wrap="square" rtlCol="0">
            <a:spAutoFit/>
          </a:bodyPr>
          <a:lstStyle/>
          <a:p>
            <a:r>
              <a:rPr lang="en-CA" sz="2400" dirty="0"/>
              <a:t>Merging </a:t>
            </a:r>
            <a:r>
              <a:rPr lang="en-US" sz="2400" dirty="0">
                <a:hlinkClick r:id="rId3"/>
              </a:rPr>
              <a:t>state medication utilization of 2021</a:t>
            </a:r>
            <a:r>
              <a:rPr lang="en-US" sz="2400" dirty="0"/>
              <a:t> &amp; </a:t>
            </a:r>
            <a:r>
              <a:rPr lang="en-US" sz="2400" dirty="0">
                <a:hlinkClick r:id="rId4"/>
              </a:rPr>
              <a:t>state medication utilization of 2022</a:t>
            </a:r>
            <a:endParaRPr lang="en-CA" sz="2400" dirty="0"/>
          </a:p>
          <a:p>
            <a:endParaRPr lang="en-CA" sz="2400" dirty="0"/>
          </a:p>
          <a:p>
            <a:endParaRPr lang="en-CA" sz="2400" dirty="0"/>
          </a:p>
          <a:p>
            <a:r>
              <a:rPr lang="en-CA" sz="2400" dirty="0"/>
              <a:t>Checking for missing values and removing them.</a:t>
            </a:r>
          </a:p>
          <a:p>
            <a:endParaRPr lang="en-CA" sz="2400" dirty="0"/>
          </a:p>
          <a:p>
            <a:r>
              <a:rPr lang="en-CA" sz="2400" dirty="0"/>
              <a:t>Dealing with inconsistencies in the dataset.</a:t>
            </a:r>
          </a:p>
          <a:p>
            <a:endParaRPr lang="en-CA" sz="2400" dirty="0"/>
          </a:p>
          <a:p>
            <a:r>
              <a:rPr lang="en-CA" sz="2400" dirty="0"/>
              <a:t>Segregating the various US states into US main regions for visualization.</a:t>
            </a:r>
          </a:p>
          <a:p>
            <a:endParaRPr lang="en-CA" sz="2400" dirty="0"/>
          </a:p>
        </p:txBody>
      </p:sp>
      <p:sp>
        <p:nvSpPr>
          <p:cNvPr id="3" name="TextBox 2">
            <a:extLst>
              <a:ext uri="{FF2B5EF4-FFF2-40B4-BE49-F238E27FC236}">
                <a16:creationId xmlns:a16="http://schemas.microsoft.com/office/drawing/2014/main" id="{A595EDDC-2AA1-6A1A-A35E-945C3AA04D8C}"/>
              </a:ext>
            </a:extLst>
          </p:cNvPr>
          <p:cNvSpPr txBox="1"/>
          <p:nvPr/>
        </p:nvSpPr>
        <p:spPr>
          <a:xfrm>
            <a:off x="743953" y="318714"/>
            <a:ext cx="8851310" cy="1323439"/>
          </a:xfrm>
          <a:prstGeom prst="rect">
            <a:avLst/>
          </a:prstGeom>
          <a:noFill/>
        </p:spPr>
        <p:txBody>
          <a:bodyPr wrap="square" rtlCol="0">
            <a:spAutoFit/>
          </a:bodyPr>
          <a:lstStyle/>
          <a:p>
            <a:r>
              <a:rPr lang="en-CA" sz="4000" dirty="0">
                <a:latin typeface="Posterama (Headings)"/>
              </a:rPr>
              <a:t>DATA CLEANING &amp; TRANSFORMATION</a:t>
            </a:r>
          </a:p>
        </p:txBody>
      </p:sp>
    </p:spTree>
    <p:extLst>
      <p:ext uri="{BB962C8B-B14F-4D97-AF65-F5344CB8AC3E}">
        <p14:creationId xmlns:p14="http://schemas.microsoft.com/office/powerpoint/2010/main" val="2910866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B04D63B-F836-4A4F-5117-F8D824767366}"/>
              </a:ext>
            </a:extLst>
          </p:cNvPr>
          <p:cNvSpPr>
            <a:spLocks noGrp="1"/>
          </p:cNvSpPr>
          <p:nvPr>
            <p:ph type="sldNum" sz="quarter" idx="11"/>
          </p:nvPr>
        </p:nvSpPr>
        <p:spPr/>
        <p:txBody>
          <a:bodyPr/>
          <a:lstStyle/>
          <a:p>
            <a:fld id="{75DF2D63-3FF5-D547-96B9-BE9CCD1ABA58}" type="slidenum">
              <a:rPr lang="en-US" smtClean="0"/>
              <a:t>13</a:t>
            </a:fld>
            <a:endParaRPr lang="en-US"/>
          </a:p>
        </p:txBody>
      </p:sp>
      <p:sp>
        <p:nvSpPr>
          <p:cNvPr id="5" name="Footer Placeholder 4">
            <a:extLst>
              <a:ext uri="{FF2B5EF4-FFF2-40B4-BE49-F238E27FC236}">
                <a16:creationId xmlns:a16="http://schemas.microsoft.com/office/drawing/2014/main" id="{2263BE46-3197-16E3-29C5-24B52B7A97EE}"/>
              </a:ext>
            </a:extLst>
          </p:cNvPr>
          <p:cNvSpPr>
            <a:spLocks noGrp="1"/>
          </p:cNvSpPr>
          <p:nvPr>
            <p:ph type="ftr" sz="quarter" idx="12"/>
          </p:nvPr>
        </p:nvSpPr>
        <p:spPr/>
        <p:txBody>
          <a:bodyPr/>
          <a:lstStyle/>
          <a:p>
            <a:r>
              <a:rPr lang="en-US"/>
              <a:t>presentation title</a:t>
            </a:r>
          </a:p>
        </p:txBody>
      </p:sp>
      <p:pic>
        <p:nvPicPr>
          <p:cNvPr id="6146" name="Picture 2" descr="Free Healthcare Wallpaper Downloads, [100+] Healthcare Wallpapers for FREE  | Wallpapers.com">
            <a:extLst>
              <a:ext uri="{FF2B5EF4-FFF2-40B4-BE49-F238E27FC236}">
                <a16:creationId xmlns:a16="http://schemas.microsoft.com/office/drawing/2014/main" id="{67BF6E6C-F392-381D-DE4B-09B68B5DC184}"/>
              </a:ext>
            </a:extLst>
          </p:cNvPr>
          <p:cNvPicPr>
            <a:picLocks noChangeAspect="1" noChangeArrowheads="1"/>
          </p:cNvPicPr>
          <p:nvPr/>
        </p:nvPicPr>
        <p:blipFill>
          <a:blip r:embed="rId2">
            <a:alphaModFix amt="42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A14F86B-6E8D-CF86-780F-310C1296CCEA}"/>
              </a:ext>
            </a:extLst>
          </p:cNvPr>
          <p:cNvSpPr txBox="1"/>
          <p:nvPr/>
        </p:nvSpPr>
        <p:spPr>
          <a:xfrm>
            <a:off x="2072244" y="2921168"/>
            <a:ext cx="8047512" cy="1015663"/>
          </a:xfrm>
          <a:prstGeom prst="rect">
            <a:avLst/>
          </a:prstGeom>
          <a:noFill/>
        </p:spPr>
        <p:txBody>
          <a:bodyPr wrap="square" rtlCol="0">
            <a:spAutoFit/>
          </a:bodyPr>
          <a:lstStyle/>
          <a:p>
            <a:r>
              <a:rPr lang="en-CA" sz="6000" b="1" dirty="0">
                <a:latin typeface="Posterama (Headings)"/>
              </a:rPr>
              <a:t>DATA ANALYSIS</a:t>
            </a:r>
          </a:p>
        </p:txBody>
      </p:sp>
    </p:spTree>
    <p:extLst>
      <p:ext uri="{BB962C8B-B14F-4D97-AF65-F5344CB8AC3E}">
        <p14:creationId xmlns:p14="http://schemas.microsoft.com/office/powerpoint/2010/main" val="423198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 name="Slide Number Placeholder 3">
            <a:extLst>
              <a:ext uri="{FF2B5EF4-FFF2-40B4-BE49-F238E27FC236}">
                <a16:creationId xmlns:a16="http://schemas.microsoft.com/office/drawing/2014/main" id="{E954BDC2-E4DA-47C4-28D7-38ED410C7F5B}"/>
              </a:ext>
            </a:extLst>
          </p:cNvPr>
          <p:cNvSpPr>
            <a:spLocks noGrp="1"/>
          </p:cNvSpPr>
          <p:nvPr>
            <p:ph type="sldNum" sz="quarter" idx="11"/>
          </p:nvPr>
        </p:nvSpPr>
        <p:spPr>
          <a:xfrm>
            <a:off x="420624" y="6019801"/>
            <a:ext cx="457200" cy="184150"/>
          </a:xfrm>
        </p:spPr>
        <p:txBody>
          <a:bodyPr/>
          <a:lstStyle/>
          <a:p>
            <a:pPr>
              <a:spcAft>
                <a:spcPts val="600"/>
              </a:spcAft>
            </a:pPr>
            <a:fld id="{75DF2D63-3FF5-D547-96B9-BE9CCD1ABA58}" type="slidenum">
              <a:rPr lang="en-US" smtClean="0"/>
              <a:pPr>
                <a:spcAft>
                  <a:spcPts val="600"/>
                </a:spcAft>
              </a:pPr>
              <a:t>14</a:t>
            </a:fld>
            <a:endParaRPr lang="en-US"/>
          </a:p>
        </p:txBody>
      </p:sp>
      <p:sp>
        <p:nvSpPr>
          <p:cNvPr id="1041" name="Footer Placeholder 4">
            <a:extLst>
              <a:ext uri="{FF2B5EF4-FFF2-40B4-BE49-F238E27FC236}">
                <a16:creationId xmlns:a16="http://schemas.microsoft.com/office/drawing/2014/main" id="{B2B8B340-41BA-B6D2-C7AD-AE9FB18C8CD3}"/>
              </a:ext>
            </a:extLst>
          </p:cNvPr>
          <p:cNvSpPr>
            <a:spLocks noGrp="1"/>
          </p:cNvSpPr>
          <p:nvPr>
            <p:ph type="ftr" sz="quarter" idx="12"/>
          </p:nvPr>
        </p:nvSpPr>
        <p:spPr>
          <a:xfrm rot="16200000">
            <a:off x="-242952" y="1451496"/>
            <a:ext cx="1784352" cy="189457"/>
          </a:xfrm>
        </p:spPr>
        <p:txBody>
          <a:bodyPr/>
          <a:lstStyle/>
          <a:p>
            <a:pPr>
              <a:spcAft>
                <a:spcPts val="600"/>
              </a:spcAft>
            </a:pPr>
            <a:r>
              <a:rPr lang="en-US"/>
              <a:t>presentation title</a:t>
            </a:r>
          </a:p>
        </p:txBody>
      </p:sp>
      <p:sp>
        <p:nvSpPr>
          <p:cNvPr id="5" name="TextBox 4">
            <a:extLst>
              <a:ext uri="{FF2B5EF4-FFF2-40B4-BE49-F238E27FC236}">
                <a16:creationId xmlns:a16="http://schemas.microsoft.com/office/drawing/2014/main" id="{E1BC9763-B89A-E26B-9A48-88F0E5958896}"/>
              </a:ext>
            </a:extLst>
          </p:cNvPr>
          <p:cNvSpPr txBox="1"/>
          <p:nvPr/>
        </p:nvSpPr>
        <p:spPr>
          <a:xfrm>
            <a:off x="67539" y="5582226"/>
            <a:ext cx="2540577" cy="11378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pic>
        <p:nvPicPr>
          <p:cNvPr id="1034" name="Picture 10">
            <a:extLst>
              <a:ext uri="{FF2B5EF4-FFF2-40B4-BE49-F238E27FC236}">
                <a16:creationId xmlns:a16="http://schemas.microsoft.com/office/drawing/2014/main" id="{E2FD7EC7-891C-8298-7E87-114B1F555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307" y="1238684"/>
            <a:ext cx="6101030" cy="413817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E71BF568-335E-4269-CFD4-861D9B66E5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1016" y="1238685"/>
            <a:ext cx="6070677" cy="41381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F1FFE41D-B5D1-98F2-F1E0-F625367718F6}"/>
              </a:ext>
            </a:extLst>
          </p:cNvPr>
          <p:cNvSpPr txBox="1"/>
          <p:nvPr/>
        </p:nvSpPr>
        <p:spPr>
          <a:xfrm>
            <a:off x="1402976" y="5389561"/>
            <a:ext cx="10956721" cy="646331"/>
          </a:xfrm>
          <a:prstGeom prst="rect">
            <a:avLst/>
          </a:prstGeom>
          <a:noFill/>
        </p:spPr>
        <p:txBody>
          <a:bodyPr wrap="square" rtlCol="0">
            <a:spAutoFit/>
          </a:bodyPr>
          <a:lstStyle/>
          <a:p>
            <a:r>
              <a:rPr lang="en-CA" sz="3600" b="1" dirty="0">
                <a:solidFill>
                  <a:schemeClr val="accent3">
                    <a:lumMod val="75000"/>
                  </a:schemeClr>
                </a:solidFill>
              </a:rPr>
              <a:t>Variation in FFSU Type of Utilization in 2021 &amp; 2022</a:t>
            </a:r>
          </a:p>
        </p:txBody>
      </p:sp>
    </p:spTree>
    <p:extLst>
      <p:ext uri="{BB962C8B-B14F-4D97-AF65-F5344CB8AC3E}">
        <p14:creationId xmlns:p14="http://schemas.microsoft.com/office/powerpoint/2010/main" val="2924417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 name="Slide Number Placeholder 3">
            <a:extLst>
              <a:ext uri="{FF2B5EF4-FFF2-40B4-BE49-F238E27FC236}">
                <a16:creationId xmlns:a16="http://schemas.microsoft.com/office/drawing/2014/main" id="{E954BDC2-E4DA-47C4-28D7-38ED410C7F5B}"/>
              </a:ext>
            </a:extLst>
          </p:cNvPr>
          <p:cNvSpPr>
            <a:spLocks noGrp="1"/>
          </p:cNvSpPr>
          <p:nvPr>
            <p:ph type="sldNum" sz="quarter" idx="11"/>
          </p:nvPr>
        </p:nvSpPr>
        <p:spPr>
          <a:xfrm>
            <a:off x="420624" y="6019801"/>
            <a:ext cx="457200" cy="184150"/>
          </a:xfrm>
        </p:spPr>
        <p:txBody>
          <a:bodyPr/>
          <a:lstStyle/>
          <a:p>
            <a:pPr>
              <a:spcAft>
                <a:spcPts val="600"/>
              </a:spcAft>
            </a:pPr>
            <a:fld id="{75DF2D63-3FF5-D547-96B9-BE9CCD1ABA58}" type="slidenum">
              <a:rPr lang="en-US" smtClean="0"/>
              <a:pPr>
                <a:spcAft>
                  <a:spcPts val="600"/>
                </a:spcAft>
              </a:pPr>
              <a:t>15</a:t>
            </a:fld>
            <a:endParaRPr lang="en-US"/>
          </a:p>
        </p:txBody>
      </p:sp>
      <p:sp>
        <p:nvSpPr>
          <p:cNvPr id="1041" name="Footer Placeholder 4">
            <a:extLst>
              <a:ext uri="{FF2B5EF4-FFF2-40B4-BE49-F238E27FC236}">
                <a16:creationId xmlns:a16="http://schemas.microsoft.com/office/drawing/2014/main" id="{B2B8B340-41BA-B6D2-C7AD-AE9FB18C8CD3}"/>
              </a:ext>
            </a:extLst>
          </p:cNvPr>
          <p:cNvSpPr>
            <a:spLocks noGrp="1"/>
          </p:cNvSpPr>
          <p:nvPr>
            <p:ph type="ftr" sz="quarter" idx="12"/>
          </p:nvPr>
        </p:nvSpPr>
        <p:spPr>
          <a:xfrm rot="16200000">
            <a:off x="-242952" y="1451496"/>
            <a:ext cx="1784352" cy="189457"/>
          </a:xfrm>
        </p:spPr>
        <p:txBody>
          <a:bodyPr/>
          <a:lstStyle/>
          <a:p>
            <a:pPr>
              <a:spcAft>
                <a:spcPts val="600"/>
              </a:spcAft>
            </a:pPr>
            <a:r>
              <a:rPr lang="en-US"/>
              <a:t>presentation title</a:t>
            </a:r>
          </a:p>
        </p:txBody>
      </p:sp>
      <p:sp>
        <p:nvSpPr>
          <p:cNvPr id="5" name="TextBox 4">
            <a:extLst>
              <a:ext uri="{FF2B5EF4-FFF2-40B4-BE49-F238E27FC236}">
                <a16:creationId xmlns:a16="http://schemas.microsoft.com/office/drawing/2014/main" id="{E1BC9763-B89A-E26B-9A48-88F0E5958896}"/>
              </a:ext>
            </a:extLst>
          </p:cNvPr>
          <p:cNvSpPr txBox="1"/>
          <p:nvPr/>
        </p:nvSpPr>
        <p:spPr>
          <a:xfrm>
            <a:off x="67539" y="5582226"/>
            <a:ext cx="2540577" cy="11378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pic>
        <p:nvPicPr>
          <p:cNvPr id="2054" name="Picture 6">
            <a:extLst>
              <a:ext uri="{FF2B5EF4-FFF2-40B4-BE49-F238E27FC236}">
                <a16:creationId xmlns:a16="http://schemas.microsoft.com/office/drawing/2014/main" id="{147304C4-6153-2530-620F-9DECE91136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824" y="1193446"/>
            <a:ext cx="6426037" cy="438041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233B3B4B-F056-B221-80F9-E3509E55A6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4908" y="1193446"/>
            <a:ext cx="6367092" cy="431864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8104C27-1109-3E31-386E-4A5DA41D0A75}"/>
              </a:ext>
            </a:extLst>
          </p:cNvPr>
          <p:cNvSpPr txBox="1"/>
          <p:nvPr/>
        </p:nvSpPr>
        <p:spPr>
          <a:xfrm>
            <a:off x="1011695" y="5465545"/>
            <a:ext cx="10239498" cy="646331"/>
          </a:xfrm>
          <a:prstGeom prst="rect">
            <a:avLst/>
          </a:prstGeom>
          <a:noFill/>
        </p:spPr>
        <p:txBody>
          <a:bodyPr wrap="square">
            <a:spAutoFit/>
          </a:bodyPr>
          <a:lstStyle/>
          <a:p>
            <a:r>
              <a:rPr lang="en-CA" sz="3600" b="1" dirty="0">
                <a:solidFill>
                  <a:schemeClr val="accent3">
                    <a:lumMod val="75000"/>
                  </a:schemeClr>
                </a:solidFill>
              </a:rPr>
              <a:t>Variation in MCOU Type of Utilization in 2021 &amp; 2022</a:t>
            </a:r>
          </a:p>
        </p:txBody>
      </p:sp>
    </p:spTree>
    <p:extLst>
      <p:ext uri="{BB962C8B-B14F-4D97-AF65-F5344CB8AC3E}">
        <p14:creationId xmlns:p14="http://schemas.microsoft.com/office/powerpoint/2010/main" val="120859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 name="Slide Number Placeholder 3">
            <a:extLst>
              <a:ext uri="{FF2B5EF4-FFF2-40B4-BE49-F238E27FC236}">
                <a16:creationId xmlns:a16="http://schemas.microsoft.com/office/drawing/2014/main" id="{E954BDC2-E4DA-47C4-28D7-38ED410C7F5B}"/>
              </a:ext>
            </a:extLst>
          </p:cNvPr>
          <p:cNvSpPr>
            <a:spLocks noGrp="1"/>
          </p:cNvSpPr>
          <p:nvPr>
            <p:ph type="sldNum" sz="quarter" idx="11"/>
          </p:nvPr>
        </p:nvSpPr>
        <p:spPr>
          <a:xfrm>
            <a:off x="420624" y="6019801"/>
            <a:ext cx="457200" cy="184150"/>
          </a:xfrm>
        </p:spPr>
        <p:txBody>
          <a:bodyPr/>
          <a:lstStyle/>
          <a:p>
            <a:pPr>
              <a:spcAft>
                <a:spcPts val="600"/>
              </a:spcAft>
            </a:pPr>
            <a:fld id="{75DF2D63-3FF5-D547-96B9-BE9CCD1ABA58}" type="slidenum">
              <a:rPr lang="en-US" smtClean="0"/>
              <a:pPr>
                <a:spcAft>
                  <a:spcPts val="600"/>
                </a:spcAft>
              </a:pPr>
              <a:t>16</a:t>
            </a:fld>
            <a:endParaRPr lang="en-US"/>
          </a:p>
        </p:txBody>
      </p:sp>
      <p:sp>
        <p:nvSpPr>
          <p:cNvPr id="1041" name="Footer Placeholder 4">
            <a:extLst>
              <a:ext uri="{FF2B5EF4-FFF2-40B4-BE49-F238E27FC236}">
                <a16:creationId xmlns:a16="http://schemas.microsoft.com/office/drawing/2014/main" id="{B2B8B340-41BA-B6D2-C7AD-AE9FB18C8CD3}"/>
              </a:ext>
            </a:extLst>
          </p:cNvPr>
          <p:cNvSpPr>
            <a:spLocks noGrp="1"/>
          </p:cNvSpPr>
          <p:nvPr>
            <p:ph type="ftr" sz="quarter" idx="12"/>
          </p:nvPr>
        </p:nvSpPr>
        <p:spPr>
          <a:xfrm rot="16200000">
            <a:off x="-242952" y="1451496"/>
            <a:ext cx="1784352" cy="189457"/>
          </a:xfrm>
        </p:spPr>
        <p:txBody>
          <a:bodyPr/>
          <a:lstStyle/>
          <a:p>
            <a:pPr>
              <a:spcAft>
                <a:spcPts val="600"/>
              </a:spcAft>
            </a:pPr>
            <a:r>
              <a:rPr lang="en-US"/>
              <a:t>presentation title</a:t>
            </a:r>
          </a:p>
        </p:txBody>
      </p:sp>
      <p:sp>
        <p:nvSpPr>
          <p:cNvPr id="5" name="TextBox 4">
            <a:extLst>
              <a:ext uri="{FF2B5EF4-FFF2-40B4-BE49-F238E27FC236}">
                <a16:creationId xmlns:a16="http://schemas.microsoft.com/office/drawing/2014/main" id="{E1BC9763-B89A-E26B-9A48-88F0E5958896}"/>
              </a:ext>
            </a:extLst>
          </p:cNvPr>
          <p:cNvSpPr txBox="1"/>
          <p:nvPr/>
        </p:nvSpPr>
        <p:spPr>
          <a:xfrm>
            <a:off x="67539" y="5582226"/>
            <a:ext cx="2540577" cy="11378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pic>
        <p:nvPicPr>
          <p:cNvPr id="3074" name="Picture 2">
            <a:extLst>
              <a:ext uri="{FF2B5EF4-FFF2-40B4-BE49-F238E27FC236}">
                <a16:creationId xmlns:a16="http://schemas.microsoft.com/office/drawing/2014/main" id="{2ED104C1-D152-D703-4C37-0366C12490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824" y="898526"/>
            <a:ext cx="10487025" cy="530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575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 name="Slide Number Placeholder 3">
            <a:extLst>
              <a:ext uri="{FF2B5EF4-FFF2-40B4-BE49-F238E27FC236}">
                <a16:creationId xmlns:a16="http://schemas.microsoft.com/office/drawing/2014/main" id="{E954BDC2-E4DA-47C4-28D7-38ED410C7F5B}"/>
              </a:ext>
            </a:extLst>
          </p:cNvPr>
          <p:cNvSpPr>
            <a:spLocks noGrp="1"/>
          </p:cNvSpPr>
          <p:nvPr>
            <p:ph type="sldNum" sz="quarter" idx="11"/>
          </p:nvPr>
        </p:nvSpPr>
        <p:spPr>
          <a:xfrm>
            <a:off x="420624" y="6019801"/>
            <a:ext cx="457200" cy="184150"/>
          </a:xfrm>
        </p:spPr>
        <p:txBody>
          <a:bodyPr/>
          <a:lstStyle/>
          <a:p>
            <a:pPr>
              <a:spcAft>
                <a:spcPts val="600"/>
              </a:spcAft>
            </a:pPr>
            <a:fld id="{75DF2D63-3FF5-D547-96B9-BE9CCD1ABA58}" type="slidenum">
              <a:rPr lang="en-US" smtClean="0"/>
              <a:pPr>
                <a:spcAft>
                  <a:spcPts val="600"/>
                </a:spcAft>
              </a:pPr>
              <a:t>17</a:t>
            </a:fld>
            <a:endParaRPr lang="en-US"/>
          </a:p>
        </p:txBody>
      </p:sp>
      <p:sp>
        <p:nvSpPr>
          <p:cNvPr id="1041" name="Footer Placeholder 4">
            <a:extLst>
              <a:ext uri="{FF2B5EF4-FFF2-40B4-BE49-F238E27FC236}">
                <a16:creationId xmlns:a16="http://schemas.microsoft.com/office/drawing/2014/main" id="{B2B8B340-41BA-B6D2-C7AD-AE9FB18C8CD3}"/>
              </a:ext>
            </a:extLst>
          </p:cNvPr>
          <p:cNvSpPr>
            <a:spLocks noGrp="1"/>
          </p:cNvSpPr>
          <p:nvPr>
            <p:ph type="ftr" sz="quarter" idx="12"/>
          </p:nvPr>
        </p:nvSpPr>
        <p:spPr>
          <a:xfrm rot="16200000">
            <a:off x="-242952" y="1451496"/>
            <a:ext cx="1784352" cy="189457"/>
          </a:xfrm>
        </p:spPr>
        <p:txBody>
          <a:bodyPr/>
          <a:lstStyle/>
          <a:p>
            <a:pPr>
              <a:spcAft>
                <a:spcPts val="600"/>
              </a:spcAft>
            </a:pPr>
            <a:r>
              <a:rPr lang="en-US"/>
              <a:t>presentation title</a:t>
            </a:r>
          </a:p>
        </p:txBody>
      </p:sp>
      <p:sp>
        <p:nvSpPr>
          <p:cNvPr id="5" name="TextBox 4">
            <a:extLst>
              <a:ext uri="{FF2B5EF4-FFF2-40B4-BE49-F238E27FC236}">
                <a16:creationId xmlns:a16="http://schemas.microsoft.com/office/drawing/2014/main" id="{E1BC9763-B89A-E26B-9A48-88F0E5958896}"/>
              </a:ext>
            </a:extLst>
          </p:cNvPr>
          <p:cNvSpPr txBox="1"/>
          <p:nvPr/>
        </p:nvSpPr>
        <p:spPr>
          <a:xfrm>
            <a:off x="67539" y="5582226"/>
            <a:ext cx="2540577" cy="11378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pic>
        <p:nvPicPr>
          <p:cNvPr id="4098" name="Picture 2">
            <a:extLst>
              <a:ext uri="{FF2B5EF4-FFF2-40B4-BE49-F238E27FC236}">
                <a16:creationId xmlns:a16="http://schemas.microsoft.com/office/drawing/2014/main" id="{C4120FEB-56DA-0CA1-7CCE-9AEE1C9F93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223" y="657236"/>
            <a:ext cx="10988281" cy="5559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610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 name="Slide Number Placeholder 3">
            <a:extLst>
              <a:ext uri="{FF2B5EF4-FFF2-40B4-BE49-F238E27FC236}">
                <a16:creationId xmlns:a16="http://schemas.microsoft.com/office/drawing/2014/main" id="{E954BDC2-E4DA-47C4-28D7-38ED410C7F5B}"/>
              </a:ext>
            </a:extLst>
          </p:cNvPr>
          <p:cNvSpPr>
            <a:spLocks noGrp="1"/>
          </p:cNvSpPr>
          <p:nvPr>
            <p:ph type="sldNum" sz="quarter" idx="11"/>
          </p:nvPr>
        </p:nvSpPr>
        <p:spPr>
          <a:xfrm>
            <a:off x="420624" y="6019801"/>
            <a:ext cx="457200" cy="184150"/>
          </a:xfrm>
        </p:spPr>
        <p:txBody>
          <a:bodyPr/>
          <a:lstStyle/>
          <a:p>
            <a:pPr>
              <a:spcAft>
                <a:spcPts val="600"/>
              </a:spcAft>
            </a:pPr>
            <a:fld id="{75DF2D63-3FF5-D547-96B9-BE9CCD1ABA58}" type="slidenum">
              <a:rPr lang="en-US" smtClean="0"/>
              <a:pPr>
                <a:spcAft>
                  <a:spcPts val="600"/>
                </a:spcAft>
              </a:pPr>
              <a:t>18</a:t>
            </a:fld>
            <a:endParaRPr lang="en-US"/>
          </a:p>
        </p:txBody>
      </p:sp>
      <p:sp>
        <p:nvSpPr>
          <p:cNvPr id="1041" name="Footer Placeholder 4">
            <a:extLst>
              <a:ext uri="{FF2B5EF4-FFF2-40B4-BE49-F238E27FC236}">
                <a16:creationId xmlns:a16="http://schemas.microsoft.com/office/drawing/2014/main" id="{B2B8B340-41BA-B6D2-C7AD-AE9FB18C8CD3}"/>
              </a:ext>
            </a:extLst>
          </p:cNvPr>
          <p:cNvSpPr>
            <a:spLocks noGrp="1"/>
          </p:cNvSpPr>
          <p:nvPr>
            <p:ph type="ftr" sz="quarter" idx="12"/>
          </p:nvPr>
        </p:nvSpPr>
        <p:spPr>
          <a:xfrm rot="16200000">
            <a:off x="-242952" y="1451496"/>
            <a:ext cx="1784352" cy="189457"/>
          </a:xfrm>
        </p:spPr>
        <p:txBody>
          <a:bodyPr/>
          <a:lstStyle/>
          <a:p>
            <a:pPr>
              <a:spcAft>
                <a:spcPts val="600"/>
              </a:spcAft>
            </a:pPr>
            <a:r>
              <a:rPr lang="en-US"/>
              <a:t>presentation title</a:t>
            </a:r>
          </a:p>
        </p:txBody>
      </p:sp>
      <p:sp>
        <p:nvSpPr>
          <p:cNvPr id="5" name="TextBox 4">
            <a:extLst>
              <a:ext uri="{FF2B5EF4-FFF2-40B4-BE49-F238E27FC236}">
                <a16:creationId xmlns:a16="http://schemas.microsoft.com/office/drawing/2014/main" id="{E1BC9763-B89A-E26B-9A48-88F0E5958896}"/>
              </a:ext>
            </a:extLst>
          </p:cNvPr>
          <p:cNvSpPr txBox="1"/>
          <p:nvPr/>
        </p:nvSpPr>
        <p:spPr>
          <a:xfrm>
            <a:off x="67539" y="5582226"/>
            <a:ext cx="2540577" cy="11378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pic>
        <p:nvPicPr>
          <p:cNvPr id="5122" name="Picture 2">
            <a:extLst>
              <a:ext uri="{FF2B5EF4-FFF2-40B4-BE49-F238E27FC236}">
                <a16:creationId xmlns:a16="http://schemas.microsoft.com/office/drawing/2014/main" id="{091B30D1-41AF-EA58-86FB-00A5EA9F5C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953" y="0"/>
            <a:ext cx="7173647"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E611258-B28D-91BB-3C39-012C70019B95}"/>
              </a:ext>
            </a:extLst>
          </p:cNvPr>
          <p:cNvSpPr txBox="1"/>
          <p:nvPr/>
        </p:nvSpPr>
        <p:spPr>
          <a:xfrm>
            <a:off x="8107058" y="2438401"/>
            <a:ext cx="3233330" cy="1938992"/>
          </a:xfrm>
          <a:prstGeom prst="rect">
            <a:avLst/>
          </a:prstGeom>
          <a:noFill/>
        </p:spPr>
        <p:txBody>
          <a:bodyPr wrap="square" rtlCol="0">
            <a:spAutoFit/>
          </a:bodyPr>
          <a:lstStyle/>
          <a:p>
            <a:pPr algn="r"/>
            <a:r>
              <a:rPr lang="en-CA" sz="4000" b="1" dirty="0">
                <a:solidFill>
                  <a:schemeClr val="accent3">
                    <a:lumMod val="75000"/>
                  </a:schemeClr>
                </a:solidFill>
              </a:rPr>
              <a:t>MOST CONSUMED MEDICATIONS </a:t>
            </a:r>
          </a:p>
        </p:txBody>
      </p:sp>
    </p:spTree>
    <p:extLst>
      <p:ext uri="{BB962C8B-B14F-4D97-AF65-F5344CB8AC3E}">
        <p14:creationId xmlns:p14="http://schemas.microsoft.com/office/powerpoint/2010/main" val="1205264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medical health care icon element interactive design innovation concept  background - Salient Healthcare">
            <a:extLst>
              <a:ext uri="{FF2B5EF4-FFF2-40B4-BE49-F238E27FC236}">
                <a16:creationId xmlns:a16="http://schemas.microsoft.com/office/drawing/2014/main" id="{4E03E3C4-A629-8766-1A45-63AABEDA589F}"/>
              </a:ext>
            </a:extLst>
          </p:cNvPr>
          <p:cNvPicPr>
            <a:picLocks noChangeAspect="1" noChangeArrowheads="1"/>
          </p:cNvPicPr>
          <p:nvPr/>
        </p:nvPicPr>
        <p:blipFill rotWithShape="1">
          <a:blip r:embed="rId2">
            <a:alphaModFix amt="43000"/>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EECF9DE-F3CD-DF60-33D8-FFA311356639}"/>
              </a:ext>
            </a:extLst>
          </p:cNvPr>
          <p:cNvSpPr txBox="1"/>
          <p:nvPr/>
        </p:nvSpPr>
        <p:spPr>
          <a:xfrm>
            <a:off x="1306286" y="771896"/>
            <a:ext cx="3886200" cy="1151907"/>
          </a:xfrm>
          <a:prstGeom prst="rect">
            <a:avLst/>
          </a:prstGeom>
        </p:spPr>
        <p:txBody>
          <a:bodyPr vert="horz" lIns="0" tIns="0" rIns="0" bIns="0" rtlCol="0">
            <a:normAutofit/>
          </a:bodyPr>
          <a:lstStyle/>
          <a:p>
            <a:pPr>
              <a:lnSpc>
                <a:spcPct val="90000"/>
              </a:lnSpc>
              <a:spcAft>
                <a:spcPts val="600"/>
              </a:spcAft>
              <a:buFont typeface="Arial" panose="020B0604020202020204" pitchFamily="34" charset="0"/>
            </a:pPr>
            <a:endParaRPr lang="en-US" sz="1400" dirty="0"/>
          </a:p>
        </p:txBody>
      </p:sp>
      <p:sp>
        <p:nvSpPr>
          <p:cNvPr id="4" name="Slide Number Placeholder 3" hidden="1">
            <a:extLst>
              <a:ext uri="{FF2B5EF4-FFF2-40B4-BE49-F238E27FC236}">
                <a16:creationId xmlns:a16="http://schemas.microsoft.com/office/drawing/2014/main" id="{B30F3369-2350-BBE9-80BD-43ECFA136C07}"/>
              </a:ext>
            </a:extLst>
          </p:cNvPr>
          <p:cNvSpPr>
            <a:spLocks noGrp="1"/>
          </p:cNvSpPr>
          <p:nvPr>
            <p:ph type="sldNum" sz="quarter" idx="11"/>
          </p:nvPr>
        </p:nvSpPr>
        <p:spPr>
          <a:xfrm>
            <a:off x="420624" y="6019801"/>
            <a:ext cx="457200" cy="184150"/>
          </a:xfrm>
        </p:spPr>
        <p:txBody>
          <a:bodyPr vert="horz" lIns="0" tIns="0" rIns="0" bIns="0" rtlCol="0" anchor="ctr">
            <a:normAutofit/>
          </a:bodyPr>
          <a:lstStyle/>
          <a:p>
            <a:pPr>
              <a:spcAft>
                <a:spcPts val="600"/>
              </a:spcAft>
            </a:pPr>
            <a:fld id="{75DF2D63-3FF5-D547-96B9-BE9CCD1ABA58}" type="slidenum">
              <a:rPr lang="en-US" smtClean="0"/>
              <a:pPr>
                <a:spcAft>
                  <a:spcPts val="600"/>
                </a:spcAft>
              </a:pPr>
              <a:t>19</a:t>
            </a:fld>
            <a:endParaRPr lang="en-US"/>
          </a:p>
        </p:txBody>
      </p:sp>
      <p:sp>
        <p:nvSpPr>
          <p:cNvPr id="9" name="TextBox 8">
            <a:extLst>
              <a:ext uri="{FF2B5EF4-FFF2-40B4-BE49-F238E27FC236}">
                <a16:creationId xmlns:a16="http://schemas.microsoft.com/office/drawing/2014/main" id="{154D12C9-E9EB-1895-F6BA-DB80E3DF0516}"/>
              </a:ext>
            </a:extLst>
          </p:cNvPr>
          <p:cNvSpPr txBox="1"/>
          <p:nvPr/>
        </p:nvSpPr>
        <p:spPr>
          <a:xfrm>
            <a:off x="1196439" y="516852"/>
            <a:ext cx="6216732" cy="830997"/>
          </a:xfrm>
          <a:prstGeom prst="rect">
            <a:avLst/>
          </a:prstGeom>
          <a:noFill/>
        </p:spPr>
        <p:txBody>
          <a:bodyPr wrap="square">
            <a:spAutoFit/>
          </a:bodyPr>
          <a:lstStyle/>
          <a:p>
            <a:r>
              <a:rPr lang="en-CA" sz="4800" dirty="0">
                <a:latin typeface="Posterama (Headings)CONSLU"/>
              </a:rPr>
              <a:t>CONCLUSIONS</a:t>
            </a:r>
          </a:p>
        </p:txBody>
      </p:sp>
      <p:sp>
        <p:nvSpPr>
          <p:cNvPr id="13" name="Rectangle 12">
            <a:extLst>
              <a:ext uri="{FF2B5EF4-FFF2-40B4-BE49-F238E27FC236}">
                <a16:creationId xmlns:a16="http://schemas.microsoft.com/office/drawing/2014/main" id="{01A09DC9-3C4A-FA79-6ACA-8FD258F53DEA}"/>
              </a:ext>
            </a:extLst>
          </p:cNvPr>
          <p:cNvSpPr/>
          <p:nvPr/>
        </p:nvSpPr>
        <p:spPr>
          <a:xfrm>
            <a:off x="0" y="1511301"/>
            <a:ext cx="12192000" cy="5176946"/>
          </a:xfrm>
          <a:prstGeom prst="rect">
            <a:avLst/>
          </a:prstGeom>
          <a:solidFill>
            <a:schemeClr val="bg1">
              <a:alpha val="7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33BCB6F1-7353-10EB-39FB-1A11360750CA}"/>
              </a:ext>
            </a:extLst>
          </p:cNvPr>
          <p:cNvSpPr txBox="1"/>
          <p:nvPr/>
        </p:nvSpPr>
        <p:spPr>
          <a:xfrm>
            <a:off x="700727" y="1856155"/>
            <a:ext cx="11362046" cy="4832092"/>
          </a:xfrm>
          <a:prstGeom prst="rect">
            <a:avLst/>
          </a:prstGeom>
          <a:noFill/>
        </p:spPr>
        <p:txBody>
          <a:bodyPr wrap="square">
            <a:spAutoFit/>
          </a:bodyPr>
          <a:lstStyle/>
          <a:p>
            <a:pPr marL="342900" indent="-342900">
              <a:buFont typeface="Arial" panose="020B0604020202020204" pitchFamily="34" charset="0"/>
              <a:buChar char="•"/>
            </a:pPr>
            <a:r>
              <a:rPr lang="en-CA" sz="2200" b="1" dirty="0"/>
              <a:t>The Southern region utilizes the most medications in the FFSU type in both 2021 and 2022.</a:t>
            </a:r>
          </a:p>
          <a:p>
            <a:pPr marL="342900" indent="-342900">
              <a:buFont typeface="Arial" panose="020B0604020202020204" pitchFamily="34" charset="0"/>
              <a:buChar char="•"/>
            </a:pPr>
            <a:endParaRPr lang="en-CA" sz="2200" b="1" dirty="0"/>
          </a:p>
          <a:p>
            <a:pPr marL="342900" indent="-342900">
              <a:buFont typeface="Arial" panose="020B0604020202020204" pitchFamily="34" charset="0"/>
              <a:buChar char="•"/>
            </a:pPr>
            <a:r>
              <a:rPr lang="en-CA" sz="2200" b="1" dirty="0"/>
              <a:t>The Northeast has the least MCOU type of utilization in the year 2021 while in 2022 West has the least utilization.</a:t>
            </a:r>
          </a:p>
          <a:p>
            <a:pPr marL="342900" indent="-342900">
              <a:buFont typeface="Arial" panose="020B0604020202020204" pitchFamily="34" charset="0"/>
              <a:buChar char="•"/>
            </a:pPr>
            <a:endParaRPr lang="en-CA" sz="2200" b="1" dirty="0"/>
          </a:p>
          <a:p>
            <a:pPr marL="342900" indent="-342900">
              <a:buFont typeface="Arial" panose="020B0604020202020204" pitchFamily="34" charset="0"/>
              <a:buChar char="•"/>
            </a:pPr>
            <a:r>
              <a:rPr lang="en-CA" sz="2200" b="1" dirty="0"/>
              <a:t>Utmost amount was reimbursed in the Southern region in 2021 while it was approximately the same for the other e regions while in 2022 the reimbursement amount differed more than the previous year.</a:t>
            </a:r>
          </a:p>
          <a:p>
            <a:pPr marL="342900" indent="-342900">
              <a:buFont typeface="Arial" panose="020B0604020202020204" pitchFamily="34" charset="0"/>
              <a:buChar char="•"/>
            </a:pPr>
            <a:endParaRPr lang="en-CA" sz="2200" b="1" dirty="0"/>
          </a:p>
          <a:p>
            <a:pPr marL="342900" indent="-342900">
              <a:buFont typeface="Arial" panose="020B0604020202020204" pitchFamily="34" charset="0"/>
              <a:buChar char="•"/>
            </a:pPr>
            <a:r>
              <a:rPr lang="en-CA" sz="2200" b="1" dirty="0"/>
              <a:t>The most units of medications reimbursed in the two years was in the Southern region.</a:t>
            </a:r>
          </a:p>
          <a:p>
            <a:pPr marL="342900" indent="-342900">
              <a:buFont typeface="Arial" panose="020B0604020202020204" pitchFamily="34" charset="0"/>
              <a:buChar char="•"/>
            </a:pPr>
            <a:endParaRPr lang="en-CA" sz="2200" b="1" dirty="0"/>
          </a:p>
          <a:p>
            <a:pPr marL="342900" indent="-342900">
              <a:buFont typeface="Arial" panose="020B0604020202020204" pitchFamily="34" charset="0"/>
              <a:buChar char="•"/>
            </a:pPr>
            <a:r>
              <a:rPr lang="en-CA" sz="2200" b="1" dirty="0"/>
              <a:t>The highest consumed medication is ‘Levothyroxine’ used to treat </a:t>
            </a:r>
            <a:r>
              <a:rPr lang="en-US" sz="2200" b="1" dirty="0"/>
              <a:t>an underactive thyroid gland (hypothyroidism).</a:t>
            </a:r>
          </a:p>
          <a:p>
            <a:pPr marL="342900" indent="-342900">
              <a:buFont typeface="Arial" panose="020B0604020202020204" pitchFamily="34" charset="0"/>
              <a:buChar char="•"/>
            </a:pPr>
            <a:endParaRPr lang="en-US" sz="2200" b="1" dirty="0"/>
          </a:p>
          <a:p>
            <a:pPr marL="342900" indent="-342900">
              <a:buFont typeface="Arial" panose="020B0604020202020204" pitchFamily="34" charset="0"/>
              <a:buChar char="•"/>
            </a:pPr>
            <a:r>
              <a:rPr lang="en-CA" sz="2200" b="1" dirty="0"/>
              <a:t>‘The use of Atorvastatin</a:t>
            </a:r>
            <a:r>
              <a:rPr lang="en-US" sz="2200" b="1" dirty="0"/>
              <a:t>’;</a:t>
            </a:r>
            <a:r>
              <a:rPr lang="en-CA" sz="2200" b="1" dirty="0"/>
              <a:t> medication in the treatment of Cholesterol, is almost negligible in the Midwest. </a:t>
            </a:r>
            <a:endParaRPr lang="en-US" sz="2200" b="1" dirty="0"/>
          </a:p>
        </p:txBody>
      </p:sp>
    </p:spTree>
    <p:extLst>
      <p:ext uri="{BB962C8B-B14F-4D97-AF65-F5344CB8AC3E}">
        <p14:creationId xmlns:p14="http://schemas.microsoft.com/office/powerpoint/2010/main" val="1755464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6168A-9F8B-AE64-6A3B-DD036396CD45}"/>
              </a:ext>
            </a:extLst>
          </p:cNvPr>
          <p:cNvSpPr>
            <a:spLocks noGrp="1"/>
          </p:cNvSpPr>
          <p:nvPr>
            <p:ph type="title"/>
          </p:nvPr>
        </p:nvSpPr>
        <p:spPr>
          <a:xfrm>
            <a:off x="1097280" y="394525"/>
            <a:ext cx="10021824" cy="539496"/>
          </a:xfrm>
        </p:spPr>
        <p:txBody>
          <a:bodyPr/>
          <a:lstStyle/>
          <a:p>
            <a:r>
              <a:rPr lang="en-US">
                <a:cs typeface="Calibri Light"/>
              </a:rPr>
              <a:t>Meet our team</a:t>
            </a:r>
            <a:br>
              <a:rPr lang="en-US">
                <a:cs typeface="Calibri Light"/>
              </a:rPr>
            </a:br>
            <a:endParaRPr lang="en-US"/>
          </a:p>
        </p:txBody>
      </p:sp>
      <p:sp>
        <p:nvSpPr>
          <p:cNvPr id="4" name="Footer Placeholder 3">
            <a:extLst>
              <a:ext uri="{FF2B5EF4-FFF2-40B4-BE49-F238E27FC236}">
                <a16:creationId xmlns:a16="http://schemas.microsoft.com/office/drawing/2014/main" id="{8A39D430-6FFC-66C6-AF3D-05E76D9D4BB4}"/>
              </a:ext>
            </a:extLst>
          </p:cNvPr>
          <p:cNvSpPr>
            <a:spLocks noGrp="1"/>
          </p:cNvSpPr>
          <p:nvPr>
            <p:ph type="ftr" sz="quarter" idx="11"/>
          </p:nvPr>
        </p:nvSpPr>
        <p:spPr>
          <a:xfrm rot="16200000">
            <a:off x="-242951" y="1451497"/>
            <a:ext cx="1784352" cy="189457"/>
          </a:xfrm>
        </p:spPr>
        <p:txBody>
          <a:bodyPr/>
          <a:lstStyle/>
          <a:p>
            <a:r>
              <a:rPr lang="en-US">
                <a:latin typeface="Posterama"/>
                <a:cs typeface="Posterama"/>
              </a:rPr>
              <a:t>SMU 2022</a:t>
            </a:r>
            <a:endParaRPr lang="en-US">
              <a:cs typeface="Posterama"/>
            </a:endParaRPr>
          </a:p>
        </p:txBody>
      </p:sp>
      <p:sp>
        <p:nvSpPr>
          <p:cNvPr id="3" name="Slide Number Placeholder 2">
            <a:extLst>
              <a:ext uri="{FF2B5EF4-FFF2-40B4-BE49-F238E27FC236}">
                <a16:creationId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2</a:t>
            </a:fld>
            <a:endParaRPr lang="en-US"/>
          </a:p>
        </p:txBody>
      </p:sp>
      <p:pic>
        <p:nvPicPr>
          <p:cNvPr id="17" name="Picture Placeholder 25">
            <a:extLst>
              <a:ext uri="{FF2B5EF4-FFF2-40B4-BE49-F238E27FC236}">
                <a16:creationId xmlns:a16="http://schemas.microsoft.com/office/drawing/2014/main" id="{9FE8A44E-4872-96D1-84CB-87AA25C1A65D}"/>
              </a:ext>
            </a:extLst>
          </p:cNvPr>
          <p:cNvPicPr>
            <a:picLocks noGrp="1" noChangeAspect="1"/>
          </p:cNvPicPr>
          <p:nvPr>
            <p:ph type="pic" sz="quarter" idx="12"/>
          </p:nvPr>
        </p:nvPicPr>
        <p:blipFill rotWithShape="1">
          <a:blip r:embed="rId2"/>
          <a:srcRect t="12500" b="12500"/>
          <a:stretch/>
        </p:blipFill>
        <p:spPr>
          <a:xfrm>
            <a:off x="1298575" y="2072121"/>
            <a:ext cx="2198254" cy="2198254"/>
          </a:xfrm>
          <a:custGeom>
            <a:avLst/>
            <a:gdLst>
              <a:gd name="connsiteX0" fmla="*/ 891540 w 1783080"/>
              <a:gd name="connsiteY0" fmla="*/ 0 h 1783080"/>
              <a:gd name="connsiteX1" fmla="*/ 1783080 w 1783080"/>
              <a:gd name="connsiteY1" fmla="*/ 891540 h 1783080"/>
              <a:gd name="connsiteX2" fmla="*/ 891540 w 1783080"/>
              <a:gd name="connsiteY2" fmla="*/ 1783080 h 1783080"/>
              <a:gd name="connsiteX3" fmla="*/ 0 w 1783080"/>
              <a:gd name="connsiteY3" fmla="*/ 891540 h 1783080"/>
              <a:gd name="connsiteX4" fmla="*/ 891540 w 1783080"/>
              <a:gd name="connsiteY4" fmla="*/ 0 h 1783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3080" h="1783080">
                <a:moveTo>
                  <a:pt x="891540" y="0"/>
                </a:moveTo>
                <a:cubicBezTo>
                  <a:pt x="1383924" y="0"/>
                  <a:pt x="1783080" y="399156"/>
                  <a:pt x="1783080" y="891540"/>
                </a:cubicBezTo>
                <a:cubicBezTo>
                  <a:pt x="1783080" y="1383924"/>
                  <a:pt x="1383924" y="1783080"/>
                  <a:pt x="891540" y="1783080"/>
                </a:cubicBezTo>
                <a:cubicBezTo>
                  <a:pt x="399156" y="1783080"/>
                  <a:pt x="0" y="1383924"/>
                  <a:pt x="0" y="891540"/>
                </a:cubicBezTo>
                <a:cubicBezTo>
                  <a:pt x="0" y="399156"/>
                  <a:pt x="399156" y="0"/>
                  <a:pt x="891540" y="0"/>
                </a:cubicBezTo>
                <a:close/>
              </a:path>
            </a:pathLst>
          </a:custGeom>
        </p:spPr>
      </p:pic>
      <p:sp>
        <p:nvSpPr>
          <p:cNvPr id="9" name="Text Placeholder 8">
            <a:extLst>
              <a:ext uri="{FF2B5EF4-FFF2-40B4-BE49-F238E27FC236}">
                <a16:creationId xmlns:a16="http://schemas.microsoft.com/office/drawing/2014/main" id="{4555555B-2DC1-8FAB-836A-FF067294BAB7}"/>
              </a:ext>
            </a:extLst>
          </p:cNvPr>
          <p:cNvSpPr>
            <a:spLocks noGrp="1"/>
          </p:cNvSpPr>
          <p:nvPr>
            <p:ph type="body" sz="quarter" idx="16"/>
          </p:nvPr>
        </p:nvSpPr>
        <p:spPr>
          <a:xfrm>
            <a:off x="1552447" y="4974336"/>
            <a:ext cx="1701801" cy="539496"/>
          </a:xfrm>
        </p:spPr>
        <p:txBody>
          <a:bodyPr/>
          <a:lstStyle/>
          <a:p>
            <a:r>
              <a:rPr lang="en-US" sz="1800"/>
              <a:t>VIKRANT SIWACH</a:t>
            </a:r>
            <a:endParaRPr lang="en-US" sz="1800">
              <a:cs typeface="Posterama"/>
            </a:endParaRPr>
          </a:p>
        </p:txBody>
      </p:sp>
      <p:sp>
        <p:nvSpPr>
          <p:cNvPr id="10" name="Text Placeholder 9">
            <a:extLst>
              <a:ext uri="{FF2B5EF4-FFF2-40B4-BE49-F238E27FC236}">
                <a16:creationId xmlns:a16="http://schemas.microsoft.com/office/drawing/2014/main" id="{9231214F-3674-6AA5-28C4-945128C75152}"/>
              </a:ext>
            </a:extLst>
          </p:cNvPr>
          <p:cNvSpPr>
            <a:spLocks noGrp="1"/>
          </p:cNvSpPr>
          <p:nvPr>
            <p:ph type="body" sz="quarter" idx="17"/>
          </p:nvPr>
        </p:nvSpPr>
        <p:spPr>
          <a:xfrm>
            <a:off x="1483175" y="5596128"/>
            <a:ext cx="1828800" cy="347472"/>
          </a:xfrm>
        </p:spPr>
        <p:txBody>
          <a:bodyPr/>
          <a:lstStyle/>
          <a:p>
            <a:r>
              <a:rPr lang="en-US" sz="1800">
                <a:hlinkClick r:id="rId3"/>
              </a:rPr>
              <a:t>LinkedIn</a:t>
            </a:r>
            <a:endParaRPr lang="en-US" sz="1800"/>
          </a:p>
          <a:p>
            <a:r>
              <a:rPr lang="en-US" sz="1800">
                <a:hlinkClick r:id="rId4"/>
              </a:rPr>
              <a:t>GitHub</a:t>
            </a:r>
            <a:endParaRPr lang="en-US" sz="1800"/>
          </a:p>
        </p:txBody>
      </p:sp>
      <p:pic>
        <p:nvPicPr>
          <p:cNvPr id="18" name="Picture Placeholder 29">
            <a:extLst>
              <a:ext uri="{FF2B5EF4-FFF2-40B4-BE49-F238E27FC236}">
                <a16:creationId xmlns:a16="http://schemas.microsoft.com/office/drawing/2014/main" id="{2D82977F-BE23-77F5-BFCE-00474CDF4069}"/>
              </a:ext>
            </a:extLst>
          </p:cNvPr>
          <p:cNvPicPr>
            <a:picLocks noGrp="1" noChangeAspect="1"/>
          </p:cNvPicPr>
          <p:nvPr>
            <p:ph type="pic" sz="quarter" idx="13"/>
          </p:nvPr>
        </p:nvPicPr>
        <p:blipFill rotWithShape="1">
          <a:blip r:embed="rId5"/>
          <a:srcRect l="-658" t="19704" r="658" b="-1478"/>
          <a:stretch/>
        </p:blipFill>
        <p:spPr>
          <a:xfrm>
            <a:off x="5123678" y="2073673"/>
            <a:ext cx="2203113" cy="2319223"/>
          </a:xfrm>
          <a:custGeom>
            <a:avLst/>
            <a:gdLst>
              <a:gd name="connsiteX0" fmla="*/ 891540 w 1783080"/>
              <a:gd name="connsiteY0" fmla="*/ 0 h 1783080"/>
              <a:gd name="connsiteX1" fmla="*/ 1783080 w 1783080"/>
              <a:gd name="connsiteY1" fmla="*/ 891540 h 1783080"/>
              <a:gd name="connsiteX2" fmla="*/ 891540 w 1783080"/>
              <a:gd name="connsiteY2" fmla="*/ 1783080 h 1783080"/>
              <a:gd name="connsiteX3" fmla="*/ 0 w 1783080"/>
              <a:gd name="connsiteY3" fmla="*/ 891540 h 1783080"/>
              <a:gd name="connsiteX4" fmla="*/ 891540 w 1783080"/>
              <a:gd name="connsiteY4" fmla="*/ 0 h 1783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3080" h="1783080">
                <a:moveTo>
                  <a:pt x="891540" y="0"/>
                </a:moveTo>
                <a:cubicBezTo>
                  <a:pt x="1383924" y="0"/>
                  <a:pt x="1783080" y="399156"/>
                  <a:pt x="1783080" y="891540"/>
                </a:cubicBezTo>
                <a:cubicBezTo>
                  <a:pt x="1783080" y="1383924"/>
                  <a:pt x="1383924" y="1783080"/>
                  <a:pt x="891540" y="1783080"/>
                </a:cubicBezTo>
                <a:cubicBezTo>
                  <a:pt x="399156" y="1783080"/>
                  <a:pt x="0" y="1383924"/>
                  <a:pt x="0" y="891540"/>
                </a:cubicBezTo>
                <a:cubicBezTo>
                  <a:pt x="0" y="399156"/>
                  <a:pt x="399156" y="0"/>
                  <a:pt x="891540" y="0"/>
                </a:cubicBezTo>
                <a:close/>
              </a:path>
            </a:pathLst>
          </a:custGeom>
        </p:spPr>
      </p:pic>
      <p:sp>
        <p:nvSpPr>
          <p:cNvPr id="11" name="Text Placeholder 10">
            <a:extLst>
              <a:ext uri="{FF2B5EF4-FFF2-40B4-BE49-F238E27FC236}">
                <a16:creationId xmlns:a16="http://schemas.microsoft.com/office/drawing/2014/main" id="{94001C92-5199-4EEF-9AD8-8F9EEF76C6F4}"/>
              </a:ext>
            </a:extLst>
          </p:cNvPr>
          <p:cNvSpPr>
            <a:spLocks noGrp="1"/>
          </p:cNvSpPr>
          <p:nvPr>
            <p:ph type="body" sz="quarter" idx="18"/>
          </p:nvPr>
        </p:nvSpPr>
        <p:spPr>
          <a:xfrm>
            <a:off x="5467926" y="4974336"/>
            <a:ext cx="1528619" cy="539496"/>
          </a:xfrm>
        </p:spPr>
        <p:txBody>
          <a:bodyPr/>
          <a:lstStyle/>
          <a:p>
            <a:r>
              <a:rPr lang="en-US" sz="1800"/>
              <a:t>SUJATA BISWAS</a:t>
            </a:r>
            <a:endParaRPr lang="en-US" sz="1800">
              <a:cs typeface="Posterama"/>
            </a:endParaRPr>
          </a:p>
        </p:txBody>
      </p:sp>
      <p:sp>
        <p:nvSpPr>
          <p:cNvPr id="12" name="Text Placeholder 11">
            <a:extLst>
              <a:ext uri="{FF2B5EF4-FFF2-40B4-BE49-F238E27FC236}">
                <a16:creationId xmlns:a16="http://schemas.microsoft.com/office/drawing/2014/main" id="{9FB3C79A-5A2E-1974-C643-A59B78E2E7CF}"/>
              </a:ext>
            </a:extLst>
          </p:cNvPr>
          <p:cNvSpPr>
            <a:spLocks noGrp="1"/>
          </p:cNvSpPr>
          <p:nvPr>
            <p:ph type="body" sz="quarter" idx="19"/>
          </p:nvPr>
        </p:nvSpPr>
        <p:spPr>
          <a:xfrm>
            <a:off x="5190836" y="5596128"/>
            <a:ext cx="2059709" cy="347472"/>
          </a:xfrm>
        </p:spPr>
        <p:txBody>
          <a:bodyPr/>
          <a:lstStyle/>
          <a:p>
            <a:r>
              <a:rPr lang="en-US" sz="1800">
                <a:hlinkClick r:id="rId6"/>
              </a:rPr>
              <a:t>LinkedIn </a:t>
            </a:r>
            <a:endParaRPr lang="en-US" sz="1800" cap="none"/>
          </a:p>
          <a:p>
            <a:r>
              <a:rPr lang="en-US" sz="1800">
                <a:hlinkClick r:id="rId7"/>
              </a:rPr>
              <a:t>GitHub</a:t>
            </a:r>
            <a:endParaRPr lang="en-US" sz="1600"/>
          </a:p>
          <a:p>
            <a:endParaRPr lang="en-US"/>
          </a:p>
        </p:txBody>
      </p:sp>
      <p:pic>
        <p:nvPicPr>
          <p:cNvPr id="20" name="Picture Placeholder 33">
            <a:extLst>
              <a:ext uri="{FF2B5EF4-FFF2-40B4-BE49-F238E27FC236}">
                <a16:creationId xmlns:a16="http://schemas.microsoft.com/office/drawing/2014/main" id="{C0F4481F-3B4F-240E-A0EB-A783661AD47C}"/>
              </a:ext>
            </a:extLst>
          </p:cNvPr>
          <p:cNvPicPr>
            <a:picLocks noGrp="1" noChangeAspect="1"/>
          </p:cNvPicPr>
          <p:nvPr>
            <p:ph type="pic" sz="quarter" idx="15"/>
          </p:nvPr>
        </p:nvPicPr>
        <p:blipFill rotWithShape="1">
          <a:blip r:embed="rId8"/>
          <a:srcRect l="633" t="14196" r="-633" b="35647"/>
          <a:stretch/>
        </p:blipFill>
        <p:spPr>
          <a:xfrm>
            <a:off x="8688100" y="2072121"/>
            <a:ext cx="2198255" cy="2204029"/>
          </a:xfrm>
          <a:custGeom>
            <a:avLst/>
            <a:gdLst>
              <a:gd name="connsiteX0" fmla="*/ 891540 w 1783080"/>
              <a:gd name="connsiteY0" fmla="*/ 0 h 1783080"/>
              <a:gd name="connsiteX1" fmla="*/ 1783080 w 1783080"/>
              <a:gd name="connsiteY1" fmla="*/ 891540 h 1783080"/>
              <a:gd name="connsiteX2" fmla="*/ 891540 w 1783080"/>
              <a:gd name="connsiteY2" fmla="*/ 1783080 h 1783080"/>
              <a:gd name="connsiteX3" fmla="*/ 0 w 1783080"/>
              <a:gd name="connsiteY3" fmla="*/ 891540 h 1783080"/>
              <a:gd name="connsiteX4" fmla="*/ 891540 w 1783080"/>
              <a:gd name="connsiteY4" fmla="*/ 0 h 1783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3080" h="1783080">
                <a:moveTo>
                  <a:pt x="891540" y="0"/>
                </a:moveTo>
                <a:cubicBezTo>
                  <a:pt x="1383924" y="0"/>
                  <a:pt x="1783080" y="399156"/>
                  <a:pt x="1783080" y="891540"/>
                </a:cubicBezTo>
                <a:cubicBezTo>
                  <a:pt x="1783080" y="1383924"/>
                  <a:pt x="1383924" y="1783080"/>
                  <a:pt x="891540" y="1783080"/>
                </a:cubicBezTo>
                <a:cubicBezTo>
                  <a:pt x="399156" y="1783080"/>
                  <a:pt x="0" y="1383924"/>
                  <a:pt x="0" y="891540"/>
                </a:cubicBezTo>
                <a:cubicBezTo>
                  <a:pt x="0" y="399156"/>
                  <a:pt x="399156" y="0"/>
                  <a:pt x="891540" y="0"/>
                </a:cubicBezTo>
                <a:close/>
              </a:path>
            </a:pathLst>
          </a:custGeom>
        </p:spPr>
      </p:pic>
      <p:sp>
        <p:nvSpPr>
          <p:cNvPr id="15" name="Text Placeholder 14">
            <a:extLst>
              <a:ext uri="{FF2B5EF4-FFF2-40B4-BE49-F238E27FC236}">
                <a16:creationId xmlns:a16="http://schemas.microsoft.com/office/drawing/2014/main" id="{5DEDE163-143D-DC6B-34E9-732EFB294CA9}"/>
              </a:ext>
            </a:extLst>
          </p:cNvPr>
          <p:cNvSpPr>
            <a:spLocks noGrp="1"/>
          </p:cNvSpPr>
          <p:nvPr>
            <p:ph type="body" sz="quarter" idx="22"/>
          </p:nvPr>
        </p:nvSpPr>
        <p:spPr>
          <a:xfrm>
            <a:off x="8401212" y="4974336"/>
            <a:ext cx="2775526" cy="539496"/>
          </a:xfrm>
        </p:spPr>
        <p:txBody>
          <a:bodyPr/>
          <a:lstStyle/>
          <a:p>
            <a:r>
              <a:rPr lang="en-US" sz="1800">
                <a:cs typeface="Posterama"/>
              </a:rPr>
              <a:t>SRIKANTH AYYALASOMAYAJULA</a:t>
            </a:r>
            <a:endParaRPr lang="en-US" sz="1800"/>
          </a:p>
        </p:txBody>
      </p:sp>
      <p:sp>
        <p:nvSpPr>
          <p:cNvPr id="16" name="Text Placeholder 15">
            <a:extLst>
              <a:ext uri="{FF2B5EF4-FFF2-40B4-BE49-F238E27FC236}">
                <a16:creationId xmlns:a16="http://schemas.microsoft.com/office/drawing/2014/main" id="{6659681C-2F2D-40E6-CAFD-944B9E631EA2}"/>
              </a:ext>
            </a:extLst>
          </p:cNvPr>
          <p:cNvSpPr>
            <a:spLocks noGrp="1"/>
          </p:cNvSpPr>
          <p:nvPr>
            <p:ph type="body" sz="quarter" idx="23"/>
          </p:nvPr>
        </p:nvSpPr>
        <p:spPr>
          <a:xfrm>
            <a:off x="8874575" y="5596128"/>
            <a:ext cx="1828800" cy="347472"/>
          </a:xfrm>
        </p:spPr>
        <p:txBody>
          <a:bodyPr/>
          <a:lstStyle/>
          <a:p>
            <a:r>
              <a:rPr lang="en-US" sz="1800">
                <a:hlinkClick r:id="rId9"/>
              </a:rPr>
              <a:t>LinkedIn</a:t>
            </a:r>
          </a:p>
          <a:p>
            <a:r>
              <a:rPr lang="en-US" sz="1800">
                <a:hlinkClick r:id="rId10"/>
              </a:rPr>
              <a:t>GitHub</a:t>
            </a:r>
            <a:endParaRPr lang="en-US" sz="1800"/>
          </a:p>
        </p:txBody>
      </p:sp>
      <p:sp>
        <p:nvSpPr>
          <p:cNvPr id="5" name="TextBox 4">
            <a:extLst>
              <a:ext uri="{FF2B5EF4-FFF2-40B4-BE49-F238E27FC236}">
                <a16:creationId xmlns:a16="http://schemas.microsoft.com/office/drawing/2014/main" id="{376D018F-A8F9-D60A-EA1A-92E5ED9C9676}"/>
              </a:ext>
            </a:extLst>
          </p:cNvPr>
          <p:cNvSpPr txBox="1"/>
          <p:nvPr/>
        </p:nvSpPr>
        <p:spPr>
          <a:xfrm>
            <a:off x="4849091" y="1092123"/>
            <a:ext cx="2493818" cy="461665"/>
          </a:xfrm>
          <a:prstGeom prst="rect">
            <a:avLst/>
          </a:prstGeom>
          <a:noFill/>
        </p:spPr>
        <p:txBody>
          <a:bodyPr wrap="square" rtlCol="0">
            <a:spAutoFit/>
          </a:bodyPr>
          <a:lstStyle/>
          <a:p>
            <a:pPr algn="ctr"/>
            <a:r>
              <a:rPr lang="en-CA" sz="2400" b="0" i="0">
                <a:effectLst/>
                <a:latin typeface="Posterama (Headings)"/>
              </a:rPr>
              <a:t>GROUP 05-001</a:t>
            </a:r>
            <a:endParaRPr lang="en-CA" sz="2400">
              <a:latin typeface="Posterama (Headings)"/>
            </a:endParaRPr>
          </a:p>
        </p:txBody>
      </p:sp>
    </p:spTree>
    <p:extLst>
      <p:ext uri="{BB962C8B-B14F-4D97-AF65-F5344CB8AC3E}">
        <p14:creationId xmlns:p14="http://schemas.microsoft.com/office/powerpoint/2010/main" val="4146645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9EF3DE4-98EE-7B3A-8D79-133F9619C31A}"/>
              </a:ext>
            </a:extLst>
          </p:cNvPr>
          <p:cNvSpPr>
            <a:spLocks noGrp="1"/>
          </p:cNvSpPr>
          <p:nvPr>
            <p:ph type="sldNum" sz="quarter" idx="11"/>
          </p:nvPr>
        </p:nvSpPr>
        <p:spPr/>
        <p:txBody>
          <a:bodyPr/>
          <a:lstStyle/>
          <a:p>
            <a:fld id="{75DF2D63-3FF5-D547-96B9-BE9CCD1ABA58}" type="slidenum">
              <a:rPr lang="en-US" smtClean="0"/>
              <a:t>20</a:t>
            </a:fld>
            <a:endParaRPr lang="en-US"/>
          </a:p>
        </p:txBody>
      </p:sp>
      <p:sp>
        <p:nvSpPr>
          <p:cNvPr id="5" name="Footer Placeholder 4">
            <a:extLst>
              <a:ext uri="{FF2B5EF4-FFF2-40B4-BE49-F238E27FC236}">
                <a16:creationId xmlns:a16="http://schemas.microsoft.com/office/drawing/2014/main" id="{B1692562-3B85-97EF-F678-DDC98DACFB2E}"/>
              </a:ext>
            </a:extLst>
          </p:cNvPr>
          <p:cNvSpPr>
            <a:spLocks noGrp="1"/>
          </p:cNvSpPr>
          <p:nvPr>
            <p:ph type="ftr" sz="quarter" idx="12"/>
          </p:nvPr>
        </p:nvSpPr>
        <p:spPr>
          <a:xfrm rot="16200000">
            <a:off x="-148222" y="1451497"/>
            <a:ext cx="1784352" cy="189457"/>
          </a:xfrm>
        </p:spPr>
        <p:txBody>
          <a:bodyPr/>
          <a:lstStyle/>
          <a:p>
            <a:r>
              <a:rPr lang="en-US" dirty="0"/>
              <a:t>SMU 2021-22</a:t>
            </a:r>
          </a:p>
          <a:p>
            <a:endParaRPr lang="en-US" dirty="0"/>
          </a:p>
        </p:txBody>
      </p:sp>
      <p:pic>
        <p:nvPicPr>
          <p:cNvPr id="8194" name="Picture 2" descr="Medicine Images | Free Medical Background Photos, PNG &amp; PSD Mockups, HD  Wallpapers &amp; Vector Graphics - rawpixel">
            <a:extLst>
              <a:ext uri="{FF2B5EF4-FFF2-40B4-BE49-F238E27FC236}">
                <a16:creationId xmlns:a16="http://schemas.microsoft.com/office/drawing/2014/main" id="{70D1BC76-6DD4-657D-2408-BDED77E8A6AA}"/>
              </a:ext>
            </a:extLst>
          </p:cNvPr>
          <p:cNvPicPr>
            <a:picLocks noChangeAspect="1" noChangeArrowheads="1"/>
          </p:cNvPicPr>
          <p:nvPr/>
        </p:nvPicPr>
        <p:blipFill>
          <a:blip r:embed="rId2">
            <a:alphaModFix amt="74000"/>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B591CD2-E0B7-382B-9F0A-28B286107FE9}"/>
              </a:ext>
            </a:extLst>
          </p:cNvPr>
          <p:cNvSpPr/>
          <p:nvPr/>
        </p:nvSpPr>
        <p:spPr>
          <a:xfrm>
            <a:off x="-1" y="858948"/>
            <a:ext cx="12192000" cy="449353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a:extLst>
              <a:ext uri="{FF2B5EF4-FFF2-40B4-BE49-F238E27FC236}">
                <a16:creationId xmlns:a16="http://schemas.microsoft.com/office/drawing/2014/main" id="{F46A7C60-17C3-6AE0-32C5-7572F7B786FC}"/>
              </a:ext>
            </a:extLst>
          </p:cNvPr>
          <p:cNvSpPr txBox="1"/>
          <p:nvPr/>
        </p:nvSpPr>
        <p:spPr>
          <a:xfrm>
            <a:off x="420624" y="5787479"/>
            <a:ext cx="6121400" cy="769441"/>
          </a:xfrm>
          <a:prstGeom prst="rect">
            <a:avLst/>
          </a:prstGeom>
          <a:noFill/>
        </p:spPr>
        <p:txBody>
          <a:bodyPr wrap="square" rtlCol="0">
            <a:spAutoFit/>
          </a:bodyPr>
          <a:lstStyle/>
          <a:p>
            <a:r>
              <a:rPr lang="en-CA" sz="4400" dirty="0">
                <a:solidFill>
                  <a:schemeClr val="bg1"/>
                </a:solidFill>
                <a:latin typeface="Posterama (Headings)CONSLU"/>
              </a:rPr>
              <a:t>RECOMMENDATIONS</a:t>
            </a:r>
          </a:p>
        </p:txBody>
      </p:sp>
      <p:sp>
        <p:nvSpPr>
          <p:cNvPr id="9" name="TextBox 8">
            <a:extLst>
              <a:ext uri="{FF2B5EF4-FFF2-40B4-BE49-F238E27FC236}">
                <a16:creationId xmlns:a16="http://schemas.microsoft.com/office/drawing/2014/main" id="{1B2CFD92-F9D1-01BF-D750-03D20D2D546E}"/>
              </a:ext>
            </a:extLst>
          </p:cNvPr>
          <p:cNvSpPr txBox="1"/>
          <p:nvPr/>
        </p:nvSpPr>
        <p:spPr>
          <a:xfrm>
            <a:off x="0" y="903730"/>
            <a:ext cx="12357101" cy="4154984"/>
          </a:xfrm>
          <a:prstGeom prst="rect">
            <a:avLst/>
          </a:prstGeom>
          <a:noFill/>
        </p:spPr>
        <p:txBody>
          <a:bodyPr wrap="square" rtlCol="0">
            <a:spAutoFit/>
          </a:bodyPr>
          <a:lstStyle/>
          <a:p>
            <a:pPr marL="342900" indent="-342900">
              <a:buFont typeface="Arial" panose="020B0604020202020204" pitchFamily="34" charset="0"/>
              <a:buChar char="•"/>
            </a:pPr>
            <a:r>
              <a:rPr lang="en-CA" sz="2200" dirty="0"/>
              <a:t>Because the Southern region has the most utilization of medications, it is advisable for the Healthcare Sector &amp; professionals to enhance and customize(if possible) policies so as to benefit them.</a:t>
            </a:r>
          </a:p>
          <a:p>
            <a:pPr marL="342900" indent="-342900">
              <a:buFont typeface="Arial" panose="020B0604020202020204" pitchFamily="34" charset="0"/>
              <a:buChar char="•"/>
            </a:pPr>
            <a:endParaRPr lang="en-CA" sz="2200" dirty="0"/>
          </a:p>
          <a:p>
            <a:pPr marL="342900" indent="-342900">
              <a:buFont typeface="Arial" panose="020B0604020202020204" pitchFamily="34" charset="0"/>
              <a:buChar char="•"/>
            </a:pPr>
            <a:r>
              <a:rPr lang="en-CA" sz="2200" dirty="0"/>
              <a:t>The amount reimbursed being the highest in the South justifies the maximum units reimbursed in the same region. But the ration of the amount and the units reimbursed for the other regions differ abnormally. </a:t>
            </a:r>
          </a:p>
          <a:p>
            <a:pPr marL="342900" indent="-342900">
              <a:buFont typeface="Arial" panose="020B0604020202020204" pitchFamily="34" charset="0"/>
              <a:buChar char="•"/>
            </a:pPr>
            <a:br>
              <a:rPr lang="en-CA" sz="2200" dirty="0"/>
            </a:br>
            <a:r>
              <a:rPr lang="en-CA" sz="2200" dirty="0"/>
              <a:t>Healthcare Department could look into this and regulate better reimbursement of medications from the other regions so as to evaluate it with the amount reimbursed.</a:t>
            </a:r>
          </a:p>
          <a:p>
            <a:pPr marL="342900" indent="-342900">
              <a:buFont typeface="Arial" panose="020B0604020202020204" pitchFamily="34" charset="0"/>
              <a:buChar char="•"/>
            </a:pPr>
            <a:endParaRPr lang="en-CA" sz="2200" dirty="0"/>
          </a:p>
          <a:p>
            <a:pPr marL="342900" indent="-342900">
              <a:buFont typeface="Arial" panose="020B0604020202020204" pitchFamily="34" charset="0"/>
              <a:buChar char="•"/>
            </a:pPr>
            <a:r>
              <a:rPr lang="en-CA" sz="2200" dirty="0"/>
              <a:t>From analysis, it is evident that a huge part of the crowd in USA is dealing with the problem of Thyroid. To overcome this issue, Healthcare Department can evaluate on how to improve the health of it’s population by cutting down the costs of thyroid associated medications or including them in future healthcare plans &amp; policies.</a:t>
            </a:r>
          </a:p>
        </p:txBody>
      </p:sp>
    </p:spTree>
    <p:extLst>
      <p:ext uri="{BB962C8B-B14F-4D97-AF65-F5344CB8AC3E}">
        <p14:creationId xmlns:p14="http://schemas.microsoft.com/office/powerpoint/2010/main" val="941634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picture containing person, drinking">
            <a:extLst>
              <a:ext uri="{FF2B5EF4-FFF2-40B4-BE49-F238E27FC236}">
                <a16:creationId xmlns:a16="http://schemas.microsoft.com/office/drawing/2014/main" id="{5EB80578-B2AE-D27C-0390-4FE0221A4FB6}"/>
              </a:ext>
            </a:extLst>
          </p:cNvPr>
          <p:cNvPicPr>
            <a:picLocks noChangeAspect="1"/>
          </p:cNvPicPr>
          <p:nvPr/>
        </p:nvPicPr>
        <p:blipFill rotWithShape="1">
          <a:blip r:embed="rId2">
            <a:alphaModFix amt="35000"/>
          </a:blip>
          <a:srcRect t="8964" r="-4006" b="7624"/>
          <a:stretch/>
        </p:blipFill>
        <p:spPr>
          <a:xfrm>
            <a:off x="0" y="0"/>
            <a:ext cx="12680470" cy="3813717"/>
          </a:xfrm>
          <a:prstGeom prst="rect">
            <a:avLst/>
          </a:prstGeom>
          <a:effectLst>
            <a:softEdge rad="0"/>
          </a:effectLst>
        </p:spPr>
      </p:pic>
      <p:sp>
        <p:nvSpPr>
          <p:cNvPr id="2" name="Title 1">
            <a:extLst>
              <a:ext uri="{FF2B5EF4-FFF2-40B4-BE49-F238E27FC236}">
                <a16:creationId xmlns:a16="http://schemas.microsoft.com/office/drawing/2014/main" id="{A546168A-9F8B-AE64-6A3B-DD036396CD45}"/>
              </a:ext>
            </a:extLst>
          </p:cNvPr>
          <p:cNvSpPr>
            <a:spLocks noGrp="1"/>
          </p:cNvSpPr>
          <p:nvPr>
            <p:ph type="title"/>
          </p:nvPr>
        </p:nvSpPr>
        <p:spPr>
          <a:xfrm>
            <a:off x="419738" y="334871"/>
            <a:ext cx="10332720" cy="539496"/>
          </a:xfrm>
        </p:spPr>
        <p:txBody>
          <a:bodyPr/>
          <a:lstStyle/>
          <a:p>
            <a:pPr algn="l"/>
            <a:r>
              <a:rPr lang="en-US" sz="4000" cap="none" dirty="0">
                <a:cs typeface="Posterama"/>
              </a:rPr>
              <a:t>GitHub</a:t>
            </a:r>
            <a:r>
              <a:rPr lang="en-US" sz="4000" dirty="0">
                <a:cs typeface="Posterama"/>
              </a:rPr>
              <a:t> REPOSITORY</a:t>
            </a:r>
            <a:br>
              <a:rPr lang="en-US" sz="4000" dirty="0">
                <a:cs typeface="Posterama"/>
              </a:rPr>
            </a:br>
            <a:r>
              <a:rPr lang="en-US" sz="1800" dirty="0">
                <a:ea typeface="+mj-lt"/>
                <a:cs typeface="+mj-lt"/>
                <a:hlinkClick r:id="rId3"/>
              </a:rPr>
              <a:t>https://github.com/VikrantDA/DAB103-Pharmacy_Project</a:t>
            </a:r>
            <a:endParaRPr lang="en-US" sz="1800" dirty="0"/>
          </a:p>
        </p:txBody>
      </p:sp>
      <p:sp>
        <p:nvSpPr>
          <p:cNvPr id="4" name="Footer Placeholder 3">
            <a:extLst>
              <a:ext uri="{FF2B5EF4-FFF2-40B4-BE49-F238E27FC236}">
                <a16:creationId xmlns:a16="http://schemas.microsoft.com/office/drawing/2014/main" id="{8A39D430-6FFC-66C6-AF3D-05E76D9D4BB4}"/>
              </a:ext>
            </a:extLst>
          </p:cNvPr>
          <p:cNvSpPr>
            <a:spLocks noGrp="1"/>
          </p:cNvSpPr>
          <p:nvPr>
            <p:ph type="ftr" sz="quarter" idx="11"/>
          </p:nvPr>
        </p:nvSpPr>
        <p:spPr/>
        <p:txBody>
          <a:bodyPr/>
          <a:lstStyle/>
          <a:p>
            <a:r>
              <a:rPr lang="en-US">
                <a:solidFill>
                  <a:schemeClr val="accent1">
                    <a:lumMod val="50000"/>
                  </a:schemeClr>
                </a:solidFill>
                <a:latin typeface="Posterama"/>
                <a:cs typeface="Posterama"/>
              </a:rPr>
              <a:t>SMU 2022</a:t>
            </a:r>
            <a:endParaRPr lang="en-US">
              <a:solidFill>
                <a:schemeClr val="accent1">
                  <a:lumMod val="50000"/>
                </a:schemeClr>
              </a:solidFill>
            </a:endParaRPr>
          </a:p>
        </p:txBody>
      </p:sp>
      <p:sp>
        <p:nvSpPr>
          <p:cNvPr id="3" name="Slide Number Placeholder 2">
            <a:extLst>
              <a:ext uri="{FF2B5EF4-FFF2-40B4-BE49-F238E27FC236}">
                <a16:creationId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21</a:t>
            </a:fld>
            <a:endParaRPr lang="en-US"/>
          </a:p>
        </p:txBody>
      </p:sp>
      <p:sp>
        <p:nvSpPr>
          <p:cNvPr id="9" name="Text Placeholder 8">
            <a:extLst>
              <a:ext uri="{FF2B5EF4-FFF2-40B4-BE49-F238E27FC236}">
                <a16:creationId xmlns:a16="http://schemas.microsoft.com/office/drawing/2014/main" id="{4555555B-2DC1-8FAB-836A-FF067294BAB7}"/>
              </a:ext>
            </a:extLst>
          </p:cNvPr>
          <p:cNvSpPr>
            <a:spLocks noGrp="1"/>
          </p:cNvSpPr>
          <p:nvPr>
            <p:ph type="body" sz="quarter" idx="16"/>
          </p:nvPr>
        </p:nvSpPr>
        <p:spPr>
          <a:xfrm>
            <a:off x="878034" y="1448537"/>
            <a:ext cx="2367455" cy="1541342"/>
          </a:xfrm>
        </p:spPr>
        <p:txBody>
          <a:bodyPr/>
          <a:lstStyle/>
          <a:p>
            <a:r>
              <a:rPr lang="en-US" cap="none">
                <a:ea typeface="+mj-lt"/>
                <a:cs typeface="+mj-lt"/>
              </a:rPr>
              <a:t>Which state has the highest consumption of drugs, and which has the lowest?</a:t>
            </a:r>
            <a:endParaRPr lang="en-US" cap="none">
              <a:cs typeface="Posterama"/>
            </a:endParaRPr>
          </a:p>
          <a:p>
            <a:endParaRPr lang="en-US">
              <a:cs typeface="Posterama"/>
            </a:endParaRPr>
          </a:p>
        </p:txBody>
      </p:sp>
      <p:sp>
        <p:nvSpPr>
          <p:cNvPr id="60" name="Text Placeholder 59">
            <a:extLst>
              <a:ext uri="{FF2B5EF4-FFF2-40B4-BE49-F238E27FC236}">
                <a16:creationId xmlns:a16="http://schemas.microsoft.com/office/drawing/2014/main" id="{661777A9-C57A-ED65-6AA1-7818FE1CC361}"/>
              </a:ext>
            </a:extLst>
          </p:cNvPr>
          <p:cNvSpPr>
            <a:spLocks noGrp="1"/>
          </p:cNvSpPr>
          <p:nvPr>
            <p:ph type="body" sz="quarter" idx="28"/>
          </p:nvPr>
        </p:nvSpPr>
        <p:spPr>
          <a:xfrm>
            <a:off x="799207" y="4064245"/>
            <a:ext cx="3195144" cy="831894"/>
          </a:xfrm>
        </p:spPr>
        <p:txBody>
          <a:bodyPr/>
          <a:lstStyle/>
          <a:p>
            <a:r>
              <a:rPr lang="en-US" cap="none">
                <a:ea typeface="+mj-lt"/>
                <a:cs typeface="+mj-lt"/>
              </a:rPr>
              <a:t>How was the behavior of the suppression drugs across the four quarters in the two years?</a:t>
            </a:r>
            <a:endParaRPr lang="en-US" cap="none">
              <a:cs typeface="Posterama"/>
            </a:endParaRPr>
          </a:p>
          <a:p>
            <a:endParaRPr lang="en-US">
              <a:cs typeface="Posterama"/>
            </a:endParaRPr>
          </a:p>
        </p:txBody>
      </p:sp>
      <p:sp>
        <p:nvSpPr>
          <p:cNvPr id="11" name="Text Placeholder 10">
            <a:extLst>
              <a:ext uri="{FF2B5EF4-FFF2-40B4-BE49-F238E27FC236}">
                <a16:creationId xmlns:a16="http://schemas.microsoft.com/office/drawing/2014/main" id="{94001C92-5199-4EEF-9AD8-8F9EEF76C6F4}"/>
              </a:ext>
            </a:extLst>
          </p:cNvPr>
          <p:cNvSpPr>
            <a:spLocks noGrp="1"/>
          </p:cNvSpPr>
          <p:nvPr>
            <p:ph type="body" sz="quarter" idx="18"/>
          </p:nvPr>
        </p:nvSpPr>
        <p:spPr>
          <a:xfrm>
            <a:off x="3807373" y="2157985"/>
            <a:ext cx="2446282" cy="713652"/>
          </a:xfrm>
        </p:spPr>
        <p:txBody>
          <a:bodyPr/>
          <a:lstStyle/>
          <a:p>
            <a:r>
              <a:rPr lang="en-US" cap="none">
                <a:ea typeface="+mj-lt"/>
                <a:cs typeface="+mj-lt"/>
              </a:rPr>
              <a:t>Which quarter has the highest utilization compared between the two years?</a:t>
            </a:r>
            <a:endParaRPr lang="en-US" cap="none">
              <a:cs typeface="Posterama"/>
            </a:endParaRPr>
          </a:p>
          <a:p>
            <a:endParaRPr lang="en-US">
              <a:cs typeface="Posterama"/>
            </a:endParaRPr>
          </a:p>
        </p:txBody>
      </p:sp>
      <p:sp>
        <p:nvSpPr>
          <p:cNvPr id="22" name="Text Placeholder 21">
            <a:extLst>
              <a:ext uri="{FF2B5EF4-FFF2-40B4-BE49-F238E27FC236}">
                <a16:creationId xmlns:a16="http://schemas.microsoft.com/office/drawing/2014/main" id="{11187F11-2B2E-31FE-A395-D9980CCD1008}"/>
              </a:ext>
            </a:extLst>
          </p:cNvPr>
          <p:cNvSpPr>
            <a:spLocks noGrp="1"/>
          </p:cNvSpPr>
          <p:nvPr>
            <p:ph type="body" sz="quarter" idx="30"/>
          </p:nvPr>
        </p:nvSpPr>
        <p:spPr>
          <a:xfrm>
            <a:off x="4845269" y="4392694"/>
            <a:ext cx="3090041" cy="1002686"/>
          </a:xfrm>
        </p:spPr>
        <p:txBody>
          <a:bodyPr/>
          <a:lstStyle/>
          <a:p>
            <a:r>
              <a:rPr lang="en-US" cap="none">
                <a:ea typeface="+mj-lt"/>
                <a:cs typeface="+mj-lt"/>
              </a:rPr>
              <a:t>What was the total Medicaid amount reimbursed by the health department in each state?</a:t>
            </a:r>
            <a:endParaRPr lang="en-US" cap="none">
              <a:cs typeface="Posterama"/>
            </a:endParaRPr>
          </a:p>
          <a:p>
            <a:endParaRPr lang="en-US">
              <a:cs typeface="Posterama"/>
            </a:endParaRPr>
          </a:p>
        </p:txBody>
      </p:sp>
      <p:sp>
        <p:nvSpPr>
          <p:cNvPr id="13" name="Text Placeholder 12">
            <a:extLst>
              <a:ext uri="{FF2B5EF4-FFF2-40B4-BE49-F238E27FC236}">
                <a16:creationId xmlns:a16="http://schemas.microsoft.com/office/drawing/2014/main" id="{5B78A878-C090-192A-ABA1-84C905B5183C}"/>
              </a:ext>
            </a:extLst>
          </p:cNvPr>
          <p:cNvSpPr>
            <a:spLocks noGrp="1"/>
          </p:cNvSpPr>
          <p:nvPr>
            <p:ph type="body" sz="quarter" idx="20"/>
          </p:nvPr>
        </p:nvSpPr>
        <p:spPr>
          <a:xfrm>
            <a:off x="6970356" y="2328778"/>
            <a:ext cx="2380593" cy="661099"/>
          </a:xfrm>
        </p:spPr>
        <p:txBody>
          <a:bodyPr/>
          <a:lstStyle/>
          <a:p>
            <a:r>
              <a:rPr lang="en-US" cap="none">
                <a:ea typeface="+mj-lt"/>
                <a:cs typeface="+mj-lt"/>
              </a:rPr>
              <a:t>How FFS type of utilization is distributed over the different states in 2013 and 2014?</a:t>
            </a:r>
            <a:endParaRPr lang="en-US" cap="none">
              <a:cs typeface="Posterama"/>
            </a:endParaRPr>
          </a:p>
          <a:p>
            <a:endParaRPr lang="en-US">
              <a:cs typeface="Posterama"/>
            </a:endParaRPr>
          </a:p>
        </p:txBody>
      </p:sp>
      <p:sp>
        <p:nvSpPr>
          <p:cNvPr id="64" name="Text Placeholder 63">
            <a:extLst>
              <a:ext uri="{FF2B5EF4-FFF2-40B4-BE49-F238E27FC236}">
                <a16:creationId xmlns:a16="http://schemas.microsoft.com/office/drawing/2014/main" id="{507A5A37-629B-D3C0-7AA6-42657E258A62}"/>
              </a:ext>
            </a:extLst>
          </p:cNvPr>
          <p:cNvSpPr>
            <a:spLocks noGrp="1"/>
          </p:cNvSpPr>
          <p:nvPr>
            <p:ph type="body" sz="quarter" idx="32"/>
          </p:nvPr>
        </p:nvSpPr>
        <p:spPr>
          <a:xfrm>
            <a:off x="9768735" y="2448279"/>
            <a:ext cx="1828800" cy="411480"/>
          </a:xfrm>
        </p:spPr>
        <p:txBody>
          <a:bodyPr/>
          <a:lstStyle/>
          <a:p>
            <a:r>
              <a:rPr lang="en-US" cap="none">
                <a:ea typeface="+mj-lt"/>
                <a:cs typeface="+mj-lt"/>
              </a:rPr>
              <a:t>How much units of drugs were reimbursed in each state?</a:t>
            </a:r>
            <a:endParaRPr lang="en-US" cap="none">
              <a:cs typeface="Posterama"/>
            </a:endParaRPr>
          </a:p>
          <a:p>
            <a:endParaRPr lang="en-US">
              <a:cs typeface="Posterama"/>
            </a:endParaRPr>
          </a:p>
        </p:txBody>
      </p:sp>
      <p:sp>
        <p:nvSpPr>
          <p:cNvPr id="15" name="Text Placeholder 14">
            <a:extLst>
              <a:ext uri="{FF2B5EF4-FFF2-40B4-BE49-F238E27FC236}">
                <a16:creationId xmlns:a16="http://schemas.microsoft.com/office/drawing/2014/main" id="{5DEDE163-143D-DC6B-34E9-732EFB294CA9}"/>
              </a:ext>
            </a:extLst>
          </p:cNvPr>
          <p:cNvSpPr>
            <a:spLocks noGrp="1"/>
          </p:cNvSpPr>
          <p:nvPr>
            <p:ph type="body" sz="quarter" idx="22"/>
          </p:nvPr>
        </p:nvSpPr>
        <p:spPr>
          <a:xfrm>
            <a:off x="8850341" y="4391432"/>
            <a:ext cx="2656489" cy="831893"/>
          </a:xfrm>
        </p:spPr>
        <p:txBody>
          <a:bodyPr/>
          <a:lstStyle/>
          <a:p>
            <a:r>
              <a:rPr lang="en-US" cap="none">
                <a:ea typeface="+mj-lt"/>
                <a:cs typeface="+mj-lt"/>
              </a:rPr>
              <a:t>How MCO type of utilization is distributed over the different states in 2013 and 2014?</a:t>
            </a:r>
            <a:endParaRPr lang="en-US" cap="none">
              <a:cs typeface="Posterama"/>
            </a:endParaRPr>
          </a:p>
          <a:p>
            <a:endParaRPr lang="en-US">
              <a:cs typeface="Posterama"/>
            </a:endParaRPr>
          </a:p>
        </p:txBody>
      </p:sp>
      <p:pic>
        <p:nvPicPr>
          <p:cNvPr id="18" name="Picture 17" descr="A screenshot of a computer&#10;&#10;Description automatically generated">
            <a:extLst>
              <a:ext uri="{FF2B5EF4-FFF2-40B4-BE49-F238E27FC236}">
                <a16:creationId xmlns:a16="http://schemas.microsoft.com/office/drawing/2014/main" id="{B1A5CAFA-F127-DA0E-5A0B-509C010F47AC}"/>
              </a:ext>
            </a:extLst>
          </p:cNvPr>
          <p:cNvPicPr>
            <a:picLocks noChangeAspect="1"/>
          </p:cNvPicPr>
          <p:nvPr/>
        </p:nvPicPr>
        <p:blipFill>
          <a:blip r:embed="rId4"/>
          <a:stretch>
            <a:fillRect/>
          </a:stretch>
        </p:blipFill>
        <p:spPr>
          <a:xfrm>
            <a:off x="874986" y="1283362"/>
            <a:ext cx="10579856" cy="5399056"/>
          </a:xfrm>
          <a:prstGeom prst="rect">
            <a:avLst/>
          </a:prstGeom>
        </p:spPr>
      </p:pic>
    </p:spTree>
    <p:extLst>
      <p:ext uri="{BB962C8B-B14F-4D97-AF65-F5344CB8AC3E}">
        <p14:creationId xmlns:p14="http://schemas.microsoft.com/office/powerpoint/2010/main" val="2141700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5327E6-13FB-2F71-A207-72E15A0136DB}"/>
              </a:ext>
            </a:extLst>
          </p:cNvPr>
          <p:cNvSpPr>
            <a:spLocks noGrp="1"/>
          </p:cNvSpPr>
          <p:nvPr>
            <p:ph type="title"/>
          </p:nvPr>
        </p:nvSpPr>
        <p:spPr>
          <a:xfrm>
            <a:off x="1142996" y="5347916"/>
            <a:ext cx="6108192" cy="621792"/>
          </a:xfrm>
        </p:spPr>
        <p:txBody>
          <a:bodyPr/>
          <a:lstStyle/>
          <a:p>
            <a:r>
              <a:rPr lang="en-US" sz="4000"/>
              <a:t>JIRA REPOSITORY</a:t>
            </a:r>
          </a:p>
        </p:txBody>
      </p:sp>
      <p:pic>
        <p:nvPicPr>
          <p:cNvPr id="21" name="Content Placeholder 25" descr="Test tubes with one test tube in orange with drops">
            <a:extLst>
              <a:ext uri="{FF2B5EF4-FFF2-40B4-BE49-F238E27FC236}">
                <a16:creationId xmlns:a16="http://schemas.microsoft.com/office/drawing/2014/main" id="{FE365C49-5FBF-04F7-2612-59A6D6F84C37}"/>
              </a:ext>
            </a:extLst>
          </p:cNvPr>
          <p:cNvPicPr>
            <a:picLocks noGrp="1" noChangeAspect="1"/>
          </p:cNvPicPr>
          <p:nvPr>
            <p:ph type="pic" sz="quarter" idx="3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0" y="-65314"/>
            <a:ext cx="12188952" cy="1682496"/>
          </a:xfrm>
        </p:spPr>
      </p:pic>
      <p:sp>
        <p:nvSpPr>
          <p:cNvPr id="22" name="Rectangle 21">
            <a:extLst>
              <a:ext uri="{FF2B5EF4-FFF2-40B4-BE49-F238E27FC236}">
                <a16:creationId xmlns:a16="http://schemas.microsoft.com/office/drawing/2014/main" id="{F6BA20C7-F48C-429D-2FA7-B7B83A800FA9}"/>
              </a:ext>
              <a:ext uri="{C183D7F6-B498-43B3-948B-1728B52AA6E4}">
                <adec:decorative xmlns:adec="http://schemas.microsoft.com/office/drawing/2017/decorative" val="1"/>
              </a:ext>
            </a:extLst>
          </p:cNvPr>
          <p:cNvSpPr/>
          <p:nvPr/>
        </p:nvSpPr>
        <p:spPr>
          <a:xfrm>
            <a:off x="-1" y="-148441"/>
            <a:ext cx="2285995" cy="1685542"/>
          </a:xfrm>
          <a:prstGeom prst="rect">
            <a:avLst/>
          </a:prstGeom>
          <a:gradFill flip="none" rotWithShape="1">
            <a:gsLst>
              <a:gs pos="0">
                <a:schemeClr val="bg1">
                  <a:alpha val="0"/>
                </a:schemeClr>
              </a:gs>
              <a:gs pos="8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90BE788E-706D-5D5C-B17F-51759A2CC61A}"/>
              </a:ext>
            </a:extLst>
          </p:cNvPr>
          <p:cNvSpPr>
            <a:spLocks noGrp="1"/>
          </p:cNvSpPr>
          <p:nvPr>
            <p:ph type="ftr" sz="quarter" idx="11"/>
          </p:nvPr>
        </p:nvSpPr>
        <p:spPr/>
        <p:txBody>
          <a:bodyPr/>
          <a:lstStyle/>
          <a:p>
            <a:r>
              <a:rPr lang="en-US">
                <a:latin typeface="Posterama"/>
                <a:cs typeface="Posterama"/>
              </a:rPr>
              <a:t>SMU 2022</a:t>
            </a:r>
            <a:endParaRPr lang="en-US"/>
          </a:p>
        </p:txBody>
      </p:sp>
      <p:sp>
        <p:nvSpPr>
          <p:cNvPr id="4" name="Slide Number Placeholder 3">
            <a:extLst>
              <a:ext uri="{FF2B5EF4-FFF2-40B4-BE49-F238E27FC236}">
                <a16:creationId xmlns:a16="http://schemas.microsoft.com/office/drawing/2014/main" id="{A9519E8E-7F0D-C4E6-CC87-3F8B896EF0E1}"/>
              </a:ext>
            </a:extLst>
          </p:cNvPr>
          <p:cNvSpPr>
            <a:spLocks noGrp="1"/>
          </p:cNvSpPr>
          <p:nvPr>
            <p:ph type="sldNum" sz="quarter" idx="10"/>
          </p:nvPr>
        </p:nvSpPr>
        <p:spPr/>
        <p:txBody>
          <a:bodyPr/>
          <a:lstStyle/>
          <a:p>
            <a:fld id="{75DF2D63-3FF5-D547-96B9-BE9CCD1ABA58}" type="slidenum">
              <a:rPr lang="en-US" smtClean="0"/>
              <a:pPr/>
              <a:t>22</a:t>
            </a:fld>
            <a:endParaRPr lang="en-US"/>
          </a:p>
        </p:txBody>
      </p:sp>
      <p:sp>
        <p:nvSpPr>
          <p:cNvPr id="82" name="Text Placeholder 81">
            <a:extLst>
              <a:ext uri="{FF2B5EF4-FFF2-40B4-BE49-F238E27FC236}">
                <a16:creationId xmlns:a16="http://schemas.microsoft.com/office/drawing/2014/main" id="{2E1F38AB-E038-4CD1-618A-52B12F7A4BB5}"/>
              </a:ext>
            </a:extLst>
          </p:cNvPr>
          <p:cNvSpPr>
            <a:spLocks noGrp="1"/>
          </p:cNvSpPr>
          <p:nvPr>
            <p:ph type="body" sz="quarter" idx="32"/>
          </p:nvPr>
        </p:nvSpPr>
        <p:spPr/>
        <p:txBody>
          <a:bodyPr/>
          <a:lstStyle/>
          <a:p>
            <a:endParaRPr lang="en-US"/>
          </a:p>
        </p:txBody>
      </p:sp>
      <p:sp>
        <p:nvSpPr>
          <p:cNvPr id="6" name="Text Placeholder 5">
            <a:extLst>
              <a:ext uri="{FF2B5EF4-FFF2-40B4-BE49-F238E27FC236}">
                <a16:creationId xmlns:a16="http://schemas.microsoft.com/office/drawing/2014/main" id="{D0A77C80-D935-F537-F818-8C03F02AF5D4}"/>
              </a:ext>
            </a:extLst>
          </p:cNvPr>
          <p:cNvSpPr>
            <a:spLocks noGrp="1"/>
          </p:cNvSpPr>
          <p:nvPr>
            <p:ph type="body" sz="quarter" idx="16"/>
          </p:nvPr>
        </p:nvSpPr>
        <p:spPr/>
        <p:txBody>
          <a:bodyPr/>
          <a:lstStyle/>
          <a:p>
            <a:r>
              <a:rPr lang="en-US"/>
              <a:t>Sep</a:t>
            </a:r>
          </a:p>
        </p:txBody>
      </p:sp>
      <p:sp>
        <p:nvSpPr>
          <p:cNvPr id="11" name="Text Placeholder 10">
            <a:extLst>
              <a:ext uri="{FF2B5EF4-FFF2-40B4-BE49-F238E27FC236}">
                <a16:creationId xmlns:a16="http://schemas.microsoft.com/office/drawing/2014/main" id="{9E703999-0627-E209-2471-30DBE4AD3C40}"/>
              </a:ext>
            </a:extLst>
          </p:cNvPr>
          <p:cNvSpPr>
            <a:spLocks noGrp="1"/>
          </p:cNvSpPr>
          <p:nvPr>
            <p:ph type="body" sz="quarter" idx="17"/>
          </p:nvPr>
        </p:nvSpPr>
        <p:spPr/>
        <p:txBody>
          <a:bodyPr/>
          <a:lstStyle/>
          <a:p>
            <a:pPr lvl="0"/>
            <a:r>
              <a:rPr lang="en-US"/>
              <a:t>Synergize scalable </a:t>
            </a:r>
          </a:p>
          <a:p>
            <a:pPr lvl="0"/>
            <a:r>
              <a:rPr lang="en-US"/>
              <a:t>e-commerce</a:t>
            </a:r>
          </a:p>
          <a:p>
            <a:endParaRPr lang="en-US"/>
          </a:p>
        </p:txBody>
      </p:sp>
      <p:sp>
        <p:nvSpPr>
          <p:cNvPr id="81" name="Text Placeholder 80">
            <a:extLst>
              <a:ext uri="{FF2B5EF4-FFF2-40B4-BE49-F238E27FC236}">
                <a16:creationId xmlns:a16="http://schemas.microsoft.com/office/drawing/2014/main" id="{F670FB6E-8396-CF15-B901-347F21C06620}"/>
              </a:ext>
            </a:extLst>
          </p:cNvPr>
          <p:cNvSpPr>
            <a:spLocks noGrp="1"/>
          </p:cNvSpPr>
          <p:nvPr>
            <p:ph type="body" sz="quarter" idx="31"/>
          </p:nvPr>
        </p:nvSpPr>
        <p:spPr/>
        <p:txBody>
          <a:bodyPr/>
          <a:lstStyle/>
          <a:p>
            <a:endParaRPr lang="en-US"/>
          </a:p>
        </p:txBody>
      </p:sp>
      <p:sp>
        <p:nvSpPr>
          <p:cNvPr id="7" name="Text Placeholder 6">
            <a:extLst>
              <a:ext uri="{FF2B5EF4-FFF2-40B4-BE49-F238E27FC236}">
                <a16:creationId xmlns:a16="http://schemas.microsoft.com/office/drawing/2014/main" id="{CB9A58C4-B167-911B-151E-289752AE22A4}"/>
              </a:ext>
            </a:extLst>
          </p:cNvPr>
          <p:cNvSpPr>
            <a:spLocks noGrp="1"/>
          </p:cNvSpPr>
          <p:nvPr>
            <p:ph type="body" sz="quarter" idx="18"/>
          </p:nvPr>
        </p:nvSpPr>
        <p:spPr/>
        <p:txBody>
          <a:bodyPr/>
          <a:lstStyle/>
          <a:p>
            <a:r>
              <a:rPr lang="en-US"/>
              <a:t>oct</a:t>
            </a:r>
          </a:p>
        </p:txBody>
      </p:sp>
      <p:sp>
        <p:nvSpPr>
          <p:cNvPr id="12" name="Text Placeholder 11">
            <a:extLst>
              <a:ext uri="{FF2B5EF4-FFF2-40B4-BE49-F238E27FC236}">
                <a16:creationId xmlns:a16="http://schemas.microsoft.com/office/drawing/2014/main" id="{C5EC4B8C-DA99-ED1F-A340-C03D85FEEB16}"/>
              </a:ext>
            </a:extLst>
          </p:cNvPr>
          <p:cNvSpPr>
            <a:spLocks noGrp="1"/>
          </p:cNvSpPr>
          <p:nvPr>
            <p:ph type="body" sz="quarter" idx="19"/>
          </p:nvPr>
        </p:nvSpPr>
        <p:spPr/>
        <p:txBody>
          <a:bodyPr/>
          <a:lstStyle/>
          <a:p>
            <a:pPr lvl="0"/>
            <a:r>
              <a:rPr lang="en-US"/>
              <a:t>Disseminate standardized </a:t>
            </a:r>
          </a:p>
          <a:p>
            <a:pPr lvl="0"/>
            <a:r>
              <a:rPr lang="en-US"/>
              <a:t>metrics</a:t>
            </a:r>
          </a:p>
          <a:p>
            <a:endParaRPr lang="en-US"/>
          </a:p>
        </p:txBody>
      </p:sp>
      <p:sp>
        <p:nvSpPr>
          <p:cNvPr id="83" name="Text Placeholder 82">
            <a:extLst>
              <a:ext uri="{FF2B5EF4-FFF2-40B4-BE49-F238E27FC236}">
                <a16:creationId xmlns:a16="http://schemas.microsoft.com/office/drawing/2014/main" id="{D1FC7473-B976-1C94-F51C-63C1354C6881}"/>
              </a:ext>
            </a:extLst>
          </p:cNvPr>
          <p:cNvSpPr>
            <a:spLocks noGrp="1"/>
          </p:cNvSpPr>
          <p:nvPr>
            <p:ph type="body" sz="quarter" idx="33"/>
          </p:nvPr>
        </p:nvSpPr>
        <p:spPr/>
        <p:txBody>
          <a:bodyPr/>
          <a:lstStyle/>
          <a:p>
            <a:endParaRPr lang="en-US"/>
          </a:p>
        </p:txBody>
      </p:sp>
      <p:sp>
        <p:nvSpPr>
          <p:cNvPr id="8" name="Text Placeholder 7">
            <a:extLst>
              <a:ext uri="{FF2B5EF4-FFF2-40B4-BE49-F238E27FC236}">
                <a16:creationId xmlns:a16="http://schemas.microsoft.com/office/drawing/2014/main" id="{CE2FC2AA-1AF5-2B4E-0A3F-ADBC8EED82AE}"/>
              </a:ext>
            </a:extLst>
          </p:cNvPr>
          <p:cNvSpPr>
            <a:spLocks noGrp="1"/>
          </p:cNvSpPr>
          <p:nvPr>
            <p:ph type="body" sz="quarter" idx="20"/>
          </p:nvPr>
        </p:nvSpPr>
        <p:spPr/>
        <p:txBody>
          <a:bodyPr/>
          <a:lstStyle/>
          <a:p>
            <a:r>
              <a:rPr lang="en-US"/>
              <a:t>nov</a:t>
            </a:r>
          </a:p>
        </p:txBody>
      </p:sp>
      <p:sp>
        <p:nvSpPr>
          <p:cNvPr id="13" name="Text Placeholder 12">
            <a:extLst>
              <a:ext uri="{FF2B5EF4-FFF2-40B4-BE49-F238E27FC236}">
                <a16:creationId xmlns:a16="http://schemas.microsoft.com/office/drawing/2014/main" id="{2F88EBF3-B74B-2BAE-FD85-77076F5567F5}"/>
              </a:ext>
            </a:extLst>
          </p:cNvPr>
          <p:cNvSpPr>
            <a:spLocks noGrp="1"/>
          </p:cNvSpPr>
          <p:nvPr>
            <p:ph type="body" sz="quarter" idx="21"/>
          </p:nvPr>
        </p:nvSpPr>
        <p:spPr/>
        <p:txBody>
          <a:bodyPr/>
          <a:lstStyle/>
          <a:p>
            <a:pPr lvl="0"/>
            <a:r>
              <a:rPr lang="en-US"/>
              <a:t>Coordinate </a:t>
            </a:r>
          </a:p>
          <a:p>
            <a:pPr lvl="0"/>
            <a:r>
              <a:rPr lang="en-US"/>
              <a:t>e-business applications</a:t>
            </a:r>
          </a:p>
          <a:p>
            <a:endParaRPr lang="en-US"/>
          </a:p>
        </p:txBody>
      </p:sp>
      <p:sp>
        <p:nvSpPr>
          <p:cNvPr id="84" name="Text Placeholder 83">
            <a:extLst>
              <a:ext uri="{FF2B5EF4-FFF2-40B4-BE49-F238E27FC236}">
                <a16:creationId xmlns:a16="http://schemas.microsoft.com/office/drawing/2014/main" id="{3FE9BB50-1FAA-348B-F236-D51B9527BE3B}"/>
              </a:ext>
            </a:extLst>
          </p:cNvPr>
          <p:cNvSpPr>
            <a:spLocks noGrp="1"/>
          </p:cNvSpPr>
          <p:nvPr>
            <p:ph type="body" sz="quarter" idx="34"/>
          </p:nvPr>
        </p:nvSpPr>
        <p:spPr/>
        <p:txBody>
          <a:bodyPr/>
          <a:lstStyle/>
          <a:p>
            <a:endParaRPr lang="en-US"/>
          </a:p>
        </p:txBody>
      </p:sp>
      <p:sp>
        <p:nvSpPr>
          <p:cNvPr id="9" name="Text Placeholder 8">
            <a:extLst>
              <a:ext uri="{FF2B5EF4-FFF2-40B4-BE49-F238E27FC236}">
                <a16:creationId xmlns:a16="http://schemas.microsoft.com/office/drawing/2014/main" id="{94E29500-4B8C-7CD9-C95A-3169C7062B63}"/>
              </a:ext>
            </a:extLst>
          </p:cNvPr>
          <p:cNvSpPr>
            <a:spLocks noGrp="1"/>
          </p:cNvSpPr>
          <p:nvPr>
            <p:ph type="body" sz="quarter" idx="22"/>
          </p:nvPr>
        </p:nvSpPr>
        <p:spPr/>
        <p:txBody>
          <a:bodyPr/>
          <a:lstStyle/>
          <a:p>
            <a:r>
              <a:rPr lang="en-US"/>
              <a:t>dec</a:t>
            </a:r>
          </a:p>
        </p:txBody>
      </p:sp>
      <p:sp>
        <p:nvSpPr>
          <p:cNvPr id="14" name="Text Placeholder 13">
            <a:extLst>
              <a:ext uri="{FF2B5EF4-FFF2-40B4-BE49-F238E27FC236}">
                <a16:creationId xmlns:a16="http://schemas.microsoft.com/office/drawing/2014/main" id="{24E8877F-2403-58C2-433E-442614700804}"/>
              </a:ext>
            </a:extLst>
          </p:cNvPr>
          <p:cNvSpPr>
            <a:spLocks noGrp="1"/>
          </p:cNvSpPr>
          <p:nvPr>
            <p:ph type="body" sz="quarter" idx="23"/>
          </p:nvPr>
        </p:nvSpPr>
        <p:spPr/>
        <p:txBody>
          <a:bodyPr/>
          <a:lstStyle/>
          <a:p>
            <a:r>
              <a:rPr lang="en-US"/>
              <a:t>Foster holistically superior methodologies</a:t>
            </a:r>
          </a:p>
          <a:p>
            <a:endParaRPr lang="en-US"/>
          </a:p>
        </p:txBody>
      </p:sp>
      <p:sp>
        <p:nvSpPr>
          <p:cNvPr id="85" name="Text Placeholder 84">
            <a:extLst>
              <a:ext uri="{FF2B5EF4-FFF2-40B4-BE49-F238E27FC236}">
                <a16:creationId xmlns:a16="http://schemas.microsoft.com/office/drawing/2014/main" id="{158572BB-F863-F698-0C6D-57D4F3772E56}"/>
              </a:ext>
            </a:extLst>
          </p:cNvPr>
          <p:cNvSpPr>
            <a:spLocks noGrp="1"/>
          </p:cNvSpPr>
          <p:nvPr>
            <p:ph type="body" sz="quarter" idx="35"/>
          </p:nvPr>
        </p:nvSpPr>
        <p:spPr/>
        <p:txBody>
          <a:bodyPr/>
          <a:lstStyle/>
          <a:p>
            <a:endParaRPr lang="en-US"/>
          </a:p>
        </p:txBody>
      </p:sp>
      <p:sp>
        <p:nvSpPr>
          <p:cNvPr id="10" name="Text Placeholder 9">
            <a:extLst>
              <a:ext uri="{FF2B5EF4-FFF2-40B4-BE49-F238E27FC236}">
                <a16:creationId xmlns:a16="http://schemas.microsoft.com/office/drawing/2014/main" id="{F9A6F37A-B065-126D-BAD3-C956D8BD8717}"/>
              </a:ext>
            </a:extLst>
          </p:cNvPr>
          <p:cNvSpPr>
            <a:spLocks noGrp="1"/>
          </p:cNvSpPr>
          <p:nvPr>
            <p:ph type="body" sz="quarter" idx="28"/>
          </p:nvPr>
        </p:nvSpPr>
        <p:spPr/>
        <p:txBody>
          <a:bodyPr/>
          <a:lstStyle/>
          <a:p>
            <a:r>
              <a:rPr lang="en-US"/>
              <a:t>jan</a:t>
            </a:r>
          </a:p>
        </p:txBody>
      </p:sp>
      <p:sp>
        <p:nvSpPr>
          <p:cNvPr id="15" name="Text Placeholder 14">
            <a:extLst>
              <a:ext uri="{FF2B5EF4-FFF2-40B4-BE49-F238E27FC236}">
                <a16:creationId xmlns:a16="http://schemas.microsoft.com/office/drawing/2014/main" id="{9AE2A7F3-EC70-CDB1-A10E-1EEDBFBDD571}"/>
              </a:ext>
            </a:extLst>
          </p:cNvPr>
          <p:cNvSpPr>
            <a:spLocks noGrp="1"/>
          </p:cNvSpPr>
          <p:nvPr>
            <p:ph type="body" sz="quarter" idx="29"/>
          </p:nvPr>
        </p:nvSpPr>
        <p:spPr/>
        <p:txBody>
          <a:bodyPr/>
          <a:lstStyle/>
          <a:p>
            <a:pPr lvl="0"/>
            <a:r>
              <a:rPr lang="en-US"/>
              <a:t>Deploy strategic networks with compelling </a:t>
            </a:r>
          </a:p>
          <a:p>
            <a:pPr lvl="0"/>
            <a:r>
              <a:rPr lang="en-US"/>
              <a:t>e-business needs</a:t>
            </a:r>
          </a:p>
          <a:p>
            <a:endParaRPr lang="en-US"/>
          </a:p>
        </p:txBody>
      </p:sp>
      <p:pic>
        <p:nvPicPr>
          <p:cNvPr id="16" name="Picture 15" descr="A screenshot of a computer">
            <a:extLst>
              <a:ext uri="{FF2B5EF4-FFF2-40B4-BE49-F238E27FC236}">
                <a16:creationId xmlns:a16="http://schemas.microsoft.com/office/drawing/2014/main" id="{36B099AF-FCD4-5E9B-6879-800D4F1C7630}"/>
              </a:ext>
            </a:extLst>
          </p:cNvPr>
          <p:cNvPicPr>
            <a:picLocks noChangeAspect="1"/>
          </p:cNvPicPr>
          <p:nvPr/>
        </p:nvPicPr>
        <p:blipFill>
          <a:blip r:embed="rId3"/>
          <a:stretch>
            <a:fillRect/>
          </a:stretch>
        </p:blipFill>
        <p:spPr>
          <a:xfrm>
            <a:off x="1344168" y="274814"/>
            <a:ext cx="10243889" cy="5070056"/>
          </a:xfrm>
          <a:prstGeom prst="rect">
            <a:avLst/>
          </a:prstGeom>
        </p:spPr>
      </p:pic>
    </p:spTree>
    <p:extLst>
      <p:ext uri="{BB962C8B-B14F-4D97-AF65-F5344CB8AC3E}">
        <p14:creationId xmlns:p14="http://schemas.microsoft.com/office/powerpoint/2010/main" val="758882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Content Placeholder 25" descr="Test tubes with one test tube in orange with drops">
            <a:extLst>
              <a:ext uri="{FF2B5EF4-FFF2-40B4-BE49-F238E27FC236}">
                <a16:creationId xmlns:a16="http://schemas.microsoft.com/office/drawing/2014/main" id="{FE365C49-5FBF-04F7-2612-59A6D6F84C37}"/>
              </a:ext>
            </a:extLst>
          </p:cNvPr>
          <p:cNvPicPr>
            <a:picLocks noGrp="1" noChangeAspect="1"/>
          </p:cNvPicPr>
          <p:nvPr>
            <p:ph type="pic" sz="quarter" idx="30"/>
          </p:nvPr>
        </p:nvPicPr>
        <p:blipFill rotWithShape="1">
          <a:blip r:embed="rId2">
            <a:duotone>
              <a:schemeClr val="accent1">
                <a:shade val="45000"/>
                <a:satMod val="135000"/>
              </a:schemeClr>
              <a:prstClr val="white"/>
            </a:duotone>
            <a:alphaModFix amt="50000"/>
            <a:extLst>
              <a:ext uri="{28A0092B-C50C-407E-A947-70E740481C1C}">
                <a14:useLocalDpi xmlns:a14="http://schemas.microsoft.com/office/drawing/2010/main" val="0"/>
              </a:ext>
            </a:extLst>
          </a:blip>
          <a:srcRect/>
          <a:stretch/>
        </p:blipFill>
        <p:spPr>
          <a:xfrm>
            <a:off x="0" y="5137743"/>
            <a:ext cx="12188952" cy="1682496"/>
          </a:xfrm>
        </p:spPr>
      </p:pic>
      <p:pic>
        <p:nvPicPr>
          <p:cNvPr id="19" name="Picture 18" descr="A picture containing person, drinking">
            <a:extLst>
              <a:ext uri="{FF2B5EF4-FFF2-40B4-BE49-F238E27FC236}">
                <a16:creationId xmlns:a16="http://schemas.microsoft.com/office/drawing/2014/main" id="{DD3500B5-24D8-EA17-08E5-17C477904947}"/>
              </a:ext>
            </a:extLst>
          </p:cNvPr>
          <p:cNvPicPr>
            <a:picLocks noChangeAspect="1"/>
          </p:cNvPicPr>
          <p:nvPr/>
        </p:nvPicPr>
        <p:blipFill rotWithShape="1">
          <a:blip r:embed="rId3">
            <a:alphaModFix amt="20000"/>
          </a:blip>
          <a:srcRect t="20855" b="10990"/>
          <a:stretch/>
        </p:blipFill>
        <p:spPr>
          <a:xfrm>
            <a:off x="0" y="14180"/>
            <a:ext cx="12192000" cy="2856921"/>
          </a:xfrm>
          <a:prstGeom prst="rect">
            <a:avLst/>
          </a:prstGeom>
        </p:spPr>
      </p:pic>
      <p:sp>
        <p:nvSpPr>
          <p:cNvPr id="3" name="Title 2">
            <a:extLst>
              <a:ext uri="{FF2B5EF4-FFF2-40B4-BE49-F238E27FC236}">
                <a16:creationId xmlns:a16="http://schemas.microsoft.com/office/drawing/2014/main" id="{5E5327E6-13FB-2F71-A207-72E15A0136DB}"/>
              </a:ext>
            </a:extLst>
          </p:cNvPr>
          <p:cNvSpPr>
            <a:spLocks noGrp="1"/>
          </p:cNvSpPr>
          <p:nvPr>
            <p:ph type="title"/>
          </p:nvPr>
        </p:nvSpPr>
        <p:spPr>
          <a:xfrm>
            <a:off x="3041904" y="5413180"/>
            <a:ext cx="6108192" cy="621792"/>
          </a:xfrm>
        </p:spPr>
        <p:txBody>
          <a:bodyPr/>
          <a:lstStyle/>
          <a:p>
            <a:pPr algn="ctr"/>
            <a:r>
              <a:rPr lang="en-US" sz="4000"/>
              <a:t>REFERENCES </a:t>
            </a:r>
          </a:p>
        </p:txBody>
      </p:sp>
      <p:sp>
        <p:nvSpPr>
          <p:cNvPr id="22" name="Rectangle 21">
            <a:extLst>
              <a:ext uri="{FF2B5EF4-FFF2-40B4-BE49-F238E27FC236}">
                <a16:creationId xmlns:a16="http://schemas.microsoft.com/office/drawing/2014/main" id="{F6BA20C7-F48C-429D-2FA7-B7B83A800FA9}"/>
              </a:ext>
              <a:ext uri="{C183D7F6-B498-43B3-948B-1728B52AA6E4}">
                <adec:decorative xmlns:adec="http://schemas.microsoft.com/office/drawing/2017/decorative" val="1"/>
              </a:ext>
            </a:extLst>
          </p:cNvPr>
          <p:cNvSpPr/>
          <p:nvPr/>
        </p:nvSpPr>
        <p:spPr>
          <a:xfrm>
            <a:off x="0" y="534042"/>
            <a:ext cx="2285995" cy="1685542"/>
          </a:xfrm>
          <a:prstGeom prst="rect">
            <a:avLst/>
          </a:prstGeom>
          <a:gradFill flip="none" rotWithShape="1">
            <a:gsLst>
              <a:gs pos="0">
                <a:schemeClr val="bg1">
                  <a:alpha val="0"/>
                </a:schemeClr>
              </a:gs>
              <a:gs pos="8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90BE788E-706D-5D5C-B17F-51759A2CC61A}"/>
              </a:ext>
            </a:extLst>
          </p:cNvPr>
          <p:cNvSpPr>
            <a:spLocks noGrp="1"/>
          </p:cNvSpPr>
          <p:nvPr>
            <p:ph type="ftr" sz="quarter" idx="11"/>
          </p:nvPr>
        </p:nvSpPr>
        <p:spPr>
          <a:xfrm rot="16200000">
            <a:off x="-242951" y="1451497"/>
            <a:ext cx="1784352" cy="189457"/>
          </a:xfrm>
        </p:spPr>
        <p:txBody>
          <a:bodyPr/>
          <a:lstStyle/>
          <a:p>
            <a:r>
              <a:rPr lang="en-US">
                <a:solidFill>
                  <a:schemeClr val="accent1">
                    <a:lumMod val="50000"/>
                  </a:schemeClr>
                </a:solidFill>
                <a:latin typeface="Posterama"/>
                <a:cs typeface="Posterama"/>
              </a:rPr>
              <a:t>SMU 2022</a:t>
            </a:r>
            <a:endParaRPr lang="en-US">
              <a:solidFill>
                <a:schemeClr val="accent1">
                  <a:lumMod val="50000"/>
                </a:schemeClr>
              </a:solidFill>
            </a:endParaRPr>
          </a:p>
        </p:txBody>
      </p:sp>
      <p:sp>
        <p:nvSpPr>
          <p:cNvPr id="4" name="Slide Number Placeholder 3">
            <a:extLst>
              <a:ext uri="{FF2B5EF4-FFF2-40B4-BE49-F238E27FC236}">
                <a16:creationId xmlns:a16="http://schemas.microsoft.com/office/drawing/2014/main" id="{A9519E8E-7F0D-C4E6-CC87-3F8B896EF0E1}"/>
              </a:ext>
            </a:extLst>
          </p:cNvPr>
          <p:cNvSpPr>
            <a:spLocks noGrp="1"/>
          </p:cNvSpPr>
          <p:nvPr>
            <p:ph type="sldNum" sz="quarter" idx="10"/>
          </p:nvPr>
        </p:nvSpPr>
        <p:spPr/>
        <p:txBody>
          <a:bodyPr/>
          <a:lstStyle/>
          <a:p>
            <a:fld id="{75DF2D63-3FF5-D547-96B9-BE9CCD1ABA58}" type="slidenum">
              <a:rPr lang="en-US" smtClean="0"/>
              <a:pPr/>
              <a:t>23</a:t>
            </a:fld>
            <a:endParaRPr lang="en-US"/>
          </a:p>
        </p:txBody>
      </p:sp>
      <p:sp>
        <p:nvSpPr>
          <p:cNvPr id="6" name="Text Placeholder 5">
            <a:extLst>
              <a:ext uri="{FF2B5EF4-FFF2-40B4-BE49-F238E27FC236}">
                <a16:creationId xmlns:a16="http://schemas.microsoft.com/office/drawing/2014/main" id="{D0A77C80-D935-F537-F818-8C03F02AF5D4}"/>
              </a:ext>
            </a:extLst>
          </p:cNvPr>
          <p:cNvSpPr>
            <a:spLocks noGrp="1"/>
          </p:cNvSpPr>
          <p:nvPr>
            <p:ph type="body" sz="quarter" idx="16"/>
          </p:nvPr>
        </p:nvSpPr>
        <p:spPr>
          <a:xfrm>
            <a:off x="850843" y="721853"/>
            <a:ext cx="1620520" cy="411476"/>
          </a:xfrm>
        </p:spPr>
        <p:txBody>
          <a:bodyPr/>
          <a:lstStyle/>
          <a:p>
            <a:pPr algn="just"/>
            <a:r>
              <a:rPr lang="en-US" sz="1900"/>
              <a:t>Dataset source</a:t>
            </a:r>
          </a:p>
        </p:txBody>
      </p:sp>
      <p:sp>
        <p:nvSpPr>
          <p:cNvPr id="11" name="Text Placeholder 10">
            <a:extLst>
              <a:ext uri="{FF2B5EF4-FFF2-40B4-BE49-F238E27FC236}">
                <a16:creationId xmlns:a16="http://schemas.microsoft.com/office/drawing/2014/main" id="{9E703999-0627-E209-2471-30DBE4AD3C40}"/>
              </a:ext>
            </a:extLst>
          </p:cNvPr>
          <p:cNvSpPr>
            <a:spLocks noGrp="1"/>
          </p:cNvSpPr>
          <p:nvPr>
            <p:ph type="body" sz="quarter" idx="17"/>
          </p:nvPr>
        </p:nvSpPr>
        <p:spPr>
          <a:xfrm>
            <a:off x="3019723" y="379302"/>
            <a:ext cx="9416853" cy="1063338"/>
          </a:xfrm>
        </p:spPr>
        <p:txBody>
          <a:bodyPr/>
          <a:lstStyle/>
          <a:p>
            <a:r>
              <a:rPr lang="en-US" sz="2000" dirty="0"/>
              <a:t>Centers for Medicare &amp; Medicaid Services , June 11, 2015 | State Drug Utilization 2013</a:t>
            </a:r>
          </a:p>
          <a:p>
            <a:r>
              <a:rPr lang="en-CA" sz="2000" dirty="0">
                <a:hlinkClick r:id="rId4"/>
              </a:rPr>
              <a:t>data.gov/dataset</a:t>
            </a:r>
            <a:endParaRPr lang="en-CA" sz="2000" dirty="0"/>
          </a:p>
          <a:p>
            <a:endParaRPr lang="en-CA" sz="2000" dirty="0"/>
          </a:p>
          <a:p>
            <a:r>
              <a:rPr lang="en-US" sz="2000" dirty="0"/>
              <a:t>Centers for Medicare &amp; Medicaid Services , June 11, 2015 | State Drug Utilization 2013</a:t>
            </a:r>
          </a:p>
          <a:p>
            <a:r>
              <a:rPr lang="en-CA" sz="2000" dirty="0">
                <a:hlinkClick r:id="rId5"/>
              </a:rPr>
              <a:t>data.gov/dataset</a:t>
            </a:r>
            <a:endParaRPr lang="en-CA" sz="2000" dirty="0"/>
          </a:p>
          <a:p>
            <a:endParaRPr lang="en-CA" sz="2000" dirty="0"/>
          </a:p>
          <a:p>
            <a:endParaRPr lang="en-US" dirty="0"/>
          </a:p>
        </p:txBody>
      </p:sp>
      <p:sp>
        <p:nvSpPr>
          <p:cNvPr id="7" name="Text Placeholder 6">
            <a:extLst>
              <a:ext uri="{FF2B5EF4-FFF2-40B4-BE49-F238E27FC236}">
                <a16:creationId xmlns:a16="http://schemas.microsoft.com/office/drawing/2014/main" id="{CB9A58C4-B167-911B-151E-289752AE22A4}"/>
              </a:ext>
            </a:extLst>
          </p:cNvPr>
          <p:cNvSpPr>
            <a:spLocks noGrp="1"/>
          </p:cNvSpPr>
          <p:nvPr>
            <p:ph type="body" sz="quarter" idx="18"/>
          </p:nvPr>
        </p:nvSpPr>
        <p:spPr>
          <a:xfrm>
            <a:off x="850843" y="1841001"/>
            <a:ext cx="2103120" cy="1284543"/>
          </a:xfrm>
        </p:spPr>
        <p:txBody>
          <a:bodyPr/>
          <a:lstStyle/>
          <a:p>
            <a:pPr algn="just"/>
            <a:r>
              <a:rPr lang="en-US" sz="1900"/>
              <a:t>Background motivation</a:t>
            </a:r>
          </a:p>
        </p:txBody>
      </p:sp>
      <p:sp>
        <p:nvSpPr>
          <p:cNvPr id="12" name="Text Placeholder 11">
            <a:extLst>
              <a:ext uri="{FF2B5EF4-FFF2-40B4-BE49-F238E27FC236}">
                <a16:creationId xmlns:a16="http://schemas.microsoft.com/office/drawing/2014/main" id="{C5EC4B8C-DA99-ED1F-A340-C03D85FEEB16}"/>
              </a:ext>
            </a:extLst>
          </p:cNvPr>
          <p:cNvSpPr>
            <a:spLocks noGrp="1"/>
          </p:cNvSpPr>
          <p:nvPr>
            <p:ph type="body" sz="quarter" idx="19"/>
          </p:nvPr>
        </p:nvSpPr>
        <p:spPr>
          <a:xfrm>
            <a:off x="2953963" y="1877343"/>
            <a:ext cx="9072511" cy="1143000"/>
          </a:xfrm>
        </p:spPr>
        <p:txBody>
          <a:bodyPr/>
          <a:lstStyle/>
          <a:p>
            <a:r>
              <a:rPr lang="en-US" sz="2000"/>
              <a:t>Centers for Medicare &amp; Medicaid Services , </a:t>
            </a:r>
            <a:r>
              <a:rPr lang="en-CA" sz="2000" i="0">
                <a:effectLst/>
              </a:rPr>
              <a:t>February 14, 2018</a:t>
            </a:r>
            <a:r>
              <a:rPr lang="en-US" sz="2000" i="0">
                <a:effectLst/>
              </a:rPr>
              <a:t> | State Drug Utilization FAQs</a:t>
            </a:r>
            <a:endParaRPr lang="en-US" sz="2000"/>
          </a:p>
          <a:p>
            <a:r>
              <a:rPr lang="en-US" sz="2000"/>
              <a:t> </a:t>
            </a:r>
            <a:r>
              <a:rPr lang="en-CA" sz="2000">
                <a:hlinkClick r:id="rId6"/>
              </a:rPr>
              <a:t>medicaid.gov</a:t>
            </a:r>
            <a:endParaRPr lang="en-CA" sz="2000"/>
          </a:p>
          <a:p>
            <a:pPr algn="l"/>
            <a:r>
              <a:rPr lang="en-US" sz="1800"/>
              <a:t> </a:t>
            </a:r>
            <a:endParaRPr lang="en-CA" sz="1800" i="0">
              <a:effectLst/>
              <a:latin typeface="Daytona Condensed Light (Body)"/>
            </a:endParaRPr>
          </a:p>
        </p:txBody>
      </p:sp>
      <p:sp>
        <p:nvSpPr>
          <p:cNvPr id="9" name="Text Placeholder 8">
            <a:extLst>
              <a:ext uri="{FF2B5EF4-FFF2-40B4-BE49-F238E27FC236}">
                <a16:creationId xmlns:a16="http://schemas.microsoft.com/office/drawing/2014/main" id="{94E29500-4B8C-7CD9-C95A-3169C7062B63}"/>
              </a:ext>
            </a:extLst>
          </p:cNvPr>
          <p:cNvSpPr>
            <a:spLocks noGrp="1"/>
          </p:cNvSpPr>
          <p:nvPr>
            <p:ph type="body" sz="quarter" idx="22"/>
          </p:nvPr>
        </p:nvSpPr>
        <p:spPr>
          <a:xfrm>
            <a:off x="828492" y="3107630"/>
            <a:ext cx="2147822" cy="1433972"/>
          </a:xfrm>
        </p:spPr>
        <p:txBody>
          <a:bodyPr/>
          <a:lstStyle/>
          <a:p>
            <a:pPr algn="just"/>
            <a:r>
              <a:rPr lang="en-US" sz="1900"/>
              <a:t>DATA DESCRIPTION</a:t>
            </a:r>
          </a:p>
          <a:p>
            <a:pPr algn="just"/>
            <a:r>
              <a:rPr lang="en-US" sz="1900"/>
              <a:t>&amp; DICTIONARY</a:t>
            </a:r>
          </a:p>
        </p:txBody>
      </p:sp>
      <p:sp>
        <p:nvSpPr>
          <p:cNvPr id="14" name="Text Placeholder 13">
            <a:extLst>
              <a:ext uri="{FF2B5EF4-FFF2-40B4-BE49-F238E27FC236}">
                <a16:creationId xmlns:a16="http://schemas.microsoft.com/office/drawing/2014/main" id="{24E8877F-2403-58C2-433E-442614700804}"/>
              </a:ext>
            </a:extLst>
          </p:cNvPr>
          <p:cNvSpPr>
            <a:spLocks noGrp="1"/>
          </p:cNvSpPr>
          <p:nvPr>
            <p:ph type="body" sz="quarter" idx="23"/>
          </p:nvPr>
        </p:nvSpPr>
        <p:spPr>
          <a:xfrm>
            <a:off x="2953963" y="3255753"/>
            <a:ext cx="8601927" cy="621792"/>
          </a:xfrm>
        </p:spPr>
        <p:txBody>
          <a:bodyPr/>
          <a:lstStyle/>
          <a:p>
            <a:r>
              <a:rPr lang="en-US" sz="2000" b="0" i="0">
                <a:effectLst/>
              </a:rPr>
              <a:t>U.S. Department of Health &amp; Human Services , April 28, 2021 | </a:t>
            </a:r>
            <a:r>
              <a:rPr lang="en-US" sz="2000" b="0" i="0">
                <a:solidFill>
                  <a:srgbClr val="000000"/>
                </a:solidFill>
                <a:effectLst/>
              </a:rPr>
              <a:t>What’s the difference between Medicare and Medicaid?</a:t>
            </a:r>
          </a:p>
          <a:p>
            <a:r>
              <a:rPr lang="en-CA" sz="2000" err="1">
                <a:hlinkClick r:id="rId7"/>
              </a:rPr>
              <a:t>medicaid</a:t>
            </a:r>
            <a:endParaRPr lang="en-CA" sz="2000"/>
          </a:p>
          <a:p>
            <a:endParaRPr lang="en-US" sz="2000" b="0" i="0">
              <a:solidFill>
                <a:srgbClr val="000000"/>
              </a:solidFill>
              <a:effectLst/>
            </a:endParaRPr>
          </a:p>
          <a:p>
            <a:endParaRPr lang="en-US" sz="2000"/>
          </a:p>
        </p:txBody>
      </p:sp>
      <p:sp>
        <p:nvSpPr>
          <p:cNvPr id="10" name="Text Placeholder 9">
            <a:extLst>
              <a:ext uri="{FF2B5EF4-FFF2-40B4-BE49-F238E27FC236}">
                <a16:creationId xmlns:a16="http://schemas.microsoft.com/office/drawing/2014/main" id="{F9A6F37A-B065-126D-BAD3-C956D8BD8717}"/>
              </a:ext>
            </a:extLst>
          </p:cNvPr>
          <p:cNvSpPr>
            <a:spLocks noGrp="1"/>
          </p:cNvSpPr>
          <p:nvPr>
            <p:ph type="body" sz="quarter" idx="28"/>
          </p:nvPr>
        </p:nvSpPr>
        <p:spPr>
          <a:xfrm>
            <a:off x="850843" y="4495058"/>
            <a:ext cx="1620520" cy="411476"/>
          </a:xfrm>
        </p:spPr>
        <p:txBody>
          <a:bodyPr/>
          <a:lstStyle/>
          <a:p>
            <a:pPr algn="just"/>
            <a:r>
              <a:rPr lang="en-US" sz="1900"/>
              <a:t>OTHERS</a:t>
            </a:r>
          </a:p>
        </p:txBody>
      </p:sp>
      <p:sp>
        <p:nvSpPr>
          <p:cNvPr id="15" name="Text Placeholder 14">
            <a:extLst>
              <a:ext uri="{FF2B5EF4-FFF2-40B4-BE49-F238E27FC236}">
                <a16:creationId xmlns:a16="http://schemas.microsoft.com/office/drawing/2014/main" id="{9AE2A7F3-EC70-CDB1-A10E-1EEDBFBDD571}"/>
              </a:ext>
            </a:extLst>
          </p:cNvPr>
          <p:cNvSpPr>
            <a:spLocks noGrp="1"/>
          </p:cNvSpPr>
          <p:nvPr>
            <p:ph type="body" sz="quarter" idx="29"/>
          </p:nvPr>
        </p:nvSpPr>
        <p:spPr>
          <a:xfrm>
            <a:off x="2920836" y="4409157"/>
            <a:ext cx="9302257" cy="1143000"/>
          </a:xfrm>
        </p:spPr>
        <p:txBody>
          <a:bodyPr/>
          <a:lstStyle/>
          <a:p>
            <a:r>
              <a:rPr lang="en-US" sz="2000"/>
              <a:t>Centers for Medicare &amp; Medicaid Services , </a:t>
            </a:r>
            <a:r>
              <a:rPr lang="en-CA" sz="2000"/>
              <a:t>November 15, 2022 | Comparing Reimbursement Rates:</a:t>
            </a:r>
          </a:p>
          <a:p>
            <a:r>
              <a:rPr lang="en-CA" sz="2000">
                <a:hlinkClick r:id="rId8"/>
              </a:rPr>
              <a:t>cms.gov</a:t>
            </a:r>
            <a:endParaRPr lang="en-CA" sz="2000"/>
          </a:p>
          <a:p>
            <a:endParaRPr lang="en-CA" sz="1400"/>
          </a:p>
          <a:p>
            <a:endParaRPr lang="en-US"/>
          </a:p>
        </p:txBody>
      </p:sp>
    </p:spTree>
    <p:extLst>
      <p:ext uri="{BB962C8B-B14F-4D97-AF65-F5344CB8AC3E}">
        <p14:creationId xmlns:p14="http://schemas.microsoft.com/office/powerpoint/2010/main" val="3888299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t="22135" b="21474"/>
          <a:stretch/>
        </p:blipFill>
        <p:spPr>
          <a:xfrm>
            <a:off x="20" y="1"/>
            <a:ext cx="12191979" cy="6858000"/>
          </a:xfrm>
          <a:no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a:xfrm>
            <a:off x="1535715" y="1485302"/>
            <a:ext cx="9120570" cy="3887396"/>
          </a:xfrm>
        </p:spPr>
        <p:txBody>
          <a:bodyPr wrap="square" anchor="b">
            <a:normAutofit/>
          </a:bodyPr>
          <a:lstStyle/>
          <a:p>
            <a:r>
              <a:rPr lang="en-US" dirty="0"/>
              <a:t>Thank you </a:t>
            </a:r>
          </a:p>
        </p:txBody>
      </p:sp>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43750"/>
          <a:stretch/>
        </p:blipFill>
        <p:spPr>
          <a:xfrm>
            <a:off x="4953000" y="612648"/>
            <a:ext cx="2286000" cy="2286000"/>
          </a:xfrm>
          <a:noFill/>
        </p:spPr>
      </p:pic>
    </p:spTree>
    <p:extLst>
      <p:ext uri="{BB962C8B-B14F-4D97-AF65-F5344CB8AC3E}">
        <p14:creationId xmlns:p14="http://schemas.microsoft.com/office/powerpoint/2010/main" val="333412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6555178" y="167375"/>
            <a:ext cx="5173683" cy="794525"/>
          </a:xfrm>
        </p:spPr>
        <p:txBody>
          <a:bodyPr/>
          <a:lstStyle/>
          <a:p>
            <a:pPr algn="r"/>
            <a:r>
              <a:rPr lang="en-US" sz="4600" dirty="0">
                <a:cs typeface="Posterama"/>
              </a:rPr>
              <a:t>BACKGROUND </a:t>
            </a:r>
            <a:br>
              <a:rPr lang="en-US" sz="4600" dirty="0">
                <a:cs typeface="Posterama"/>
              </a:rPr>
            </a:br>
            <a:r>
              <a:rPr lang="en-US" sz="4600" dirty="0">
                <a:cs typeface="Posterama"/>
              </a:rPr>
              <a:t>MOTIVATION</a:t>
            </a:r>
            <a:br>
              <a:rPr lang="en-US" dirty="0">
                <a:cs typeface="Posterama"/>
              </a:rPr>
            </a:br>
            <a:endParaRPr lang="en-US" sz="1400" dirty="0"/>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a:xfrm rot="16200000">
            <a:off x="-242951" y="1451497"/>
            <a:ext cx="1784352" cy="189457"/>
          </a:xfrm>
        </p:spPr>
        <p:txBody>
          <a:bodyPr/>
          <a:lstStyle/>
          <a:p>
            <a:r>
              <a:rPr lang="en-US">
                <a:latin typeface="Posterama"/>
                <a:cs typeface="Posterama"/>
              </a:rPr>
              <a:t>SMU 2022</a:t>
            </a:r>
            <a:endParaRPr lang="en-US"/>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a:p>
        </p:txBody>
      </p:sp>
      <p:pic>
        <p:nvPicPr>
          <p:cNvPr id="7" name="Picture Placeholder 6" descr="Pipette over three glass jars">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012934" y="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6" name="Rectangle 5">
            <a:extLst>
              <a:ext uri="{FF2B5EF4-FFF2-40B4-BE49-F238E27FC236}">
                <a16:creationId xmlns:a16="http://schemas.microsoft.com/office/drawing/2014/main" id="{88160305-5010-4A7E-EACF-A09D309B44A4}"/>
              </a:ext>
            </a:extLst>
          </p:cNvPr>
          <p:cNvSpPr/>
          <p:nvPr/>
        </p:nvSpPr>
        <p:spPr>
          <a:xfrm>
            <a:off x="5264493" y="1853513"/>
            <a:ext cx="782594" cy="3912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3975583" y="1775466"/>
            <a:ext cx="8023628" cy="3307727"/>
          </a:xfrm>
        </p:spPr>
        <p:txBody>
          <a:bodyPr vert="horz" lIns="0" tIns="0" rIns="0" bIns="0" rtlCol="0" anchor="t">
            <a:noAutofit/>
          </a:bodyPr>
          <a:lstStyle/>
          <a:p>
            <a:pPr marL="342900" indent="-342900">
              <a:buClr>
                <a:schemeClr val="accent4">
                  <a:lumMod val="50000"/>
                </a:schemeClr>
              </a:buClr>
              <a:buFont typeface="Wingdings" panose="05000000000000000000" pitchFamily="2" charset="2"/>
              <a:buChar char="Ø"/>
            </a:pPr>
            <a:r>
              <a:rPr lang="en-IN" sz="1700">
                <a:ea typeface="+mn-lt"/>
                <a:cs typeface="+mn-lt"/>
              </a:rPr>
              <a:t>The medicinal drug usage is an important aspect and component of healthcare industry for United States of America (USA). </a:t>
            </a:r>
          </a:p>
          <a:p>
            <a:pPr marL="342900" indent="-342900">
              <a:buClr>
                <a:schemeClr val="accent4">
                  <a:lumMod val="50000"/>
                </a:schemeClr>
              </a:buClr>
              <a:buFont typeface="Wingdings" panose="05000000000000000000" pitchFamily="2" charset="2"/>
              <a:buChar char="Ø"/>
            </a:pPr>
            <a:r>
              <a:rPr lang="en-IN" sz="1700">
                <a:ea typeface="+mn-lt"/>
                <a:cs typeface="+mn-lt"/>
              </a:rPr>
              <a:t>This is also an essential area of study for healthcare policymakers and professionals. </a:t>
            </a:r>
            <a:r>
              <a:rPr lang="en-US" sz="1700">
                <a:ea typeface="+mn-lt"/>
                <a:cs typeface="+mn-lt"/>
              </a:rPr>
              <a:t>Although the use of pharmaceuticals has significantly increased in recent years due to their success in treating a variety of medical conditions along with their accessibility and affordability, misuse can result in poor health conditions, higher healthcare costs, and prolonged patient recovery.</a:t>
            </a:r>
          </a:p>
          <a:p>
            <a:pPr marL="342900" indent="-342900">
              <a:buClr>
                <a:schemeClr val="accent4">
                  <a:lumMod val="50000"/>
                </a:schemeClr>
              </a:buClr>
              <a:buFont typeface="Wingdings" panose="05000000000000000000" pitchFamily="2" charset="2"/>
              <a:buChar char="Ø"/>
            </a:pPr>
            <a:r>
              <a:rPr lang="en-IN" sz="1700">
                <a:ea typeface="+mn-lt"/>
                <a:cs typeface="+mn-lt"/>
              </a:rPr>
              <a:t>Identifying the patterns in drug usage of different states and comparing with different timelines can support such policymakers and professionals to track commonly used drugs and their consumption patterns.</a:t>
            </a:r>
          </a:p>
          <a:p>
            <a:pPr marL="342900" indent="-342900">
              <a:buClr>
                <a:schemeClr val="accent4">
                  <a:lumMod val="50000"/>
                </a:schemeClr>
              </a:buClr>
              <a:buFont typeface="Wingdings" panose="05000000000000000000" pitchFamily="2" charset="2"/>
              <a:buChar char="Ø"/>
            </a:pPr>
            <a:r>
              <a:rPr lang="en-IN" sz="1700">
                <a:ea typeface="+mn-lt"/>
                <a:cs typeface="+mn-lt"/>
              </a:rPr>
              <a:t>FFS (</a:t>
            </a:r>
            <a:r>
              <a:rPr lang="en-IN" sz="1700" b="1">
                <a:ea typeface="+mn-lt"/>
                <a:cs typeface="+mn-lt"/>
              </a:rPr>
              <a:t>Fee-for-Service</a:t>
            </a:r>
            <a:r>
              <a:rPr lang="en-IN" sz="1700">
                <a:ea typeface="+mn-lt"/>
                <a:cs typeface="+mn-lt"/>
              </a:rPr>
              <a:t>) and MCO (</a:t>
            </a:r>
            <a:r>
              <a:rPr lang="en-IN" sz="1700" b="1">
                <a:ea typeface="+mn-lt"/>
                <a:cs typeface="+mn-lt"/>
              </a:rPr>
              <a:t>Managed Care Organizations</a:t>
            </a:r>
            <a:r>
              <a:rPr lang="en-IN" sz="1700">
                <a:ea typeface="+mn-lt"/>
                <a:cs typeface="+mn-lt"/>
              </a:rPr>
              <a:t>) are two types of utilization of medicines</a:t>
            </a:r>
            <a:br>
              <a:rPr lang="en-IN" sz="1700">
                <a:ea typeface="+mn-lt"/>
                <a:cs typeface="+mn-lt"/>
              </a:rPr>
            </a:br>
            <a:endParaRPr lang="en-IN" sz="1700">
              <a:ea typeface="+mn-lt"/>
              <a:cs typeface="+mn-lt"/>
            </a:endParaRPr>
          </a:p>
          <a:p>
            <a:pPr marL="342900" indent="-342900">
              <a:lnSpc>
                <a:spcPts val="2400"/>
              </a:lnSpc>
              <a:buClr>
                <a:schemeClr val="accent4">
                  <a:lumMod val="50000"/>
                </a:schemeClr>
              </a:buClr>
              <a:buFont typeface="Wingdings" panose="05000000000000000000" pitchFamily="2" charset="2"/>
              <a:buChar char="Ø"/>
            </a:pPr>
            <a:endParaRPr lang="en-US" sz="1700" spc="0"/>
          </a:p>
        </p:txBody>
      </p:sp>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A9E4-3B33-8623-FB27-6D7248C372EA}"/>
              </a:ext>
            </a:extLst>
          </p:cNvPr>
          <p:cNvSpPr>
            <a:spLocks noGrp="1"/>
          </p:cNvSpPr>
          <p:nvPr>
            <p:ph type="title"/>
          </p:nvPr>
        </p:nvSpPr>
        <p:spPr>
          <a:xfrm>
            <a:off x="4701679" y="222187"/>
            <a:ext cx="5760720" cy="548640"/>
          </a:xfrm>
        </p:spPr>
        <p:txBody>
          <a:bodyPr vert="horz" lIns="0" tIns="0" rIns="0" bIns="0" rtlCol="0" anchor="t" anchorCtr="0">
            <a:noAutofit/>
          </a:bodyPr>
          <a:lstStyle/>
          <a:p>
            <a:r>
              <a:rPr lang="en-US" kern="1200" cap="all" spc="300" baseline="0" dirty="0">
                <a:latin typeface="+mj-lt"/>
                <a:ea typeface="+mj-ea"/>
                <a:cs typeface="Posterama" panose="020B0504020200020000" pitchFamily="34" charset="0"/>
              </a:rPr>
              <a:t>Problem</a:t>
            </a:r>
            <a:br>
              <a:rPr lang="en-US" kern="1200" cap="all" spc="300" baseline="0" dirty="0">
                <a:latin typeface="+mj-lt"/>
                <a:ea typeface="+mj-ea"/>
                <a:cs typeface="Posterama" panose="020B0504020200020000" pitchFamily="34" charset="0"/>
              </a:rPr>
            </a:br>
            <a:r>
              <a:rPr lang="en-US" kern="1200" cap="all" spc="300" baseline="0" dirty="0">
                <a:latin typeface="+mj-lt"/>
                <a:ea typeface="+mj-ea"/>
                <a:cs typeface="Posterama" panose="020B0504020200020000" pitchFamily="34" charset="0"/>
              </a:rPr>
              <a:t>statement</a:t>
            </a:r>
          </a:p>
        </p:txBody>
      </p:sp>
      <p:sp>
        <p:nvSpPr>
          <p:cNvPr id="34" name="TextBox 33">
            <a:extLst>
              <a:ext uri="{FF2B5EF4-FFF2-40B4-BE49-F238E27FC236}">
                <a16:creationId xmlns:a16="http://schemas.microsoft.com/office/drawing/2014/main" id="{D365EF83-B579-DF9D-5604-1F098F1A18DF}"/>
              </a:ext>
            </a:extLst>
          </p:cNvPr>
          <p:cNvSpPr txBox="1"/>
          <p:nvPr/>
        </p:nvSpPr>
        <p:spPr>
          <a:xfrm>
            <a:off x="4498847" y="2208809"/>
            <a:ext cx="7554607" cy="4524499"/>
          </a:xfrm>
          <a:prstGeom prst="rect">
            <a:avLst/>
          </a:prstGeom>
        </p:spPr>
        <p:txBody>
          <a:bodyPr rot="0" spcFirstLastPara="0" vertOverflow="overflow" horzOverflow="overflow" vert="horz" lIns="0" tIns="0" rIns="0" bIns="0" numCol="1" spcCol="0" rtlCol="0" fromWordArt="0" anchorCtr="0" forceAA="0" compatLnSpc="1">
            <a:prstTxWarp prst="textNoShape">
              <a:avLst/>
            </a:prstTxWarp>
            <a:normAutofit fontScale="92500" lnSpcReduction="10000"/>
          </a:bodyPr>
          <a:lstStyle/>
          <a:p>
            <a:pPr marL="285750" indent="-285750">
              <a:lnSpc>
                <a:spcPct val="90000"/>
              </a:lnSpc>
              <a:spcAft>
                <a:spcPts val="600"/>
              </a:spcAft>
              <a:buClr>
                <a:schemeClr val="accent3">
                  <a:lumMod val="75000"/>
                </a:schemeClr>
              </a:buClr>
              <a:buFont typeface="Arial" panose="020B0604020202020204" pitchFamily="34" charset="0"/>
              <a:buChar char="Ø"/>
            </a:pPr>
            <a:r>
              <a:rPr lang="en-US" sz="2400" dirty="0"/>
              <a:t>Such crucial information further support in identifying different trends of drug consumption in people with different lifestyles and backgrounds. </a:t>
            </a:r>
          </a:p>
          <a:p>
            <a:pPr marL="285750" indent="-285750">
              <a:lnSpc>
                <a:spcPct val="90000"/>
              </a:lnSpc>
              <a:spcAft>
                <a:spcPts val="600"/>
              </a:spcAft>
              <a:buClr>
                <a:schemeClr val="accent3">
                  <a:lumMod val="75000"/>
                </a:schemeClr>
              </a:buClr>
              <a:buFont typeface="Arial" panose="020B0604020202020204" pitchFamily="34" charset="0"/>
              <a:buChar char="Ø"/>
            </a:pPr>
            <a:endParaRPr lang="en-US" sz="2400" dirty="0"/>
          </a:p>
          <a:p>
            <a:pPr marL="285750" indent="-285750">
              <a:lnSpc>
                <a:spcPct val="90000"/>
              </a:lnSpc>
              <a:spcAft>
                <a:spcPts val="600"/>
              </a:spcAft>
              <a:buClr>
                <a:schemeClr val="accent3">
                  <a:lumMod val="75000"/>
                </a:schemeClr>
              </a:buClr>
              <a:buFont typeface="Arial" panose="020B0604020202020204" pitchFamily="34" charset="0"/>
              <a:buChar char="Ø"/>
            </a:pPr>
            <a:r>
              <a:rPr lang="en-US" sz="2400" dirty="0"/>
              <a:t>Furthermore, they give an insight of types of drug consumption by a specific state and their respective health department’s expenses. </a:t>
            </a:r>
          </a:p>
          <a:p>
            <a:pPr>
              <a:lnSpc>
                <a:spcPct val="90000"/>
              </a:lnSpc>
              <a:spcAft>
                <a:spcPts val="600"/>
              </a:spcAft>
              <a:buClr>
                <a:schemeClr val="accent3">
                  <a:lumMod val="75000"/>
                </a:schemeClr>
              </a:buClr>
            </a:pPr>
            <a:endParaRPr lang="en-US" sz="2400" dirty="0"/>
          </a:p>
          <a:p>
            <a:pPr marL="285750" indent="-285750">
              <a:lnSpc>
                <a:spcPct val="90000"/>
              </a:lnSpc>
              <a:spcAft>
                <a:spcPts val="600"/>
              </a:spcAft>
              <a:buClr>
                <a:schemeClr val="accent3">
                  <a:lumMod val="75000"/>
                </a:schemeClr>
              </a:buClr>
              <a:buFont typeface="Arial" panose="020B0604020202020204" pitchFamily="34" charset="0"/>
              <a:buChar char="Ø"/>
            </a:pPr>
            <a:r>
              <a:rPr lang="en-US" sz="2400" dirty="0"/>
              <a:t>Lack of reliable and regular analysis reports for various years of data on medicinal drug utilization across various US states accounts for the difference between the present situation and the future situation. </a:t>
            </a:r>
          </a:p>
          <a:p>
            <a:pPr marL="285750" indent="-285750">
              <a:lnSpc>
                <a:spcPct val="90000"/>
              </a:lnSpc>
              <a:spcAft>
                <a:spcPts val="600"/>
              </a:spcAft>
              <a:buClr>
                <a:schemeClr val="accent3">
                  <a:lumMod val="75000"/>
                </a:schemeClr>
              </a:buClr>
              <a:buFont typeface="Arial" panose="020B0604020202020204" pitchFamily="34" charset="0"/>
              <a:buChar char="Ø"/>
            </a:pPr>
            <a:endParaRPr lang="en-US" sz="2400" dirty="0"/>
          </a:p>
          <a:p>
            <a:pPr marL="285750" indent="-285750">
              <a:lnSpc>
                <a:spcPct val="90000"/>
              </a:lnSpc>
              <a:spcAft>
                <a:spcPts val="600"/>
              </a:spcAft>
              <a:buClr>
                <a:schemeClr val="accent3">
                  <a:lumMod val="75000"/>
                </a:schemeClr>
              </a:buClr>
              <a:buFont typeface="Arial" panose="020B0604020202020204" pitchFamily="34" charset="0"/>
              <a:buChar char="Ø"/>
            </a:pPr>
            <a:r>
              <a:rPr lang="en-US" sz="2400" dirty="0"/>
              <a:t>It is difficult to create strategies that can </a:t>
            </a:r>
            <a:r>
              <a:rPr lang="en-US" sz="2400" dirty="0" err="1"/>
              <a:t>optimise</a:t>
            </a:r>
            <a:r>
              <a:rPr lang="en-US" sz="2400" dirty="0"/>
              <a:t> the use of pharmaceuticals and enhance public health outcomes without this knowledge.</a:t>
            </a:r>
          </a:p>
        </p:txBody>
      </p:sp>
      <p:sp>
        <p:nvSpPr>
          <p:cNvPr id="7" name="Slide Number Placeholder 6">
            <a:extLst>
              <a:ext uri="{FF2B5EF4-FFF2-40B4-BE49-F238E27FC236}">
                <a16:creationId xmlns:a16="http://schemas.microsoft.com/office/drawing/2014/main" id="{E5076FCA-E5D9-5BC6-F8F1-95D9E5569449}"/>
              </a:ext>
            </a:extLst>
          </p:cNvPr>
          <p:cNvSpPr>
            <a:spLocks noGrp="1"/>
          </p:cNvSpPr>
          <p:nvPr>
            <p:ph type="sldNum" sz="quarter" idx="11"/>
          </p:nvPr>
        </p:nvSpPr>
        <p:spPr>
          <a:xfrm>
            <a:off x="420624" y="6019801"/>
            <a:ext cx="457200" cy="184150"/>
          </a:xfrm>
        </p:spPr>
        <p:txBody>
          <a:bodyPr vert="horz" lIns="0" tIns="0" rIns="0" bIns="0" rtlCol="0" anchor="ctr">
            <a:normAutofit/>
          </a:bodyPr>
          <a:lstStyle/>
          <a:p>
            <a:pPr>
              <a:spcAft>
                <a:spcPts val="600"/>
              </a:spcAft>
            </a:pPr>
            <a:fld id="{75DF2D63-3FF5-D547-96B9-BE9CCD1ABA58}" type="slidenum">
              <a:rPr lang="en-US" smtClean="0"/>
              <a:pPr>
                <a:spcAft>
                  <a:spcPts val="600"/>
                </a:spcAft>
              </a:pPr>
              <a:t>4</a:t>
            </a:fld>
            <a:endParaRPr lang="en-US"/>
          </a:p>
        </p:txBody>
      </p:sp>
      <p:sp>
        <p:nvSpPr>
          <p:cNvPr id="8" name="Footer Placeholder 7">
            <a:extLst>
              <a:ext uri="{FF2B5EF4-FFF2-40B4-BE49-F238E27FC236}">
                <a16:creationId xmlns:a16="http://schemas.microsoft.com/office/drawing/2014/main" id="{8B1640E3-ACD2-7360-A022-281862D31457}"/>
              </a:ext>
            </a:extLst>
          </p:cNvPr>
          <p:cNvSpPr>
            <a:spLocks noGrp="1"/>
          </p:cNvSpPr>
          <p:nvPr>
            <p:ph type="ftr" sz="quarter" idx="12"/>
          </p:nvPr>
        </p:nvSpPr>
        <p:spPr>
          <a:xfrm rot="16200000">
            <a:off x="-242952" y="1451496"/>
            <a:ext cx="1784352" cy="189457"/>
          </a:xfrm>
        </p:spPr>
        <p:txBody>
          <a:bodyPr vert="horz" lIns="0" tIns="0" rIns="0" bIns="0" rtlCol="0" anchor="ctr">
            <a:normAutofit/>
          </a:bodyPr>
          <a:lstStyle/>
          <a:p>
            <a:pPr>
              <a:spcAft>
                <a:spcPts val="600"/>
              </a:spcAft>
            </a:pPr>
            <a:r>
              <a:rPr lang="en-US" kern="1200" cap="all" spc="100" baseline="0">
                <a:latin typeface="Posterama" panose="020B0504020200020000" pitchFamily="34" charset="0"/>
                <a:ea typeface="+mn-ea"/>
                <a:cs typeface="+mn-cs"/>
              </a:rPr>
              <a:t>SMU 2022</a:t>
            </a:r>
          </a:p>
        </p:txBody>
      </p:sp>
      <p:pic>
        <p:nvPicPr>
          <p:cNvPr id="18" name="Picture Placeholder 17" descr="Scientist looking at a test tube">
            <a:extLst>
              <a:ext uri="{FF2B5EF4-FFF2-40B4-BE49-F238E27FC236}">
                <a16:creationId xmlns:a16="http://schemas.microsoft.com/office/drawing/2014/main" id="{1FB107C6-83C2-4539-D841-857D29AC76A1}"/>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1298448"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a:noFill/>
        </p:spPr>
      </p:pic>
    </p:spTree>
    <p:extLst>
      <p:ext uri="{BB962C8B-B14F-4D97-AF65-F5344CB8AC3E}">
        <p14:creationId xmlns:p14="http://schemas.microsoft.com/office/powerpoint/2010/main" val="394375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Placeholder 38" descr="White DNA structure">
            <a:extLst>
              <a:ext uri="{FF2B5EF4-FFF2-40B4-BE49-F238E27FC236}">
                <a16:creationId xmlns:a16="http://schemas.microsoft.com/office/drawing/2014/main" id="{F90B3248-E185-8C9D-93CE-A79DE50A6F3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217F23FC-AC97-DC78-C63F-66C5BF23A07A}"/>
              </a:ext>
              <a:ext uri="{C183D7F6-B498-43B3-948B-1728B52AA6E4}">
                <adec:decorative xmlns:adec="http://schemas.microsoft.com/office/drawing/2017/decorative" val="1"/>
              </a:ext>
            </a:extLst>
          </p:cNvPr>
          <p:cNvSpPr/>
          <p:nvPr/>
        </p:nvSpPr>
        <p:spPr>
          <a:xfrm>
            <a:off x="2120552" y="12357"/>
            <a:ext cx="10071448" cy="6858000"/>
          </a:xfrm>
          <a:prstGeom prst="rect">
            <a:avLst/>
          </a:prstGeom>
          <a:gradFill>
            <a:gsLst>
              <a:gs pos="0">
                <a:schemeClr val="bg1">
                  <a:alpha val="0"/>
                </a:schemeClr>
              </a:gs>
              <a:gs pos="42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B3E315A2-4CED-23BB-CA3C-C8962E2419FD}"/>
              </a:ext>
            </a:extLst>
          </p:cNvPr>
          <p:cNvSpPr>
            <a:spLocks noGrp="1"/>
          </p:cNvSpPr>
          <p:nvPr>
            <p:ph type="title"/>
          </p:nvPr>
        </p:nvSpPr>
        <p:spPr/>
        <p:txBody>
          <a:bodyPr/>
          <a:lstStyle/>
          <a:p>
            <a:r>
              <a:rPr lang="en-US">
                <a:cs typeface="Posterama"/>
              </a:rPr>
              <a:t>PROJECT PROPOSAL</a:t>
            </a:r>
            <a:endParaRPr lang="en-US"/>
          </a:p>
        </p:txBody>
      </p:sp>
      <p:sp>
        <p:nvSpPr>
          <p:cNvPr id="9" name="Footer Placeholder 8">
            <a:extLst>
              <a:ext uri="{FF2B5EF4-FFF2-40B4-BE49-F238E27FC236}">
                <a16:creationId xmlns:a16="http://schemas.microsoft.com/office/drawing/2014/main" id="{90FCB302-A0EE-7CF7-A4B2-ED343BFF9BC0}"/>
              </a:ext>
            </a:extLst>
          </p:cNvPr>
          <p:cNvSpPr>
            <a:spLocks noGrp="1"/>
          </p:cNvSpPr>
          <p:nvPr>
            <p:ph type="ftr" sz="quarter" idx="12"/>
          </p:nvPr>
        </p:nvSpPr>
        <p:spPr/>
        <p:txBody>
          <a:bodyPr/>
          <a:lstStyle/>
          <a:p>
            <a:r>
              <a:rPr lang="en-US">
                <a:latin typeface="Posterama"/>
                <a:cs typeface="Posterama"/>
              </a:rPr>
              <a:t>SMU 2022</a:t>
            </a:r>
            <a:endParaRPr lang="en-US"/>
          </a:p>
        </p:txBody>
      </p:sp>
      <p:sp>
        <p:nvSpPr>
          <p:cNvPr id="8" name="Slide Number Placeholder 7">
            <a:extLst>
              <a:ext uri="{FF2B5EF4-FFF2-40B4-BE49-F238E27FC236}">
                <a16:creationId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5</a:t>
            </a:fld>
            <a:endParaRPr lang="en-US"/>
          </a:p>
        </p:txBody>
      </p:sp>
      <p:sp>
        <p:nvSpPr>
          <p:cNvPr id="4" name="Text Placeholder 3">
            <a:extLst>
              <a:ext uri="{FF2B5EF4-FFF2-40B4-BE49-F238E27FC236}">
                <a16:creationId xmlns:a16="http://schemas.microsoft.com/office/drawing/2014/main" id="{DB4489FD-4F12-40A7-1EA9-79A941933E98}"/>
              </a:ext>
            </a:extLst>
          </p:cNvPr>
          <p:cNvSpPr>
            <a:spLocks noGrp="1"/>
          </p:cNvSpPr>
          <p:nvPr>
            <p:ph type="body" idx="1"/>
          </p:nvPr>
        </p:nvSpPr>
        <p:spPr>
          <a:xfrm>
            <a:off x="877824" y="2037836"/>
            <a:ext cx="5012332" cy="4648200"/>
          </a:xfrm>
        </p:spPr>
        <p:txBody>
          <a:bodyPr/>
          <a:lstStyle/>
          <a:p>
            <a:r>
              <a:rPr lang="en-US">
                <a:cs typeface="Posterama"/>
              </a:rPr>
              <a:t>AIM</a:t>
            </a:r>
            <a:endParaRPr lang="en-US"/>
          </a:p>
        </p:txBody>
      </p:sp>
      <p:sp>
        <p:nvSpPr>
          <p:cNvPr id="5" name="Content Placeholder 4">
            <a:extLst>
              <a:ext uri="{FF2B5EF4-FFF2-40B4-BE49-F238E27FC236}">
                <a16:creationId xmlns:a16="http://schemas.microsoft.com/office/drawing/2014/main" id="{9BCDA136-13F8-70CB-CDA2-02260A2D2D59}"/>
              </a:ext>
            </a:extLst>
          </p:cNvPr>
          <p:cNvSpPr>
            <a:spLocks noGrp="1"/>
          </p:cNvSpPr>
          <p:nvPr>
            <p:ph sz="half" idx="2"/>
          </p:nvPr>
        </p:nvSpPr>
        <p:spPr>
          <a:xfrm>
            <a:off x="1019196" y="3104636"/>
            <a:ext cx="4729390" cy="3581400"/>
          </a:xfrm>
        </p:spPr>
        <p:txBody>
          <a:bodyPr vert="horz" lIns="0" tIns="0" rIns="0" bIns="0" rtlCol="0" anchor="t">
            <a:noAutofit/>
          </a:bodyPr>
          <a:lstStyle/>
          <a:p>
            <a:r>
              <a:rPr lang="en-US" sz="2000">
                <a:ea typeface="+mn-lt"/>
                <a:cs typeface="+mn-lt"/>
              </a:rPr>
              <a:t>Our team will identify various trends and patterns in utilization methods by taking important factors into account to complete the project and provide accurate and meaningful visuals of the same on drug utilization of various US states.</a:t>
            </a:r>
            <a:endParaRPr lang="en-US" sz="2000">
              <a:latin typeface="Daytona Condensed Light"/>
              <a:ea typeface="+mn-lt"/>
              <a:cs typeface="+mn-lt"/>
            </a:endParaRPr>
          </a:p>
          <a:p>
            <a:endParaRPr lang="en-IN" sz="2000">
              <a:ea typeface="+mn-lt"/>
              <a:cs typeface="+mn-lt"/>
            </a:endParaRPr>
          </a:p>
          <a:p>
            <a:r>
              <a:rPr lang="en-IN" sz="2000">
                <a:ea typeface="+mn-lt"/>
                <a:cs typeface="+mn-lt"/>
              </a:rPr>
              <a:t>This will lead the health department to investigate factors that affect utilization patterns and discover insights on utilization status with each year. </a:t>
            </a:r>
          </a:p>
          <a:p>
            <a:endParaRPr lang="en-IN" sz="2000">
              <a:latin typeface="Daytona Condensed Light"/>
            </a:endParaRPr>
          </a:p>
          <a:p>
            <a:endParaRPr lang="en-US"/>
          </a:p>
        </p:txBody>
      </p:sp>
      <p:sp>
        <p:nvSpPr>
          <p:cNvPr id="6" name="Text Placeholder 5">
            <a:extLst>
              <a:ext uri="{FF2B5EF4-FFF2-40B4-BE49-F238E27FC236}">
                <a16:creationId xmlns:a16="http://schemas.microsoft.com/office/drawing/2014/main" id="{16743F76-FD81-DAAA-A5BA-6E77D3B83F8A}"/>
              </a:ext>
            </a:extLst>
          </p:cNvPr>
          <p:cNvSpPr>
            <a:spLocks noGrp="1"/>
          </p:cNvSpPr>
          <p:nvPr>
            <p:ph type="body" sz="quarter" idx="3"/>
          </p:nvPr>
        </p:nvSpPr>
        <p:spPr>
          <a:xfrm>
            <a:off x="6397810" y="2037836"/>
            <a:ext cx="5144966" cy="4648200"/>
          </a:xfrm>
        </p:spPr>
        <p:txBody>
          <a:bodyPr/>
          <a:lstStyle/>
          <a:p>
            <a:r>
              <a:rPr lang="en-US">
                <a:cs typeface="Posterama"/>
              </a:rPr>
              <a:t>METHOD</a:t>
            </a:r>
            <a:endParaRPr lang="en-US"/>
          </a:p>
        </p:txBody>
      </p:sp>
      <p:sp>
        <p:nvSpPr>
          <p:cNvPr id="7" name="Content Placeholder 6">
            <a:extLst>
              <a:ext uri="{FF2B5EF4-FFF2-40B4-BE49-F238E27FC236}">
                <a16:creationId xmlns:a16="http://schemas.microsoft.com/office/drawing/2014/main" id="{2455F573-DF2A-FE60-2B86-5E131463642E}"/>
              </a:ext>
            </a:extLst>
          </p:cNvPr>
          <p:cNvSpPr>
            <a:spLocks noGrp="1"/>
          </p:cNvSpPr>
          <p:nvPr>
            <p:ph sz="quarter" idx="4"/>
          </p:nvPr>
        </p:nvSpPr>
        <p:spPr>
          <a:xfrm>
            <a:off x="6616296" y="3104636"/>
            <a:ext cx="4697880" cy="3143764"/>
          </a:xfrm>
        </p:spPr>
        <p:txBody>
          <a:bodyPr vert="horz" lIns="0" tIns="0" rIns="0" bIns="0" rtlCol="0" anchor="t">
            <a:noAutofit/>
          </a:bodyPr>
          <a:lstStyle/>
          <a:p>
            <a:pPr algn="r"/>
            <a:r>
              <a:rPr lang="en-IN" sz="2000">
                <a:latin typeface="Daytona Condensed Light"/>
              </a:rPr>
              <a:t>Furthermore, this can also support them in developing effective policies and interventions to promote their safe and effective use.</a:t>
            </a:r>
            <a:endParaRPr lang="en-US" sz="2000">
              <a:ea typeface="+mn-lt"/>
              <a:cs typeface="+mn-lt"/>
            </a:endParaRPr>
          </a:p>
          <a:p>
            <a:pPr algn="r"/>
            <a:endParaRPr lang="en-US" sz="2000">
              <a:ea typeface="+mn-lt"/>
              <a:cs typeface="+mn-lt"/>
            </a:endParaRPr>
          </a:p>
          <a:p>
            <a:pPr algn="r"/>
            <a:r>
              <a:rPr lang="en-US" sz="2000">
                <a:ea typeface="+mn-lt"/>
                <a:cs typeface="+mn-lt"/>
              </a:rPr>
              <a:t>We will analyze the data using various statistical techniques and give the healthcare department images that more effectively and meaningfully illustrate things like utilization type, departmental expenses, and units given to patients.</a:t>
            </a:r>
            <a:endParaRPr lang="en-US" sz="2000"/>
          </a:p>
        </p:txBody>
      </p:sp>
      <p:cxnSp>
        <p:nvCxnSpPr>
          <p:cNvPr id="27" name="Straight Connector 26">
            <a:extLst>
              <a:ext uri="{FF2B5EF4-FFF2-40B4-BE49-F238E27FC236}">
                <a16:creationId xmlns:a16="http://schemas.microsoft.com/office/drawing/2014/main" id="{E4A534A3-16E3-79AB-9E75-F40D0FDB4C98}"/>
              </a:ext>
              <a:ext uri="{C183D7F6-B498-43B3-948B-1728B52AA6E4}">
                <adec:decorative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958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A45141-45F1-0A77-FE4E-CBCA53A2BEB0}"/>
              </a:ext>
            </a:extLst>
          </p:cNvPr>
          <p:cNvSpPr>
            <a:spLocks noGrp="1"/>
          </p:cNvSpPr>
          <p:nvPr>
            <p:ph type="title"/>
          </p:nvPr>
        </p:nvSpPr>
        <p:spPr>
          <a:xfrm>
            <a:off x="1083500" y="1290574"/>
            <a:ext cx="10021824" cy="1252728"/>
          </a:xfrm>
        </p:spPr>
        <p:txBody>
          <a:bodyPr/>
          <a:lstStyle/>
          <a:p>
            <a:r>
              <a:rPr lang="en-US" sz="2400" dirty="0">
                <a:solidFill>
                  <a:schemeClr val="accent3"/>
                </a:solidFill>
                <a:cs typeface="Posterama"/>
              </a:rPr>
              <a:t>ASPECTS Aimed TO HELP HEALTHCARE DEPARTMENT</a:t>
            </a:r>
            <a:endParaRPr lang="en-US" sz="2400" dirty="0">
              <a:solidFill>
                <a:schemeClr val="accent3"/>
              </a:solidFill>
            </a:endParaRPr>
          </a:p>
        </p:txBody>
      </p:sp>
      <p:sp>
        <p:nvSpPr>
          <p:cNvPr id="5" name="Footer Placeholder 4">
            <a:extLst>
              <a:ext uri="{FF2B5EF4-FFF2-40B4-BE49-F238E27FC236}">
                <a16:creationId xmlns:a16="http://schemas.microsoft.com/office/drawing/2014/main" id="{F0D8A8D9-0655-E1FF-7DED-F2EC492D6EE1}"/>
              </a:ext>
            </a:extLst>
          </p:cNvPr>
          <p:cNvSpPr>
            <a:spLocks noGrp="1"/>
          </p:cNvSpPr>
          <p:nvPr>
            <p:ph type="ftr" sz="quarter" idx="11"/>
          </p:nvPr>
        </p:nvSpPr>
        <p:spPr>
          <a:xfrm rot="16200000">
            <a:off x="-242948" y="1451500"/>
            <a:ext cx="1784352" cy="189457"/>
          </a:xfrm>
        </p:spPr>
        <p:txBody>
          <a:bodyPr/>
          <a:lstStyle/>
          <a:p>
            <a:r>
              <a:rPr lang="en-US">
                <a:latin typeface="Posterama"/>
                <a:cs typeface="Posterama"/>
              </a:rPr>
              <a:t>SMU 2022</a:t>
            </a:r>
            <a:endParaRPr lang="en-US">
              <a:cs typeface="Posterama"/>
            </a:endParaRPr>
          </a:p>
        </p:txBody>
      </p:sp>
      <p:sp>
        <p:nvSpPr>
          <p:cNvPr id="6" name="Text Placeholder 5">
            <a:extLst>
              <a:ext uri="{FF2B5EF4-FFF2-40B4-BE49-F238E27FC236}">
                <a16:creationId xmlns:a16="http://schemas.microsoft.com/office/drawing/2014/main" id="{8A56D8AC-E390-DBD3-E5E6-5C36EE1E422A}"/>
              </a:ext>
            </a:extLst>
          </p:cNvPr>
          <p:cNvSpPr>
            <a:spLocks noGrp="1"/>
          </p:cNvSpPr>
          <p:nvPr>
            <p:ph type="body" sz="quarter" idx="16"/>
          </p:nvPr>
        </p:nvSpPr>
        <p:spPr>
          <a:xfrm>
            <a:off x="1239402" y="2452693"/>
            <a:ext cx="1788159" cy="851315"/>
          </a:xfrm>
        </p:spPr>
        <p:txBody>
          <a:bodyPr/>
          <a:lstStyle/>
          <a:p>
            <a:r>
              <a:rPr lang="en-US" sz="1800"/>
              <a:t>IMPROVISION</a:t>
            </a:r>
            <a:endParaRPr lang="en-US" sz="1800">
              <a:cs typeface="Posterama"/>
            </a:endParaRPr>
          </a:p>
        </p:txBody>
      </p:sp>
      <p:sp>
        <p:nvSpPr>
          <p:cNvPr id="7" name="Text Placeholder 6">
            <a:extLst>
              <a:ext uri="{FF2B5EF4-FFF2-40B4-BE49-F238E27FC236}">
                <a16:creationId xmlns:a16="http://schemas.microsoft.com/office/drawing/2014/main" id="{E09179A7-F937-7895-8FC1-19E3BCFE6A3B}"/>
              </a:ext>
            </a:extLst>
          </p:cNvPr>
          <p:cNvSpPr>
            <a:spLocks noGrp="1"/>
          </p:cNvSpPr>
          <p:nvPr>
            <p:ph type="body" sz="quarter" idx="17"/>
          </p:nvPr>
        </p:nvSpPr>
        <p:spPr>
          <a:xfrm>
            <a:off x="1320219" y="3670998"/>
            <a:ext cx="1626523" cy="1143000"/>
          </a:xfrm>
        </p:spPr>
        <p:txBody>
          <a:bodyPr/>
          <a:lstStyle/>
          <a:p>
            <a:r>
              <a:rPr lang="en-IN" sz="2000">
                <a:ea typeface="+mn-lt"/>
                <a:cs typeface="+mn-lt"/>
              </a:rPr>
              <a:t>Improvising healthcare policies.</a:t>
            </a:r>
            <a:endParaRPr lang="en-US"/>
          </a:p>
        </p:txBody>
      </p:sp>
      <p:sp>
        <p:nvSpPr>
          <p:cNvPr id="8" name="Text Placeholder 7">
            <a:extLst>
              <a:ext uri="{FF2B5EF4-FFF2-40B4-BE49-F238E27FC236}">
                <a16:creationId xmlns:a16="http://schemas.microsoft.com/office/drawing/2014/main" id="{55462C4A-E218-EEFA-1C3B-FC78BE890049}"/>
              </a:ext>
            </a:extLst>
          </p:cNvPr>
          <p:cNvSpPr>
            <a:spLocks noGrp="1"/>
          </p:cNvSpPr>
          <p:nvPr>
            <p:ph type="body" sz="quarter" idx="18"/>
          </p:nvPr>
        </p:nvSpPr>
        <p:spPr>
          <a:xfrm>
            <a:off x="3874128" y="2543302"/>
            <a:ext cx="1684250" cy="758952"/>
          </a:xfrm>
        </p:spPr>
        <p:txBody>
          <a:bodyPr/>
          <a:lstStyle/>
          <a:p>
            <a:r>
              <a:rPr lang="en-US" sz="1800"/>
              <a:t>IDENTIFYING PATTERNS</a:t>
            </a:r>
          </a:p>
        </p:txBody>
      </p:sp>
      <p:sp>
        <p:nvSpPr>
          <p:cNvPr id="9" name="Text Placeholder 8">
            <a:extLst>
              <a:ext uri="{FF2B5EF4-FFF2-40B4-BE49-F238E27FC236}">
                <a16:creationId xmlns:a16="http://schemas.microsoft.com/office/drawing/2014/main" id="{54E48D88-9438-AF74-9E7B-54985E0231C6}"/>
              </a:ext>
            </a:extLst>
          </p:cNvPr>
          <p:cNvSpPr>
            <a:spLocks noGrp="1"/>
          </p:cNvSpPr>
          <p:nvPr>
            <p:ph type="body" sz="quarter" idx="19"/>
          </p:nvPr>
        </p:nvSpPr>
        <p:spPr>
          <a:xfrm>
            <a:off x="3874128" y="3633225"/>
            <a:ext cx="1857432" cy="1143000"/>
          </a:xfrm>
        </p:spPr>
        <p:txBody>
          <a:bodyPr/>
          <a:lstStyle/>
          <a:p>
            <a:r>
              <a:rPr lang="en-IN" sz="2000">
                <a:ea typeface="+mn-lt"/>
                <a:cs typeface="+mn-lt"/>
              </a:rPr>
              <a:t>Identifying patterns of medications needed for </a:t>
            </a:r>
            <a:r>
              <a:rPr lang="en-CA" sz="2000">
                <a:ea typeface="+mn-lt"/>
                <a:cs typeface="+mn-lt"/>
              </a:rPr>
              <a:t>different kinds of people.</a:t>
            </a:r>
            <a:endParaRPr lang="en-US" sz="2000">
              <a:ea typeface="+mn-lt"/>
              <a:cs typeface="+mn-lt"/>
            </a:endParaRPr>
          </a:p>
          <a:p>
            <a:endParaRPr lang="en-US"/>
          </a:p>
        </p:txBody>
      </p:sp>
      <p:sp>
        <p:nvSpPr>
          <p:cNvPr id="10" name="Text Placeholder 9">
            <a:extLst>
              <a:ext uri="{FF2B5EF4-FFF2-40B4-BE49-F238E27FC236}">
                <a16:creationId xmlns:a16="http://schemas.microsoft.com/office/drawing/2014/main" id="{04554076-E5E4-8026-26DB-B67E2F12CFD7}"/>
              </a:ext>
            </a:extLst>
          </p:cNvPr>
          <p:cNvSpPr>
            <a:spLocks noGrp="1"/>
          </p:cNvSpPr>
          <p:nvPr>
            <p:ph type="body" sz="quarter" idx="20"/>
          </p:nvPr>
        </p:nvSpPr>
        <p:spPr>
          <a:xfrm>
            <a:off x="6773080" y="2533492"/>
            <a:ext cx="1868977" cy="770497"/>
          </a:xfrm>
        </p:spPr>
        <p:txBody>
          <a:bodyPr/>
          <a:lstStyle/>
          <a:p>
            <a:r>
              <a:rPr lang="en-US" sz="1800"/>
              <a:t>COST MANAGEMENT</a:t>
            </a:r>
            <a:endParaRPr lang="en-US" sz="1800">
              <a:cs typeface="Posterama"/>
            </a:endParaRPr>
          </a:p>
        </p:txBody>
      </p:sp>
      <p:sp>
        <p:nvSpPr>
          <p:cNvPr id="11" name="Text Placeholder 10">
            <a:extLst>
              <a:ext uri="{FF2B5EF4-FFF2-40B4-BE49-F238E27FC236}">
                <a16:creationId xmlns:a16="http://schemas.microsoft.com/office/drawing/2014/main" id="{EAE8038A-B730-4711-D7B5-851B7FAAD8A7}"/>
              </a:ext>
            </a:extLst>
          </p:cNvPr>
          <p:cNvSpPr>
            <a:spLocks noGrp="1"/>
          </p:cNvSpPr>
          <p:nvPr>
            <p:ph type="body" sz="quarter" idx="21"/>
          </p:nvPr>
        </p:nvSpPr>
        <p:spPr>
          <a:xfrm>
            <a:off x="6773080" y="3661191"/>
            <a:ext cx="1765068" cy="1143000"/>
          </a:xfrm>
        </p:spPr>
        <p:txBody>
          <a:bodyPr/>
          <a:lstStyle/>
          <a:p>
            <a:r>
              <a:rPr lang="en-IN" sz="2000">
                <a:ea typeface="+mn-lt"/>
                <a:cs typeface="+mn-lt"/>
              </a:rPr>
              <a:t>Reduce state and health department’s costs/expenses.</a:t>
            </a:r>
            <a:endParaRPr lang="en-US" sz="2000">
              <a:ea typeface="+mn-lt"/>
              <a:cs typeface="+mn-lt"/>
            </a:endParaRPr>
          </a:p>
          <a:p>
            <a:endParaRPr lang="en-US"/>
          </a:p>
        </p:txBody>
      </p:sp>
      <p:sp>
        <p:nvSpPr>
          <p:cNvPr id="12" name="Text Placeholder 11">
            <a:extLst>
              <a:ext uri="{FF2B5EF4-FFF2-40B4-BE49-F238E27FC236}">
                <a16:creationId xmlns:a16="http://schemas.microsoft.com/office/drawing/2014/main" id="{357CF821-3BB7-EAAC-D7BB-89DCEE250798}"/>
              </a:ext>
            </a:extLst>
          </p:cNvPr>
          <p:cNvSpPr>
            <a:spLocks noGrp="1"/>
          </p:cNvSpPr>
          <p:nvPr>
            <p:ph type="body" sz="quarter" idx="22"/>
          </p:nvPr>
        </p:nvSpPr>
        <p:spPr>
          <a:xfrm>
            <a:off x="9624826" y="2531757"/>
            <a:ext cx="1961340" cy="770497"/>
          </a:xfrm>
        </p:spPr>
        <p:txBody>
          <a:bodyPr/>
          <a:lstStyle/>
          <a:p>
            <a:r>
              <a:rPr lang="en-US" sz="1800"/>
              <a:t>STRATEGIZING POLICIES</a:t>
            </a:r>
            <a:endParaRPr lang="en-US" sz="1800">
              <a:cs typeface="Posterama"/>
            </a:endParaRPr>
          </a:p>
        </p:txBody>
      </p:sp>
      <p:sp>
        <p:nvSpPr>
          <p:cNvPr id="13" name="Text Placeholder 12">
            <a:extLst>
              <a:ext uri="{FF2B5EF4-FFF2-40B4-BE49-F238E27FC236}">
                <a16:creationId xmlns:a16="http://schemas.microsoft.com/office/drawing/2014/main" id="{808185AA-496A-A5EB-3328-97A615D131B5}"/>
              </a:ext>
            </a:extLst>
          </p:cNvPr>
          <p:cNvSpPr>
            <a:spLocks noGrp="1"/>
          </p:cNvSpPr>
          <p:nvPr>
            <p:ph type="body" sz="quarter" idx="23"/>
          </p:nvPr>
        </p:nvSpPr>
        <p:spPr>
          <a:xfrm>
            <a:off x="9624826" y="3667252"/>
            <a:ext cx="1868977" cy="1143000"/>
          </a:xfrm>
        </p:spPr>
        <p:txBody>
          <a:bodyPr/>
          <a:lstStyle/>
          <a:p>
            <a:r>
              <a:rPr lang="en-IN" sz="2000">
                <a:ea typeface="+mn-lt"/>
                <a:cs typeface="+mn-lt"/>
              </a:rPr>
              <a:t>Strategize existing and upcoming public health policies.</a:t>
            </a:r>
            <a:endParaRPr lang="en-US" sz="2000">
              <a:ea typeface="+mn-lt"/>
              <a:cs typeface="+mn-lt"/>
            </a:endParaRPr>
          </a:p>
          <a:p>
            <a:endParaRPr lang="en-US"/>
          </a:p>
        </p:txBody>
      </p:sp>
      <p:pic>
        <p:nvPicPr>
          <p:cNvPr id="16" name="Content Placeholder 25" descr="Microscopic view of a suspended bubble-like material with water in it">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2">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Straight Connector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6</a:t>
            </a:fld>
            <a:endParaRPr lang="en-US"/>
          </a:p>
        </p:txBody>
      </p:sp>
    </p:spTree>
    <p:extLst>
      <p:ext uri="{BB962C8B-B14F-4D97-AF65-F5344CB8AC3E}">
        <p14:creationId xmlns:p14="http://schemas.microsoft.com/office/powerpoint/2010/main" val="2607450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1266880" y="0"/>
            <a:ext cx="7026155" cy="1600200"/>
          </a:xfrm>
        </p:spPr>
        <p:txBody>
          <a:bodyPr vert="horz" lIns="0" tIns="0" rIns="0" bIns="0" rtlCol="0" anchor="b" anchorCtr="0">
            <a:normAutofit/>
          </a:bodyPr>
          <a:lstStyle/>
          <a:p>
            <a:r>
              <a:rPr lang="en-US" sz="4400" kern="1200" cap="all" spc="300" baseline="0" dirty="0">
                <a:latin typeface="+mj-lt"/>
                <a:ea typeface="+mj-ea"/>
                <a:cs typeface="Posterama" panose="020B0504020200020000" pitchFamily="34" charset="0"/>
              </a:rPr>
              <a:t>ANALYSIS QUESTIONS</a:t>
            </a:r>
            <a:br>
              <a:rPr lang="en-US" sz="4400" kern="1200" cap="all" spc="300" baseline="0" dirty="0">
                <a:latin typeface="+mj-lt"/>
                <a:ea typeface="+mj-ea"/>
                <a:cs typeface="Posterama" panose="020B0504020200020000" pitchFamily="34" charset="0"/>
              </a:rPr>
            </a:br>
            <a:endParaRPr lang="en-US" sz="4400" kern="1200" cap="all" spc="300" baseline="0" dirty="0">
              <a:latin typeface="+mj-lt"/>
              <a:ea typeface="+mj-ea"/>
              <a:cs typeface="Posterama" panose="020B0504020200020000" pitchFamily="34" charset="0"/>
            </a:endParaRPr>
          </a:p>
        </p:txBody>
      </p:sp>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1642133" y="1201506"/>
            <a:ext cx="10482328" cy="4454988"/>
          </a:xfrm>
          <a:noFill/>
        </p:spPr>
      </p:pic>
      <p:sp>
        <p:nvSpPr>
          <p:cNvPr id="6" name="TextBox 5">
            <a:extLst>
              <a:ext uri="{FF2B5EF4-FFF2-40B4-BE49-F238E27FC236}">
                <a16:creationId xmlns:a16="http://schemas.microsoft.com/office/drawing/2014/main" id="{48B5095F-B2BE-E0A6-80FA-1F436A1F0B84}"/>
              </a:ext>
            </a:extLst>
          </p:cNvPr>
          <p:cNvSpPr txBox="1"/>
          <p:nvPr/>
        </p:nvSpPr>
        <p:spPr>
          <a:xfrm>
            <a:off x="1298448" y="1116281"/>
            <a:ext cx="9959360" cy="5087670"/>
          </a:xfrm>
          <a:prstGeom prst="rect">
            <a:avLst/>
          </a:prstGeom>
        </p:spPr>
        <p:txBody>
          <a:bodyPr rot="0" spcFirstLastPara="0" vertOverflow="overflow" horzOverflow="overflow" vert="horz" lIns="0" tIns="0" rIns="0" bIns="0" numCol="1" spcCol="0" rtlCol="0" fromWordArt="0" anchorCtr="0" forceAA="0" compatLnSpc="1">
            <a:prstTxWarp prst="textNoShape">
              <a:avLst/>
            </a:prstTxWarp>
            <a:normAutofit/>
          </a:bodyPr>
          <a:lstStyle/>
          <a:p>
            <a:pPr marL="457200" indent="-457200">
              <a:lnSpc>
                <a:spcPct val="90000"/>
              </a:lnSpc>
              <a:spcBef>
                <a:spcPts val="1000"/>
              </a:spcBef>
              <a:buFont typeface="+mj-lt"/>
              <a:buAutoNum type="arabicPeriod"/>
            </a:pPr>
            <a:r>
              <a:rPr lang="en-US" sz="2400" dirty="0"/>
              <a:t>How does the FFSU type of utilization vary in 2022 from 2021 across all the </a:t>
            </a:r>
            <a:r>
              <a:rPr lang="en-US" sz="2400" dirty="0" err="1"/>
              <a:t>resgions</a:t>
            </a:r>
            <a:r>
              <a:rPr lang="en-US" sz="2400" dirty="0"/>
              <a:t> of USA</a:t>
            </a:r>
            <a:r>
              <a:rPr lang="en-US" sz="2400" b="0" i="0" kern="1200" baseline="0" dirty="0">
                <a:latin typeface="+mn-lt"/>
                <a:ea typeface="+mn-ea"/>
                <a:cs typeface="+mn-cs"/>
              </a:rPr>
              <a:t>?</a:t>
            </a:r>
          </a:p>
          <a:p>
            <a:pPr marL="457200" indent="-457200">
              <a:lnSpc>
                <a:spcPct val="90000"/>
              </a:lnSpc>
              <a:spcBef>
                <a:spcPts val="1000"/>
              </a:spcBef>
              <a:buFont typeface="+mj-lt"/>
              <a:buAutoNum type="arabicPeriod"/>
            </a:pPr>
            <a:endParaRPr lang="en-US" sz="2400" b="0" i="0" kern="1200" baseline="0" dirty="0">
              <a:latin typeface="+mn-lt"/>
              <a:ea typeface="+mn-ea"/>
              <a:cs typeface="+mn-cs"/>
            </a:endParaRPr>
          </a:p>
          <a:p>
            <a:pPr marL="457200" indent="-457200">
              <a:lnSpc>
                <a:spcPct val="90000"/>
              </a:lnSpc>
              <a:spcBef>
                <a:spcPts val="1000"/>
              </a:spcBef>
              <a:buFont typeface="+mj-lt"/>
              <a:buAutoNum type="arabicPeriod"/>
            </a:pPr>
            <a:r>
              <a:rPr lang="en-US" sz="2400" b="0" i="0" kern="1200" baseline="0" dirty="0">
                <a:latin typeface="+mn-lt"/>
                <a:ea typeface="+mn-ea"/>
                <a:cs typeface="+mn-cs"/>
              </a:rPr>
              <a:t>How different is the trend of the MCOU type of utilization in 2022 than what it was in 2021 across the regions of USA?</a:t>
            </a:r>
          </a:p>
          <a:p>
            <a:pPr marL="457200" indent="-457200">
              <a:lnSpc>
                <a:spcPct val="90000"/>
              </a:lnSpc>
              <a:spcBef>
                <a:spcPts val="1000"/>
              </a:spcBef>
              <a:buFont typeface="+mj-lt"/>
              <a:buAutoNum type="arabicPeriod"/>
            </a:pPr>
            <a:endParaRPr lang="en-US" sz="2400" b="0" i="0" kern="1200" baseline="0" dirty="0">
              <a:latin typeface="+mn-lt"/>
              <a:ea typeface="+mn-ea"/>
              <a:cs typeface="+mn-cs"/>
            </a:endParaRPr>
          </a:p>
          <a:p>
            <a:pPr marL="457200" indent="-457200">
              <a:lnSpc>
                <a:spcPct val="90000"/>
              </a:lnSpc>
              <a:spcBef>
                <a:spcPts val="1000"/>
              </a:spcBef>
              <a:buFont typeface="+mj-lt"/>
              <a:buAutoNum type="arabicPeriod"/>
            </a:pPr>
            <a:r>
              <a:rPr lang="en-US" sz="2400" b="0" i="0" kern="1200" baseline="0" dirty="0">
                <a:latin typeface="+mn-lt"/>
                <a:ea typeface="+mn-ea"/>
                <a:cs typeface="+mn-cs"/>
              </a:rPr>
              <a:t>How was the behavioral change of the reimbursed amount in the two years?</a:t>
            </a:r>
          </a:p>
          <a:p>
            <a:pPr marL="457200" indent="-457200">
              <a:lnSpc>
                <a:spcPct val="90000"/>
              </a:lnSpc>
              <a:spcBef>
                <a:spcPts val="1000"/>
              </a:spcBef>
              <a:buFont typeface="+mj-lt"/>
              <a:buAutoNum type="arabicPeriod"/>
            </a:pPr>
            <a:endParaRPr lang="en-US" sz="2400" b="0" i="0" kern="1200" baseline="0" dirty="0">
              <a:latin typeface="+mn-lt"/>
              <a:ea typeface="+mn-ea"/>
              <a:cs typeface="+mn-cs"/>
            </a:endParaRPr>
          </a:p>
          <a:p>
            <a:pPr marL="457200" indent="-457200">
              <a:lnSpc>
                <a:spcPct val="90000"/>
              </a:lnSpc>
              <a:spcBef>
                <a:spcPts val="1000"/>
              </a:spcBef>
              <a:buFont typeface="+mj-lt"/>
              <a:buAutoNum type="arabicPeriod"/>
            </a:pPr>
            <a:r>
              <a:rPr lang="en-US" sz="2400" b="0" i="0" kern="1200" baseline="0" dirty="0">
                <a:latin typeface="+mn-lt"/>
                <a:ea typeface="+mn-ea"/>
                <a:cs typeface="+mn-cs"/>
              </a:rPr>
              <a:t>How much was the behavioral change of the units reimbursed in the two years?</a:t>
            </a:r>
          </a:p>
          <a:p>
            <a:pPr marL="457200" indent="-457200">
              <a:lnSpc>
                <a:spcPct val="90000"/>
              </a:lnSpc>
              <a:spcBef>
                <a:spcPts val="1000"/>
              </a:spcBef>
              <a:buFont typeface="+mj-lt"/>
              <a:buAutoNum type="arabicPeriod"/>
            </a:pPr>
            <a:endParaRPr lang="en-US" sz="2400" b="0" i="0" kern="1200" baseline="0" dirty="0">
              <a:latin typeface="+mn-lt"/>
              <a:ea typeface="+mn-ea"/>
              <a:cs typeface="+mn-cs"/>
            </a:endParaRPr>
          </a:p>
          <a:p>
            <a:pPr marL="457200" indent="-457200">
              <a:lnSpc>
                <a:spcPct val="90000"/>
              </a:lnSpc>
              <a:spcBef>
                <a:spcPts val="1000"/>
              </a:spcBef>
              <a:buFont typeface="+mj-lt"/>
              <a:buAutoNum type="arabicPeriod"/>
            </a:pPr>
            <a:r>
              <a:rPr lang="en-US" sz="2400" b="0" i="0" kern="1200" baseline="0" dirty="0">
                <a:latin typeface="+mn-lt"/>
                <a:ea typeface="+mn-ea"/>
                <a:cs typeface="+mn-cs"/>
              </a:rPr>
              <a:t>What medications were consumed the most? </a:t>
            </a:r>
            <a:r>
              <a:rPr lang="en-US" sz="2400" dirty="0"/>
              <a:t>How and up to what extent does their consumption change in the four main regions of USA?</a:t>
            </a:r>
            <a:endParaRPr lang="en-US" sz="2400" b="0" i="0" kern="1200" baseline="0" dirty="0">
              <a:latin typeface="+mn-lt"/>
              <a:ea typeface="+mn-ea"/>
              <a:cs typeface="+mn-cs"/>
            </a:endParaRPr>
          </a:p>
        </p:txBody>
      </p:sp>
      <p:sp>
        <p:nvSpPr>
          <p:cNvPr id="16" name="Slide Number Placeholder 4">
            <a:extLst>
              <a:ext uri="{FF2B5EF4-FFF2-40B4-BE49-F238E27FC236}">
                <a16:creationId xmlns:a16="http://schemas.microsoft.com/office/drawing/2014/main" id="{88785382-27C3-6436-A37F-D87702699E70}"/>
              </a:ext>
            </a:extLst>
          </p:cNvPr>
          <p:cNvSpPr>
            <a:spLocks noGrp="1"/>
          </p:cNvSpPr>
          <p:nvPr>
            <p:ph type="sldNum" sz="quarter" idx="11"/>
          </p:nvPr>
        </p:nvSpPr>
        <p:spPr>
          <a:xfrm>
            <a:off x="420624" y="6019801"/>
            <a:ext cx="457200" cy="184150"/>
          </a:xfrm>
        </p:spPr>
        <p:txBody>
          <a:bodyPr/>
          <a:lstStyle/>
          <a:p>
            <a:pPr>
              <a:spcAft>
                <a:spcPts val="600"/>
              </a:spcAft>
            </a:pPr>
            <a:fld id="{75DF2D63-3FF5-D547-96B9-BE9CCD1ABA58}" type="slidenum">
              <a:rPr lang="en-US" smtClean="0"/>
              <a:pPr>
                <a:spcAft>
                  <a:spcPts val="600"/>
                </a:spcAft>
              </a:pPr>
              <a:t>7</a:t>
            </a:fld>
            <a:endParaRPr lang="en-US"/>
          </a:p>
        </p:txBody>
      </p:sp>
      <p:sp>
        <p:nvSpPr>
          <p:cNvPr id="18" name="Footer Placeholder 5">
            <a:extLst>
              <a:ext uri="{FF2B5EF4-FFF2-40B4-BE49-F238E27FC236}">
                <a16:creationId xmlns:a16="http://schemas.microsoft.com/office/drawing/2014/main" id="{F73DBEC6-30D6-D779-968E-3BD5D91AA6B9}"/>
              </a:ext>
            </a:extLst>
          </p:cNvPr>
          <p:cNvSpPr>
            <a:spLocks noGrp="1"/>
          </p:cNvSpPr>
          <p:nvPr>
            <p:ph type="ftr" sz="quarter" idx="12"/>
          </p:nvPr>
        </p:nvSpPr>
        <p:spPr>
          <a:xfrm rot="16200000">
            <a:off x="-242952" y="1451496"/>
            <a:ext cx="1784352" cy="189457"/>
          </a:xfrm>
        </p:spPr>
        <p:txBody>
          <a:bodyPr/>
          <a:lstStyle/>
          <a:p>
            <a:pPr>
              <a:spcAft>
                <a:spcPts val="600"/>
              </a:spcAft>
            </a:pPr>
            <a:r>
              <a:rPr lang="en-US"/>
              <a:t>presentation title</a:t>
            </a:r>
          </a:p>
        </p:txBody>
      </p:sp>
      <p:sp>
        <p:nvSpPr>
          <p:cNvPr id="5" name="TextBox 4">
            <a:extLst>
              <a:ext uri="{FF2B5EF4-FFF2-40B4-BE49-F238E27FC236}">
                <a16:creationId xmlns:a16="http://schemas.microsoft.com/office/drawing/2014/main" id="{E1BC9763-B89A-E26B-9A48-88F0E5958896}"/>
              </a:ext>
            </a:extLst>
          </p:cNvPr>
          <p:cNvSpPr txBox="1"/>
          <p:nvPr/>
        </p:nvSpPr>
        <p:spPr>
          <a:xfrm>
            <a:off x="67539" y="5582226"/>
            <a:ext cx="2540577" cy="11378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Tree>
    <p:extLst>
      <p:ext uri="{BB962C8B-B14F-4D97-AF65-F5344CB8AC3E}">
        <p14:creationId xmlns:p14="http://schemas.microsoft.com/office/powerpoint/2010/main" val="2471553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ontent Placeholder 3">
            <a:extLst>
              <a:ext uri="{FF2B5EF4-FFF2-40B4-BE49-F238E27FC236}">
                <a16:creationId xmlns:a16="http://schemas.microsoft.com/office/drawing/2014/main" id="{2315EFAC-BF58-A791-ED8E-E6869D1D7D02}"/>
              </a:ext>
            </a:extLst>
          </p:cNvPr>
          <p:cNvSpPr>
            <a:spLocks noGrp="1"/>
          </p:cNvSpPr>
          <p:nvPr>
            <p:ph sz="half" idx="2"/>
          </p:nvPr>
        </p:nvSpPr>
        <p:spPr>
          <a:xfrm>
            <a:off x="7498080" y="1069848"/>
            <a:ext cx="3886200" cy="1527048"/>
          </a:xfrm>
        </p:spPr>
        <p:txBody>
          <a:bodyPr vert="horz" lIns="0" tIns="0" rIns="0" bIns="0" rtlCol="0" anchor="t">
            <a:noAutofit/>
          </a:bodyPr>
          <a:lstStyle/>
          <a:p>
            <a:endParaRPr lang="en-US"/>
          </a:p>
          <a:p>
            <a:endParaRPr lang="en-US"/>
          </a:p>
        </p:txBody>
      </p:sp>
      <p:sp>
        <p:nvSpPr>
          <p:cNvPr id="83" name="Content Placeholder 5">
            <a:extLst>
              <a:ext uri="{FF2B5EF4-FFF2-40B4-BE49-F238E27FC236}">
                <a16:creationId xmlns:a16="http://schemas.microsoft.com/office/drawing/2014/main" id="{D28B2623-6555-FA0C-48F7-86E32EAE3B24}"/>
              </a:ext>
            </a:extLst>
          </p:cNvPr>
          <p:cNvSpPr>
            <a:spLocks noGrp="1"/>
          </p:cNvSpPr>
          <p:nvPr>
            <p:ph sz="quarter" idx="4"/>
          </p:nvPr>
        </p:nvSpPr>
        <p:spPr>
          <a:xfrm>
            <a:off x="5904346" y="52073"/>
            <a:ext cx="6287654" cy="6080166"/>
          </a:xfrm>
        </p:spPr>
        <p:txBody>
          <a:bodyPr vert="horz" lIns="0" tIns="0" rIns="0" bIns="0" rtlCol="0" anchor="t">
            <a:noAutofit/>
          </a:bodyPr>
          <a:lstStyle/>
          <a:p>
            <a:r>
              <a:rPr lang="en-IN" sz="2200" dirty="0">
                <a:ea typeface="+mn-lt"/>
                <a:cs typeface="+mn-lt"/>
              </a:rPr>
              <a:t>Since the implementation of the Medicaid Drug Rebate Program, states have been required to provide data on the use of medications for outpatient treatments that are covered and paid for by state Medicaid agencies.</a:t>
            </a:r>
          </a:p>
          <a:p>
            <a:endParaRPr lang="en-US" sz="2200" dirty="0">
              <a:ea typeface="+mn-lt"/>
              <a:cs typeface="+mn-lt"/>
            </a:endParaRPr>
          </a:p>
          <a:p>
            <a:r>
              <a:rPr lang="en-IN" sz="2200" dirty="0">
                <a:ea typeface="+mn-lt"/>
                <a:cs typeface="+mn-lt"/>
              </a:rPr>
              <a:t>State, drug name, National Drug Code (NDC), quantity of prescriptions, and amount of reimbursement are all included in the data.</a:t>
            </a:r>
          </a:p>
          <a:p>
            <a:endParaRPr lang="en-IN" sz="2200" dirty="0">
              <a:ea typeface="+mn-lt"/>
              <a:cs typeface="+mn-lt"/>
            </a:endParaRPr>
          </a:p>
          <a:p>
            <a:r>
              <a:rPr lang="en-IN" sz="2200" dirty="0">
                <a:ea typeface="+mn-lt"/>
                <a:cs typeface="+mn-lt"/>
              </a:rPr>
              <a:t>We conclude that the project we have chosen to undertake and the objective we have set for ourselves can be successfully accomplished utilising the dataset selected by us after carefully observing the dataset and researching the variables.</a:t>
            </a:r>
          </a:p>
          <a:p>
            <a:endParaRPr lang="en-IN" sz="2200" dirty="0">
              <a:ea typeface="+mn-lt"/>
              <a:cs typeface="+mn-lt"/>
            </a:endParaRPr>
          </a:p>
          <a:p>
            <a:r>
              <a:rPr lang="en-IN" sz="2200" dirty="0">
                <a:ea typeface="+mn-lt"/>
                <a:cs typeface="+mn-lt"/>
              </a:rPr>
              <a:t>Our dataset contains more than 1million records out of which more than 500k entries are missing a few column values. </a:t>
            </a:r>
            <a:endParaRPr lang="en-US" sz="2200" dirty="0">
              <a:ea typeface="+mn-lt"/>
              <a:cs typeface="+mn-lt"/>
            </a:endParaRPr>
          </a:p>
          <a:p>
            <a:endParaRPr lang="en-IN" sz="2200" dirty="0">
              <a:ea typeface="+mn-lt"/>
              <a:cs typeface="+mn-lt"/>
            </a:endParaRP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8</a:t>
            </a:fld>
            <a:endParaRPr lang="en-US"/>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a:xfrm rot="16200000">
            <a:off x="-242951" y="1451497"/>
            <a:ext cx="1784352" cy="189457"/>
          </a:xfrm>
        </p:spPr>
        <p:txBody>
          <a:bodyPr anchor="ctr">
            <a:normAutofit/>
          </a:bodyPr>
          <a:lstStyle/>
          <a:p>
            <a:pPr>
              <a:spcAft>
                <a:spcPts val="600"/>
              </a:spcAft>
            </a:pPr>
            <a:r>
              <a:rPr lang="en-US">
                <a:latin typeface="Posterama"/>
                <a:cs typeface="Posterama"/>
              </a:rPr>
              <a:t>SMU 2022</a:t>
            </a:r>
            <a:endParaRPr lang="en-US"/>
          </a:p>
        </p:txBody>
      </p:sp>
      <p:pic>
        <p:nvPicPr>
          <p:cNvPr id="6" name="Picture 6">
            <a:extLst>
              <a:ext uri="{FF2B5EF4-FFF2-40B4-BE49-F238E27FC236}">
                <a16:creationId xmlns:a16="http://schemas.microsoft.com/office/drawing/2014/main" id="{A2ECB99C-B179-42C7-7EAB-EA27A6A5AC30}"/>
              </a:ext>
            </a:extLst>
          </p:cNvPr>
          <p:cNvPicPr>
            <a:picLocks noGrp="1" noChangeAspect="1"/>
          </p:cNvPicPr>
          <p:nvPr>
            <p:ph type="pic" sz="quarter" idx="14"/>
          </p:nvPr>
        </p:nvPicPr>
        <p:blipFill rotWithShape="1">
          <a:blip r:embed="rId2">
            <a:alphaModFix amt="85000"/>
          </a:blip>
          <a:srcRect l="21850" r="21850"/>
          <a:stretch/>
        </p:blipFill>
        <p:spPr>
          <a:xfrm>
            <a:off x="934021" y="151932"/>
            <a:ext cx="4320309" cy="4285673"/>
          </a:xfrm>
        </p:spPr>
      </p:pic>
      <p:sp>
        <p:nvSpPr>
          <p:cNvPr id="11" name="Title 10">
            <a:extLst>
              <a:ext uri="{FF2B5EF4-FFF2-40B4-BE49-F238E27FC236}">
                <a16:creationId xmlns:a16="http://schemas.microsoft.com/office/drawing/2014/main" id="{18D47104-C8AB-A9EA-735C-2F0CE23315E3}"/>
              </a:ext>
            </a:extLst>
          </p:cNvPr>
          <p:cNvSpPr>
            <a:spLocks noGrp="1"/>
          </p:cNvSpPr>
          <p:nvPr>
            <p:ph type="title"/>
          </p:nvPr>
        </p:nvSpPr>
        <p:spPr>
          <a:xfrm>
            <a:off x="877824" y="4191001"/>
            <a:ext cx="4656974" cy="1828800"/>
          </a:xfrm>
        </p:spPr>
        <p:txBody>
          <a:bodyPr/>
          <a:lstStyle/>
          <a:p>
            <a:pPr>
              <a:lnSpc>
                <a:spcPts val="1720"/>
              </a:lnSpc>
              <a:spcBef>
                <a:spcPts val="1000"/>
              </a:spcBef>
            </a:pPr>
            <a:r>
              <a:rPr lang="en-US" dirty="0">
                <a:ea typeface="+mj-lt"/>
                <a:cs typeface="+mj-lt"/>
              </a:rPr>
              <a:t>DATASET   </a:t>
            </a:r>
          </a:p>
          <a:p>
            <a:pPr>
              <a:lnSpc>
                <a:spcPts val="1720"/>
              </a:lnSpc>
              <a:spcBef>
                <a:spcPts val="1000"/>
              </a:spcBef>
            </a:pPr>
            <a:endParaRPr lang="en-US" dirty="0">
              <a:ea typeface="+mj-lt"/>
              <a:cs typeface="+mj-lt"/>
            </a:endParaRPr>
          </a:p>
          <a:p>
            <a:pPr>
              <a:lnSpc>
                <a:spcPts val="1720"/>
              </a:lnSpc>
              <a:spcBef>
                <a:spcPts val="1000"/>
              </a:spcBef>
            </a:pPr>
            <a:r>
              <a:rPr lang="en-US" dirty="0">
                <a:ea typeface="+mj-lt"/>
                <a:cs typeface="+mj-lt"/>
              </a:rPr>
              <a:t>DESCRIPTION</a:t>
            </a:r>
            <a:endParaRPr lang="en-GB" dirty="0"/>
          </a:p>
        </p:txBody>
      </p:sp>
    </p:spTree>
    <p:extLst>
      <p:ext uri="{BB962C8B-B14F-4D97-AF65-F5344CB8AC3E}">
        <p14:creationId xmlns:p14="http://schemas.microsoft.com/office/powerpoint/2010/main" val="2590855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A41EECA-B27A-36DD-35C7-8CF01ABCE43E}"/>
              </a:ext>
            </a:extLst>
          </p:cNvPr>
          <p:cNvPicPr>
            <a:picLocks noChangeAspect="1"/>
          </p:cNvPicPr>
          <p:nvPr/>
        </p:nvPicPr>
        <p:blipFill>
          <a:blip r:embed="rId2">
            <a:alphaModFix amt="20000"/>
          </a:blip>
          <a:srcRect t="30468" b="30468"/>
          <a:stretch/>
        </p:blipFill>
        <p:spPr>
          <a:xfrm>
            <a:off x="0" y="0"/>
            <a:ext cx="12192000" cy="2244436"/>
          </a:xfrm>
          <a:prstGeom prst="rect">
            <a:avLst/>
          </a:prstGeom>
        </p:spPr>
      </p:pic>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p:txBody>
          <a:bodyPr/>
          <a:lstStyle/>
          <a:p>
            <a:r>
              <a:rPr lang="en-US">
                <a:cs typeface="Posterama"/>
              </a:rPr>
              <a:t>DATA DESCRIPTION</a:t>
            </a:r>
            <a:endParaRPr lang="en-US"/>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lstStyle/>
          <a:p>
            <a:r>
              <a:rPr lang="en-US">
                <a:solidFill>
                  <a:schemeClr val="accent1">
                    <a:lumMod val="75000"/>
                  </a:schemeClr>
                </a:solidFill>
                <a:latin typeface="Posterama"/>
                <a:cs typeface="Posterama"/>
              </a:rPr>
              <a:t>SMU 2022</a:t>
            </a:r>
            <a:endParaRPr lang="en-US">
              <a:solidFill>
                <a:schemeClr val="accent1">
                  <a:lumMod val="75000"/>
                </a:schemeClr>
              </a:solidFill>
              <a:cs typeface="Posterama"/>
            </a:endParaRP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9</a:t>
            </a:fld>
            <a:endParaRPr lang="en-US"/>
          </a:p>
        </p:txBody>
      </p:sp>
      <p:graphicFrame>
        <p:nvGraphicFramePr>
          <p:cNvPr id="6" name="Table 4">
            <a:extLst>
              <a:ext uri="{FF2B5EF4-FFF2-40B4-BE49-F238E27FC236}">
                <a16:creationId xmlns:a16="http://schemas.microsoft.com/office/drawing/2014/main" id="{0A0DC889-C77D-3D3E-D081-3D572EC949AE}"/>
              </a:ext>
            </a:extLst>
          </p:cNvPr>
          <p:cNvGraphicFramePr>
            <a:graphicFrameLocks noGrp="1"/>
          </p:cNvGraphicFramePr>
          <p:nvPr>
            <p:ph idx="1"/>
            <p:extLst>
              <p:ext uri="{D42A27DB-BD31-4B8C-83A1-F6EECF244321}">
                <p14:modId xmlns:p14="http://schemas.microsoft.com/office/powerpoint/2010/main" val="3225703423"/>
              </p:ext>
            </p:extLst>
          </p:nvPr>
        </p:nvGraphicFramePr>
        <p:xfrm>
          <a:off x="1181260" y="1746250"/>
          <a:ext cx="10295180" cy="4422775"/>
        </p:xfrm>
        <a:graphic>
          <a:graphicData uri="http://schemas.openxmlformats.org/drawingml/2006/table">
            <a:tbl>
              <a:tblPr firstRow="1" bandRow="1">
                <a:tableStyleId>{5C22544A-7EE6-4342-B048-85BDC9FD1C3A}</a:tableStyleId>
              </a:tblPr>
              <a:tblGrid>
                <a:gridCol w="2573795">
                  <a:extLst>
                    <a:ext uri="{9D8B030D-6E8A-4147-A177-3AD203B41FA5}">
                      <a16:colId xmlns:a16="http://schemas.microsoft.com/office/drawing/2014/main" val="1689330750"/>
                    </a:ext>
                  </a:extLst>
                </a:gridCol>
                <a:gridCol w="2573795">
                  <a:extLst>
                    <a:ext uri="{9D8B030D-6E8A-4147-A177-3AD203B41FA5}">
                      <a16:colId xmlns:a16="http://schemas.microsoft.com/office/drawing/2014/main" val="2660631934"/>
                    </a:ext>
                  </a:extLst>
                </a:gridCol>
                <a:gridCol w="2573795">
                  <a:extLst>
                    <a:ext uri="{9D8B030D-6E8A-4147-A177-3AD203B41FA5}">
                      <a16:colId xmlns:a16="http://schemas.microsoft.com/office/drawing/2014/main" val="3909717689"/>
                    </a:ext>
                  </a:extLst>
                </a:gridCol>
                <a:gridCol w="2573795">
                  <a:extLst>
                    <a:ext uri="{9D8B030D-6E8A-4147-A177-3AD203B41FA5}">
                      <a16:colId xmlns:a16="http://schemas.microsoft.com/office/drawing/2014/main" val="1603189107"/>
                    </a:ext>
                  </a:extLst>
                </a:gridCol>
              </a:tblGrid>
              <a:tr h="884555">
                <a:tc>
                  <a:txBody>
                    <a:bodyPr/>
                    <a:lstStyle/>
                    <a:p>
                      <a:pPr algn="ctr"/>
                      <a:r>
                        <a:rPr lang="en-US" sz="1400" b="0" i="0" cap="all" spc="200" baseline="0">
                          <a:solidFill>
                            <a:schemeClr val="bg1"/>
                          </a:solidFill>
                          <a:latin typeface="Posterama"/>
                        </a:rPr>
                        <a:t>CATEGORICAL</a:t>
                      </a:r>
                      <a:endParaRPr lang="en-US" sz="1400" b="0" i="0" cap="all" spc="200" baseline="0">
                        <a:solidFill>
                          <a:schemeClr val="bg1"/>
                        </a:solidFill>
                        <a:latin typeface="Posterama" panose="020B0504020200020000" pitchFamily="34" charset="0"/>
                      </a:endParaRPr>
                    </a:p>
                  </a:txBody>
                  <a:tcPr anchor="ctr">
                    <a:solidFill>
                      <a:schemeClr val="accent3"/>
                    </a:solidFill>
                  </a:tcPr>
                </a:tc>
                <a:tc>
                  <a:txBody>
                    <a:bodyPr/>
                    <a:lstStyle/>
                    <a:p>
                      <a:pPr algn="ctr"/>
                      <a:r>
                        <a:rPr lang="en-US" sz="1400" b="0" i="0" cap="all" spc="200" baseline="0">
                          <a:solidFill>
                            <a:schemeClr val="bg1"/>
                          </a:solidFill>
                          <a:latin typeface="Posterama"/>
                          <a:cs typeface="Posterama"/>
                        </a:rPr>
                        <a:t>numerical</a:t>
                      </a:r>
                    </a:p>
                  </a:txBody>
                  <a:tcPr anchor="ctr">
                    <a:solidFill>
                      <a:schemeClr val="accent5">
                        <a:lumMod val="50000"/>
                      </a:schemeClr>
                    </a:solidFill>
                  </a:tcPr>
                </a:tc>
                <a:tc>
                  <a:txBody>
                    <a:bodyPr/>
                    <a:lstStyle/>
                    <a:p>
                      <a:pPr lvl="0" algn="ctr">
                        <a:buNone/>
                      </a:pPr>
                      <a:r>
                        <a:rPr lang="en-US" sz="1400" b="0" i="0" cap="all" spc="200" baseline="0">
                          <a:solidFill>
                            <a:schemeClr val="bg1"/>
                          </a:solidFill>
                          <a:latin typeface="Posterama"/>
                          <a:cs typeface="Posterama"/>
                        </a:rPr>
                        <a:t>NUMERICAL</a:t>
                      </a:r>
                    </a:p>
                  </a:txBody>
                  <a:tcPr anchor="ctr">
                    <a:solidFill>
                      <a:schemeClr val="accent5">
                        <a:lumMod val="50000"/>
                      </a:schemeClr>
                    </a:solidFill>
                  </a:tcPr>
                </a:tc>
                <a:tc>
                  <a:txBody>
                    <a:bodyPr/>
                    <a:lstStyle/>
                    <a:p>
                      <a:pPr algn="ctr"/>
                      <a:r>
                        <a:rPr lang="en-US" sz="1400" b="0" i="0" cap="all" spc="200" baseline="0">
                          <a:solidFill>
                            <a:schemeClr val="bg1"/>
                          </a:solidFill>
                          <a:latin typeface="Posterama"/>
                          <a:cs typeface="Posterama"/>
                        </a:rPr>
                        <a:t>NUMERICAL</a:t>
                      </a:r>
                    </a:p>
                  </a:txBody>
                  <a:tcPr anchor="ctr">
                    <a:solidFill>
                      <a:schemeClr val="accent5">
                        <a:lumMod val="50000"/>
                      </a:schemeClr>
                    </a:solidFill>
                  </a:tcPr>
                </a:tc>
                <a:extLst>
                  <a:ext uri="{0D108BD9-81ED-4DB2-BD59-A6C34878D82A}">
                    <a16:rowId xmlns:a16="http://schemas.microsoft.com/office/drawing/2014/main" val="479928716"/>
                  </a:ext>
                </a:extLst>
              </a:tr>
              <a:tr h="884555">
                <a:tc>
                  <a:txBody>
                    <a:bodyPr/>
                    <a:lstStyle/>
                    <a:p>
                      <a:pPr algn="ctr"/>
                      <a:r>
                        <a:rPr lang="en-US" sz="1400" b="0" i="0" baseline="0" err="1">
                          <a:solidFill>
                            <a:schemeClr val="tx2">
                              <a:lumMod val="75000"/>
                            </a:schemeClr>
                          </a:solidFill>
                          <a:latin typeface="Daytona Pro Condensed Light"/>
                        </a:rPr>
                        <a:t>utilization_type</a:t>
                      </a:r>
                      <a:endParaRPr lang="en-US" sz="1400" b="0" i="0" baseline="0">
                        <a:solidFill>
                          <a:schemeClr val="tx2">
                            <a:lumMod val="75000"/>
                          </a:schemeClr>
                        </a:solidFill>
                        <a:latin typeface="Daytona Pro Condensed Light"/>
                      </a:endParaRPr>
                    </a:p>
                  </a:txBody>
                  <a:tcPr anchor="ctr">
                    <a:solidFill>
                      <a:schemeClr val="accent3">
                        <a:lumMod val="20000"/>
                        <a:lumOff val="80000"/>
                      </a:schemeClr>
                    </a:solidFill>
                  </a:tcPr>
                </a:tc>
                <a:tc>
                  <a:txBody>
                    <a:bodyPr/>
                    <a:lstStyle/>
                    <a:p>
                      <a:pPr lvl="0" algn="ctr">
                        <a:buNone/>
                      </a:pPr>
                      <a:r>
                        <a:rPr lang="en-US" sz="1400" b="0" i="0" u="none" strike="noStrike" baseline="0" noProof="0" err="1">
                          <a:solidFill>
                            <a:srgbClr val="333F50"/>
                          </a:solidFill>
                          <a:latin typeface="Daytona Pro Condensed Light"/>
                        </a:rPr>
                        <a:t>ndc</a:t>
                      </a:r>
                      <a:r>
                        <a:rPr lang="en-US" sz="1400" b="0" i="0" u="none" strike="noStrike" baseline="0" noProof="0">
                          <a:solidFill>
                            <a:srgbClr val="333F50"/>
                          </a:solidFill>
                          <a:latin typeface="Daytona Pro Condensed Light"/>
                        </a:rPr>
                        <a:t> </a:t>
                      </a:r>
                      <a:endParaRPr lang="en-US"/>
                    </a:p>
                  </a:txBody>
                  <a:tcPr anchor="ctr">
                    <a:solidFill>
                      <a:schemeClr val="accent5">
                        <a:lumMod val="20000"/>
                        <a:lumOff val="80000"/>
                      </a:schemeClr>
                    </a:solidFill>
                  </a:tcPr>
                </a:tc>
                <a:tc>
                  <a:txBody>
                    <a:bodyPr/>
                    <a:lstStyle/>
                    <a:p>
                      <a:pPr lvl="0" algn="ctr">
                        <a:buNone/>
                      </a:pPr>
                      <a:r>
                        <a:rPr lang="en-US" sz="1400" b="0" i="0" baseline="0">
                          <a:solidFill>
                            <a:schemeClr val="tx2">
                              <a:lumMod val="75000"/>
                            </a:schemeClr>
                          </a:solidFill>
                          <a:latin typeface="Daytona Pro Condensed Light"/>
                        </a:rPr>
                        <a:t>quarter</a:t>
                      </a:r>
                    </a:p>
                  </a:txBody>
                  <a:tcPr anchor="ctr">
                    <a:solidFill>
                      <a:schemeClr val="accent5">
                        <a:lumMod val="20000"/>
                        <a:lumOff val="80000"/>
                      </a:schemeClr>
                    </a:solidFill>
                  </a:tcPr>
                </a:tc>
                <a:tc>
                  <a:txBody>
                    <a:bodyPr/>
                    <a:lstStyle/>
                    <a:p>
                      <a:pPr lvl="0" algn="ctr">
                        <a:buNone/>
                      </a:pPr>
                      <a:r>
                        <a:rPr lang="en-US" sz="1400" b="0" i="0" u="none" strike="noStrike" baseline="0" noProof="0" err="1">
                          <a:solidFill>
                            <a:srgbClr val="333F50"/>
                          </a:solidFill>
                          <a:latin typeface="Daytona Pro Condensed Light"/>
                        </a:rPr>
                        <a:t>medicaid_amount_reimbursed</a:t>
                      </a:r>
                      <a:r>
                        <a:rPr lang="en-US" sz="1400" b="0" i="0" u="none" strike="noStrike" baseline="0" noProof="0">
                          <a:solidFill>
                            <a:srgbClr val="333F50"/>
                          </a:solidFill>
                          <a:latin typeface="Daytona Pro Condensed Light"/>
                        </a:rPr>
                        <a:t> </a:t>
                      </a:r>
                      <a:endParaRPr lang="en-US"/>
                    </a:p>
                  </a:txBody>
                  <a:tcPr anchor="ctr">
                    <a:solidFill>
                      <a:schemeClr val="accent5">
                        <a:lumMod val="20000"/>
                        <a:lumOff val="80000"/>
                      </a:schemeClr>
                    </a:solidFill>
                  </a:tcPr>
                </a:tc>
                <a:extLst>
                  <a:ext uri="{0D108BD9-81ED-4DB2-BD59-A6C34878D82A}">
                    <a16:rowId xmlns:a16="http://schemas.microsoft.com/office/drawing/2014/main" val="1760208656"/>
                  </a:ext>
                </a:extLst>
              </a:tr>
              <a:tr h="884555">
                <a:tc>
                  <a:txBody>
                    <a:bodyPr/>
                    <a:lstStyle/>
                    <a:p>
                      <a:pPr lvl="0" algn="ctr">
                        <a:buNone/>
                      </a:pPr>
                      <a:r>
                        <a:rPr lang="en-US" sz="1400" b="0" i="0" u="none" strike="noStrike" baseline="0" noProof="0">
                          <a:solidFill>
                            <a:srgbClr val="333F50"/>
                          </a:solidFill>
                          <a:latin typeface="Daytona Pro Condensed Light"/>
                        </a:rPr>
                        <a:t>state</a:t>
                      </a:r>
                      <a:endParaRPr lang="en-US"/>
                    </a:p>
                  </a:txBody>
                  <a:tcPr anchor="ctr">
                    <a:solidFill>
                      <a:schemeClr val="accent3">
                        <a:lumMod val="20000"/>
                        <a:lumOff val="80000"/>
                      </a:schemeClr>
                    </a:solidFill>
                  </a:tcPr>
                </a:tc>
                <a:tc>
                  <a:txBody>
                    <a:bodyPr/>
                    <a:lstStyle/>
                    <a:p>
                      <a:pPr lvl="0" algn="ctr">
                        <a:buNone/>
                      </a:pPr>
                      <a:r>
                        <a:rPr lang="en-US" sz="1400" b="0" i="0" u="none" strike="noStrike" baseline="0" noProof="0" err="1">
                          <a:solidFill>
                            <a:srgbClr val="333F50"/>
                          </a:solidFill>
                          <a:latin typeface="Daytona Pro Condensed Light"/>
                        </a:rPr>
                        <a:t>labeler_code</a:t>
                      </a:r>
                      <a:r>
                        <a:rPr lang="en-US" sz="1400" b="0" i="0" u="none" strike="noStrike" baseline="0" noProof="0">
                          <a:solidFill>
                            <a:srgbClr val="333F50"/>
                          </a:solidFill>
                          <a:latin typeface="Daytona Pro Condensed Light"/>
                        </a:rPr>
                        <a:t> </a:t>
                      </a:r>
                      <a:endParaRPr lang="en-US"/>
                    </a:p>
                  </a:txBody>
                  <a:tcPr anchor="ctr">
                    <a:solidFill>
                      <a:schemeClr val="accent5">
                        <a:lumMod val="20000"/>
                        <a:lumOff val="80000"/>
                      </a:schemeClr>
                    </a:solidFill>
                  </a:tcPr>
                </a:tc>
                <a:tc>
                  <a:txBody>
                    <a:bodyPr/>
                    <a:lstStyle/>
                    <a:p>
                      <a:pPr lvl="0" algn="ctr">
                        <a:buNone/>
                      </a:pPr>
                      <a:r>
                        <a:rPr lang="en-US" sz="1400" b="0" i="0" u="none" strike="noStrike" baseline="0" noProof="0" err="1">
                          <a:solidFill>
                            <a:srgbClr val="333F50"/>
                          </a:solidFill>
                          <a:latin typeface="Daytona Pro Condensed Light"/>
                        </a:rPr>
                        <a:t>units_reimbursed</a:t>
                      </a:r>
                      <a:r>
                        <a:rPr lang="en-US" sz="1400" b="0" i="0" u="none" strike="noStrike" baseline="0" noProof="0">
                          <a:solidFill>
                            <a:srgbClr val="333F50"/>
                          </a:solidFill>
                          <a:latin typeface="Daytona Pro Condensed Light"/>
                        </a:rPr>
                        <a:t> </a:t>
                      </a:r>
                      <a:endParaRPr lang="en-US"/>
                    </a:p>
                  </a:txBody>
                  <a:tcPr anchor="ctr">
                    <a:solidFill>
                      <a:schemeClr val="accent5">
                        <a:lumMod val="20000"/>
                        <a:lumOff val="80000"/>
                      </a:schemeClr>
                    </a:solidFill>
                  </a:tcPr>
                </a:tc>
                <a:tc>
                  <a:txBody>
                    <a:bodyPr/>
                    <a:lstStyle/>
                    <a:p>
                      <a:pPr lvl="0" algn="ctr">
                        <a:buNone/>
                      </a:pPr>
                      <a:r>
                        <a:rPr lang="en-US" sz="1400" b="0" i="0" u="none" strike="noStrike" baseline="0" noProof="0" err="1">
                          <a:solidFill>
                            <a:srgbClr val="333F50"/>
                          </a:solidFill>
                          <a:latin typeface="Daytona Pro Condensed Light"/>
                        </a:rPr>
                        <a:t>non_medicaid_amount_reimbursed</a:t>
                      </a:r>
                      <a:r>
                        <a:rPr lang="en-US" sz="1400" b="0" i="0" u="none" strike="noStrike" baseline="0" noProof="0">
                          <a:solidFill>
                            <a:srgbClr val="333F50"/>
                          </a:solidFill>
                          <a:latin typeface="Daytona Pro Condensed Light"/>
                        </a:rPr>
                        <a:t> </a:t>
                      </a:r>
                      <a:endParaRPr lang="en-US"/>
                    </a:p>
                  </a:txBody>
                  <a:tcPr anchor="ctr">
                    <a:solidFill>
                      <a:schemeClr val="accent5">
                        <a:lumMod val="20000"/>
                        <a:lumOff val="80000"/>
                      </a:schemeClr>
                    </a:solidFill>
                  </a:tcPr>
                </a:tc>
                <a:extLst>
                  <a:ext uri="{0D108BD9-81ED-4DB2-BD59-A6C34878D82A}">
                    <a16:rowId xmlns:a16="http://schemas.microsoft.com/office/drawing/2014/main" val="3634243071"/>
                  </a:ext>
                </a:extLst>
              </a:tr>
              <a:tr h="884555">
                <a:tc>
                  <a:txBody>
                    <a:bodyPr/>
                    <a:lstStyle/>
                    <a:p>
                      <a:pPr lvl="0" algn="ctr">
                        <a:buNone/>
                      </a:pPr>
                      <a:r>
                        <a:rPr lang="en-US" sz="1400" b="0" i="0" u="none" strike="noStrike" baseline="0" noProof="0" err="1">
                          <a:solidFill>
                            <a:srgbClr val="333F50"/>
                          </a:solidFill>
                          <a:latin typeface="Daytona Pro Condensed Light"/>
                        </a:rPr>
                        <a:t>suppression_used</a:t>
                      </a:r>
                      <a:r>
                        <a:rPr lang="en-US" sz="1400" b="0" i="0" u="none" strike="noStrike" baseline="0" noProof="0">
                          <a:solidFill>
                            <a:srgbClr val="333F50"/>
                          </a:solidFill>
                          <a:latin typeface="Daytona Pro Condensed Light"/>
                        </a:rPr>
                        <a:t> </a:t>
                      </a:r>
                      <a:endParaRPr lang="en-US"/>
                    </a:p>
                  </a:txBody>
                  <a:tcPr anchor="ctr">
                    <a:solidFill>
                      <a:schemeClr val="accent3">
                        <a:lumMod val="20000"/>
                        <a:lumOff val="80000"/>
                      </a:schemeClr>
                    </a:solidFill>
                  </a:tcPr>
                </a:tc>
                <a:tc>
                  <a:txBody>
                    <a:bodyPr/>
                    <a:lstStyle/>
                    <a:p>
                      <a:pPr lvl="0" algn="ctr">
                        <a:buNone/>
                      </a:pPr>
                      <a:r>
                        <a:rPr lang="en-US" sz="1400" b="0" i="0" u="none" strike="noStrike" baseline="0" noProof="0" err="1">
                          <a:solidFill>
                            <a:srgbClr val="333F50"/>
                          </a:solidFill>
                          <a:latin typeface="Daytona Pro Condensed Light"/>
                        </a:rPr>
                        <a:t>product_code</a:t>
                      </a:r>
                      <a:r>
                        <a:rPr lang="en-US" sz="1400" b="0" i="0" u="none" strike="noStrike" baseline="0" noProof="0">
                          <a:solidFill>
                            <a:srgbClr val="333F50"/>
                          </a:solidFill>
                          <a:latin typeface="Daytona Pro Condensed Light"/>
                        </a:rPr>
                        <a:t> </a:t>
                      </a:r>
                      <a:endParaRPr lang="en-US"/>
                    </a:p>
                  </a:txBody>
                  <a:tcPr anchor="ctr">
                    <a:solidFill>
                      <a:schemeClr val="accent5">
                        <a:lumMod val="20000"/>
                        <a:lumOff val="80000"/>
                      </a:schemeClr>
                    </a:solidFill>
                  </a:tcPr>
                </a:tc>
                <a:tc>
                  <a:txBody>
                    <a:bodyPr/>
                    <a:lstStyle/>
                    <a:p>
                      <a:pPr lvl="0" algn="ctr">
                        <a:buNone/>
                      </a:pPr>
                      <a:r>
                        <a:rPr lang="en-US" sz="1400" b="0" i="0" u="none" strike="noStrike" baseline="0" noProof="0" err="1">
                          <a:solidFill>
                            <a:srgbClr val="333F50"/>
                          </a:solidFill>
                          <a:latin typeface="Daytona Pro Condensed Light"/>
                        </a:rPr>
                        <a:t>number_of_prescriptions</a:t>
                      </a:r>
                      <a:r>
                        <a:rPr lang="en-US" sz="1400" b="0" i="0" u="none" strike="noStrike" baseline="0" noProof="0">
                          <a:solidFill>
                            <a:srgbClr val="333F50"/>
                          </a:solidFill>
                          <a:latin typeface="Daytona Pro Condensed Light"/>
                        </a:rPr>
                        <a:t> </a:t>
                      </a:r>
                      <a:endParaRPr lang="en-US" u="none" strike="noStrike" noProof="0">
                        <a:solidFill>
                          <a:srgbClr val="333F50"/>
                        </a:solidFill>
                      </a:endParaRPr>
                    </a:p>
                  </a:txBody>
                  <a:tcPr anchor="ctr">
                    <a:solidFill>
                      <a:schemeClr val="accent5">
                        <a:lumMod val="20000"/>
                        <a:lumOff val="80000"/>
                      </a:schemeClr>
                    </a:solidFill>
                  </a:tcPr>
                </a:tc>
                <a:tc>
                  <a:txBody>
                    <a:bodyPr/>
                    <a:lstStyle/>
                    <a:p>
                      <a:pPr algn="ctr"/>
                      <a:r>
                        <a:rPr lang="en-US" sz="1400" b="0" i="0" baseline="0">
                          <a:solidFill>
                            <a:schemeClr val="tx2">
                              <a:lumMod val="75000"/>
                            </a:schemeClr>
                          </a:solidFill>
                          <a:latin typeface="Daytona Pro Condensed Light"/>
                        </a:rPr>
                        <a:t>year</a:t>
                      </a:r>
                    </a:p>
                  </a:txBody>
                  <a:tcPr marL="0" marR="0" marT="0" marB="0" anchor="ctr">
                    <a:solidFill>
                      <a:schemeClr val="accent5">
                        <a:lumMod val="20000"/>
                        <a:lumOff val="80000"/>
                      </a:schemeClr>
                    </a:solidFill>
                  </a:tcPr>
                </a:tc>
                <a:extLst>
                  <a:ext uri="{0D108BD9-81ED-4DB2-BD59-A6C34878D82A}">
                    <a16:rowId xmlns:a16="http://schemas.microsoft.com/office/drawing/2014/main" val="415808797"/>
                  </a:ext>
                </a:extLst>
              </a:tr>
              <a:tr h="884555">
                <a:tc>
                  <a:txBody>
                    <a:bodyPr/>
                    <a:lstStyle/>
                    <a:p>
                      <a:pPr lvl="0" algn="ctr">
                        <a:buNone/>
                      </a:pPr>
                      <a:r>
                        <a:rPr lang="en-US" sz="1400" b="0" i="0" u="none" strike="noStrike" baseline="0" noProof="0" err="1">
                          <a:solidFill>
                            <a:srgbClr val="333F50"/>
                          </a:solidFill>
                          <a:latin typeface="Daytona Pro Condensed Light"/>
                        </a:rPr>
                        <a:t>product_name</a:t>
                      </a:r>
                      <a:r>
                        <a:rPr lang="en-US" sz="1400" b="0" i="0" u="none" strike="noStrike" baseline="0" noProof="0">
                          <a:solidFill>
                            <a:srgbClr val="333F50"/>
                          </a:solidFill>
                          <a:latin typeface="Daytona Pro Condensed Light"/>
                        </a:rPr>
                        <a:t> </a:t>
                      </a:r>
                      <a:endParaRPr lang="en-US"/>
                    </a:p>
                  </a:txBody>
                  <a:tcPr anchor="ctr">
                    <a:solidFill>
                      <a:schemeClr val="accent3">
                        <a:lumMod val="20000"/>
                        <a:lumOff val="80000"/>
                      </a:schemeClr>
                    </a:solidFill>
                  </a:tcPr>
                </a:tc>
                <a:tc>
                  <a:txBody>
                    <a:bodyPr/>
                    <a:lstStyle/>
                    <a:p>
                      <a:pPr lvl="0" algn="ctr">
                        <a:buNone/>
                      </a:pPr>
                      <a:r>
                        <a:rPr lang="en-US" sz="1400" b="0" i="0" u="none" strike="noStrike" baseline="0" noProof="0" err="1">
                          <a:solidFill>
                            <a:srgbClr val="333F50"/>
                          </a:solidFill>
                          <a:latin typeface="Daytona Pro Condensed Light"/>
                        </a:rPr>
                        <a:t>package_size</a:t>
                      </a:r>
                      <a:r>
                        <a:rPr lang="en-US" sz="1400" b="0" i="0" u="none" strike="noStrike" baseline="0" noProof="0">
                          <a:solidFill>
                            <a:srgbClr val="333F50"/>
                          </a:solidFill>
                          <a:latin typeface="Daytona Pro Condensed Light"/>
                        </a:rPr>
                        <a:t> </a:t>
                      </a:r>
                      <a:endParaRPr lang="en-US"/>
                    </a:p>
                  </a:txBody>
                  <a:tcPr anchor="ctr">
                    <a:solidFill>
                      <a:schemeClr val="accent5">
                        <a:lumMod val="20000"/>
                        <a:lumOff val="80000"/>
                      </a:schemeClr>
                    </a:solidFill>
                  </a:tcPr>
                </a:tc>
                <a:tc>
                  <a:txBody>
                    <a:bodyPr/>
                    <a:lstStyle/>
                    <a:p>
                      <a:pPr lvl="0" algn="ctr">
                        <a:buNone/>
                      </a:pPr>
                      <a:r>
                        <a:rPr lang="en-US" sz="1400" b="0" i="0" u="none" strike="noStrike" baseline="0" noProof="0" err="1">
                          <a:solidFill>
                            <a:srgbClr val="333F50"/>
                          </a:solidFill>
                          <a:latin typeface="Daytona Pro Condensed Light"/>
                        </a:rPr>
                        <a:t>total_amount_reimbursed</a:t>
                      </a:r>
                      <a:r>
                        <a:rPr lang="en-US" sz="1400" b="0" i="0" u="none" strike="noStrike" baseline="0" noProof="0">
                          <a:solidFill>
                            <a:srgbClr val="333F50"/>
                          </a:solidFill>
                          <a:latin typeface="Daytona Pro Condensed Light"/>
                        </a:rPr>
                        <a:t> </a:t>
                      </a:r>
                      <a:endParaRPr lang="en-US"/>
                    </a:p>
                  </a:txBody>
                  <a:tcPr anchor="ctr">
                    <a:solidFill>
                      <a:schemeClr val="accent5">
                        <a:lumMod val="20000"/>
                        <a:lumOff val="80000"/>
                      </a:schemeClr>
                    </a:solidFill>
                  </a:tcPr>
                </a:tc>
                <a:tc>
                  <a:txBody>
                    <a:bodyPr/>
                    <a:lstStyle/>
                    <a:p>
                      <a:pPr algn="ctr"/>
                      <a:endParaRPr lang="en-US" sz="1400" b="0" i="0" baseline="0">
                        <a:solidFill>
                          <a:schemeClr val="tx2">
                            <a:lumMod val="75000"/>
                          </a:schemeClr>
                        </a:solidFill>
                        <a:latin typeface="Daytona Pro Condensed Light"/>
                      </a:endParaRPr>
                    </a:p>
                  </a:txBody>
                  <a:tcPr anchor="ctr">
                    <a:solidFill>
                      <a:schemeClr val="accent5">
                        <a:lumMod val="20000"/>
                        <a:lumOff val="80000"/>
                      </a:schemeClr>
                    </a:solidFill>
                  </a:tcPr>
                </a:tc>
                <a:extLst>
                  <a:ext uri="{0D108BD9-81ED-4DB2-BD59-A6C34878D82A}">
                    <a16:rowId xmlns:a16="http://schemas.microsoft.com/office/drawing/2014/main" val="380950325"/>
                  </a:ext>
                </a:extLst>
              </a:tr>
            </a:tbl>
          </a:graphicData>
        </a:graphic>
      </p:graphicFrame>
    </p:spTree>
    <p:extLst>
      <p:ext uri="{BB962C8B-B14F-4D97-AF65-F5344CB8AC3E}">
        <p14:creationId xmlns:p14="http://schemas.microsoft.com/office/powerpoint/2010/main" val="1239358510"/>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9D3EA290-8C8E-4DEC-A46D-F69BB3CF1506}" vid="{48419DDE-FF2A-4359-8A54-BA3E908EF1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DF8397A0-8C35-4EEE-8E61-47C914415B57}">
  <ds:schemaRefs>
    <ds:schemaRef ds:uri="http://schemas.microsoft.com/sharepoint/v3/contenttype/forms"/>
  </ds:schemaRefs>
</ds:datastoreItem>
</file>

<file path=customXml/itemProps2.xml><?xml version="1.0" encoding="utf-8"?>
<ds:datastoreItem xmlns:ds="http://schemas.openxmlformats.org/officeDocument/2006/customXml" ds:itemID="{531739A3-185F-4C3F-BB6F-45700D135573}">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881D8D6-8849-400B-8BC9-21D401C7DD06}">
  <ds:schemaRefs>
    <ds:schemaRef ds:uri="http://purl.org/dc/terms/"/>
    <ds:schemaRef ds:uri="http://schemas.microsoft.com/office/2006/documentManagement/types"/>
    <ds:schemaRef ds:uri="http://purl.org/dc/dcmitype/"/>
    <ds:schemaRef ds:uri="71af3243-3dd4-4a8d-8c0d-dd76da1f02a5"/>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230e9df3-be65-4c73-a93b-d1236ebd677e"/>
    <ds:schemaRef ds:uri="16c05727-aa75-4e4a-9b5f-8a80a1165891"/>
    <ds:schemaRef ds:uri="http://schemas.microsoft.com/sharepoint/v3"/>
    <ds:schemaRef ds:uri="http://purl.org/dc/elements/1.1/"/>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1584</Words>
  <Application>Microsoft Office PowerPoint</Application>
  <PresentationFormat>Widescreen</PresentationFormat>
  <Paragraphs>225</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Calibri</vt:lpstr>
      <vt:lpstr>Daytona Condensed Light</vt:lpstr>
      <vt:lpstr>Daytona Condensed Light (Body)</vt:lpstr>
      <vt:lpstr>Daytona Pro Condensed Light</vt:lpstr>
      <vt:lpstr>Posterama</vt:lpstr>
      <vt:lpstr>Posterama (Headings)</vt:lpstr>
      <vt:lpstr>Posterama (Headings)CONSLU</vt:lpstr>
      <vt:lpstr>Wingdings</vt:lpstr>
      <vt:lpstr>Office Theme</vt:lpstr>
      <vt:lpstr>State MEDICATION utilization</vt:lpstr>
      <vt:lpstr>Meet our team </vt:lpstr>
      <vt:lpstr>BACKGROUND  MOTIVATION </vt:lpstr>
      <vt:lpstr>Problem statement</vt:lpstr>
      <vt:lpstr>PROJECT PROPOSAL</vt:lpstr>
      <vt:lpstr>ASPECTS Aimed TO HELP HEALTHCARE DEPARTMENT</vt:lpstr>
      <vt:lpstr>ANALYSIS QUESTIONS </vt:lpstr>
      <vt:lpstr>DATASET     DESCRIPTION</vt:lpstr>
      <vt:lpstr>DATA DESCRIPTION</vt:lpstr>
      <vt:lpstr>DATA DICTIONARY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GitHub REPOSITORY https://github.com/VikrantDA/DAB103-Pharmacy_Project</vt:lpstr>
      <vt:lpstr>JIRA REPOSITORY</vt:lpstr>
      <vt:lpstr>REFERENCES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DISCOVERY</dc:title>
  <dc:creator>sujata biswas</dc:creator>
  <cp:lastModifiedBy>Sujata Surja Biswas</cp:lastModifiedBy>
  <cp:revision>2</cp:revision>
  <dcterms:created xsi:type="dcterms:W3CDTF">2023-03-17T21:09:10Z</dcterms:created>
  <dcterms:modified xsi:type="dcterms:W3CDTF">2023-04-27T02:09:56Z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