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44" y="231647"/>
            <a:ext cx="6502146" cy="6774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0" y="292099"/>
            <a:ext cx="7142479" cy="963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5507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9110" y="1448815"/>
            <a:ext cx="5822315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55BBF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cauley.ucsd.edu/data/amazon/index_2014.html" TargetMode="Externa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0760" y="292099"/>
            <a:ext cx="7142479" cy="430887"/>
          </a:xfrm>
        </p:spPr>
        <p:txBody>
          <a:bodyPr/>
          <a:lstStyle/>
          <a:p>
            <a:r>
              <a:rPr lang="en-US" i="1" dirty="0" smtClean="0">
                <a:latin typeface="Algerian" pitchFamily="82" charset="0"/>
              </a:rPr>
              <a:t>      </a:t>
            </a:r>
            <a:r>
              <a:rPr lang="en-US" i="1" u="sng" dirty="0" smtClean="0">
                <a:latin typeface="Algerian" pitchFamily="82" charset="0"/>
              </a:rPr>
              <a:t>WEB AND SOCIAL MEDIA ANALYTICS</a:t>
            </a:r>
            <a:endParaRPr lang="en-US" i="1" u="sng" dirty="0">
              <a:latin typeface="Algerian" pitchFamily="82" charset="0"/>
            </a:endParaRPr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1524001" y="819151"/>
            <a:ext cx="6019800" cy="4339650"/>
          </a:xfrm>
        </p:spPr>
        <p:txBody>
          <a:bodyPr/>
          <a:lstStyle/>
          <a:p>
            <a:r>
              <a:rPr lang="en-US" sz="1200" b="1" u="none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ON FINDING STRATEGIES TO ADD MORE VALUE FOR</a:t>
            </a:r>
          </a:p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           THE BRAND BY PROVIDING MOST IN DEMAND FEATURES TO THE </a:t>
            </a:r>
          </a:p>
          <a:p>
            <a:r>
              <a:rPr lang="en-US" sz="1200" b="1" i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CUSTOMERS</a:t>
            </a:r>
            <a:r>
              <a:rPr lang="en-US" sz="1200" b="1" u="none" dirty="0" smtClean="0"/>
              <a:t/>
            </a:r>
            <a:br>
              <a:rPr lang="en-US" sz="1200" b="1" u="none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u="none" dirty="0" smtClean="0"/>
              <a:t/>
            </a:r>
            <a:br>
              <a:rPr lang="en-US" sz="1200" u="none" dirty="0" smtClean="0"/>
            </a:br>
            <a:r>
              <a:rPr lang="en-US" sz="1200" u="none" dirty="0" smtClean="0"/>
              <a:t>                                  </a:t>
            </a:r>
          </a:p>
          <a:p>
            <a:endParaRPr lang="en-US" sz="1200" u="none" dirty="0" smtClean="0"/>
          </a:p>
          <a:p>
            <a:endParaRPr lang="en-US" sz="1200" u="none" dirty="0" smtClean="0"/>
          </a:p>
          <a:p>
            <a:r>
              <a:rPr lang="en-US" sz="1200" b="1" u="none" dirty="0" smtClean="0">
                <a:solidFill>
                  <a:schemeClr val="accent1">
                    <a:lumMod val="50000"/>
                  </a:schemeClr>
                </a:solidFill>
                <a:latin typeface="Sitka Small" pitchFamily="2" charset="0"/>
              </a:rPr>
              <a:t>                    FOR A MOBILE MANUFACTURING BASED FIRM</a:t>
            </a:r>
            <a:r>
              <a:rPr lang="en-US" sz="1200" u="none" dirty="0" smtClean="0"/>
              <a:t/>
            </a:r>
            <a:br>
              <a:rPr lang="en-US" sz="1200" u="none" dirty="0" smtClean="0"/>
            </a:br>
            <a:r>
              <a:rPr lang="en-US" sz="1200" u="none" dirty="0" smtClean="0"/>
              <a:t>				    </a:t>
            </a:r>
            <a:r>
              <a:rPr lang="en-US" sz="1200" b="1" u="none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Sujata</a:t>
            </a: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 </a:t>
            </a:r>
            <a:r>
              <a:rPr lang="en-US" sz="1200" b="1" u="none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Pawar</a:t>
            </a: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/>
            </a:r>
            <a:b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</a:b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			  	    </a:t>
            </a:r>
            <a:r>
              <a:rPr lang="en-US" sz="1200" b="1" u="none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Pradeep</a:t>
            </a: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 </a:t>
            </a:r>
            <a:r>
              <a:rPr lang="en-US" sz="1200" b="1" u="none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Mondal</a:t>
            </a: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 </a:t>
            </a: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/>
            </a:r>
            <a:b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</a:br>
            <a:r>
              <a:rPr lang="en-US" sz="1200" b="1" u="none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  <a:ea typeface="SimSun" pitchFamily="2" charset="-122"/>
              </a:rPr>
              <a:t>				   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Sharmin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Aman</a:t>
            </a:r>
            <a:endParaRPr lang="en-US" sz="1200" b="1" u="none" dirty="0">
              <a:solidFill>
                <a:schemeClr val="tx2">
                  <a:lumMod val="75000"/>
                </a:schemeClr>
              </a:solidFill>
              <a:latin typeface="Algerian" pitchFamily="82" charset="0"/>
              <a:ea typeface="SimSun" pitchFamily="2" charset="-122"/>
            </a:endParaRPr>
          </a:p>
        </p:txBody>
      </p:sp>
      <p:pic>
        <p:nvPicPr>
          <p:cNvPr id="25" name="Picture 24" descr="web-social-media-analytics-metrics-mediu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52550"/>
            <a:ext cx="5943600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FINAL</a:t>
            </a:r>
            <a:r>
              <a:rPr sz="2400" spc="-140" dirty="0"/>
              <a:t> </a:t>
            </a:r>
            <a:r>
              <a:rPr sz="2400" dirty="0"/>
              <a:t>DASHBOARD</a:t>
            </a:r>
            <a:r>
              <a:rPr sz="2400" spc="-145" dirty="0"/>
              <a:t> </a:t>
            </a:r>
            <a:r>
              <a:rPr sz="2400" dirty="0"/>
              <a:t>OF</a:t>
            </a:r>
            <a:r>
              <a:rPr sz="2400" spc="-150" dirty="0"/>
              <a:t> </a:t>
            </a:r>
            <a:r>
              <a:rPr sz="2400" spc="-10" dirty="0"/>
              <a:t>VISUALISATIONS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72212" y="964691"/>
            <a:ext cx="7827645" cy="4178935"/>
            <a:chOff x="172212" y="964691"/>
            <a:chExt cx="7827645" cy="4178935"/>
          </a:xfrm>
        </p:grpSpPr>
        <p:sp>
          <p:nvSpPr>
            <p:cNvPr id="4" name="object 4"/>
            <p:cNvSpPr/>
            <p:nvPr/>
          </p:nvSpPr>
          <p:spPr>
            <a:xfrm>
              <a:off x="172212" y="3020568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376" y="964691"/>
              <a:ext cx="6655308" cy="3704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8" y="990599"/>
              <a:ext cx="6553200" cy="3602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9964" y="757427"/>
            <a:ext cx="3644646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355" rIns="0" bIns="0" rtlCol="0">
            <a:spAutoFit/>
          </a:bodyPr>
          <a:lstStyle/>
          <a:p>
            <a:pPr marL="194945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RECOMMENDATIONS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2824" y="1577721"/>
            <a:ext cx="603567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212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i="1" dirty="0">
                <a:latin typeface="Bahnschrift" pitchFamily="34" charset="0"/>
                <a:cs typeface="Times New Roman"/>
              </a:rPr>
              <a:t>Since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now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we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know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our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competitors</a:t>
            </a:r>
            <a:r>
              <a:rPr sz="1800" b="1" i="1" spc="-6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include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brands</a:t>
            </a:r>
            <a:r>
              <a:rPr sz="1800" b="1" i="1" spc="-45" dirty="0">
                <a:latin typeface="Bahnschrift" pitchFamily="34" charset="0"/>
                <a:cs typeface="Times New Roman"/>
              </a:rPr>
              <a:t> 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like </a:t>
            </a:r>
            <a:r>
              <a:rPr sz="1800" b="1" i="1" dirty="0">
                <a:latin typeface="Bahnschrift" pitchFamily="34" charset="0"/>
                <a:cs typeface="Times New Roman"/>
              </a:rPr>
              <a:t>Samsung,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Motorola,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HTC,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Huawei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and</a:t>
            </a:r>
            <a:r>
              <a:rPr sz="1800" b="1" i="1" spc="-11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Apple;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we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have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to </a:t>
            </a:r>
            <a:r>
              <a:rPr sz="1800" b="1" i="1" dirty="0">
                <a:latin typeface="Bahnschrift" pitchFamily="34" charset="0"/>
                <a:cs typeface="Times New Roman"/>
              </a:rPr>
              <a:t>keep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keen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eye</a:t>
            </a:r>
            <a:r>
              <a:rPr sz="1800" b="1" i="1" spc="-5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on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the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services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and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features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offered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by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them.</a:t>
            </a:r>
            <a:endParaRPr sz="1800" b="1" i="1">
              <a:latin typeface="Bahnschrift" pitchFamily="34" charset="0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b="1" i="1" dirty="0">
                <a:latin typeface="Bahnschrift" pitchFamily="34" charset="0"/>
                <a:cs typeface="Times New Roman"/>
              </a:rPr>
              <a:t>The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market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we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are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focusing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on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is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mid range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price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segment 	</a:t>
            </a:r>
            <a:r>
              <a:rPr sz="1800" b="1" i="1" dirty="0">
                <a:latin typeface="Bahnschrift" pitchFamily="34" charset="0"/>
                <a:cs typeface="Times New Roman"/>
              </a:rPr>
              <a:t>market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since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the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price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range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preferred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is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in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the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range-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150$- 	</a:t>
            </a:r>
            <a:r>
              <a:rPr sz="1800" b="1" i="1" dirty="0">
                <a:latin typeface="Bahnschrift" pitchFamily="34" charset="0"/>
                <a:cs typeface="Times New Roman"/>
              </a:rPr>
              <a:t>70$.</a:t>
            </a:r>
            <a:r>
              <a:rPr sz="1800" b="1" i="1" spc="-6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This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gives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us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the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segment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we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need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to</a:t>
            </a:r>
            <a:r>
              <a:rPr sz="1800" b="1" i="1" spc="-1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focus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and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introduce 	</a:t>
            </a:r>
            <a:r>
              <a:rPr sz="1800" b="1" i="1" dirty="0">
                <a:latin typeface="Bahnschrift" pitchFamily="34" charset="0"/>
                <a:cs typeface="Times New Roman"/>
              </a:rPr>
              <a:t>our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range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of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products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in.</a:t>
            </a:r>
            <a:endParaRPr sz="1800" b="1" i="1">
              <a:latin typeface="Bahnschrift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b="1" i="1" dirty="0">
                <a:latin typeface="Bahnschrift" pitchFamily="34" charset="0"/>
                <a:cs typeface="Times New Roman"/>
              </a:rPr>
              <a:t>Features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we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must</a:t>
            </a:r>
            <a:r>
              <a:rPr sz="1800" b="1" i="1" spc="1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have-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1.</a:t>
            </a:r>
            <a:r>
              <a:rPr sz="1800" b="1" i="1" spc="-10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Android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OS,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2.</a:t>
            </a:r>
            <a:r>
              <a:rPr sz="1800" b="1" i="1" spc="-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5.1-5.7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 inches</a:t>
            </a:r>
            <a:endParaRPr sz="1800" b="1" i="1">
              <a:latin typeface="Bahnschrift" pitchFamily="34" charset="0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Bahnschrift" pitchFamily="34" charset="0"/>
                <a:cs typeface="Times New Roman"/>
              </a:rPr>
              <a:t>screen,</a:t>
            </a:r>
            <a:r>
              <a:rPr sz="1800" b="1" i="1" spc="-4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processor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of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2.7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GHz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and</a:t>
            </a:r>
            <a:r>
              <a:rPr sz="1800" b="1" i="1" spc="-2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a</a:t>
            </a:r>
            <a:r>
              <a:rPr sz="1800" b="1" i="1" spc="-30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camera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of</a:t>
            </a:r>
            <a:r>
              <a:rPr sz="1800" b="1" i="1" spc="-25" dirty="0">
                <a:latin typeface="Bahnschrift" pitchFamily="34" charset="0"/>
                <a:cs typeface="Times New Roman"/>
              </a:rPr>
              <a:t> </a:t>
            </a:r>
            <a:r>
              <a:rPr sz="1800" b="1" i="1" dirty="0">
                <a:latin typeface="Bahnschrift" pitchFamily="34" charset="0"/>
                <a:cs typeface="Times New Roman"/>
              </a:rPr>
              <a:t>lens</a:t>
            </a:r>
            <a:r>
              <a:rPr sz="1800" b="1" i="1" spc="-35" dirty="0">
                <a:latin typeface="Bahnschrift" pitchFamily="34" charset="0"/>
                <a:cs typeface="Times New Roman"/>
              </a:rPr>
              <a:t> </a:t>
            </a:r>
            <a:r>
              <a:rPr sz="1800" b="1" i="1" spc="-10" dirty="0">
                <a:latin typeface="Bahnschrift" pitchFamily="34" charset="0"/>
                <a:cs typeface="Times New Roman"/>
              </a:rPr>
              <a:t>16MP.</a:t>
            </a:r>
            <a:endParaRPr sz="1800" b="1" i="1">
              <a:latin typeface="Bahnschrift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096" y="705612"/>
            <a:ext cx="2298954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144" rIns="0" bIns="0" rtlCol="0">
            <a:spAutoFit/>
          </a:bodyPr>
          <a:lstStyle/>
          <a:p>
            <a:pPr marL="26549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APPENDIX</a:t>
            </a:r>
          </a:p>
        </p:txBody>
      </p:sp>
      <p:sp>
        <p:nvSpPr>
          <p:cNvPr id="4" name="object 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638300" y="1392948"/>
            <a:ext cx="2124075" cy="1060450"/>
            <a:chOff x="1638300" y="1392948"/>
            <a:chExt cx="2124075" cy="10604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300" y="1392948"/>
              <a:ext cx="1841753" cy="5112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300" y="1941588"/>
              <a:ext cx="2123694" cy="5112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1769110" y="1448815"/>
            <a:ext cx="5822315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10" dirty="0">
                <a:solidFill>
                  <a:srgbClr val="000000"/>
                </a:solidFill>
                <a:latin typeface="Algerian" pitchFamily="82" charset="0"/>
              </a:rPr>
              <a:t>DATA</a:t>
            </a:r>
            <a:r>
              <a:rPr u="none" spc="-105" dirty="0">
                <a:solidFill>
                  <a:srgbClr val="000000"/>
                </a:solidFill>
                <a:latin typeface="Algerian" pitchFamily="82" charset="0"/>
              </a:rPr>
              <a:t> </a:t>
            </a:r>
            <a:r>
              <a:rPr u="none" dirty="0">
                <a:solidFill>
                  <a:srgbClr val="000000"/>
                </a:solidFill>
                <a:latin typeface="Algerian" pitchFamily="82" charset="0"/>
              </a:rPr>
              <a:t>SOURCE:</a:t>
            </a:r>
            <a:r>
              <a:rPr dirty="0">
                <a:latin typeface="Algerian" pitchFamily="82" charset="0"/>
                <a:hlinkClick r:id="rId5"/>
              </a:rPr>
              <a:t>Amazon</a:t>
            </a:r>
            <a:r>
              <a:rPr spc="-35" dirty="0">
                <a:latin typeface="Algerian" pitchFamily="82" charset="0"/>
                <a:hlinkClick r:id="rId5"/>
              </a:rPr>
              <a:t> </a:t>
            </a:r>
            <a:r>
              <a:rPr dirty="0">
                <a:hlinkClick r:id="rId5"/>
              </a:rPr>
              <a:t>review</a:t>
            </a:r>
            <a:r>
              <a:rPr spc="-35" dirty="0">
                <a:hlinkClick r:id="rId5"/>
              </a:rPr>
              <a:t> </a:t>
            </a:r>
            <a:r>
              <a:rPr dirty="0">
                <a:hlinkClick r:id="rId5"/>
              </a:rPr>
              <a:t>data</a:t>
            </a:r>
            <a:r>
              <a:rPr spc="-20" dirty="0">
                <a:hlinkClick r:id="rId5"/>
              </a:rPr>
              <a:t> </a:t>
            </a:r>
            <a:r>
              <a:rPr spc="-10" dirty="0">
                <a:hlinkClick r:id="rId5"/>
              </a:rPr>
              <a:t>(ucsd.edu)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/>
          </a:p>
          <a:p>
            <a:pPr marL="12700">
              <a:lnSpc>
                <a:spcPct val="100000"/>
              </a:lnSpc>
            </a:pPr>
            <a:r>
              <a:rPr u="none" spc="-10" dirty="0">
                <a:solidFill>
                  <a:srgbClr val="000000"/>
                </a:solidFill>
                <a:latin typeface="Algerian" pitchFamily="82" charset="0"/>
              </a:rPr>
              <a:t>METHODOLOGY: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/>
          </a:p>
          <a:p>
            <a:pPr marL="413384" indent="-400685">
              <a:lnSpc>
                <a:spcPct val="100000"/>
              </a:lnSpc>
              <a:buFont typeface="Wingdings"/>
              <a:buChar char=""/>
              <a:tabLst>
                <a:tab pos="413384" algn="l"/>
              </a:tabLst>
            </a:pP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Performed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cleaning,</a:t>
            </a:r>
            <a:r>
              <a:rPr b="1" i="1" u="none" spc="-7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preprocessing</a:t>
            </a:r>
            <a:r>
              <a:rPr b="1" i="1" u="none" spc="-5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the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data.</a:t>
            </a:r>
          </a:p>
          <a:p>
            <a:pPr marL="299085" marR="44005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413384" algn="l"/>
              </a:tabLst>
            </a:pP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	Done</a:t>
            </a:r>
            <a:r>
              <a:rPr b="1" i="1" u="none" spc="-6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Text</a:t>
            </a:r>
            <a:r>
              <a:rPr b="1" i="1" u="none" spc="-11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Analytics</a:t>
            </a:r>
            <a:r>
              <a:rPr b="1" i="1" u="none" spc="-5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with</a:t>
            </a:r>
            <a:r>
              <a:rPr b="1" i="1" u="none" spc="-1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NLP</a:t>
            </a:r>
            <a:r>
              <a:rPr b="1" i="1" u="none" spc="-8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to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review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the</a:t>
            </a:r>
            <a:r>
              <a:rPr b="1" i="1" u="none" spc="-1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customer sentiment.</a:t>
            </a:r>
          </a:p>
          <a:p>
            <a:pPr marL="413384" indent="-400685">
              <a:lnSpc>
                <a:spcPct val="100000"/>
              </a:lnSpc>
              <a:buFont typeface="Wingdings"/>
              <a:buChar char=""/>
              <a:tabLst>
                <a:tab pos="413384" algn="l"/>
              </a:tabLst>
            </a:pP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Building</a:t>
            </a:r>
            <a:r>
              <a:rPr b="1" i="1" u="none" spc="-3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Dashboard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for</a:t>
            </a:r>
            <a:r>
              <a:rPr b="1" i="1" u="none" spc="-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visualizations</a:t>
            </a:r>
            <a:r>
              <a:rPr b="1" i="1" u="none" spc="-5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in</a:t>
            </a:r>
            <a:r>
              <a:rPr b="1" i="1" u="none" spc="-5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Tableau</a:t>
            </a:r>
            <a:r>
              <a:rPr b="1" i="1" u="none" spc="-3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for</a:t>
            </a:r>
            <a:r>
              <a:rPr b="1" i="1" u="none" spc="-2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better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understanding.</a:t>
            </a:r>
          </a:p>
          <a:p>
            <a:pPr marL="299085" marR="19304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413384" algn="l"/>
              </a:tabLst>
            </a:pP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	Building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search</a:t>
            </a:r>
            <a:r>
              <a:rPr b="1" i="1" u="none" spc="-3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engine</a:t>
            </a:r>
            <a:r>
              <a:rPr b="1" i="1" u="none" spc="-3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classification</a:t>
            </a:r>
            <a:r>
              <a:rPr b="1" i="1" u="none" spc="-5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using</a:t>
            </a:r>
            <a:r>
              <a:rPr b="1" i="1" u="none" spc="-30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Naive</a:t>
            </a:r>
            <a:r>
              <a:rPr b="1" i="1" u="none" spc="-4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Baiyes </a:t>
            </a:r>
            <a:r>
              <a:rPr b="1" i="1" u="none" dirty="0">
                <a:solidFill>
                  <a:srgbClr val="000000"/>
                </a:solidFill>
                <a:latin typeface="Bahnschrift" pitchFamily="34" charset="0"/>
              </a:rPr>
              <a:t>ML</a:t>
            </a:r>
            <a:r>
              <a:rPr b="1" i="1" u="none" spc="-65" dirty="0">
                <a:solidFill>
                  <a:srgbClr val="000000"/>
                </a:solidFill>
                <a:latin typeface="Bahnschrift" pitchFamily="34" charset="0"/>
              </a:rPr>
              <a:t> </a:t>
            </a:r>
            <a:r>
              <a:rPr b="1" i="1" u="none" spc="-10" dirty="0">
                <a:solidFill>
                  <a:srgbClr val="000000"/>
                </a:solidFill>
                <a:latin typeface="Bahnschrift" pitchFamily="34" charset="0"/>
              </a:rPr>
              <a:t>algorithm</a:t>
            </a:r>
            <a:r>
              <a:rPr u="none" spc="-10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0" y="585216"/>
            <a:ext cx="2003298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367" rIns="0" bIns="0" rtlCol="0">
            <a:spAutoFit/>
          </a:bodyPr>
          <a:lstStyle/>
          <a:p>
            <a:pPr marL="26644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296924"/>
            <a:ext cx="7829550" cy="3836035"/>
            <a:chOff x="0" y="1296924"/>
            <a:chExt cx="7829550" cy="3836035"/>
          </a:xfrm>
        </p:grpSpPr>
        <p:sp>
          <p:nvSpPr>
            <p:cNvPr id="5" name="object 5"/>
            <p:cNvSpPr/>
            <p:nvPr/>
          </p:nvSpPr>
          <p:spPr>
            <a:xfrm>
              <a:off x="0" y="2572512"/>
              <a:ext cx="7829550" cy="2560320"/>
            </a:xfrm>
            <a:custGeom>
              <a:avLst/>
              <a:gdLst/>
              <a:ahLst/>
              <a:cxnLst/>
              <a:rect l="l" t="t" r="r" b="b"/>
              <a:pathLst>
                <a:path w="7829550" h="2560320">
                  <a:moveTo>
                    <a:pt x="7829042" y="0"/>
                  </a:moveTo>
                  <a:lnTo>
                    <a:pt x="7500048" y="5877"/>
                  </a:lnTo>
                  <a:lnTo>
                    <a:pt x="7312397" y="10023"/>
                  </a:lnTo>
                  <a:lnTo>
                    <a:pt x="7186833" y="13305"/>
                  </a:lnTo>
                  <a:lnTo>
                    <a:pt x="7065028" y="17037"/>
                  </a:lnTo>
                  <a:lnTo>
                    <a:pt x="6950524" y="21250"/>
                  </a:lnTo>
                  <a:lnTo>
                    <a:pt x="6897115" y="23546"/>
                  </a:lnTo>
                  <a:lnTo>
                    <a:pt x="6846860" y="25975"/>
                  </a:lnTo>
                  <a:lnTo>
                    <a:pt x="6800199" y="28539"/>
                  </a:lnTo>
                  <a:lnTo>
                    <a:pt x="6757575" y="31242"/>
                  </a:lnTo>
                  <a:lnTo>
                    <a:pt x="6719432" y="34090"/>
                  </a:lnTo>
                  <a:lnTo>
                    <a:pt x="6658356" y="40230"/>
                  </a:lnTo>
                  <a:lnTo>
                    <a:pt x="6620509" y="46989"/>
                  </a:lnTo>
                  <a:lnTo>
                    <a:pt x="6588202" y="63243"/>
                  </a:lnTo>
                  <a:lnTo>
                    <a:pt x="6593326" y="70374"/>
                  </a:lnTo>
                  <a:lnTo>
                    <a:pt x="6639015" y="83376"/>
                  </a:lnTo>
                  <a:lnTo>
                    <a:pt x="6676735" y="89539"/>
                  </a:lnTo>
                  <a:lnTo>
                    <a:pt x="6722476" y="95671"/>
                  </a:lnTo>
                  <a:lnTo>
                    <a:pt x="6774814" y="101918"/>
                  </a:lnTo>
                  <a:lnTo>
                    <a:pt x="6893592" y="115340"/>
                  </a:lnTo>
                  <a:lnTo>
                    <a:pt x="7019388" y="129986"/>
                  </a:lnTo>
                  <a:lnTo>
                    <a:pt x="7080875" y="136436"/>
                  </a:lnTo>
                  <a:lnTo>
                    <a:pt x="7248366" y="152814"/>
                  </a:lnTo>
                  <a:lnTo>
                    <a:pt x="7294308" y="157749"/>
                  </a:lnTo>
                  <a:lnTo>
                    <a:pt x="7333191" y="162656"/>
                  </a:lnTo>
                  <a:lnTo>
                    <a:pt x="7363746" y="167672"/>
                  </a:lnTo>
                  <a:lnTo>
                    <a:pt x="7384704" y="172940"/>
                  </a:lnTo>
                  <a:lnTo>
                    <a:pt x="7394796" y="178597"/>
                  </a:lnTo>
                  <a:lnTo>
                    <a:pt x="7392751" y="184785"/>
                  </a:lnTo>
                  <a:lnTo>
                    <a:pt x="7333726" y="201051"/>
                  </a:lnTo>
                  <a:lnTo>
                    <a:pt x="7270454" y="208259"/>
                  </a:lnTo>
                  <a:lnTo>
                    <a:pt x="7232136" y="211146"/>
                  </a:lnTo>
                  <a:lnTo>
                    <a:pt x="7189738" y="213614"/>
                  </a:lnTo>
                  <a:lnTo>
                    <a:pt x="7143541" y="215704"/>
                  </a:lnTo>
                  <a:lnTo>
                    <a:pt x="7093828" y="217463"/>
                  </a:lnTo>
                  <a:lnTo>
                    <a:pt x="7040880" y="218932"/>
                  </a:lnTo>
                  <a:lnTo>
                    <a:pt x="6984977" y="220155"/>
                  </a:lnTo>
                  <a:lnTo>
                    <a:pt x="6865436" y="222038"/>
                  </a:lnTo>
                  <a:lnTo>
                    <a:pt x="6408091" y="227054"/>
                  </a:lnTo>
                  <a:lnTo>
                    <a:pt x="6235525" y="229769"/>
                  </a:lnTo>
                  <a:lnTo>
                    <a:pt x="6120931" y="232153"/>
                  </a:lnTo>
                  <a:lnTo>
                    <a:pt x="6008108" y="235149"/>
                  </a:lnTo>
                  <a:lnTo>
                    <a:pt x="5898266" y="238889"/>
                  </a:lnTo>
                  <a:lnTo>
                    <a:pt x="5844841" y="241077"/>
                  </a:lnTo>
                  <a:lnTo>
                    <a:pt x="5792615" y="243501"/>
                  </a:lnTo>
                  <a:lnTo>
                    <a:pt x="5741739" y="246175"/>
                  </a:lnTo>
                  <a:lnTo>
                    <a:pt x="5692364" y="249116"/>
                  </a:lnTo>
                  <a:lnTo>
                    <a:pt x="5644642" y="252341"/>
                  </a:lnTo>
                  <a:lnTo>
                    <a:pt x="5598724" y="255866"/>
                  </a:lnTo>
                  <a:lnTo>
                    <a:pt x="5554760" y="259707"/>
                  </a:lnTo>
                  <a:lnTo>
                    <a:pt x="5512903" y="263881"/>
                  </a:lnTo>
                  <a:lnTo>
                    <a:pt x="5473303" y="268403"/>
                  </a:lnTo>
                  <a:lnTo>
                    <a:pt x="5401480" y="278559"/>
                  </a:lnTo>
                  <a:lnTo>
                    <a:pt x="5326045" y="293869"/>
                  </a:lnTo>
                  <a:lnTo>
                    <a:pt x="5275247" y="313399"/>
                  </a:lnTo>
                  <a:lnTo>
                    <a:pt x="5266227" y="323281"/>
                  </a:lnTo>
                  <a:lnTo>
                    <a:pt x="5266967" y="333238"/>
                  </a:lnTo>
                  <a:lnTo>
                    <a:pt x="5319067" y="363533"/>
                  </a:lnTo>
                  <a:lnTo>
                    <a:pt x="5386681" y="384057"/>
                  </a:lnTo>
                  <a:lnTo>
                    <a:pt x="5427746" y="394410"/>
                  </a:lnTo>
                  <a:lnTo>
                    <a:pt x="5472492" y="404821"/>
                  </a:lnTo>
                  <a:lnTo>
                    <a:pt x="5520051" y="415286"/>
                  </a:lnTo>
                  <a:lnTo>
                    <a:pt x="5722033" y="457845"/>
                  </a:lnTo>
                  <a:lnTo>
                    <a:pt x="5771453" y="468642"/>
                  </a:lnTo>
                  <a:lnTo>
                    <a:pt x="5818989" y="479500"/>
                  </a:lnTo>
                  <a:lnTo>
                    <a:pt x="5863990" y="490436"/>
                  </a:lnTo>
                  <a:lnTo>
                    <a:pt x="5905809" y="501466"/>
                  </a:lnTo>
                  <a:lnTo>
                    <a:pt x="5943797" y="512606"/>
                  </a:lnTo>
                  <a:lnTo>
                    <a:pt x="6005685" y="535281"/>
                  </a:lnTo>
                  <a:lnTo>
                    <a:pt x="6044466" y="558588"/>
                  </a:lnTo>
                  <a:lnTo>
                    <a:pt x="6054949" y="582659"/>
                  </a:lnTo>
                  <a:lnTo>
                    <a:pt x="6047958" y="595020"/>
                  </a:lnTo>
                  <a:lnTo>
                    <a:pt x="6006267" y="620476"/>
                  </a:lnTo>
                  <a:lnTo>
                    <a:pt x="5970270" y="633602"/>
                  </a:lnTo>
                  <a:lnTo>
                    <a:pt x="5912193" y="649759"/>
                  </a:lnTo>
                  <a:lnTo>
                    <a:pt x="5846109" y="663738"/>
                  </a:lnTo>
                  <a:lnTo>
                    <a:pt x="5772462" y="675694"/>
                  </a:lnTo>
                  <a:lnTo>
                    <a:pt x="5732943" y="680963"/>
                  </a:lnTo>
                  <a:lnTo>
                    <a:pt x="5691699" y="685784"/>
                  </a:lnTo>
                  <a:lnTo>
                    <a:pt x="5648788" y="690178"/>
                  </a:lnTo>
                  <a:lnTo>
                    <a:pt x="5604265" y="694163"/>
                  </a:lnTo>
                  <a:lnTo>
                    <a:pt x="5558185" y="697759"/>
                  </a:lnTo>
                  <a:lnTo>
                    <a:pt x="5510605" y="700986"/>
                  </a:lnTo>
                  <a:lnTo>
                    <a:pt x="5461579" y="703862"/>
                  </a:lnTo>
                  <a:lnTo>
                    <a:pt x="5411164" y="706409"/>
                  </a:lnTo>
                  <a:lnTo>
                    <a:pt x="5359415" y="708644"/>
                  </a:lnTo>
                  <a:lnTo>
                    <a:pt x="5306389" y="710587"/>
                  </a:lnTo>
                  <a:lnTo>
                    <a:pt x="5252139" y="712258"/>
                  </a:lnTo>
                  <a:lnTo>
                    <a:pt x="5196724" y="713677"/>
                  </a:lnTo>
                  <a:lnTo>
                    <a:pt x="5082615" y="715833"/>
                  </a:lnTo>
                  <a:lnTo>
                    <a:pt x="4964507" y="717211"/>
                  </a:lnTo>
                  <a:lnTo>
                    <a:pt x="4842847" y="717967"/>
                  </a:lnTo>
                  <a:lnTo>
                    <a:pt x="4161723" y="717859"/>
                  </a:lnTo>
                  <a:lnTo>
                    <a:pt x="4010124" y="718578"/>
                  </a:lnTo>
                  <a:lnTo>
                    <a:pt x="3908595" y="719578"/>
                  </a:lnTo>
                  <a:lnTo>
                    <a:pt x="3806829" y="721106"/>
                  </a:lnTo>
                  <a:lnTo>
                    <a:pt x="3704942" y="723257"/>
                  </a:lnTo>
                  <a:lnTo>
                    <a:pt x="3603048" y="726126"/>
                  </a:lnTo>
                  <a:lnTo>
                    <a:pt x="3501263" y="729809"/>
                  </a:lnTo>
                  <a:lnTo>
                    <a:pt x="3399700" y="734402"/>
                  </a:lnTo>
                  <a:lnTo>
                    <a:pt x="3349038" y="737069"/>
                  </a:lnTo>
                  <a:lnTo>
                    <a:pt x="3298474" y="739998"/>
                  </a:lnTo>
                  <a:lnTo>
                    <a:pt x="3248024" y="743203"/>
                  </a:lnTo>
                  <a:lnTo>
                    <a:pt x="3197701" y="746695"/>
                  </a:lnTo>
                  <a:lnTo>
                    <a:pt x="3147520" y="750485"/>
                  </a:lnTo>
                  <a:lnTo>
                    <a:pt x="3097496" y="754586"/>
                  </a:lnTo>
                  <a:lnTo>
                    <a:pt x="3047641" y="759009"/>
                  </a:lnTo>
                  <a:lnTo>
                    <a:pt x="2997972" y="763767"/>
                  </a:lnTo>
                  <a:lnTo>
                    <a:pt x="2948501" y="768871"/>
                  </a:lnTo>
                  <a:lnTo>
                    <a:pt x="2899245" y="774333"/>
                  </a:lnTo>
                  <a:lnTo>
                    <a:pt x="2850216" y="780166"/>
                  </a:lnTo>
                  <a:lnTo>
                    <a:pt x="2801429" y="786380"/>
                  </a:lnTo>
                  <a:lnTo>
                    <a:pt x="2752899" y="792989"/>
                  </a:lnTo>
                  <a:lnTo>
                    <a:pt x="2704640" y="800003"/>
                  </a:lnTo>
                  <a:lnTo>
                    <a:pt x="2656666" y="807435"/>
                  </a:lnTo>
                  <a:lnTo>
                    <a:pt x="2608992" y="815297"/>
                  </a:lnTo>
                  <a:lnTo>
                    <a:pt x="2561631" y="823601"/>
                  </a:lnTo>
                  <a:lnTo>
                    <a:pt x="2514600" y="832357"/>
                  </a:lnTo>
                  <a:lnTo>
                    <a:pt x="2426044" y="850294"/>
                  </a:lnTo>
                  <a:lnTo>
                    <a:pt x="2344233" y="868793"/>
                  </a:lnTo>
                  <a:lnTo>
                    <a:pt x="2268869" y="887846"/>
                  </a:lnTo>
                  <a:lnTo>
                    <a:pt x="2199654" y="907444"/>
                  </a:lnTo>
                  <a:lnTo>
                    <a:pt x="2136288" y="927580"/>
                  </a:lnTo>
                  <a:lnTo>
                    <a:pt x="2078474" y="948245"/>
                  </a:lnTo>
                  <a:lnTo>
                    <a:pt x="2025913" y="969431"/>
                  </a:lnTo>
                  <a:lnTo>
                    <a:pt x="1978307" y="991130"/>
                  </a:lnTo>
                  <a:lnTo>
                    <a:pt x="1935357" y="1013334"/>
                  </a:lnTo>
                  <a:lnTo>
                    <a:pt x="1896767" y="1036035"/>
                  </a:lnTo>
                  <a:lnTo>
                    <a:pt x="1862236" y="1059224"/>
                  </a:lnTo>
                  <a:lnTo>
                    <a:pt x="1831467" y="1082894"/>
                  </a:lnTo>
                  <a:lnTo>
                    <a:pt x="1780020" y="1131641"/>
                  </a:lnTo>
                  <a:lnTo>
                    <a:pt x="1740041" y="1182211"/>
                  </a:lnTo>
                  <a:lnTo>
                    <a:pt x="1709142" y="1234540"/>
                  </a:lnTo>
                  <a:lnTo>
                    <a:pt x="1684937" y="1288561"/>
                  </a:lnTo>
                  <a:lnTo>
                    <a:pt x="1665039" y="1344209"/>
                  </a:lnTo>
                  <a:lnTo>
                    <a:pt x="1634002" y="1443417"/>
                  </a:lnTo>
                  <a:lnTo>
                    <a:pt x="1627151" y="1464727"/>
                  </a:lnTo>
                  <a:lnTo>
                    <a:pt x="1612345" y="1507983"/>
                  </a:lnTo>
                  <a:lnTo>
                    <a:pt x="1595455" y="1552105"/>
                  </a:lnTo>
                  <a:lnTo>
                    <a:pt x="1575745" y="1597116"/>
                  </a:lnTo>
                  <a:lnTo>
                    <a:pt x="1552479" y="1643041"/>
                  </a:lnTo>
                  <a:lnTo>
                    <a:pt x="1524922" y="1689900"/>
                  </a:lnTo>
                  <a:lnTo>
                    <a:pt x="1492337" y="1737718"/>
                  </a:lnTo>
                  <a:lnTo>
                    <a:pt x="1453988" y="1786517"/>
                  </a:lnTo>
                  <a:lnTo>
                    <a:pt x="1409140" y="1836320"/>
                  </a:lnTo>
                  <a:lnTo>
                    <a:pt x="1357056" y="1887150"/>
                  </a:lnTo>
                  <a:lnTo>
                    <a:pt x="1328070" y="1912957"/>
                  </a:lnTo>
                  <a:lnTo>
                    <a:pt x="1297000" y="1939029"/>
                  </a:lnTo>
                  <a:lnTo>
                    <a:pt x="1263753" y="1965370"/>
                  </a:lnTo>
                  <a:lnTo>
                    <a:pt x="1228237" y="1991981"/>
                  </a:lnTo>
                  <a:lnTo>
                    <a:pt x="1190360" y="2018867"/>
                  </a:lnTo>
                  <a:lnTo>
                    <a:pt x="1150031" y="2046029"/>
                  </a:lnTo>
                  <a:lnTo>
                    <a:pt x="1107156" y="2073470"/>
                  </a:lnTo>
                  <a:lnTo>
                    <a:pt x="1061645" y="2101195"/>
                  </a:lnTo>
                  <a:lnTo>
                    <a:pt x="1013405" y="2129204"/>
                  </a:lnTo>
                  <a:lnTo>
                    <a:pt x="962344" y="2157502"/>
                  </a:lnTo>
                  <a:lnTo>
                    <a:pt x="908370" y="2186090"/>
                  </a:lnTo>
                  <a:lnTo>
                    <a:pt x="851392" y="2214973"/>
                  </a:lnTo>
                  <a:lnTo>
                    <a:pt x="791316" y="2244152"/>
                  </a:lnTo>
                  <a:lnTo>
                    <a:pt x="728052" y="2273631"/>
                  </a:lnTo>
                  <a:lnTo>
                    <a:pt x="661507" y="2303412"/>
                  </a:lnTo>
                  <a:lnTo>
                    <a:pt x="591589" y="2333499"/>
                  </a:lnTo>
                  <a:lnTo>
                    <a:pt x="518207" y="2363894"/>
                  </a:lnTo>
                  <a:lnTo>
                    <a:pt x="441267" y="2394600"/>
                  </a:lnTo>
                  <a:lnTo>
                    <a:pt x="360679" y="2425620"/>
                  </a:lnTo>
                  <a:lnTo>
                    <a:pt x="276351" y="2456956"/>
                  </a:lnTo>
                  <a:lnTo>
                    <a:pt x="188189" y="2488612"/>
                  </a:lnTo>
                  <a:lnTo>
                    <a:pt x="96103" y="2520591"/>
                  </a:lnTo>
                  <a:lnTo>
                    <a:pt x="0" y="2552895"/>
                  </a:lnTo>
                  <a:lnTo>
                    <a:pt x="89673" y="2560319"/>
                  </a:lnTo>
                  <a:lnTo>
                    <a:pt x="1600454" y="2560319"/>
                  </a:lnTo>
                  <a:lnTo>
                    <a:pt x="1676714" y="2511184"/>
                  </a:lnTo>
                  <a:lnTo>
                    <a:pt x="1747803" y="2462848"/>
                  </a:lnTo>
                  <a:lnTo>
                    <a:pt x="1813897" y="2415314"/>
                  </a:lnTo>
                  <a:lnTo>
                    <a:pt x="1875171" y="2368583"/>
                  </a:lnTo>
                  <a:lnTo>
                    <a:pt x="1931800" y="2322658"/>
                  </a:lnTo>
                  <a:lnTo>
                    <a:pt x="1983960" y="2277540"/>
                  </a:lnTo>
                  <a:lnTo>
                    <a:pt x="2031825" y="2233231"/>
                  </a:lnTo>
                  <a:lnTo>
                    <a:pt x="2075572" y="2189733"/>
                  </a:lnTo>
                  <a:lnTo>
                    <a:pt x="2115374" y="2147047"/>
                  </a:lnTo>
                  <a:lnTo>
                    <a:pt x="2151408" y="2105176"/>
                  </a:lnTo>
                  <a:lnTo>
                    <a:pt x="2183848" y="2064122"/>
                  </a:lnTo>
                  <a:lnTo>
                    <a:pt x="2212871" y="2023885"/>
                  </a:lnTo>
                  <a:lnTo>
                    <a:pt x="2238651" y="1984469"/>
                  </a:lnTo>
                  <a:lnTo>
                    <a:pt x="2261363" y="1945874"/>
                  </a:lnTo>
                  <a:lnTo>
                    <a:pt x="2281183" y="1908104"/>
                  </a:lnTo>
                  <a:lnTo>
                    <a:pt x="2298286" y="1871158"/>
                  </a:lnTo>
                  <a:lnTo>
                    <a:pt x="2312848" y="1835041"/>
                  </a:lnTo>
                  <a:lnTo>
                    <a:pt x="2335047" y="1765294"/>
                  </a:lnTo>
                  <a:lnTo>
                    <a:pt x="2349182" y="1698880"/>
                  </a:lnTo>
                  <a:lnTo>
                    <a:pt x="2356655" y="1635811"/>
                  </a:lnTo>
                  <a:lnTo>
                    <a:pt x="2358869" y="1576104"/>
                  </a:lnTo>
                  <a:lnTo>
                    <a:pt x="2358442" y="1547515"/>
                  </a:lnTo>
                  <a:lnTo>
                    <a:pt x="2357226" y="1519772"/>
                  </a:lnTo>
                  <a:lnTo>
                    <a:pt x="2355396" y="1492877"/>
                  </a:lnTo>
                  <a:lnTo>
                    <a:pt x="2353127" y="1466831"/>
                  </a:lnTo>
                  <a:lnTo>
                    <a:pt x="2344412" y="1382822"/>
                  </a:lnTo>
                  <a:lnTo>
                    <a:pt x="2341411" y="1349478"/>
                  </a:lnTo>
                  <a:lnTo>
                    <a:pt x="2339422" y="1317227"/>
                  </a:lnTo>
                  <a:lnTo>
                    <a:pt x="2338892" y="1286033"/>
                  </a:lnTo>
                  <a:lnTo>
                    <a:pt x="2340272" y="1255862"/>
                  </a:lnTo>
                  <a:lnTo>
                    <a:pt x="2350552" y="1198445"/>
                  </a:lnTo>
                  <a:lnTo>
                    <a:pt x="2373852" y="1144694"/>
                  </a:lnTo>
                  <a:lnTo>
                    <a:pt x="2413758" y="1094325"/>
                  </a:lnTo>
                  <a:lnTo>
                    <a:pt x="2473862" y="1047057"/>
                  </a:lnTo>
                  <a:lnTo>
                    <a:pt x="2512609" y="1024497"/>
                  </a:lnTo>
                  <a:lnTo>
                    <a:pt x="2557752" y="1002607"/>
                  </a:lnTo>
                  <a:lnTo>
                    <a:pt x="2609738" y="981350"/>
                  </a:lnTo>
                  <a:lnTo>
                    <a:pt x="2669016" y="960691"/>
                  </a:lnTo>
                  <a:lnTo>
                    <a:pt x="2736035" y="940596"/>
                  </a:lnTo>
                  <a:lnTo>
                    <a:pt x="2811244" y="921028"/>
                  </a:lnTo>
                  <a:lnTo>
                    <a:pt x="2895092" y="901954"/>
                  </a:lnTo>
                  <a:lnTo>
                    <a:pt x="2938153" y="893074"/>
                  </a:lnTo>
                  <a:lnTo>
                    <a:pt x="2981539" y="884715"/>
                  </a:lnTo>
                  <a:lnTo>
                    <a:pt x="3025259" y="876860"/>
                  </a:lnTo>
                  <a:lnTo>
                    <a:pt x="3069320" y="869494"/>
                  </a:lnTo>
                  <a:lnTo>
                    <a:pt x="3113727" y="862603"/>
                  </a:lnTo>
                  <a:lnTo>
                    <a:pt x="3158490" y="856170"/>
                  </a:lnTo>
                  <a:lnTo>
                    <a:pt x="3203615" y="850180"/>
                  </a:lnTo>
                  <a:lnTo>
                    <a:pt x="3249110" y="844619"/>
                  </a:lnTo>
                  <a:lnTo>
                    <a:pt x="3294981" y="839470"/>
                  </a:lnTo>
                  <a:lnTo>
                    <a:pt x="3341236" y="834720"/>
                  </a:lnTo>
                  <a:lnTo>
                    <a:pt x="3387883" y="830352"/>
                  </a:lnTo>
                  <a:lnTo>
                    <a:pt x="3434928" y="826351"/>
                  </a:lnTo>
                  <a:lnTo>
                    <a:pt x="3482379" y="822702"/>
                  </a:lnTo>
                  <a:lnTo>
                    <a:pt x="3530244" y="819389"/>
                  </a:lnTo>
                  <a:lnTo>
                    <a:pt x="3578529" y="816398"/>
                  </a:lnTo>
                  <a:lnTo>
                    <a:pt x="3627242" y="813714"/>
                  </a:lnTo>
                  <a:lnTo>
                    <a:pt x="3676389" y="811320"/>
                  </a:lnTo>
                  <a:lnTo>
                    <a:pt x="3725980" y="809202"/>
                  </a:lnTo>
                  <a:lnTo>
                    <a:pt x="3776019" y="807345"/>
                  </a:lnTo>
                  <a:lnTo>
                    <a:pt x="3877477" y="804350"/>
                  </a:lnTo>
                  <a:lnTo>
                    <a:pt x="3980821" y="802215"/>
                  </a:lnTo>
                  <a:lnTo>
                    <a:pt x="4086109" y="800816"/>
                  </a:lnTo>
                  <a:lnTo>
                    <a:pt x="4193400" y="800033"/>
                  </a:lnTo>
                  <a:lnTo>
                    <a:pt x="4358218" y="799743"/>
                  </a:lnTo>
                  <a:lnTo>
                    <a:pt x="4996183" y="801809"/>
                  </a:lnTo>
                  <a:lnTo>
                    <a:pt x="5175056" y="801483"/>
                  </a:lnTo>
                  <a:lnTo>
                    <a:pt x="5293890" y="800667"/>
                  </a:lnTo>
                  <a:lnTo>
                    <a:pt x="5411680" y="799241"/>
                  </a:lnTo>
                  <a:lnTo>
                    <a:pt x="5527817" y="797095"/>
                  </a:lnTo>
                  <a:lnTo>
                    <a:pt x="5641689" y="794116"/>
                  </a:lnTo>
                  <a:lnTo>
                    <a:pt x="5697585" y="792280"/>
                  </a:lnTo>
                  <a:lnTo>
                    <a:pt x="5752687" y="790194"/>
                  </a:lnTo>
                  <a:lnTo>
                    <a:pt x="5806917" y="787843"/>
                  </a:lnTo>
                  <a:lnTo>
                    <a:pt x="5860200" y="785216"/>
                  </a:lnTo>
                  <a:lnTo>
                    <a:pt x="5912458" y="782296"/>
                  </a:lnTo>
                  <a:lnTo>
                    <a:pt x="5963617" y="779071"/>
                  </a:lnTo>
                  <a:lnTo>
                    <a:pt x="6013599" y="775526"/>
                  </a:lnTo>
                  <a:lnTo>
                    <a:pt x="6062329" y="771647"/>
                  </a:lnTo>
                  <a:lnTo>
                    <a:pt x="6109730" y="767421"/>
                  </a:lnTo>
                  <a:lnTo>
                    <a:pt x="6155725" y="762834"/>
                  </a:lnTo>
                  <a:lnTo>
                    <a:pt x="6200239" y="757871"/>
                  </a:lnTo>
                  <a:lnTo>
                    <a:pt x="6243194" y="752519"/>
                  </a:lnTo>
                  <a:lnTo>
                    <a:pt x="6284516" y="746764"/>
                  </a:lnTo>
                  <a:lnTo>
                    <a:pt x="6324127" y="740591"/>
                  </a:lnTo>
                  <a:lnTo>
                    <a:pt x="6361952" y="733987"/>
                  </a:lnTo>
                  <a:lnTo>
                    <a:pt x="6431935" y="719430"/>
                  </a:lnTo>
                  <a:lnTo>
                    <a:pt x="6493856" y="702982"/>
                  </a:lnTo>
                  <a:lnTo>
                    <a:pt x="6547104" y="684530"/>
                  </a:lnTo>
                  <a:lnTo>
                    <a:pt x="6601609" y="655649"/>
                  </a:lnTo>
                  <a:lnTo>
                    <a:pt x="6621571" y="627739"/>
                  </a:lnTo>
                  <a:lnTo>
                    <a:pt x="6619954" y="614156"/>
                  </a:lnTo>
                  <a:lnTo>
                    <a:pt x="6575224" y="574945"/>
                  </a:lnTo>
                  <a:lnTo>
                    <a:pt x="6517597" y="550121"/>
                  </a:lnTo>
                  <a:lnTo>
                    <a:pt x="6442787" y="526385"/>
                  </a:lnTo>
                  <a:lnTo>
                    <a:pt x="6400296" y="514934"/>
                  </a:lnTo>
                  <a:lnTo>
                    <a:pt x="6355136" y="503766"/>
                  </a:lnTo>
                  <a:lnTo>
                    <a:pt x="6307851" y="492885"/>
                  </a:lnTo>
                  <a:lnTo>
                    <a:pt x="6258983" y="482295"/>
                  </a:lnTo>
                  <a:lnTo>
                    <a:pt x="6209076" y="471999"/>
                  </a:lnTo>
                  <a:lnTo>
                    <a:pt x="6158670" y="462001"/>
                  </a:lnTo>
                  <a:lnTo>
                    <a:pt x="5950951" y="422599"/>
                  </a:lnTo>
                  <a:lnTo>
                    <a:pt x="5894748" y="411604"/>
                  </a:lnTo>
                  <a:lnTo>
                    <a:pt x="5842039" y="400855"/>
                  </a:lnTo>
                  <a:lnTo>
                    <a:pt x="5793578" y="390359"/>
                  </a:lnTo>
                  <a:lnTo>
                    <a:pt x="5750118" y="380125"/>
                  </a:lnTo>
                  <a:lnTo>
                    <a:pt x="5712414" y="370160"/>
                  </a:lnTo>
                  <a:lnTo>
                    <a:pt x="5657284" y="351072"/>
                  </a:lnTo>
                  <a:lnTo>
                    <a:pt x="5634218" y="333159"/>
                  </a:lnTo>
                  <a:lnTo>
                    <a:pt x="5636593" y="324663"/>
                  </a:lnTo>
                  <a:lnTo>
                    <a:pt x="5672928" y="308634"/>
                  </a:lnTo>
                  <a:lnTo>
                    <a:pt x="5740278" y="295948"/>
                  </a:lnTo>
                  <a:lnTo>
                    <a:pt x="5811215" y="287004"/>
                  </a:lnTo>
                  <a:lnTo>
                    <a:pt x="5850164" y="283174"/>
                  </a:lnTo>
                  <a:lnTo>
                    <a:pt x="5891363" y="279736"/>
                  </a:lnTo>
                  <a:lnTo>
                    <a:pt x="5934760" y="276664"/>
                  </a:lnTo>
                  <a:lnTo>
                    <a:pt x="5980301" y="273930"/>
                  </a:lnTo>
                  <a:lnTo>
                    <a:pt x="6027935" y="271507"/>
                  </a:lnTo>
                  <a:lnTo>
                    <a:pt x="6077607" y="269369"/>
                  </a:lnTo>
                  <a:lnTo>
                    <a:pt x="6129265" y="267488"/>
                  </a:lnTo>
                  <a:lnTo>
                    <a:pt x="6182857" y="265837"/>
                  </a:lnTo>
                  <a:lnTo>
                    <a:pt x="6295630" y="263119"/>
                  </a:lnTo>
                  <a:lnTo>
                    <a:pt x="6415504" y="260997"/>
                  </a:lnTo>
                  <a:lnTo>
                    <a:pt x="6990238" y="253808"/>
                  </a:lnTo>
                  <a:lnTo>
                    <a:pt x="7116152" y="251753"/>
                  </a:lnTo>
                  <a:lnTo>
                    <a:pt x="7238337" y="249136"/>
                  </a:lnTo>
                  <a:lnTo>
                    <a:pt x="7297281" y="247561"/>
                  </a:lnTo>
                  <a:lnTo>
                    <a:pt x="7354395" y="245776"/>
                  </a:lnTo>
                  <a:lnTo>
                    <a:pt x="7409377" y="243760"/>
                  </a:lnTo>
                  <a:lnTo>
                    <a:pt x="7461929" y="241490"/>
                  </a:lnTo>
                  <a:lnTo>
                    <a:pt x="7511751" y="238943"/>
                  </a:lnTo>
                  <a:lnTo>
                    <a:pt x="7558543" y="236097"/>
                  </a:lnTo>
                  <a:lnTo>
                    <a:pt x="7602006" y="232928"/>
                  </a:lnTo>
                  <a:lnTo>
                    <a:pt x="7641839" y="229413"/>
                  </a:lnTo>
                  <a:lnTo>
                    <a:pt x="7709420" y="221258"/>
                  </a:lnTo>
                  <a:lnTo>
                    <a:pt x="7758889" y="211448"/>
                  </a:lnTo>
                  <a:lnTo>
                    <a:pt x="7789595" y="190996"/>
                  </a:lnTo>
                  <a:lnTo>
                    <a:pt x="7779470" y="183877"/>
                  </a:lnTo>
                  <a:lnTo>
                    <a:pt x="7730776" y="170274"/>
                  </a:lnTo>
                  <a:lnTo>
                    <a:pt x="7651255" y="157519"/>
                  </a:lnTo>
                  <a:lnTo>
                    <a:pt x="7602595" y="151461"/>
                  </a:lnTo>
                  <a:lnTo>
                    <a:pt x="7549421" y="145617"/>
                  </a:lnTo>
                  <a:lnTo>
                    <a:pt x="7492797" y="139986"/>
                  </a:lnTo>
                  <a:lnTo>
                    <a:pt x="7433788" y="134571"/>
                  </a:lnTo>
                  <a:lnTo>
                    <a:pt x="7312871" y="124384"/>
                  </a:lnTo>
                  <a:lnTo>
                    <a:pt x="7123369" y="109326"/>
                  </a:lnTo>
                  <a:lnTo>
                    <a:pt x="7058429" y="103866"/>
                  </a:lnTo>
                  <a:lnTo>
                    <a:pt x="7001182" y="98583"/>
                  </a:lnTo>
                  <a:lnTo>
                    <a:pt x="6952446" y="93378"/>
                  </a:lnTo>
                  <a:lnTo>
                    <a:pt x="6913038" y="88153"/>
                  </a:lnTo>
                  <a:lnTo>
                    <a:pt x="6865478" y="77251"/>
                  </a:lnTo>
                  <a:lnTo>
                    <a:pt x="6858962" y="71378"/>
                  </a:lnTo>
                  <a:lnTo>
                    <a:pt x="6865044" y="65091"/>
                  </a:lnTo>
                  <a:lnTo>
                    <a:pt x="6927052" y="51786"/>
                  </a:lnTo>
                  <a:lnTo>
                    <a:pt x="7001270" y="45776"/>
                  </a:lnTo>
                  <a:lnTo>
                    <a:pt x="7048734" y="42981"/>
                  </a:lnTo>
                  <a:lnTo>
                    <a:pt x="7102284" y="40338"/>
                  </a:lnTo>
                  <a:lnTo>
                    <a:pt x="7161305" y="37856"/>
                  </a:lnTo>
                  <a:lnTo>
                    <a:pt x="7225185" y="35545"/>
                  </a:lnTo>
                  <a:lnTo>
                    <a:pt x="7293308" y="33414"/>
                  </a:lnTo>
                  <a:lnTo>
                    <a:pt x="7365061" y="31473"/>
                  </a:lnTo>
                  <a:lnTo>
                    <a:pt x="7439831" y="29729"/>
                  </a:lnTo>
                  <a:lnTo>
                    <a:pt x="7640208" y="25892"/>
                  </a:lnTo>
                  <a:lnTo>
                    <a:pt x="7829042" y="21208"/>
                  </a:lnTo>
                  <a:lnTo>
                    <a:pt x="782904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319784"/>
              <a:ext cx="517410" cy="5280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5292" y="1296924"/>
              <a:ext cx="1329690" cy="567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1929384"/>
              <a:ext cx="517410" cy="528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5292" y="1906524"/>
              <a:ext cx="1585721" cy="5676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2538984"/>
              <a:ext cx="517410" cy="5280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55292" y="2516124"/>
              <a:ext cx="1777745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148584"/>
              <a:ext cx="517410" cy="5280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5292" y="3125724"/>
              <a:ext cx="2228850" cy="5676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972" y="3758184"/>
              <a:ext cx="517410" cy="5280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5292" y="3735324"/>
              <a:ext cx="1344930" cy="5676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9692" y="4056888"/>
              <a:ext cx="339102" cy="4549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36748" y="4056888"/>
              <a:ext cx="328409" cy="45491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135" y="4056888"/>
              <a:ext cx="1408938" cy="4549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69692" y="4300728"/>
              <a:ext cx="1669542" cy="45491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16354" y="1359153"/>
            <a:ext cx="2592070" cy="3259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0D0D0D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Background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D0D0D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0D0D0D"/>
                </a:solidFill>
                <a:latin typeface="Times New Roman"/>
                <a:cs typeface="Times New Roman"/>
              </a:rPr>
              <a:t>Key </a:t>
            </a: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Findings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D0D0D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Recommendations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0D0D0D"/>
              </a:buClr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Appendix</a:t>
            </a:r>
            <a:endParaRPr sz="2000">
              <a:latin typeface="Times New Roman"/>
              <a:cs typeface="Times New Roman"/>
            </a:endParaRPr>
          </a:p>
          <a:p>
            <a:pPr marL="1474470" lvl="1" indent="-293370">
              <a:lnSpc>
                <a:spcPct val="100000"/>
              </a:lnSpc>
              <a:spcBef>
                <a:spcPts val="15"/>
              </a:spcBef>
              <a:buAutoNum type="romanLcParenBoth"/>
              <a:tabLst>
                <a:tab pos="1474470" algn="l"/>
              </a:tabLst>
            </a:pP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Data</a:t>
            </a:r>
            <a:r>
              <a:rPr sz="16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source</a:t>
            </a:r>
            <a:endParaRPr sz="1600">
              <a:latin typeface="Times New Roman"/>
              <a:cs typeface="Times New Roman"/>
            </a:endParaRPr>
          </a:p>
          <a:p>
            <a:pPr marL="1482090" lvl="1" indent="-300990">
              <a:lnSpc>
                <a:spcPct val="100000"/>
              </a:lnSpc>
              <a:buAutoNum type="romanLcParenBoth"/>
              <a:tabLst>
                <a:tab pos="1482090" algn="l"/>
              </a:tabLst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Methodology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82580" y="1932241"/>
            <a:ext cx="3272154" cy="1388745"/>
            <a:chOff x="4682580" y="1932241"/>
            <a:chExt cx="3272154" cy="1388745"/>
          </a:xfrm>
        </p:grpSpPr>
        <p:sp>
          <p:nvSpPr>
            <p:cNvPr id="22" name="object 22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0"/>
                  </a:move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12282" y="1937004"/>
              <a:ext cx="537845" cy="629920"/>
            </a:xfrm>
            <a:custGeom>
              <a:avLst/>
              <a:gdLst/>
              <a:ahLst/>
              <a:cxnLst/>
              <a:rect l="l" t="t" r="r" b="b"/>
              <a:pathLst>
                <a:path w="537845" h="629919">
                  <a:moveTo>
                    <a:pt x="268677" y="629412"/>
                  </a:moveTo>
                  <a:lnTo>
                    <a:pt x="332177" y="562228"/>
                  </a:lnTo>
                  <a:lnTo>
                    <a:pt x="374619" y="547281"/>
                  </a:lnTo>
                  <a:lnTo>
                    <a:pt x="413231" y="525707"/>
                  </a:lnTo>
                  <a:lnTo>
                    <a:pt x="447535" y="498244"/>
                  </a:lnTo>
                  <a:lnTo>
                    <a:pt x="477051" y="465633"/>
                  </a:lnTo>
                  <a:lnTo>
                    <a:pt x="501299" y="428611"/>
                  </a:lnTo>
                  <a:lnTo>
                    <a:pt x="519798" y="387919"/>
                  </a:lnTo>
                  <a:lnTo>
                    <a:pt x="532070" y="344294"/>
                  </a:lnTo>
                  <a:lnTo>
                    <a:pt x="537635" y="298477"/>
                  </a:lnTo>
                  <a:lnTo>
                    <a:pt x="536012" y="251206"/>
                  </a:lnTo>
                  <a:lnTo>
                    <a:pt x="527116" y="204861"/>
                  </a:lnTo>
                  <a:lnTo>
                    <a:pt x="511523" y="161729"/>
                  </a:lnTo>
                  <a:lnTo>
                    <a:pt x="489874" y="122409"/>
                  </a:lnTo>
                  <a:lnTo>
                    <a:pt x="462809" y="87497"/>
                  </a:lnTo>
                  <a:lnTo>
                    <a:pt x="430969" y="57592"/>
                  </a:lnTo>
                  <a:lnTo>
                    <a:pt x="394995" y="33292"/>
                  </a:lnTo>
                  <a:lnTo>
                    <a:pt x="355528" y="15195"/>
                  </a:lnTo>
                  <a:lnTo>
                    <a:pt x="313209" y="3898"/>
                  </a:lnTo>
                  <a:lnTo>
                    <a:pt x="268677" y="0"/>
                  </a:lnTo>
                  <a:lnTo>
                    <a:pt x="224159" y="3898"/>
                  </a:lnTo>
                  <a:lnTo>
                    <a:pt x="181874" y="15195"/>
                  </a:lnTo>
                  <a:lnTo>
                    <a:pt x="142458" y="33292"/>
                  </a:lnTo>
                  <a:lnTo>
                    <a:pt x="106544" y="57592"/>
                  </a:lnTo>
                  <a:lnTo>
                    <a:pt x="74768" y="87497"/>
                  </a:lnTo>
                  <a:lnTo>
                    <a:pt x="47763" y="122409"/>
                  </a:lnTo>
                  <a:lnTo>
                    <a:pt x="26164" y="161729"/>
                  </a:lnTo>
                  <a:lnTo>
                    <a:pt x="10606" y="204861"/>
                  </a:lnTo>
                  <a:lnTo>
                    <a:pt x="1723" y="251206"/>
                  </a:lnTo>
                  <a:lnTo>
                    <a:pt x="0" y="298477"/>
                  </a:lnTo>
                  <a:lnTo>
                    <a:pt x="5507" y="344294"/>
                  </a:lnTo>
                  <a:lnTo>
                    <a:pt x="17753" y="387919"/>
                  </a:lnTo>
                  <a:lnTo>
                    <a:pt x="36246" y="428611"/>
                  </a:lnTo>
                  <a:lnTo>
                    <a:pt x="60493" y="465633"/>
                  </a:lnTo>
                  <a:lnTo>
                    <a:pt x="90002" y="498244"/>
                  </a:lnTo>
                  <a:lnTo>
                    <a:pt x="124281" y="525707"/>
                  </a:lnTo>
                  <a:lnTo>
                    <a:pt x="162836" y="547281"/>
                  </a:lnTo>
                  <a:lnTo>
                    <a:pt x="205177" y="562228"/>
                  </a:lnTo>
                  <a:lnTo>
                    <a:pt x="268677" y="629412"/>
                  </a:lnTo>
                  <a:close/>
                </a:path>
              </a:pathLst>
            </a:custGeom>
            <a:ln w="9525">
              <a:solidFill>
                <a:srgbClr val="355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50658" y="2160270"/>
              <a:ext cx="262255" cy="166370"/>
            </a:xfrm>
            <a:custGeom>
              <a:avLst/>
              <a:gdLst/>
              <a:ahLst/>
              <a:cxnLst/>
              <a:rect l="l" t="t" r="r" b="b"/>
              <a:pathLst>
                <a:path w="262254" h="166369">
                  <a:moveTo>
                    <a:pt x="254508" y="0"/>
                  </a:moveTo>
                  <a:lnTo>
                    <a:pt x="7620" y="0"/>
                  </a:lnTo>
                  <a:lnTo>
                    <a:pt x="6096" y="0"/>
                  </a:lnTo>
                  <a:lnTo>
                    <a:pt x="4572" y="381"/>
                  </a:lnTo>
                  <a:lnTo>
                    <a:pt x="0" y="6096"/>
                  </a:lnTo>
                  <a:lnTo>
                    <a:pt x="0" y="7619"/>
                  </a:lnTo>
                  <a:lnTo>
                    <a:pt x="0" y="158496"/>
                  </a:lnTo>
                  <a:lnTo>
                    <a:pt x="0" y="160019"/>
                  </a:lnTo>
                  <a:lnTo>
                    <a:pt x="381" y="161544"/>
                  </a:lnTo>
                  <a:lnTo>
                    <a:pt x="6096" y="165735"/>
                  </a:lnTo>
                  <a:lnTo>
                    <a:pt x="7620" y="166116"/>
                  </a:lnTo>
                  <a:lnTo>
                    <a:pt x="254508" y="166116"/>
                  </a:lnTo>
                  <a:lnTo>
                    <a:pt x="256032" y="165735"/>
                  </a:lnTo>
                  <a:lnTo>
                    <a:pt x="257556" y="165354"/>
                  </a:lnTo>
                  <a:lnTo>
                    <a:pt x="259080" y="164592"/>
                  </a:lnTo>
                  <a:lnTo>
                    <a:pt x="260223" y="163830"/>
                  </a:lnTo>
                  <a:lnTo>
                    <a:pt x="260985" y="162687"/>
                  </a:lnTo>
                  <a:lnTo>
                    <a:pt x="261747" y="161544"/>
                  </a:lnTo>
                  <a:lnTo>
                    <a:pt x="262127" y="160019"/>
                  </a:lnTo>
                  <a:lnTo>
                    <a:pt x="262127" y="158496"/>
                  </a:lnTo>
                  <a:lnTo>
                    <a:pt x="262127" y="7619"/>
                  </a:lnTo>
                  <a:lnTo>
                    <a:pt x="262127" y="6096"/>
                  </a:lnTo>
                  <a:lnTo>
                    <a:pt x="261747" y="4572"/>
                  </a:lnTo>
                  <a:lnTo>
                    <a:pt x="256032" y="0"/>
                  </a:lnTo>
                  <a:lnTo>
                    <a:pt x="25450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56373" y="2135505"/>
              <a:ext cx="250672" cy="25069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0"/>
                  </a:move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719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7342" y="2708148"/>
              <a:ext cx="527050" cy="608330"/>
            </a:xfrm>
            <a:custGeom>
              <a:avLst/>
              <a:gdLst/>
              <a:ahLst/>
              <a:cxnLst/>
              <a:rect l="l" t="t" r="r" b="b"/>
              <a:pathLst>
                <a:path w="527050" h="608329">
                  <a:moveTo>
                    <a:pt x="263371" y="608076"/>
                  </a:moveTo>
                  <a:lnTo>
                    <a:pt x="325728" y="543051"/>
                  </a:lnTo>
                  <a:lnTo>
                    <a:pt x="372307" y="526411"/>
                  </a:lnTo>
                  <a:lnTo>
                    <a:pt x="414060" y="501747"/>
                  </a:lnTo>
                  <a:lnTo>
                    <a:pt x="450319" y="470085"/>
                  </a:lnTo>
                  <a:lnTo>
                    <a:pt x="480414" y="432450"/>
                  </a:lnTo>
                  <a:lnTo>
                    <a:pt x="503674" y="389869"/>
                  </a:lnTo>
                  <a:lnTo>
                    <a:pt x="519431" y="343366"/>
                  </a:lnTo>
                  <a:lnTo>
                    <a:pt x="527014" y="293967"/>
                  </a:lnTo>
                  <a:lnTo>
                    <a:pt x="525753" y="242696"/>
                  </a:lnTo>
                  <a:lnTo>
                    <a:pt x="515442" y="192560"/>
                  </a:lnTo>
                  <a:lnTo>
                    <a:pt x="496918" y="146429"/>
                  </a:lnTo>
                  <a:lnTo>
                    <a:pt x="471074" y="105128"/>
                  </a:lnTo>
                  <a:lnTo>
                    <a:pt x="438806" y="69484"/>
                  </a:lnTo>
                  <a:lnTo>
                    <a:pt x="401006" y="40324"/>
                  </a:lnTo>
                  <a:lnTo>
                    <a:pt x="358571" y="18472"/>
                  </a:lnTo>
                  <a:lnTo>
                    <a:pt x="312395" y="4755"/>
                  </a:lnTo>
                  <a:lnTo>
                    <a:pt x="263371" y="0"/>
                  </a:lnTo>
                  <a:lnTo>
                    <a:pt x="214364" y="4755"/>
                  </a:lnTo>
                  <a:lnTo>
                    <a:pt x="168230" y="18472"/>
                  </a:lnTo>
                  <a:lnTo>
                    <a:pt x="125856" y="40324"/>
                  </a:lnTo>
                  <a:lnTo>
                    <a:pt x="88127" y="69484"/>
                  </a:lnTo>
                  <a:lnTo>
                    <a:pt x="55928" y="105128"/>
                  </a:lnTo>
                  <a:lnTo>
                    <a:pt x="30145" y="146429"/>
                  </a:lnTo>
                  <a:lnTo>
                    <a:pt x="11664" y="192560"/>
                  </a:lnTo>
                  <a:lnTo>
                    <a:pt x="1370" y="242696"/>
                  </a:lnTo>
                  <a:lnTo>
                    <a:pt x="0" y="293967"/>
                  </a:lnTo>
                  <a:lnTo>
                    <a:pt x="7527" y="343366"/>
                  </a:lnTo>
                  <a:lnTo>
                    <a:pt x="23268" y="389869"/>
                  </a:lnTo>
                  <a:lnTo>
                    <a:pt x="46534" y="432450"/>
                  </a:lnTo>
                  <a:lnTo>
                    <a:pt x="76641" y="470085"/>
                  </a:lnTo>
                  <a:lnTo>
                    <a:pt x="112902" y="501747"/>
                  </a:lnTo>
                  <a:lnTo>
                    <a:pt x="154630" y="526411"/>
                  </a:lnTo>
                  <a:lnTo>
                    <a:pt x="201141" y="543051"/>
                  </a:lnTo>
                  <a:lnTo>
                    <a:pt x="263371" y="60807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0"/>
                  </a:move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close/>
                </a:path>
              </a:pathLst>
            </a:custGeom>
            <a:solidFill>
              <a:srgbClr val="698B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6854" y="2205228"/>
              <a:ext cx="527050" cy="607060"/>
            </a:xfrm>
            <a:custGeom>
              <a:avLst/>
              <a:gdLst/>
              <a:ahLst/>
              <a:cxnLst/>
              <a:rect l="l" t="t" r="r" b="b"/>
              <a:pathLst>
                <a:path w="527050" h="607060">
                  <a:moveTo>
                    <a:pt x="263371" y="606552"/>
                  </a:moveTo>
                  <a:lnTo>
                    <a:pt x="325728" y="541782"/>
                  </a:lnTo>
                  <a:lnTo>
                    <a:pt x="372307" y="525121"/>
                  </a:lnTo>
                  <a:lnTo>
                    <a:pt x="414060" y="500487"/>
                  </a:lnTo>
                  <a:lnTo>
                    <a:pt x="450319" y="468893"/>
                  </a:lnTo>
                  <a:lnTo>
                    <a:pt x="480414" y="431355"/>
                  </a:lnTo>
                  <a:lnTo>
                    <a:pt x="503674" y="388888"/>
                  </a:lnTo>
                  <a:lnTo>
                    <a:pt x="519431" y="342507"/>
                  </a:lnTo>
                  <a:lnTo>
                    <a:pt x="527014" y="293226"/>
                  </a:lnTo>
                  <a:lnTo>
                    <a:pt x="525753" y="242062"/>
                  </a:lnTo>
                  <a:lnTo>
                    <a:pt x="515442" y="192025"/>
                  </a:lnTo>
                  <a:lnTo>
                    <a:pt x="496918" y="146000"/>
                  </a:lnTo>
                  <a:lnTo>
                    <a:pt x="471074" y="104806"/>
                  </a:lnTo>
                  <a:lnTo>
                    <a:pt x="438806" y="69262"/>
                  </a:lnTo>
                  <a:lnTo>
                    <a:pt x="401006" y="40190"/>
                  </a:lnTo>
                  <a:lnTo>
                    <a:pt x="358571" y="18409"/>
                  </a:lnTo>
                  <a:lnTo>
                    <a:pt x="312395" y="4738"/>
                  </a:lnTo>
                  <a:lnTo>
                    <a:pt x="263371" y="0"/>
                  </a:lnTo>
                  <a:lnTo>
                    <a:pt x="214364" y="4738"/>
                  </a:lnTo>
                  <a:lnTo>
                    <a:pt x="168230" y="18409"/>
                  </a:lnTo>
                  <a:lnTo>
                    <a:pt x="125856" y="40190"/>
                  </a:lnTo>
                  <a:lnTo>
                    <a:pt x="88127" y="69262"/>
                  </a:lnTo>
                  <a:lnTo>
                    <a:pt x="55928" y="104806"/>
                  </a:lnTo>
                  <a:lnTo>
                    <a:pt x="30145" y="146000"/>
                  </a:lnTo>
                  <a:lnTo>
                    <a:pt x="11664" y="192025"/>
                  </a:lnTo>
                  <a:lnTo>
                    <a:pt x="1370" y="242062"/>
                  </a:lnTo>
                  <a:lnTo>
                    <a:pt x="0" y="293226"/>
                  </a:lnTo>
                  <a:lnTo>
                    <a:pt x="7527" y="342507"/>
                  </a:lnTo>
                  <a:lnTo>
                    <a:pt x="23268" y="388888"/>
                  </a:lnTo>
                  <a:lnTo>
                    <a:pt x="46534" y="431355"/>
                  </a:lnTo>
                  <a:lnTo>
                    <a:pt x="76641" y="468893"/>
                  </a:lnTo>
                  <a:lnTo>
                    <a:pt x="112902" y="500487"/>
                  </a:lnTo>
                  <a:lnTo>
                    <a:pt x="154630" y="525121"/>
                  </a:lnTo>
                  <a:lnTo>
                    <a:pt x="201141" y="541782"/>
                  </a:lnTo>
                  <a:lnTo>
                    <a:pt x="263371" y="60655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84976" y="2375916"/>
              <a:ext cx="254507" cy="25450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9556" y="2855976"/>
              <a:ext cx="323088" cy="3124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367" y="711708"/>
            <a:ext cx="2516886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3240" rIns="0" bIns="0" rtlCol="0">
            <a:spAutoFit/>
          </a:bodyPr>
          <a:lstStyle/>
          <a:p>
            <a:pPr marL="25457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20011" y="1847088"/>
            <a:ext cx="6101715" cy="1786889"/>
            <a:chOff x="1620011" y="1847088"/>
            <a:chExt cx="6101715" cy="17868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1868424"/>
              <a:ext cx="517410" cy="5280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1" y="1847088"/>
              <a:ext cx="5827014" cy="5676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4331" y="2151888"/>
              <a:ext cx="4795266" cy="5676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1" y="2478024"/>
              <a:ext cx="517410" cy="5280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331" y="2456688"/>
              <a:ext cx="5369814" cy="56768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4331" y="2761488"/>
              <a:ext cx="5074158" cy="5676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2761488"/>
              <a:ext cx="424421" cy="56768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94331" y="3066288"/>
              <a:ext cx="1639062" cy="56769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755394" y="1908810"/>
            <a:ext cx="573468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major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	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optimally.</a:t>
            </a:r>
            <a:endParaRPr sz="2000">
              <a:latin typeface="Times New Roman"/>
              <a:cs typeface="Times New Roman"/>
            </a:endParaRPr>
          </a:p>
          <a:p>
            <a:pPr marL="297815" marR="45974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spc="-3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tweak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marketing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add 	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supply- 	</a:t>
            </a:r>
            <a:r>
              <a:rPr sz="2000" dirty="0">
                <a:latin typeface="Times New Roman"/>
                <a:cs typeface="Times New Roman"/>
              </a:rPr>
              <a:t>demand</a:t>
            </a:r>
            <a:r>
              <a:rPr sz="2000" spc="-20" dirty="0">
                <a:latin typeface="Times New Roman"/>
                <a:cs typeface="Times New Roman"/>
              </a:rPr>
              <a:t> gap.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1048" y="705612"/>
            <a:ext cx="3067050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144" rIns="0" bIns="0" rtlCol="0">
            <a:spAutoFit/>
          </a:bodyPr>
          <a:lstStyle/>
          <a:p>
            <a:pPr marL="22713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BACKGROUND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2292" y="1683461"/>
            <a:ext cx="538543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latin typeface="Agency FB" pitchFamily="34" charset="0"/>
                <a:cs typeface="Times New Roman"/>
              </a:rPr>
              <a:t>As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</a:t>
            </a:r>
            <a:r>
              <a:rPr sz="2000" b="1" i="1" spc="-2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firm</a:t>
            </a:r>
            <a:r>
              <a:rPr sz="2000" b="1" i="1" spc="-3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has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just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entered</a:t>
            </a:r>
            <a:r>
              <a:rPr sz="2000" b="1" i="1" spc="-4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</a:t>
            </a:r>
            <a:r>
              <a:rPr sz="2000" b="1" i="1" spc="-15" dirty="0">
                <a:latin typeface="Agency FB" pitchFamily="34" charset="0"/>
                <a:cs typeface="Times New Roman"/>
              </a:rPr>
              <a:t> </a:t>
            </a:r>
            <a:r>
              <a:rPr sz="2000" b="1" i="1" spc="-10" dirty="0">
                <a:latin typeface="Agency FB" pitchFamily="34" charset="0"/>
                <a:cs typeface="Times New Roman"/>
              </a:rPr>
              <a:t>mobile </a:t>
            </a:r>
            <a:r>
              <a:rPr sz="2000" b="1" i="1" dirty="0">
                <a:latin typeface="Agency FB" pitchFamily="34" charset="0"/>
                <a:cs typeface="Times New Roman"/>
              </a:rPr>
              <a:t>market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three</a:t>
            </a:r>
            <a:r>
              <a:rPr sz="2000" b="1" i="1" spc="-3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years</a:t>
            </a:r>
            <a:r>
              <a:rPr sz="2000" b="1" i="1" spc="-1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ago,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they</a:t>
            </a:r>
            <a:r>
              <a:rPr sz="2000" b="1" i="1" spc="-3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want </a:t>
            </a:r>
            <a:r>
              <a:rPr sz="2000" b="1" i="1" spc="-25" dirty="0">
                <a:latin typeface="Agency FB" pitchFamily="34" charset="0"/>
                <a:cs typeface="Times New Roman"/>
              </a:rPr>
              <a:t>to </a:t>
            </a:r>
            <a:r>
              <a:rPr sz="2000" b="1" i="1" dirty="0">
                <a:latin typeface="Agency FB" pitchFamily="34" charset="0"/>
                <a:cs typeface="Times New Roman"/>
              </a:rPr>
              <a:t>understand</a:t>
            </a:r>
            <a:r>
              <a:rPr sz="2000" b="1" i="1" spc="-3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their</a:t>
            </a:r>
            <a:r>
              <a:rPr sz="2000" b="1" i="1" spc="-2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competitors</a:t>
            </a:r>
            <a:r>
              <a:rPr sz="2000" b="1" i="1" spc="-4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and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spc="-10" dirty="0">
                <a:latin typeface="Agency FB" pitchFamily="34" charset="0"/>
                <a:cs typeface="Times New Roman"/>
              </a:rPr>
              <a:t>preference </a:t>
            </a:r>
            <a:r>
              <a:rPr sz="2000" b="1" i="1" dirty="0">
                <a:latin typeface="Agency FB" pitchFamily="34" charset="0"/>
                <a:cs typeface="Times New Roman"/>
              </a:rPr>
              <a:t>of</a:t>
            </a:r>
            <a:r>
              <a:rPr sz="2000" b="1" i="1" spc="-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their</a:t>
            </a:r>
            <a:r>
              <a:rPr sz="2000" b="1" i="1" spc="-3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users, so that</a:t>
            </a:r>
            <a:r>
              <a:rPr sz="2000" b="1" i="1" spc="-2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they</a:t>
            </a:r>
            <a:r>
              <a:rPr sz="2000" b="1" i="1" spc="-10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can</a:t>
            </a:r>
            <a:r>
              <a:rPr sz="2000" b="1" i="1" spc="-15" dirty="0">
                <a:latin typeface="Agency FB" pitchFamily="34" charset="0"/>
                <a:cs typeface="Times New Roman"/>
              </a:rPr>
              <a:t> </a:t>
            </a:r>
            <a:r>
              <a:rPr sz="2000" b="1" i="1" dirty="0">
                <a:latin typeface="Agency FB" pitchFamily="34" charset="0"/>
                <a:cs typeface="Times New Roman"/>
              </a:rPr>
              <a:t>design</a:t>
            </a:r>
            <a:r>
              <a:rPr sz="2000" b="1" i="1" spc="-10" dirty="0">
                <a:latin typeface="Agency FB" pitchFamily="34" charset="0"/>
                <a:cs typeface="Times New Roman"/>
              </a:rPr>
              <a:t> their </a:t>
            </a:r>
            <a:r>
              <a:rPr sz="2000" b="1" i="1" dirty="0">
                <a:latin typeface="Agency FB" pitchFamily="34" charset="0"/>
                <a:cs typeface="Times New Roman"/>
              </a:rPr>
              <a:t>strategies</a:t>
            </a:r>
            <a:r>
              <a:rPr sz="2000" b="1" i="1" spc="-55" dirty="0">
                <a:latin typeface="Agency FB" pitchFamily="34" charset="0"/>
                <a:cs typeface="Times New Roman"/>
              </a:rPr>
              <a:t> </a:t>
            </a:r>
            <a:r>
              <a:rPr sz="2000" b="1" i="1" spc="-10" dirty="0">
                <a:latin typeface="Agency FB" pitchFamily="34" charset="0"/>
                <a:cs typeface="Times New Roman"/>
              </a:rPr>
              <a:t>accordingly.</a:t>
            </a:r>
            <a:endParaRPr sz="2000" b="1" i="1">
              <a:latin typeface="Agency FB" pitchFamily="34" charset="0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212" y="3020567"/>
            <a:ext cx="7827645" cy="2123440"/>
          </a:xfrm>
          <a:custGeom>
            <a:avLst/>
            <a:gdLst/>
            <a:ahLst/>
            <a:cxnLst/>
            <a:rect l="l" t="t" r="r" b="b"/>
            <a:pathLst>
              <a:path w="7827645" h="2123440">
                <a:moveTo>
                  <a:pt x="7827518" y="0"/>
                </a:moveTo>
                <a:lnTo>
                  <a:pt x="7436708" y="5942"/>
                </a:lnTo>
                <a:lnTo>
                  <a:pt x="7247937" y="9634"/>
                </a:lnTo>
                <a:lnTo>
                  <a:pt x="7063647" y="14137"/>
                </a:lnTo>
                <a:lnTo>
                  <a:pt x="6949174" y="17633"/>
                </a:lnTo>
                <a:lnTo>
                  <a:pt x="6845537" y="21554"/>
                </a:lnTo>
                <a:lnTo>
                  <a:pt x="6798889" y="23681"/>
                </a:lnTo>
                <a:lnTo>
                  <a:pt x="6756277" y="25924"/>
                </a:lnTo>
                <a:lnTo>
                  <a:pt x="6718143" y="28286"/>
                </a:lnTo>
                <a:lnTo>
                  <a:pt x="6657081" y="33380"/>
                </a:lnTo>
                <a:lnTo>
                  <a:pt x="6619240" y="38988"/>
                </a:lnTo>
                <a:lnTo>
                  <a:pt x="6586922" y="52464"/>
                </a:lnTo>
                <a:lnTo>
                  <a:pt x="6592035" y="58373"/>
                </a:lnTo>
                <a:lnTo>
                  <a:pt x="6637702" y="69144"/>
                </a:lnTo>
                <a:lnTo>
                  <a:pt x="6721150" y="79330"/>
                </a:lnTo>
                <a:lnTo>
                  <a:pt x="6773489" y="84509"/>
                </a:lnTo>
                <a:lnTo>
                  <a:pt x="6892293" y="95649"/>
                </a:lnTo>
                <a:lnTo>
                  <a:pt x="7018088" y="107802"/>
                </a:lnTo>
                <a:lnTo>
                  <a:pt x="7079551" y="113151"/>
                </a:lnTo>
                <a:lnTo>
                  <a:pt x="7246985" y="126754"/>
                </a:lnTo>
                <a:lnTo>
                  <a:pt x="7292911" y="130857"/>
                </a:lnTo>
                <a:lnTo>
                  <a:pt x="7331778" y="134936"/>
                </a:lnTo>
                <a:lnTo>
                  <a:pt x="7362317" y="139107"/>
                </a:lnTo>
                <a:lnTo>
                  <a:pt x="7383256" y="143484"/>
                </a:lnTo>
                <a:lnTo>
                  <a:pt x="7393326" y="148182"/>
                </a:lnTo>
                <a:lnTo>
                  <a:pt x="7391257" y="153317"/>
                </a:lnTo>
                <a:lnTo>
                  <a:pt x="7332240" y="166765"/>
                </a:lnTo>
                <a:lnTo>
                  <a:pt x="7268999" y="172714"/>
                </a:lnTo>
                <a:lnTo>
                  <a:pt x="7230694" y="175098"/>
                </a:lnTo>
                <a:lnTo>
                  <a:pt x="7188308" y="177136"/>
                </a:lnTo>
                <a:lnTo>
                  <a:pt x="7142123" y="178864"/>
                </a:lnTo>
                <a:lnTo>
                  <a:pt x="7092420" y="180317"/>
                </a:lnTo>
                <a:lnTo>
                  <a:pt x="7039483" y="181530"/>
                </a:lnTo>
                <a:lnTo>
                  <a:pt x="6925027" y="183383"/>
                </a:lnTo>
                <a:lnTo>
                  <a:pt x="6406838" y="188208"/>
                </a:lnTo>
                <a:lnTo>
                  <a:pt x="6234313" y="190490"/>
                </a:lnTo>
                <a:lnTo>
                  <a:pt x="6119742" y="192475"/>
                </a:lnTo>
                <a:lnTo>
                  <a:pt x="6006938" y="194960"/>
                </a:lnTo>
                <a:lnTo>
                  <a:pt x="5897114" y="198055"/>
                </a:lnTo>
                <a:lnTo>
                  <a:pt x="5791481" y="201870"/>
                </a:lnTo>
                <a:lnTo>
                  <a:pt x="5740614" y="204081"/>
                </a:lnTo>
                <a:lnTo>
                  <a:pt x="5691248" y="206514"/>
                </a:lnTo>
                <a:lnTo>
                  <a:pt x="5643535" y="209182"/>
                </a:lnTo>
                <a:lnTo>
                  <a:pt x="5597627" y="212098"/>
                </a:lnTo>
                <a:lnTo>
                  <a:pt x="5553674" y="215276"/>
                </a:lnTo>
                <a:lnTo>
                  <a:pt x="5511829" y="218731"/>
                </a:lnTo>
                <a:lnTo>
                  <a:pt x="5472241" y="222475"/>
                </a:lnTo>
                <a:lnTo>
                  <a:pt x="5400447" y="230888"/>
                </a:lnTo>
                <a:lnTo>
                  <a:pt x="5325029" y="243594"/>
                </a:lnTo>
                <a:lnTo>
                  <a:pt x="5274230" y="259808"/>
                </a:lnTo>
                <a:lnTo>
                  <a:pt x="5265208" y="268010"/>
                </a:lnTo>
                <a:lnTo>
                  <a:pt x="5265946" y="276272"/>
                </a:lnTo>
                <a:lnTo>
                  <a:pt x="5318032" y="301403"/>
                </a:lnTo>
                <a:lnTo>
                  <a:pt x="5385627" y="318426"/>
                </a:lnTo>
                <a:lnTo>
                  <a:pt x="5426680" y="327013"/>
                </a:lnTo>
                <a:lnTo>
                  <a:pt x="5471411" y="335648"/>
                </a:lnTo>
                <a:lnTo>
                  <a:pt x="5518952" y="344329"/>
                </a:lnTo>
                <a:lnTo>
                  <a:pt x="5727143" y="380733"/>
                </a:lnTo>
                <a:lnTo>
                  <a:pt x="5779376" y="390250"/>
                </a:lnTo>
                <a:lnTo>
                  <a:pt x="5829341" y="399829"/>
                </a:lnTo>
                <a:lnTo>
                  <a:pt x="5876262" y="409487"/>
                </a:lnTo>
                <a:lnTo>
                  <a:pt x="5919362" y="419238"/>
                </a:lnTo>
                <a:lnTo>
                  <a:pt x="5957863" y="429099"/>
                </a:lnTo>
                <a:lnTo>
                  <a:pt x="6017956" y="449214"/>
                </a:lnTo>
                <a:lnTo>
                  <a:pt x="6050324" y="469958"/>
                </a:lnTo>
                <a:lnTo>
                  <a:pt x="6054167" y="480605"/>
                </a:lnTo>
                <a:lnTo>
                  <a:pt x="6048746" y="491457"/>
                </a:lnTo>
                <a:lnTo>
                  <a:pt x="6007003" y="513838"/>
                </a:lnTo>
                <a:lnTo>
                  <a:pt x="5969127" y="525398"/>
                </a:lnTo>
                <a:lnTo>
                  <a:pt x="5911052" y="538802"/>
                </a:lnTo>
                <a:lnTo>
                  <a:pt x="5844972" y="550398"/>
                </a:lnTo>
                <a:lnTo>
                  <a:pt x="5771334" y="560315"/>
                </a:lnTo>
                <a:lnTo>
                  <a:pt x="5731819" y="564685"/>
                </a:lnTo>
                <a:lnTo>
                  <a:pt x="5690581" y="568683"/>
                </a:lnTo>
                <a:lnTo>
                  <a:pt x="5647676" y="572326"/>
                </a:lnTo>
                <a:lnTo>
                  <a:pt x="5603160" y="575629"/>
                </a:lnTo>
                <a:lnTo>
                  <a:pt x="5557087" y="578610"/>
                </a:lnTo>
                <a:lnTo>
                  <a:pt x="5509515" y="581285"/>
                </a:lnTo>
                <a:lnTo>
                  <a:pt x="5460497" y="583668"/>
                </a:lnTo>
                <a:lnTo>
                  <a:pt x="5410091" y="585778"/>
                </a:lnTo>
                <a:lnTo>
                  <a:pt x="5358352" y="587628"/>
                </a:lnTo>
                <a:lnTo>
                  <a:pt x="5305335" y="589237"/>
                </a:lnTo>
                <a:lnTo>
                  <a:pt x="5195690" y="591793"/>
                </a:lnTo>
                <a:lnTo>
                  <a:pt x="5081603" y="593574"/>
                </a:lnTo>
                <a:lnTo>
                  <a:pt x="4963519" y="594709"/>
                </a:lnTo>
                <a:lnTo>
                  <a:pt x="4779871" y="595484"/>
                </a:lnTo>
                <a:lnTo>
                  <a:pt x="4152949" y="595237"/>
                </a:lnTo>
                <a:lnTo>
                  <a:pt x="3997334" y="595902"/>
                </a:lnTo>
                <a:lnTo>
                  <a:pt x="3840920" y="597440"/>
                </a:lnTo>
                <a:lnTo>
                  <a:pt x="3736407" y="599093"/>
                </a:lnTo>
                <a:lnTo>
                  <a:pt x="3631849" y="601348"/>
                </a:lnTo>
                <a:lnTo>
                  <a:pt x="3527368" y="604289"/>
                </a:lnTo>
                <a:lnTo>
                  <a:pt x="3423089" y="608002"/>
                </a:lnTo>
                <a:lnTo>
                  <a:pt x="3319137" y="612573"/>
                </a:lnTo>
                <a:lnTo>
                  <a:pt x="3215633" y="618086"/>
                </a:lnTo>
                <a:lnTo>
                  <a:pt x="3164089" y="621223"/>
                </a:lnTo>
                <a:lnTo>
                  <a:pt x="3112703" y="624628"/>
                </a:lnTo>
                <a:lnTo>
                  <a:pt x="3061492" y="628311"/>
                </a:lnTo>
                <a:lnTo>
                  <a:pt x="3010470" y="632283"/>
                </a:lnTo>
                <a:lnTo>
                  <a:pt x="2959654" y="636554"/>
                </a:lnTo>
                <a:lnTo>
                  <a:pt x="2909058" y="641136"/>
                </a:lnTo>
                <a:lnTo>
                  <a:pt x="2858698" y="646039"/>
                </a:lnTo>
                <a:lnTo>
                  <a:pt x="2808590" y="651274"/>
                </a:lnTo>
                <a:lnTo>
                  <a:pt x="2758749" y="656851"/>
                </a:lnTo>
                <a:lnTo>
                  <a:pt x="2709191" y="662781"/>
                </a:lnTo>
                <a:lnTo>
                  <a:pt x="2659930" y="669075"/>
                </a:lnTo>
                <a:lnTo>
                  <a:pt x="2610983" y="675743"/>
                </a:lnTo>
                <a:lnTo>
                  <a:pt x="2562365" y="682796"/>
                </a:lnTo>
                <a:lnTo>
                  <a:pt x="2514092" y="690244"/>
                </a:lnTo>
                <a:lnTo>
                  <a:pt x="2417841" y="706475"/>
                </a:lnTo>
                <a:lnTo>
                  <a:pt x="2329584" y="723262"/>
                </a:lnTo>
                <a:lnTo>
                  <a:pt x="2248932" y="740595"/>
                </a:lnTo>
                <a:lnTo>
                  <a:pt x="2175500" y="758467"/>
                </a:lnTo>
                <a:lnTo>
                  <a:pt x="2108899" y="776867"/>
                </a:lnTo>
                <a:lnTo>
                  <a:pt x="2048742" y="795787"/>
                </a:lnTo>
                <a:lnTo>
                  <a:pt x="1994642" y="815219"/>
                </a:lnTo>
                <a:lnTo>
                  <a:pt x="1946212" y="835153"/>
                </a:lnTo>
                <a:lnTo>
                  <a:pt x="1903065" y="855581"/>
                </a:lnTo>
                <a:lnTo>
                  <a:pt x="1864813" y="876493"/>
                </a:lnTo>
                <a:lnTo>
                  <a:pt x="1831070" y="897882"/>
                </a:lnTo>
                <a:lnTo>
                  <a:pt x="1775558" y="942050"/>
                </a:lnTo>
                <a:lnTo>
                  <a:pt x="1733432" y="988014"/>
                </a:lnTo>
                <a:lnTo>
                  <a:pt x="1701594" y="1035704"/>
                </a:lnTo>
                <a:lnTo>
                  <a:pt x="1676947" y="1085048"/>
                </a:lnTo>
                <a:lnTo>
                  <a:pt x="1656392" y="1135976"/>
                </a:lnTo>
                <a:lnTo>
                  <a:pt x="1632654" y="1199409"/>
                </a:lnTo>
                <a:lnTo>
                  <a:pt x="1625250" y="1218405"/>
                </a:lnTo>
                <a:lnTo>
                  <a:pt x="1609093" y="1257007"/>
                </a:lnTo>
                <a:lnTo>
                  <a:pt x="1590380" y="1296441"/>
                </a:lnTo>
                <a:lnTo>
                  <a:pt x="1568201" y="1336729"/>
                </a:lnTo>
                <a:lnTo>
                  <a:pt x="1541648" y="1377897"/>
                </a:lnTo>
                <a:lnTo>
                  <a:pt x="1509810" y="1419966"/>
                </a:lnTo>
                <a:lnTo>
                  <a:pt x="1471778" y="1462962"/>
                </a:lnTo>
                <a:lnTo>
                  <a:pt x="1426644" y="1506906"/>
                </a:lnTo>
                <a:lnTo>
                  <a:pt x="1373497" y="1551822"/>
                </a:lnTo>
                <a:lnTo>
                  <a:pt x="1311429" y="1597734"/>
                </a:lnTo>
                <a:lnTo>
                  <a:pt x="1276765" y="1621071"/>
                </a:lnTo>
                <a:lnTo>
                  <a:pt x="1239530" y="1644666"/>
                </a:lnTo>
                <a:lnTo>
                  <a:pt x="1199609" y="1668521"/>
                </a:lnTo>
                <a:lnTo>
                  <a:pt x="1156890" y="1692640"/>
                </a:lnTo>
                <a:lnTo>
                  <a:pt x="1111258" y="1717025"/>
                </a:lnTo>
                <a:lnTo>
                  <a:pt x="1062601" y="1741680"/>
                </a:lnTo>
                <a:lnTo>
                  <a:pt x="1010803" y="1766607"/>
                </a:lnTo>
                <a:lnTo>
                  <a:pt x="955752" y="1791809"/>
                </a:lnTo>
                <a:lnTo>
                  <a:pt x="897334" y="1817290"/>
                </a:lnTo>
                <a:lnTo>
                  <a:pt x="835436" y="1843052"/>
                </a:lnTo>
                <a:lnTo>
                  <a:pt x="769942" y="1869098"/>
                </a:lnTo>
                <a:lnTo>
                  <a:pt x="700741" y="1895430"/>
                </a:lnTo>
                <a:lnTo>
                  <a:pt x="627718" y="1922053"/>
                </a:lnTo>
                <a:lnTo>
                  <a:pt x="550760" y="1948969"/>
                </a:lnTo>
                <a:lnTo>
                  <a:pt x="469752" y="1976180"/>
                </a:lnTo>
                <a:lnTo>
                  <a:pt x="384582" y="2003690"/>
                </a:lnTo>
                <a:lnTo>
                  <a:pt x="295135" y="2031502"/>
                </a:lnTo>
                <a:lnTo>
                  <a:pt x="201298" y="2059618"/>
                </a:lnTo>
                <a:lnTo>
                  <a:pt x="102958" y="2088042"/>
                </a:lnTo>
                <a:lnTo>
                  <a:pt x="0" y="2116776"/>
                </a:lnTo>
                <a:lnTo>
                  <a:pt x="89649" y="2122931"/>
                </a:lnTo>
                <a:lnTo>
                  <a:pt x="1600073" y="2122931"/>
                </a:lnTo>
                <a:lnTo>
                  <a:pt x="1684180" y="2077863"/>
                </a:lnTo>
                <a:lnTo>
                  <a:pt x="1761974" y="2033609"/>
                </a:lnTo>
                <a:lnTo>
                  <a:pt x="1833692" y="1990169"/>
                </a:lnTo>
                <a:lnTo>
                  <a:pt x="1899572" y="1947547"/>
                </a:lnTo>
                <a:lnTo>
                  <a:pt x="1959851" y="1905744"/>
                </a:lnTo>
                <a:lnTo>
                  <a:pt x="2014767" y="1864763"/>
                </a:lnTo>
                <a:lnTo>
                  <a:pt x="2064559" y="1824605"/>
                </a:lnTo>
                <a:lnTo>
                  <a:pt x="2109464" y="1785273"/>
                </a:lnTo>
                <a:lnTo>
                  <a:pt x="2149720" y="1746768"/>
                </a:lnTo>
                <a:lnTo>
                  <a:pt x="2185564" y="1709093"/>
                </a:lnTo>
                <a:lnTo>
                  <a:pt x="2217235" y="1672250"/>
                </a:lnTo>
                <a:lnTo>
                  <a:pt x="2244971" y="1636241"/>
                </a:lnTo>
                <a:lnTo>
                  <a:pt x="2269009" y="1601067"/>
                </a:lnTo>
                <a:lnTo>
                  <a:pt x="2289587" y="1566732"/>
                </a:lnTo>
                <a:lnTo>
                  <a:pt x="2321315" y="1500583"/>
                </a:lnTo>
                <a:lnTo>
                  <a:pt x="2342059" y="1437811"/>
                </a:lnTo>
                <a:lnTo>
                  <a:pt x="2353719" y="1378432"/>
                </a:lnTo>
                <a:lnTo>
                  <a:pt x="2358201" y="1322463"/>
                </a:lnTo>
                <a:lnTo>
                  <a:pt x="2358343" y="1295763"/>
                </a:lnTo>
                <a:lnTo>
                  <a:pt x="2357405" y="1269921"/>
                </a:lnTo>
                <a:lnTo>
                  <a:pt x="2355623" y="1244940"/>
                </a:lnTo>
                <a:lnTo>
                  <a:pt x="2353235" y="1220821"/>
                </a:lnTo>
                <a:lnTo>
                  <a:pt x="2343642" y="1143477"/>
                </a:lnTo>
                <a:lnTo>
                  <a:pt x="2340451" y="1112924"/>
                </a:lnTo>
                <a:lnTo>
                  <a:pt x="2338635" y="1083484"/>
                </a:lnTo>
                <a:lnTo>
                  <a:pt x="2338810" y="1055115"/>
                </a:lnTo>
                <a:lnTo>
                  <a:pt x="2341590" y="1027777"/>
                </a:lnTo>
                <a:lnTo>
                  <a:pt x="2357425" y="976034"/>
                </a:lnTo>
                <a:lnTo>
                  <a:pt x="2391060" y="927933"/>
                </a:lnTo>
                <a:lnTo>
                  <a:pt x="2447414" y="883151"/>
                </a:lnTo>
                <a:lnTo>
                  <a:pt x="2485648" y="861904"/>
                </a:lnTo>
                <a:lnTo>
                  <a:pt x="2531406" y="841366"/>
                </a:lnTo>
                <a:lnTo>
                  <a:pt x="2585304" y="821497"/>
                </a:lnTo>
                <a:lnTo>
                  <a:pt x="2647955" y="802257"/>
                </a:lnTo>
                <a:lnTo>
                  <a:pt x="2719976" y="783604"/>
                </a:lnTo>
                <a:lnTo>
                  <a:pt x="2801980" y="765500"/>
                </a:lnTo>
                <a:lnTo>
                  <a:pt x="2894584" y="747903"/>
                </a:lnTo>
                <a:lnTo>
                  <a:pt x="2937634" y="740545"/>
                </a:lnTo>
                <a:lnTo>
                  <a:pt x="2981010" y="733619"/>
                </a:lnTo>
                <a:lnTo>
                  <a:pt x="3024719" y="727109"/>
                </a:lnTo>
                <a:lnTo>
                  <a:pt x="3068768" y="721005"/>
                </a:lnTo>
                <a:lnTo>
                  <a:pt x="3113165" y="715293"/>
                </a:lnTo>
                <a:lnTo>
                  <a:pt x="3157917" y="709962"/>
                </a:lnTo>
                <a:lnTo>
                  <a:pt x="3203031" y="704997"/>
                </a:lnTo>
                <a:lnTo>
                  <a:pt x="3248515" y="700387"/>
                </a:lnTo>
                <a:lnTo>
                  <a:pt x="3294375" y="696118"/>
                </a:lnTo>
                <a:lnTo>
                  <a:pt x="3340619" y="692179"/>
                </a:lnTo>
                <a:lnTo>
                  <a:pt x="3387255" y="688557"/>
                </a:lnTo>
                <a:lnTo>
                  <a:pt x="3434290" y="685239"/>
                </a:lnTo>
                <a:lnTo>
                  <a:pt x="3481730" y="682213"/>
                </a:lnTo>
                <a:lnTo>
                  <a:pt x="3529584" y="679465"/>
                </a:lnTo>
                <a:lnTo>
                  <a:pt x="3577858" y="676983"/>
                </a:lnTo>
                <a:lnTo>
                  <a:pt x="3626559" y="674755"/>
                </a:lnTo>
                <a:lnTo>
                  <a:pt x="3725276" y="671010"/>
                </a:lnTo>
                <a:lnTo>
                  <a:pt x="3825790" y="668127"/>
                </a:lnTo>
                <a:lnTo>
                  <a:pt x="3928162" y="666007"/>
                </a:lnTo>
                <a:lnTo>
                  <a:pt x="4032449" y="664548"/>
                </a:lnTo>
                <a:lnTo>
                  <a:pt x="4192598" y="663378"/>
                </a:lnTo>
                <a:lnTo>
                  <a:pt x="4413377" y="663189"/>
                </a:lnTo>
                <a:lnTo>
                  <a:pt x="4995226" y="664815"/>
                </a:lnTo>
                <a:lnTo>
                  <a:pt x="5174060" y="664541"/>
                </a:lnTo>
                <a:lnTo>
                  <a:pt x="5351918" y="663340"/>
                </a:lnTo>
                <a:lnTo>
                  <a:pt x="5468931" y="661870"/>
                </a:lnTo>
                <a:lnTo>
                  <a:pt x="5583985" y="659756"/>
                </a:lnTo>
                <a:lnTo>
                  <a:pt x="5696471" y="656907"/>
                </a:lnTo>
                <a:lnTo>
                  <a:pt x="5805777" y="653228"/>
                </a:lnTo>
                <a:lnTo>
                  <a:pt x="5859048" y="651049"/>
                </a:lnTo>
                <a:lnTo>
                  <a:pt x="5911295" y="648628"/>
                </a:lnTo>
                <a:lnTo>
                  <a:pt x="5962442" y="645954"/>
                </a:lnTo>
                <a:lnTo>
                  <a:pt x="6012414" y="643015"/>
                </a:lnTo>
                <a:lnTo>
                  <a:pt x="6061133" y="639799"/>
                </a:lnTo>
                <a:lnTo>
                  <a:pt x="6108524" y="636295"/>
                </a:lnTo>
                <a:lnTo>
                  <a:pt x="6154510" y="632492"/>
                </a:lnTo>
                <a:lnTo>
                  <a:pt x="6199014" y="628377"/>
                </a:lnTo>
                <a:lnTo>
                  <a:pt x="6241962" y="623939"/>
                </a:lnTo>
                <a:lnTo>
                  <a:pt x="6283276" y="619167"/>
                </a:lnTo>
                <a:lnTo>
                  <a:pt x="6322881" y="614049"/>
                </a:lnTo>
                <a:lnTo>
                  <a:pt x="6360699" y="608573"/>
                </a:lnTo>
                <a:lnTo>
                  <a:pt x="6430673" y="596503"/>
                </a:lnTo>
                <a:lnTo>
                  <a:pt x="6492588" y="582863"/>
                </a:lnTo>
                <a:lnTo>
                  <a:pt x="6545834" y="567563"/>
                </a:lnTo>
                <a:lnTo>
                  <a:pt x="6600310" y="543609"/>
                </a:lnTo>
                <a:lnTo>
                  <a:pt x="6620253" y="520462"/>
                </a:lnTo>
                <a:lnTo>
                  <a:pt x="6618632" y="509199"/>
                </a:lnTo>
                <a:lnTo>
                  <a:pt x="6573899" y="476687"/>
                </a:lnTo>
                <a:lnTo>
                  <a:pt x="6516277" y="456108"/>
                </a:lnTo>
                <a:lnTo>
                  <a:pt x="6441477" y="436435"/>
                </a:lnTo>
                <a:lnTo>
                  <a:pt x="6398991" y="426946"/>
                </a:lnTo>
                <a:lnTo>
                  <a:pt x="6353838" y="417693"/>
                </a:lnTo>
                <a:lnTo>
                  <a:pt x="6306559" y="408679"/>
                </a:lnTo>
                <a:lnTo>
                  <a:pt x="6257697" y="399907"/>
                </a:lnTo>
                <a:lnTo>
                  <a:pt x="6207794" y="391381"/>
                </a:lnTo>
                <a:lnTo>
                  <a:pt x="6107036" y="375076"/>
                </a:lnTo>
                <a:lnTo>
                  <a:pt x="5949708" y="350471"/>
                </a:lnTo>
                <a:lnTo>
                  <a:pt x="5893532" y="341348"/>
                </a:lnTo>
                <a:lnTo>
                  <a:pt x="5840848" y="332429"/>
                </a:lnTo>
                <a:lnTo>
                  <a:pt x="5792411" y="323721"/>
                </a:lnTo>
                <a:lnTo>
                  <a:pt x="5748973" y="315230"/>
                </a:lnTo>
                <a:lnTo>
                  <a:pt x="5711287" y="306963"/>
                </a:lnTo>
                <a:lnTo>
                  <a:pt x="5656184" y="291126"/>
                </a:lnTo>
                <a:lnTo>
                  <a:pt x="5633127" y="276265"/>
                </a:lnTo>
                <a:lnTo>
                  <a:pt x="5635499" y="269217"/>
                </a:lnTo>
                <a:lnTo>
                  <a:pt x="5671809" y="255918"/>
                </a:lnTo>
                <a:lnTo>
                  <a:pt x="5739135" y="245394"/>
                </a:lnTo>
                <a:lnTo>
                  <a:pt x="5810071" y="237976"/>
                </a:lnTo>
                <a:lnTo>
                  <a:pt x="5849020" y="234802"/>
                </a:lnTo>
                <a:lnTo>
                  <a:pt x="5890218" y="231953"/>
                </a:lnTo>
                <a:lnTo>
                  <a:pt x="5933613" y="229408"/>
                </a:lnTo>
                <a:lnTo>
                  <a:pt x="5979152" y="227144"/>
                </a:lnTo>
                <a:lnTo>
                  <a:pt x="6026782" y="225139"/>
                </a:lnTo>
                <a:lnTo>
                  <a:pt x="6076450" y="223370"/>
                </a:lnTo>
                <a:lnTo>
                  <a:pt x="6181689" y="220451"/>
                </a:lnTo>
                <a:lnTo>
                  <a:pt x="6294446" y="218209"/>
                </a:lnTo>
                <a:lnTo>
                  <a:pt x="6476753" y="215719"/>
                </a:lnTo>
                <a:lnTo>
                  <a:pt x="6988884" y="210513"/>
                </a:lnTo>
                <a:lnTo>
                  <a:pt x="7176464" y="207783"/>
                </a:lnTo>
                <a:lnTo>
                  <a:pt x="7295862" y="205318"/>
                </a:lnTo>
                <a:lnTo>
                  <a:pt x="7407941" y="202159"/>
                </a:lnTo>
                <a:lnTo>
                  <a:pt x="7460487" y="200273"/>
                </a:lnTo>
                <a:lnTo>
                  <a:pt x="7510304" y="198157"/>
                </a:lnTo>
                <a:lnTo>
                  <a:pt x="7557094" y="195793"/>
                </a:lnTo>
                <a:lnTo>
                  <a:pt x="7600556" y="193160"/>
                </a:lnTo>
                <a:lnTo>
                  <a:pt x="7640392" y="190241"/>
                </a:lnTo>
                <a:lnTo>
                  <a:pt x="7707985" y="183468"/>
                </a:lnTo>
                <a:lnTo>
                  <a:pt x="7757476" y="175322"/>
                </a:lnTo>
                <a:lnTo>
                  <a:pt x="7788154" y="158384"/>
                </a:lnTo>
                <a:lnTo>
                  <a:pt x="7778012" y="152492"/>
                </a:lnTo>
                <a:lnTo>
                  <a:pt x="7729295" y="141228"/>
                </a:lnTo>
                <a:lnTo>
                  <a:pt x="7649763" y="130660"/>
                </a:lnTo>
                <a:lnTo>
                  <a:pt x="7601103" y="125637"/>
                </a:lnTo>
                <a:lnTo>
                  <a:pt x="7547933" y="120789"/>
                </a:lnTo>
                <a:lnTo>
                  <a:pt x="7491316" y="116115"/>
                </a:lnTo>
                <a:lnTo>
                  <a:pt x="7432317" y="111617"/>
                </a:lnTo>
                <a:lnTo>
                  <a:pt x="7311430" y="103145"/>
                </a:lnTo>
                <a:lnTo>
                  <a:pt x="7121972" y="90608"/>
                </a:lnTo>
                <a:lnTo>
                  <a:pt x="7057032" y="86075"/>
                </a:lnTo>
                <a:lnTo>
                  <a:pt x="6999785" y="81695"/>
                </a:lnTo>
                <a:lnTo>
                  <a:pt x="6951049" y="77383"/>
                </a:lnTo>
                <a:lnTo>
                  <a:pt x="6911641" y="73056"/>
                </a:lnTo>
                <a:lnTo>
                  <a:pt x="6864081" y="64021"/>
                </a:lnTo>
                <a:lnTo>
                  <a:pt x="6857565" y="59146"/>
                </a:lnTo>
                <a:lnTo>
                  <a:pt x="6863647" y="53920"/>
                </a:lnTo>
                <a:lnTo>
                  <a:pt x="6925699" y="42906"/>
                </a:lnTo>
                <a:lnTo>
                  <a:pt x="6999929" y="37940"/>
                </a:lnTo>
                <a:lnTo>
                  <a:pt x="7047391" y="35624"/>
                </a:lnTo>
                <a:lnTo>
                  <a:pt x="7100935" y="33432"/>
                </a:lnTo>
                <a:lnTo>
                  <a:pt x="7159947" y="31373"/>
                </a:lnTo>
                <a:lnTo>
                  <a:pt x="7223816" y="29454"/>
                </a:lnTo>
                <a:lnTo>
                  <a:pt x="7363673" y="26076"/>
                </a:lnTo>
                <a:lnTo>
                  <a:pt x="7515606" y="23368"/>
                </a:lnTo>
                <a:lnTo>
                  <a:pt x="7638700" y="21494"/>
                </a:lnTo>
                <a:lnTo>
                  <a:pt x="7827518" y="17525"/>
                </a:lnTo>
                <a:lnTo>
                  <a:pt x="782751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664" y="435863"/>
            <a:ext cx="4322826" cy="67741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2464" y="512190"/>
            <a:ext cx="394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005" algn="l"/>
                <a:tab pos="2682240" algn="l"/>
              </a:tabLst>
            </a:pPr>
            <a:r>
              <a:rPr sz="2400" spc="-20" dirty="0"/>
              <a:t>MOST</a:t>
            </a:r>
            <a:r>
              <a:rPr sz="2400" dirty="0"/>
              <a:t>	</a:t>
            </a:r>
            <a:r>
              <a:rPr sz="2400" spc="-10" dirty="0"/>
              <a:t>POPULAR</a:t>
            </a:r>
            <a:r>
              <a:rPr sz="2400" dirty="0"/>
              <a:t>	</a:t>
            </a:r>
            <a:r>
              <a:rPr sz="2400" spc="-10" dirty="0"/>
              <a:t>BRANDS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72212" y="1200911"/>
            <a:ext cx="8464550" cy="3942715"/>
            <a:chOff x="172212" y="1200911"/>
            <a:chExt cx="8464550" cy="3942715"/>
          </a:xfrm>
        </p:grpSpPr>
        <p:sp>
          <p:nvSpPr>
            <p:cNvPr id="5" name="object 5"/>
            <p:cNvSpPr/>
            <p:nvPr/>
          </p:nvSpPr>
          <p:spPr>
            <a:xfrm>
              <a:off x="172212" y="3020567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215" y="1200911"/>
              <a:ext cx="3860291" cy="32689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6988" y="1281683"/>
              <a:ext cx="3758184" cy="31668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9663" y="1308353"/>
            <a:ext cx="332105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572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most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reviewed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brands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spc="-20" dirty="0">
                <a:latin typeface="Bahnschrift" pitchFamily="34" charset="0"/>
                <a:cs typeface="Times New Roman"/>
              </a:rPr>
              <a:t>that </a:t>
            </a:r>
            <a:r>
              <a:rPr sz="1600" b="1" dirty="0">
                <a:latin typeface="Bahnschrift" pitchFamily="34" charset="0"/>
                <a:cs typeface="Times New Roman"/>
              </a:rPr>
              <a:t>has</a:t>
            </a:r>
            <a:r>
              <a:rPr sz="1600" b="1" spc="-5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major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popularity</a:t>
            </a:r>
            <a:r>
              <a:rPr sz="1600" b="1" spc="-5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among </a:t>
            </a:r>
            <a:r>
              <a:rPr sz="1600" b="1" dirty="0">
                <a:latin typeface="Bahnschrift" pitchFamily="34" charset="0"/>
                <a:cs typeface="Times New Roman"/>
              </a:rPr>
              <a:t>users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are </a:t>
            </a:r>
            <a:r>
              <a:rPr sz="1600" b="1" spc="-10" dirty="0">
                <a:latin typeface="Bahnschrift" pitchFamily="34" charset="0"/>
                <a:cs typeface="Times New Roman"/>
              </a:rPr>
              <a:t>Samsung(38.89%), </a:t>
            </a:r>
            <a:r>
              <a:rPr sz="1600" b="1" dirty="0">
                <a:latin typeface="Bahnschrift" pitchFamily="34" charset="0"/>
                <a:cs typeface="Times New Roman"/>
              </a:rPr>
              <a:t>Motorola(9.35%),</a:t>
            </a:r>
            <a:r>
              <a:rPr sz="1600" b="1" spc="-8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LG(13.23%), Huawei(7.39%),</a:t>
            </a:r>
            <a:r>
              <a:rPr sz="1600" b="1" spc="1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HTC(4.09%),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600" b="1" dirty="0">
                <a:latin typeface="Bahnschrift" pitchFamily="34" charset="0"/>
                <a:cs typeface="Times New Roman"/>
              </a:rPr>
              <a:t>Blu(7.97%)</a:t>
            </a:r>
            <a:r>
              <a:rPr sz="1600" b="1" spc="-5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and</a:t>
            </a:r>
            <a:r>
              <a:rPr sz="1600" b="1" spc="-10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Apple(4.04%).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Since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now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know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how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the 	</a:t>
            </a:r>
            <a:r>
              <a:rPr sz="1600" b="1" dirty="0">
                <a:latin typeface="Bahnschrift" pitchFamily="34" charset="0"/>
                <a:cs typeface="Times New Roman"/>
              </a:rPr>
              <a:t>market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is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controlled</a:t>
            </a:r>
            <a:r>
              <a:rPr sz="1600" b="1" spc="-4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by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spc="-20" dirty="0">
                <a:latin typeface="Bahnschrift" pitchFamily="34" charset="0"/>
                <a:cs typeface="Times New Roman"/>
              </a:rPr>
              <a:t>these 	</a:t>
            </a:r>
            <a:r>
              <a:rPr sz="1600" b="1" dirty="0">
                <a:latin typeface="Bahnschrift" pitchFamily="34" charset="0"/>
                <a:cs typeface="Times New Roman"/>
              </a:rPr>
              <a:t>competitors,</a:t>
            </a:r>
            <a:r>
              <a:rPr sz="1600" b="1" spc="-5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can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focus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on</a:t>
            </a:r>
            <a:r>
              <a:rPr sz="1600" b="1" spc="-25" dirty="0">
                <a:latin typeface="Bahnschrift" pitchFamily="34" charset="0"/>
                <a:cs typeface="Times New Roman"/>
              </a:rPr>
              <a:t> the 	</a:t>
            </a:r>
            <a:r>
              <a:rPr sz="1600" b="1" dirty="0">
                <a:latin typeface="Bahnschrift" pitchFamily="34" charset="0"/>
                <a:cs typeface="Times New Roman"/>
              </a:rPr>
              <a:t>features</a:t>
            </a:r>
            <a:r>
              <a:rPr sz="1600" b="1" spc="-6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and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services</a:t>
            </a:r>
            <a:r>
              <a:rPr sz="1600" b="1" spc="-5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provided</a:t>
            </a:r>
            <a:r>
              <a:rPr sz="1600" b="1" spc="500" dirty="0">
                <a:latin typeface="Bahnschrift" pitchFamily="34" charset="0"/>
                <a:cs typeface="Times New Roman"/>
              </a:rPr>
              <a:t> 	</a:t>
            </a:r>
            <a:r>
              <a:rPr sz="1600" b="1" dirty="0">
                <a:latin typeface="Bahnschrift" pitchFamily="34" charset="0"/>
                <a:cs typeface="Times New Roman"/>
              </a:rPr>
              <a:t>by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these</a:t>
            </a:r>
            <a:r>
              <a:rPr sz="1600" b="1" spc="-10" dirty="0">
                <a:latin typeface="Bahnschrift" pitchFamily="34" charset="0"/>
                <a:cs typeface="Times New Roman"/>
              </a:rPr>
              <a:t> brands.</a:t>
            </a:r>
            <a:endParaRPr sz="1600" b="1">
              <a:latin typeface="Bahnschrift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" y="234695"/>
            <a:ext cx="7672705" cy="1165225"/>
            <a:chOff x="792480" y="234695"/>
            <a:chExt cx="7672705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" y="234695"/>
              <a:ext cx="7672578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9356" y="612647"/>
              <a:ext cx="2708910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9195" marR="5080" indent="-2437130">
              <a:lnSpc>
                <a:spcPts val="2980"/>
              </a:lnSpc>
              <a:spcBef>
                <a:spcPts val="509"/>
              </a:spcBef>
            </a:pPr>
            <a:r>
              <a:rPr spc="-25" dirty="0"/>
              <a:t>RATINGS</a:t>
            </a:r>
            <a:r>
              <a:rPr spc="-105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dirty="0"/>
              <a:t>BRANDS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20" dirty="0"/>
              <a:t> </a:t>
            </a:r>
            <a:r>
              <a:rPr spc="-10" dirty="0"/>
              <a:t>RESPECT</a:t>
            </a:r>
            <a:r>
              <a:rPr spc="-165" dirty="0"/>
              <a:t> </a:t>
            </a:r>
            <a:r>
              <a:rPr spc="-25" dirty="0"/>
              <a:t>TO </a:t>
            </a:r>
            <a:r>
              <a:rPr spc="-10" dirty="0"/>
              <a:t>CUSTOMERS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2212" y="1417319"/>
            <a:ext cx="8610600" cy="3726179"/>
            <a:chOff x="172212" y="1417319"/>
            <a:chExt cx="8610600" cy="3726179"/>
          </a:xfrm>
        </p:grpSpPr>
        <p:sp>
          <p:nvSpPr>
            <p:cNvPr id="7" name="object 7"/>
            <p:cNvSpPr/>
            <p:nvPr/>
          </p:nvSpPr>
          <p:spPr>
            <a:xfrm>
              <a:off x="172212" y="3020567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1227" y="1417319"/>
              <a:ext cx="4291583" cy="324916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1443227"/>
              <a:ext cx="4189476" cy="31470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04824" y="1476502"/>
            <a:ext cx="3254375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By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Referring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Customers’ </a:t>
            </a:r>
            <a:r>
              <a:rPr sz="1600" b="1" dirty="0">
                <a:latin typeface="Bahnschrift" pitchFamily="34" charset="0"/>
                <a:cs typeface="Times New Roman"/>
              </a:rPr>
              <a:t>Ratings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with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respect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to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different </a:t>
            </a:r>
            <a:r>
              <a:rPr sz="1600" b="1" dirty="0">
                <a:latin typeface="Bahnschrift" pitchFamily="34" charset="0"/>
                <a:cs typeface="Times New Roman"/>
              </a:rPr>
              <a:t>brands,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observe that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spc="-20" dirty="0">
                <a:latin typeface="Bahnschrift" pitchFamily="34" charset="0"/>
                <a:cs typeface="Times New Roman"/>
              </a:rPr>
              <a:t>even </a:t>
            </a:r>
            <a:r>
              <a:rPr sz="1600" b="1" dirty="0">
                <a:latin typeface="Bahnschrift" pitchFamily="34" charset="0"/>
                <a:cs typeface="Times New Roman"/>
              </a:rPr>
              <a:t>though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Samsung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controls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the </a:t>
            </a:r>
            <a:r>
              <a:rPr sz="1600" b="1" dirty="0">
                <a:latin typeface="Bahnschrift" pitchFamily="34" charset="0"/>
                <a:cs typeface="Times New Roman"/>
              </a:rPr>
              <a:t>major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sector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of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market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in </a:t>
            </a:r>
            <a:r>
              <a:rPr sz="1600" b="1" dirty="0">
                <a:latin typeface="Bahnschrift" pitchFamily="34" charset="0"/>
                <a:cs typeface="Times New Roman"/>
              </a:rPr>
              <a:t>terms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of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popularity,</a:t>
            </a:r>
            <a:r>
              <a:rPr sz="1600" b="1" spc="-6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still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other </a:t>
            </a:r>
            <a:r>
              <a:rPr sz="1600" b="1" dirty="0">
                <a:latin typeface="Bahnschrift" pitchFamily="34" charset="0"/>
                <a:cs typeface="Times New Roman"/>
              </a:rPr>
              <a:t>brands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like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LG,</a:t>
            </a:r>
            <a:r>
              <a:rPr sz="1600" b="1" spc="-10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Apple, Blackberry,</a:t>
            </a:r>
            <a:r>
              <a:rPr sz="1600" b="1" spc="-8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HTC,</a:t>
            </a:r>
            <a:r>
              <a:rPr sz="1600" b="1" spc="-4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Huawei</a:t>
            </a:r>
            <a:r>
              <a:rPr sz="1600" b="1" spc="-45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are </a:t>
            </a:r>
            <a:r>
              <a:rPr sz="1600" b="1" dirty="0">
                <a:latin typeface="Bahnschrift" pitchFamily="34" charset="0"/>
                <a:cs typeface="Times New Roman"/>
              </a:rPr>
              <a:t>positively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related.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9085" indent="-286385">
              <a:lnSpc>
                <a:spcPts val="214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must look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at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features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9085">
              <a:lnSpc>
                <a:spcPts val="2140"/>
              </a:lnSpc>
            </a:pPr>
            <a:r>
              <a:rPr sz="1600" b="1" dirty="0">
                <a:latin typeface="Bahnschrift" pitchFamily="34" charset="0"/>
                <a:cs typeface="Times New Roman"/>
              </a:rPr>
              <a:t>provided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by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these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each</a:t>
            </a:r>
            <a:r>
              <a:rPr sz="1600" b="1" spc="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brand</a:t>
            </a:r>
            <a:r>
              <a:rPr sz="1800" spc="-10" dirty="0">
                <a:latin typeface="Segoe UI Symbol"/>
                <a:cs typeface="Segoe UI Symbol"/>
              </a:rPr>
              <a:t>.</a:t>
            </a:r>
            <a:endParaRPr sz="18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461772"/>
            <a:ext cx="6104382" cy="7871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923" rIns="0" bIns="0" rtlCol="0">
            <a:spAutoFit/>
          </a:bodyPr>
          <a:lstStyle/>
          <a:p>
            <a:pPr marL="751205">
              <a:lnSpc>
                <a:spcPct val="100000"/>
              </a:lnSpc>
              <a:spcBef>
                <a:spcPts val="95"/>
              </a:spcBef>
            </a:pPr>
            <a:r>
              <a:rPr dirty="0"/>
              <a:t>BRANDS</a:t>
            </a:r>
            <a:r>
              <a:rPr spc="-90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PRICE</a:t>
            </a:r>
            <a:r>
              <a:rPr spc="-105" dirty="0"/>
              <a:t> </a:t>
            </a:r>
            <a:r>
              <a:rPr spc="-25" dirty="0"/>
              <a:t>VARIANTS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2212" y="1252727"/>
            <a:ext cx="8694420" cy="3891279"/>
            <a:chOff x="172212" y="1252727"/>
            <a:chExt cx="8694420" cy="3891279"/>
          </a:xfrm>
        </p:grpSpPr>
        <p:sp>
          <p:nvSpPr>
            <p:cNvPr id="5" name="object 5"/>
            <p:cNvSpPr/>
            <p:nvPr/>
          </p:nvSpPr>
          <p:spPr>
            <a:xfrm>
              <a:off x="172212" y="3020567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6408" y="1252727"/>
              <a:ext cx="4840224" cy="34274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179" y="1278635"/>
              <a:ext cx="4738116" cy="332536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1161" y="2149220"/>
            <a:ext cx="27508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price</a:t>
            </a:r>
            <a:r>
              <a:rPr sz="1600" b="1" spc="-4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preferred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by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the </a:t>
            </a:r>
            <a:r>
              <a:rPr sz="1600" b="1" dirty="0">
                <a:latin typeface="Bahnschrift" pitchFamily="34" charset="0"/>
                <a:cs typeface="Times New Roman"/>
              </a:rPr>
              <a:t>customers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lies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in the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range </a:t>
            </a:r>
            <a:r>
              <a:rPr sz="1600" b="1" dirty="0">
                <a:latin typeface="Bahnschrift" pitchFamily="34" charset="0"/>
                <a:cs typeface="Times New Roman"/>
              </a:rPr>
              <a:t>of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150$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-</a:t>
            </a:r>
            <a:r>
              <a:rPr sz="1600" b="1" spc="-20" dirty="0">
                <a:latin typeface="Bahnschrift" pitchFamily="34" charset="0"/>
                <a:cs typeface="Times New Roman"/>
              </a:rPr>
              <a:t> 70$.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9085" marR="1841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This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should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be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price </a:t>
            </a:r>
            <a:r>
              <a:rPr sz="1600" b="1" dirty="0">
                <a:latin typeface="Bahnschrift" pitchFamily="34" charset="0"/>
                <a:cs typeface="Times New Roman"/>
              </a:rPr>
              <a:t>segment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that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should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be </a:t>
            </a:r>
            <a:r>
              <a:rPr sz="1600" b="1" spc="-10" dirty="0">
                <a:latin typeface="Bahnschrift" pitchFamily="34" charset="0"/>
                <a:cs typeface="Times New Roman"/>
              </a:rPr>
              <a:t>targeting.</a:t>
            </a:r>
            <a:endParaRPr sz="1600" b="1">
              <a:latin typeface="Bahnschrift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127" y="201168"/>
            <a:ext cx="6790690" cy="1165225"/>
            <a:chOff x="1024127" y="201168"/>
            <a:chExt cx="6790690" cy="1165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201168"/>
              <a:ext cx="6669785" cy="7871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27" y="579120"/>
              <a:ext cx="6790182" cy="7871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4475" marR="5080" indent="104775">
              <a:lnSpc>
                <a:spcPts val="2980"/>
              </a:lnSpc>
              <a:spcBef>
                <a:spcPts val="509"/>
              </a:spcBef>
            </a:pPr>
            <a:r>
              <a:rPr dirty="0"/>
              <a:t>MOST</a:t>
            </a:r>
            <a:r>
              <a:rPr spc="-140" dirty="0"/>
              <a:t> </a:t>
            </a:r>
            <a:r>
              <a:rPr spc="-90" dirty="0"/>
              <a:t>FAVOURED</a:t>
            </a:r>
            <a:r>
              <a:rPr spc="-50" dirty="0"/>
              <a:t> </a:t>
            </a:r>
            <a:r>
              <a:rPr spc="-35" dirty="0"/>
              <a:t>FEATURES</a:t>
            </a:r>
            <a:r>
              <a:rPr spc="-110" dirty="0"/>
              <a:t> </a:t>
            </a:r>
            <a:r>
              <a:rPr spc="-20" dirty="0"/>
              <a:t>WITH </a:t>
            </a:r>
            <a:r>
              <a:rPr spc="-10" dirty="0"/>
              <a:t>RESPECT</a:t>
            </a:r>
            <a:r>
              <a:rPr spc="-16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CUSTOMERS</a:t>
            </a:r>
            <a:r>
              <a:rPr spc="-85" dirty="0"/>
              <a:t> </a:t>
            </a:r>
            <a:r>
              <a:rPr spc="-10" dirty="0"/>
              <a:t>REVIEWS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2212" y="1316736"/>
            <a:ext cx="8705215" cy="3827145"/>
            <a:chOff x="172212" y="1316736"/>
            <a:chExt cx="8705215" cy="3827145"/>
          </a:xfrm>
        </p:grpSpPr>
        <p:sp>
          <p:nvSpPr>
            <p:cNvPr id="7" name="object 7"/>
            <p:cNvSpPr/>
            <p:nvPr/>
          </p:nvSpPr>
          <p:spPr>
            <a:xfrm>
              <a:off x="172212" y="3020568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3547" y="1316736"/>
              <a:ext cx="4873752" cy="34472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4320" y="1356741"/>
              <a:ext cx="4771644" cy="33310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0291" y="1368044"/>
            <a:ext cx="290576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191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Bahnschrift" pitchFamily="34" charset="0"/>
                <a:cs typeface="Times New Roman"/>
              </a:rPr>
              <a:t>One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of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the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most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desired </a:t>
            </a:r>
            <a:r>
              <a:rPr sz="1600" dirty="0">
                <a:latin typeface="Bahnschrift" pitchFamily="34" charset="0"/>
                <a:cs typeface="Times New Roman"/>
              </a:rPr>
              <a:t>feature</a:t>
            </a:r>
            <a:r>
              <a:rPr sz="1600" spc="-5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includes</a:t>
            </a:r>
            <a:r>
              <a:rPr sz="1600" spc="-4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</a:t>
            </a:r>
            <a:r>
              <a:rPr sz="1600" spc="-35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Display </a:t>
            </a:r>
            <a:r>
              <a:rPr sz="1600" dirty="0">
                <a:latin typeface="Bahnschrift" pitchFamily="34" charset="0"/>
                <a:cs typeface="Times New Roman"/>
              </a:rPr>
              <a:t>size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of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5.1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inches,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Camera </a:t>
            </a:r>
            <a:r>
              <a:rPr sz="1600" dirty="0">
                <a:latin typeface="Bahnschrift" pitchFamily="34" charset="0"/>
                <a:cs typeface="Times New Roman"/>
              </a:rPr>
              <a:t>with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 16MP</a:t>
            </a:r>
            <a:r>
              <a:rPr sz="1600" spc="-6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rear</a:t>
            </a:r>
            <a:r>
              <a:rPr sz="1600" spc="-1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lens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and </a:t>
            </a:r>
            <a:r>
              <a:rPr sz="1600" spc="-50" dirty="0">
                <a:latin typeface="Bahnschrift" pitchFamily="34" charset="0"/>
                <a:cs typeface="Times New Roman"/>
              </a:rPr>
              <a:t>a </a:t>
            </a:r>
            <a:r>
              <a:rPr sz="1600" dirty="0">
                <a:latin typeface="Bahnschrift" pitchFamily="34" charset="0"/>
                <a:cs typeface="Times New Roman"/>
              </a:rPr>
              <a:t>processor</a:t>
            </a:r>
            <a:r>
              <a:rPr sz="1600" spc="-6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having</a:t>
            </a:r>
            <a:r>
              <a:rPr sz="1600" spc="-55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2.5GHz </a:t>
            </a:r>
            <a:r>
              <a:rPr sz="1600" dirty="0">
                <a:latin typeface="Bahnschrift" pitchFamily="34" charset="0"/>
                <a:cs typeface="Times New Roman"/>
              </a:rPr>
              <a:t>cloaking</a:t>
            </a:r>
            <a:r>
              <a:rPr sz="1600" spc="-55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speed.</a:t>
            </a:r>
            <a:endParaRPr sz="1600">
              <a:latin typeface="Bahnschrift" pitchFamily="34" charset="0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latin typeface="Bahnschrift" pitchFamily="34" charset="0"/>
                <a:cs typeface="Times New Roman"/>
              </a:rPr>
              <a:t>Also,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the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all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metal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design </a:t>
            </a:r>
            <a:r>
              <a:rPr sz="1600" spc="-40" dirty="0">
                <a:latin typeface="Bahnschrift" pitchFamily="34" charset="0"/>
                <a:cs typeface="Times New Roman"/>
              </a:rPr>
              <a:t>LTE</a:t>
            </a:r>
            <a:r>
              <a:rPr sz="1600" spc="-3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feature</a:t>
            </a:r>
            <a:r>
              <a:rPr sz="1600" spc="-3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within</a:t>
            </a:r>
            <a:r>
              <a:rPr sz="1600" spc="-114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Android, </a:t>
            </a:r>
            <a:r>
              <a:rPr sz="1600" dirty="0">
                <a:latin typeface="Bahnschrift" pitchFamily="34" charset="0"/>
                <a:cs typeface="Times New Roman"/>
              </a:rPr>
              <a:t>this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gives</a:t>
            </a:r>
            <a:r>
              <a:rPr sz="1600" spc="-2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us</a:t>
            </a:r>
            <a:r>
              <a:rPr sz="1600" spc="-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an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insight</a:t>
            </a:r>
            <a:r>
              <a:rPr sz="1600" spc="-5" dirty="0">
                <a:latin typeface="Bahnschrift" pitchFamily="34" charset="0"/>
                <a:cs typeface="Times New Roman"/>
              </a:rPr>
              <a:t> </a:t>
            </a:r>
            <a:r>
              <a:rPr sz="1600" spc="-20" dirty="0">
                <a:latin typeface="Bahnschrift" pitchFamily="34" charset="0"/>
                <a:cs typeface="Times New Roman"/>
              </a:rPr>
              <a:t>that </a:t>
            </a:r>
            <a:r>
              <a:rPr sz="1600" dirty="0">
                <a:latin typeface="Bahnschrift" pitchFamily="34" charset="0"/>
                <a:cs typeface="Times New Roman"/>
              </a:rPr>
              <a:t>the</a:t>
            </a:r>
            <a:r>
              <a:rPr sz="1600" spc="-3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market</a:t>
            </a:r>
            <a:r>
              <a:rPr sz="1600" spc="-3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we</a:t>
            </a:r>
            <a:r>
              <a:rPr sz="1600" spc="-2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are</a:t>
            </a:r>
            <a:r>
              <a:rPr sz="1600" spc="-35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focusing </a:t>
            </a:r>
            <a:r>
              <a:rPr sz="1600" dirty="0">
                <a:latin typeface="Bahnschrift" pitchFamily="34" charset="0"/>
                <a:cs typeface="Times New Roman"/>
              </a:rPr>
              <a:t>upon</a:t>
            </a:r>
            <a:r>
              <a:rPr sz="1600" spc="-3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is</a:t>
            </a:r>
            <a:r>
              <a:rPr sz="1600" spc="-25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majorly</a:t>
            </a:r>
            <a:r>
              <a:rPr sz="1600" spc="-30" dirty="0">
                <a:latin typeface="Bahnschrift" pitchFamily="34" charset="0"/>
                <a:cs typeface="Times New Roman"/>
              </a:rPr>
              <a:t> </a:t>
            </a:r>
            <a:r>
              <a:rPr sz="1600" dirty="0">
                <a:latin typeface="Bahnschrift" pitchFamily="34" charset="0"/>
                <a:cs typeface="Times New Roman"/>
              </a:rPr>
              <a:t>oriented</a:t>
            </a:r>
            <a:r>
              <a:rPr sz="1600" spc="-45" dirty="0">
                <a:latin typeface="Bahnschrift" pitchFamily="34" charset="0"/>
                <a:cs typeface="Times New Roman"/>
              </a:rPr>
              <a:t> </a:t>
            </a:r>
            <a:r>
              <a:rPr sz="1600" spc="-25" dirty="0">
                <a:latin typeface="Bahnschrift" pitchFamily="34" charset="0"/>
                <a:cs typeface="Times New Roman"/>
              </a:rPr>
              <a:t>to </a:t>
            </a:r>
            <a:r>
              <a:rPr sz="1600" dirty="0">
                <a:latin typeface="Bahnschrift" pitchFamily="34" charset="0"/>
                <a:cs typeface="Times New Roman"/>
              </a:rPr>
              <a:t>open-source</a:t>
            </a:r>
            <a:r>
              <a:rPr sz="1600" spc="-15" dirty="0">
                <a:latin typeface="Bahnschrift" pitchFamily="34" charset="0"/>
                <a:cs typeface="Times New Roman"/>
              </a:rPr>
              <a:t> </a:t>
            </a:r>
            <a:r>
              <a:rPr sz="1600" spc="-10" dirty="0">
                <a:latin typeface="Bahnschrift" pitchFamily="34" charset="0"/>
                <a:cs typeface="Times New Roman"/>
              </a:rPr>
              <a:t>platforms.</a:t>
            </a:r>
            <a:endParaRPr sz="1600">
              <a:latin typeface="Bahnschrift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308" y="335279"/>
            <a:ext cx="7597902" cy="6774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8108" y="411860"/>
            <a:ext cx="714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2790" algn="l"/>
                <a:tab pos="6181090" algn="l"/>
              </a:tabLst>
            </a:pPr>
            <a:r>
              <a:rPr sz="2400" dirty="0"/>
              <a:t>MOST</a:t>
            </a:r>
            <a:r>
              <a:rPr sz="2400" spc="-100" dirty="0"/>
              <a:t> </a:t>
            </a:r>
            <a:r>
              <a:rPr sz="2400" dirty="0"/>
              <a:t>LIKED</a:t>
            </a:r>
            <a:r>
              <a:rPr sz="2400" spc="-55" dirty="0"/>
              <a:t> </a:t>
            </a:r>
            <a:r>
              <a:rPr sz="2400" spc="-30" dirty="0"/>
              <a:t>FEATURE</a:t>
            </a:r>
            <a:r>
              <a:rPr sz="2400" spc="-65" dirty="0"/>
              <a:t> </a:t>
            </a:r>
            <a:r>
              <a:rPr sz="2400" spc="-20" dirty="0"/>
              <a:t>WITH</a:t>
            </a:r>
            <a:r>
              <a:rPr sz="2400" dirty="0"/>
              <a:t>	</a:t>
            </a:r>
            <a:r>
              <a:rPr sz="2400" spc="-10" dirty="0"/>
              <a:t>AVERAGE</a:t>
            </a:r>
            <a:r>
              <a:rPr sz="2400" dirty="0"/>
              <a:t>	</a:t>
            </a:r>
            <a:r>
              <a:rPr sz="2400" spc="-10" dirty="0"/>
              <a:t>PRICE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172212" y="1312163"/>
            <a:ext cx="8821420" cy="3831590"/>
            <a:chOff x="172212" y="1312163"/>
            <a:chExt cx="8821420" cy="3831590"/>
          </a:xfrm>
        </p:grpSpPr>
        <p:sp>
          <p:nvSpPr>
            <p:cNvPr id="5" name="object 5"/>
            <p:cNvSpPr/>
            <p:nvPr/>
          </p:nvSpPr>
          <p:spPr>
            <a:xfrm>
              <a:off x="172212" y="3020568"/>
              <a:ext cx="7827645" cy="2123440"/>
            </a:xfrm>
            <a:custGeom>
              <a:avLst/>
              <a:gdLst/>
              <a:ahLst/>
              <a:cxnLst/>
              <a:rect l="l" t="t" r="r" b="b"/>
              <a:pathLst>
                <a:path w="7827645" h="2123440">
                  <a:moveTo>
                    <a:pt x="7827518" y="0"/>
                  </a:moveTo>
                  <a:lnTo>
                    <a:pt x="7436708" y="5942"/>
                  </a:lnTo>
                  <a:lnTo>
                    <a:pt x="7247937" y="9634"/>
                  </a:lnTo>
                  <a:lnTo>
                    <a:pt x="7063647" y="14137"/>
                  </a:lnTo>
                  <a:lnTo>
                    <a:pt x="6949174" y="17633"/>
                  </a:lnTo>
                  <a:lnTo>
                    <a:pt x="6845537" y="21554"/>
                  </a:lnTo>
                  <a:lnTo>
                    <a:pt x="6798889" y="23681"/>
                  </a:lnTo>
                  <a:lnTo>
                    <a:pt x="6756277" y="25924"/>
                  </a:lnTo>
                  <a:lnTo>
                    <a:pt x="6718143" y="28286"/>
                  </a:lnTo>
                  <a:lnTo>
                    <a:pt x="6657081" y="33380"/>
                  </a:lnTo>
                  <a:lnTo>
                    <a:pt x="6619240" y="38988"/>
                  </a:lnTo>
                  <a:lnTo>
                    <a:pt x="6586922" y="52464"/>
                  </a:lnTo>
                  <a:lnTo>
                    <a:pt x="6592035" y="58373"/>
                  </a:lnTo>
                  <a:lnTo>
                    <a:pt x="6637702" y="69144"/>
                  </a:lnTo>
                  <a:lnTo>
                    <a:pt x="6721150" y="79330"/>
                  </a:lnTo>
                  <a:lnTo>
                    <a:pt x="6773489" y="84509"/>
                  </a:lnTo>
                  <a:lnTo>
                    <a:pt x="6892293" y="95649"/>
                  </a:lnTo>
                  <a:lnTo>
                    <a:pt x="7018088" y="107802"/>
                  </a:lnTo>
                  <a:lnTo>
                    <a:pt x="7079551" y="113151"/>
                  </a:lnTo>
                  <a:lnTo>
                    <a:pt x="7246985" y="126754"/>
                  </a:lnTo>
                  <a:lnTo>
                    <a:pt x="7292911" y="130857"/>
                  </a:lnTo>
                  <a:lnTo>
                    <a:pt x="7331778" y="134936"/>
                  </a:lnTo>
                  <a:lnTo>
                    <a:pt x="7362317" y="139107"/>
                  </a:lnTo>
                  <a:lnTo>
                    <a:pt x="7383256" y="143484"/>
                  </a:lnTo>
                  <a:lnTo>
                    <a:pt x="7393326" y="148182"/>
                  </a:lnTo>
                  <a:lnTo>
                    <a:pt x="7391257" y="153317"/>
                  </a:lnTo>
                  <a:lnTo>
                    <a:pt x="7332240" y="166765"/>
                  </a:lnTo>
                  <a:lnTo>
                    <a:pt x="7268999" y="172714"/>
                  </a:lnTo>
                  <a:lnTo>
                    <a:pt x="7230694" y="175098"/>
                  </a:lnTo>
                  <a:lnTo>
                    <a:pt x="7188308" y="177136"/>
                  </a:lnTo>
                  <a:lnTo>
                    <a:pt x="7142123" y="178864"/>
                  </a:lnTo>
                  <a:lnTo>
                    <a:pt x="7092420" y="180317"/>
                  </a:lnTo>
                  <a:lnTo>
                    <a:pt x="7039483" y="181530"/>
                  </a:lnTo>
                  <a:lnTo>
                    <a:pt x="6925027" y="183383"/>
                  </a:lnTo>
                  <a:lnTo>
                    <a:pt x="6406838" y="188208"/>
                  </a:lnTo>
                  <a:lnTo>
                    <a:pt x="6234313" y="190490"/>
                  </a:lnTo>
                  <a:lnTo>
                    <a:pt x="6119742" y="192475"/>
                  </a:lnTo>
                  <a:lnTo>
                    <a:pt x="6006938" y="194960"/>
                  </a:lnTo>
                  <a:lnTo>
                    <a:pt x="5897114" y="198055"/>
                  </a:lnTo>
                  <a:lnTo>
                    <a:pt x="5791481" y="201870"/>
                  </a:lnTo>
                  <a:lnTo>
                    <a:pt x="5740614" y="204081"/>
                  </a:lnTo>
                  <a:lnTo>
                    <a:pt x="5691248" y="206514"/>
                  </a:lnTo>
                  <a:lnTo>
                    <a:pt x="5643535" y="209182"/>
                  </a:lnTo>
                  <a:lnTo>
                    <a:pt x="5597627" y="212098"/>
                  </a:lnTo>
                  <a:lnTo>
                    <a:pt x="5553674" y="215276"/>
                  </a:lnTo>
                  <a:lnTo>
                    <a:pt x="5511829" y="218731"/>
                  </a:lnTo>
                  <a:lnTo>
                    <a:pt x="5472241" y="222475"/>
                  </a:lnTo>
                  <a:lnTo>
                    <a:pt x="5400447" y="230888"/>
                  </a:lnTo>
                  <a:lnTo>
                    <a:pt x="5325029" y="243594"/>
                  </a:lnTo>
                  <a:lnTo>
                    <a:pt x="5274230" y="259808"/>
                  </a:lnTo>
                  <a:lnTo>
                    <a:pt x="5265208" y="268010"/>
                  </a:lnTo>
                  <a:lnTo>
                    <a:pt x="5265946" y="276272"/>
                  </a:lnTo>
                  <a:lnTo>
                    <a:pt x="5318032" y="301403"/>
                  </a:lnTo>
                  <a:lnTo>
                    <a:pt x="5385627" y="318426"/>
                  </a:lnTo>
                  <a:lnTo>
                    <a:pt x="5426680" y="327013"/>
                  </a:lnTo>
                  <a:lnTo>
                    <a:pt x="5471411" y="335648"/>
                  </a:lnTo>
                  <a:lnTo>
                    <a:pt x="5518952" y="344329"/>
                  </a:lnTo>
                  <a:lnTo>
                    <a:pt x="5727143" y="380733"/>
                  </a:lnTo>
                  <a:lnTo>
                    <a:pt x="5779376" y="390250"/>
                  </a:lnTo>
                  <a:lnTo>
                    <a:pt x="5829341" y="399829"/>
                  </a:lnTo>
                  <a:lnTo>
                    <a:pt x="5876262" y="409487"/>
                  </a:lnTo>
                  <a:lnTo>
                    <a:pt x="5919362" y="419238"/>
                  </a:lnTo>
                  <a:lnTo>
                    <a:pt x="5957863" y="429099"/>
                  </a:lnTo>
                  <a:lnTo>
                    <a:pt x="6017956" y="449214"/>
                  </a:lnTo>
                  <a:lnTo>
                    <a:pt x="6050324" y="469958"/>
                  </a:lnTo>
                  <a:lnTo>
                    <a:pt x="6054167" y="480605"/>
                  </a:lnTo>
                  <a:lnTo>
                    <a:pt x="6048746" y="491457"/>
                  </a:lnTo>
                  <a:lnTo>
                    <a:pt x="6007003" y="513838"/>
                  </a:lnTo>
                  <a:lnTo>
                    <a:pt x="5969127" y="525398"/>
                  </a:lnTo>
                  <a:lnTo>
                    <a:pt x="5911052" y="538802"/>
                  </a:lnTo>
                  <a:lnTo>
                    <a:pt x="5844972" y="550398"/>
                  </a:lnTo>
                  <a:lnTo>
                    <a:pt x="5771334" y="560315"/>
                  </a:lnTo>
                  <a:lnTo>
                    <a:pt x="5731819" y="564685"/>
                  </a:lnTo>
                  <a:lnTo>
                    <a:pt x="5690581" y="568683"/>
                  </a:lnTo>
                  <a:lnTo>
                    <a:pt x="5647676" y="572326"/>
                  </a:lnTo>
                  <a:lnTo>
                    <a:pt x="5603160" y="575629"/>
                  </a:lnTo>
                  <a:lnTo>
                    <a:pt x="5557087" y="578610"/>
                  </a:lnTo>
                  <a:lnTo>
                    <a:pt x="5509515" y="581285"/>
                  </a:lnTo>
                  <a:lnTo>
                    <a:pt x="5460497" y="583668"/>
                  </a:lnTo>
                  <a:lnTo>
                    <a:pt x="5410091" y="585778"/>
                  </a:lnTo>
                  <a:lnTo>
                    <a:pt x="5358352" y="587628"/>
                  </a:lnTo>
                  <a:lnTo>
                    <a:pt x="5305335" y="589237"/>
                  </a:lnTo>
                  <a:lnTo>
                    <a:pt x="5195690" y="591793"/>
                  </a:lnTo>
                  <a:lnTo>
                    <a:pt x="5081603" y="593574"/>
                  </a:lnTo>
                  <a:lnTo>
                    <a:pt x="4963519" y="594709"/>
                  </a:lnTo>
                  <a:lnTo>
                    <a:pt x="4779871" y="595484"/>
                  </a:lnTo>
                  <a:lnTo>
                    <a:pt x="4152949" y="595237"/>
                  </a:lnTo>
                  <a:lnTo>
                    <a:pt x="3997334" y="595902"/>
                  </a:lnTo>
                  <a:lnTo>
                    <a:pt x="3840920" y="597440"/>
                  </a:lnTo>
                  <a:lnTo>
                    <a:pt x="3736407" y="599093"/>
                  </a:lnTo>
                  <a:lnTo>
                    <a:pt x="3631849" y="601348"/>
                  </a:lnTo>
                  <a:lnTo>
                    <a:pt x="3527368" y="604289"/>
                  </a:lnTo>
                  <a:lnTo>
                    <a:pt x="3423089" y="608002"/>
                  </a:lnTo>
                  <a:lnTo>
                    <a:pt x="3319137" y="612573"/>
                  </a:lnTo>
                  <a:lnTo>
                    <a:pt x="3215633" y="618086"/>
                  </a:lnTo>
                  <a:lnTo>
                    <a:pt x="3164089" y="621223"/>
                  </a:lnTo>
                  <a:lnTo>
                    <a:pt x="3112703" y="624628"/>
                  </a:lnTo>
                  <a:lnTo>
                    <a:pt x="3061492" y="628311"/>
                  </a:lnTo>
                  <a:lnTo>
                    <a:pt x="3010470" y="632283"/>
                  </a:lnTo>
                  <a:lnTo>
                    <a:pt x="2959654" y="636554"/>
                  </a:lnTo>
                  <a:lnTo>
                    <a:pt x="2909058" y="641136"/>
                  </a:lnTo>
                  <a:lnTo>
                    <a:pt x="2858698" y="646039"/>
                  </a:lnTo>
                  <a:lnTo>
                    <a:pt x="2808590" y="651274"/>
                  </a:lnTo>
                  <a:lnTo>
                    <a:pt x="2758749" y="656851"/>
                  </a:lnTo>
                  <a:lnTo>
                    <a:pt x="2709191" y="662781"/>
                  </a:lnTo>
                  <a:lnTo>
                    <a:pt x="2659930" y="669075"/>
                  </a:lnTo>
                  <a:lnTo>
                    <a:pt x="2610983" y="675743"/>
                  </a:lnTo>
                  <a:lnTo>
                    <a:pt x="2562365" y="682796"/>
                  </a:lnTo>
                  <a:lnTo>
                    <a:pt x="2514092" y="690244"/>
                  </a:lnTo>
                  <a:lnTo>
                    <a:pt x="2417841" y="706475"/>
                  </a:lnTo>
                  <a:lnTo>
                    <a:pt x="2329584" y="723262"/>
                  </a:lnTo>
                  <a:lnTo>
                    <a:pt x="2248932" y="740595"/>
                  </a:lnTo>
                  <a:lnTo>
                    <a:pt x="2175500" y="758467"/>
                  </a:lnTo>
                  <a:lnTo>
                    <a:pt x="2108899" y="776867"/>
                  </a:lnTo>
                  <a:lnTo>
                    <a:pt x="2048742" y="795787"/>
                  </a:lnTo>
                  <a:lnTo>
                    <a:pt x="1994642" y="815219"/>
                  </a:lnTo>
                  <a:lnTo>
                    <a:pt x="1946212" y="835153"/>
                  </a:lnTo>
                  <a:lnTo>
                    <a:pt x="1903065" y="855581"/>
                  </a:lnTo>
                  <a:lnTo>
                    <a:pt x="1864813" y="876493"/>
                  </a:lnTo>
                  <a:lnTo>
                    <a:pt x="1831070" y="897882"/>
                  </a:lnTo>
                  <a:lnTo>
                    <a:pt x="1775558" y="942050"/>
                  </a:lnTo>
                  <a:lnTo>
                    <a:pt x="1733432" y="988014"/>
                  </a:lnTo>
                  <a:lnTo>
                    <a:pt x="1701594" y="1035704"/>
                  </a:lnTo>
                  <a:lnTo>
                    <a:pt x="1676947" y="1085048"/>
                  </a:lnTo>
                  <a:lnTo>
                    <a:pt x="1656392" y="1135976"/>
                  </a:lnTo>
                  <a:lnTo>
                    <a:pt x="1632654" y="1199409"/>
                  </a:lnTo>
                  <a:lnTo>
                    <a:pt x="1625250" y="1218405"/>
                  </a:lnTo>
                  <a:lnTo>
                    <a:pt x="1609093" y="1257007"/>
                  </a:lnTo>
                  <a:lnTo>
                    <a:pt x="1590380" y="1296441"/>
                  </a:lnTo>
                  <a:lnTo>
                    <a:pt x="1568201" y="1336729"/>
                  </a:lnTo>
                  <a:lnTo>
                    <a:pt x="1541648" y="1377897"/>
                  </a:lnTo>
                  <a:lnTo>
                    <a:pt x="1509810" y="1419966"/>
                  </a:lnTo>
                  <a:lnTo>
                    <a:pt x="1471778" y="1462962"/>
                  </a:lnTo>
                  <a:lnTo>
                    <a:pt x="1426644" y="1506906"/>
                  </a:lnTo>
                  <a:lnTo>
                    <a:pt x="1373497" y="1551822"/>
                  </a:lnTo>
                  <a:lnTo>
                    <a:pt x="1311429" y="1597734"/>
                  </a:lnTo>
                  <a:lnTo>
                    <a:pt x="1276765" y="1621071"/>
                  </a:lnTo>
                  <a:lnTo>
                    <a:pt x="1239530" y="1644666"/>
                  </a:lnTo>
                  <a:lnTo>
                    <a:pt x="1199609" y="1668521"/>
                  </a:lnTo>
                  <a:lnTo>
                    <a:pt x="1156890" y="1692640"/>
                  </a:lnTo>
                  <a:lnTo>
                    <a:pt x="1111258" y="1717025"/>
                  </a:lnTo>
                  <a:lnTo>
                    <a:pt x="1062601" y="1741680"/>
                  </a:lnTo>
                  <a:lnTo>
                    <a:pt x="1010803" y="1766607"/>
                  </a:lnTo>
                  <a:lnTo>
                    <a:pt x="955752" y="1791809"/>
                  </a:lnTo>
                  <a:lnTo>
                    <a:pt x="897334" y="1817290"/>
                  </a:lnTo>
                  <a:lnTo>
                    <a:pt x="835436" y="1843052"/>
                  </a:lnTo>
                  <a:lnTo>
                    <a:pt x="769942" y="1869098"/>
                  </a:lnTo>
                  <a:lnTo>
                    <a:pt x="700741" y="1895430"/>
                  </a:lnTo>
                  <a:lnTo>
                    <a:pt x="627718" y="1922053"/>
                  </a:lnTo>
                  <a:lnTo>
                    <a:pt x="550760" y="1948969"/>
                  </a:lnTo>
                  <a:lnTo>
                    <a:pt x="469752" y="1976180"/>
                  </a:lnTo>
                  <a:lnTo>
                    <a:pt x="384582" y="2003690"/>
                  </a:lnTo>
                  <a:lnTo>
                    <a:pt x="295135" y="2031502"/>
                  </a:lnTo>
                  <a:lnTo>
                    <a:pt x="201298" y="2059618"/>
                  </a:lnTo>
                  <a:lnTo>
                    <a:pt x="102958" y="2088042"/>
                  </a:lnTo>
                  <a:lnTo>
                    <a:pt x="0" y="2116776"/>
                  </a:lnTo>
                  <a:lnTo>
                    <a:pt x="89649" y="2122931"/>
                  </a:lnTo>
                  <a:lnTo>
                    <a:pt x="1600073" y="2122931"/>
                  </a:lnTo>
                  <a:lnTo>
                    <a:pt x="1684180" y="2077863"/>
                  </a:lnTo>
                  <a:lnTo>
                    <a:pt x="1761974" y="2033609"/>
                  </a:lnTo>
                  <a:lnTo>
                    <a:pt x="1833692" y="1990169"/>
                  </a:lnTo>
                  <a:lnTo>
                    <a:pt x="1899572" y="1947547"/>
                  </a:lnTo>
                  <a:lnTo>
                    <a:pt x="1959851" y="1905744"/>
                  </a:lnTo>
                  <a:lnTo>
                    <a:pt x="2014767" y="1864763"/>
                  </a:lnTo>
                  <a:lnTo>
                    <a:pt x="2064559" y="1824605"/>
                  </a:lnTo>
                  <a:lnTo>
                    <a:pt x="2109464" y="1785273"/>
                  </a:lnTo>
                  <a:lnTo>
                    <a:pt x="2149720" y="1746768"/>
                  </a:lnTo>
                  <a:lnTo>
                    <a:pt x="2185564" y="1709093"/>
                  </a:lnTo>
                  <a:lnTo>
                    <a:pt x="2217235" y="1672250"/>
                  </a:lnTo>
                  <a:lnTo>
                    <a:pt x="2244971" y="1636241"/>
                  </a:lnTo>
                  <a:lnTo>
                    <a:pt x="2269009" y="1601067"/>
                  </a:lnTo>
                  <a:lnTo>
                    <a:pt x="2289587" y="1566732"/>
                  </a:lnTo>
                  <a:lnTo>
                    <a:pt x="2321315" y="1500583"/>
                  </a:lnTo>
                  <a:lnTo>
                    <a:pt x="2342059" y="1437811"/>
                  </a:lnTo>
                  <a:lnTo>
                    <a:pt x="2353719" y="1378432"/>
                  </a:lnTo>
                  <a:lnTo>
                    <a:pt x="2358201" y="1322463"/>
                  </a:lnTo>
                  <a:lnTo>
                    <a:pt x="2358343" y="1295763"/>
                  </a:lnTo>
                  <a:lnTo>
                    <a:pt x="2357405" y="1269921"/>
                  </a:lnTo>
                  <a:lnTo>
                    <a:pt x="2355623" y="1244940"/>
                  </a:lnTo>
                  <a:lnTo>
                    <a:pt x="2353235" y="1220821"/>
                  </a:lnTo>
                  <a:lnTo>
                    <a:pt x="2343642" y="1143477"/>
                  </a:lnTo>
                  <a:lnTo>
                    <a:pt x="2340451" y="1112924"/>
                  </a:lnTo>
                  <a:lnTo>
                    <a:pt x="2338635" y="1083484"/>
                  </a:lnTo>
                  <a:lnTo>
                    <a:pt x="2338810" y="1055115"/>
                  </a:lnTo>
                  <a:lnTo>
                    <a:pt x="2341590" y="1027777"/>
                  </a:lnTo>
                  <a:lnTo>
                    <a:pt x="2357425" y="976034"/>
                  </a:lnTo>
                  <a:lnTo>
                    <a:pt x="2391060" y="927933"/>
                  </a:lnTo>
                  <a:lnTo>
                    <a:pt x="2447414" y="883151"/>
                  </a:lnTo>
                  <a:lnTo>
                    <a:pt x="2485648" y="861904"/>
                  </a:lnTo>
                  <a:lnTo>
                    <a:pt x="2531406" y="841366"/>
                  </a:lnTo>
                  <a:lnTo>
                    <a:pt x="2585304" y="821497"/>
                  </a:lnTo>
                  <a:lnTo>
                    <a:pt x="2647955" y="802257"/>
                  </a:lnTo>
                  <a:lnTo>
                    <a:pt x="2719976" y="783604"/>
                  </a:lnTo>
                  <a:lnTo>
                    <a:pt x="2801980" y="765500"/>
                  </a:lnTo>
                  <a:lnTo>
                    <a:pt x="2894584" y="747903"/>
                  </a:lnTo>
                  <a:lnTo>
                    <a:pt x="2937634" y="740545"/>
                  </a:lnTo>
                  <a:lnTo>
                    <a:pt x="2981010" y="733619"/>
                  </a:lnTo>
                  <a:lnTo>
                    <a:pt x="3024719" y="727109"/>
                  </a:lnTo>
                  <a:lnTo>
                    <a:pt x="3068768" y="721005"/>
                  </a:lnTo>
                  <a:lnTo>
                    <a:pt x="3113165" y="715293"/>
                  </a:lnTo>
                  <a:lnTo>
                    <a:pt x="3157917" y="709962"/>
                  </a:lnTo>
                  <a:lnTo>
                    <a:pt x="3203031" y="704997"/>
                  </a:lnTo>
                  <a:lnTo>
                    <a:pt x="3248515" y="700387"/>
                  </a:lnTo>
                  <a:lnTo>
                    <a:pt x="3294375" y="696118"/>
                  </a:lnTo>
                  <a:lnTo>
                    <a:pt x="3340619" y="692179"/>
                  </a:lnTo>
                  <a:lnTo>
                    <a:pt x="3387255" y="688557"/>
                  </a:lnTo>
                  <a:lnTo>
                    <a:pt x="3434290" y="685239"/>
                  </a:lnTo>
                  <a:lnTo>
                    <a:pt x="3481730" y="682213"/>
                  </a:lnTo>
                  <a:lnTo>
                    <a:pt x="3529584" y="679465"/>
                  </a:lnTo>
                  <a:lnTo>
                    <a:pt x="3577858" y="676983"/>
                  </a:lnTo>
                  <a:lnTo>
                    <a:pt x="3626559" y="674755"/>
                  </a:lnTo>
                  <a:lnTo>
                    <a:pt x="3725276" y="671010"/>
                  </a:lnTo>
                  <a:lnTo>
                    <a:pt x="3825790" y="668127"/>
                  </a:lnTo>
                  <a:lnTo>
                    <a:pt x="3928162" y="666007"/>
                  </a:lnTo>
                  <a:lnTo>
                    <a:pt x="4032449" y="664548"/>
                  </a:lnTo>
                  <a:lnTo>
                    <a:pt x="4192598" y="663378"/>
                  </a:lnTo>
                  <a:lnTo>
                    <a:pt x="4413377" y="663189"/>
                  </a:lnTo>
                  <a:lnTo>
                    <a:pt x="4995226" y="664815"/>
                  </a:lnTo>
                  <a:lnTo>
                    <a:pt x="5174060" y="664541"/>
                  </a:lnTo>
                  <a:lnTo>
                    <a:pt x="5351918" y="663340"/>
                  </a:lnTo>
                  <a:lnTo>
                    <a:pt x="5468931" y="661870"/>
                  </a:lnTo>
                  <a:lnTo>
                    <a:pt x="5583985" y="659756"/>
                  </a:lnTo>
                  <a:lnTo>
                    <a:pt x="5696471" y="656907"/>
                  </a:lnTo>
                  <a:lnTo>
                    <a:pt x="5805777" y="653228"/>
                  </a:lnTo>
                  <a:lnTo>
                    <a:pt x="5859048" y="651049"/>
                  </a:lnTo>
                  <a:lnTo>
                    <a:pt x="5911295" y="648628"/>
                  </a:lnTo>
                  <a:lnTo>
                    <a:pt x="5962442" y="645954"/>
                  </a:lnTo>
                  <a:lnTo>
                    <a:pt x="6012414" y="643015"/>
                  </a:lnTo>
                  <a:lnTo>
                    <a:pt x="6061133" y="639799"/>
                  </a:lnTo>
                  <a:lnTo>
                    <a:pt x="6108524" y="636295"/>
                  </a:lnTo>
                  <a:lnTo>
                    <a:pt x="6154510" y="632492"/>
                  </a:lnTo>
                  <a:lnTo>
                    <a:pt x="6199014" y="628377"/>
                  </a:lnTo>
                  <a:lnTo>
                    <a:pt x="6241962" y="623939"/>
                  </a:lnTo>
                  <a:lnTo>
                    <a:pt x="6283276" y="619167"/>
                  </a:lnTo>
                  <a:lnTo>
                    <a:pt x="6322881" y="614049"/>
                  </a:lnTo>
                  <a:lnTo>
                    <a:pt x="6360699" y="608573"/>
                  </a:lnTo>
                  <a:lnTo>
                    <a:pt x="6430673" y="596503"/>
                  </a:lnTo>
                  <a:lnTo>
                    <a:pt x="6492588" y="582863"/>
                  </a:lnTo>
                  <a:lnTo>
                    <a:pt x="6545834" y="567563"/>
                  </a:lnTo>
                  <a:lnTo>
                    <a:pt x="6600310" y="543609"/>
                  </a:lnTo>
                  <a:lnTo>
                    <a:pt x="6620253" y="520462"/>
                  </a:lnTo>
                  <a:lnTo>
                    <a:pt x="6618632" y="509199"/>
                  </a:lnTo>
                  <a:lnTo>
                    <a:pt x="6573899" y="476687"/>
                  </a:lnTo>
                  <a:lnTo>
                    <a:pt x="6516277" y="456108"/>
                  </a:lnTo>
                  <a:lnTo>
                    <a:pt x="6441477" y="436435"/>
                  </a:lnTo>
                  <a:lnTo>
                    <a:pt x="6398991" y="426946"/>
                  </a:lnTo>
                  <a:lnTo>
                    <a:pt x="6353838" y="417693"/>
                  </a:lnTo>
                  <a:lnTo>
                    <a:pt x="6306559" y="408679"/>
                  </a:lnTo>
                  <a:lnTo>
                    <a:pt x="6257697" y="399907"/>
                  </a:lnTo>
                  <a:lnTo>
                    <a:pt x="6207794" y="391381"/>
                  </a:lnTo>
                  <a:lnTo>
                    <a:pt x="6107036" y="375076"/>
                  </a:lnTo>
                  <a:lnTo>
                    <a:pt x="5949708" y="350471"/>
                  </a:lnTo>
                  <a:lnTo>
                    <a:pt x="5893532" y="341348"/>
                  </a:lnTo>
                  <a:lnTo>
                    <a:pt x="5840848" y="332429"/>
                  </a:lnTo>
                  <a:lnTo>
                    <a:pt x="5792411" y="323721"/>
                  </a:lnTo>
                  <a:lnTo>
                    <a:pt x="5748973" y="315230"/>
                  </a:lnTo>
                  <a:lnTo>
                    <a:pt x="5711287" y="306963"/>
                  </a:lnTo>
                  <a:lnTo>
                    <a:pt x="5656184" y="291126"/>
                  </a:lnTo>
                  <a:lnTo>
                    <a:pt x="5633127" y="276265"/>
                  </a:lnTo>
                  <a:lnTo>
                    <a:pt x="5635499" y="269217"/>
                  </a:lnTo>
                  <a:lnTo>
                    <a:pt x="5671809" y="255918"/>
                  </a:lnTo>
                  <a:lnTo>
                    <a:pt x="5739135" y="245394"/>
                  </a:lnTo>
                  <a:lnTo>
                    <a:pt x="5810071" y="237976"/>
                  </a:lnTo>
                  <a:lnTo>
                    <a:pt x="5849020" y="234802"/>
                  </a:lnTo>
                  <a:lnTo>
                    <a:pt x="5890218" y="231953"/>
                  </a:lnTo>
                  <a:lnTo>
                    <a:pt x="5933613" y="229408"/>
                  </a:lnTo>
                  <a:lnTo>
                    <a:pt x="5979152" y="227144"/>
                  </a:lnTo>
                  <a:lnTo>
                    <a:pt x="6026782" y="225139"/>
                  </a:lnTo>
                  <a:lnTo>
                    <a:pt x="6076450" y="223370"/>
                  </a:lnTo>
                  <a:lnTo>
                    <a:pt x="6181689" y="220451"/>
                  </a:lnTo>
                  <a:lnTo>
                    <a:pt x="6294446" y="218209"/>
                  </a:lnTo>
                  <a:lnTo>
                    <a:pt x="6476753" y="215719"/>
                  </a:lnTo>
                  <a:lnTo>
                    <a:pt x="6988884" y="210513"/>
                  </a:lnTo>
                  <a:lnTo>
                    <a:pt x="7176464" y="207783"/>
                  </a:lnTo>
                  <a:lnTo>
                    <a:pt x="7295862" y="205318"/>
                  </a:lnTo>
                  <a:lnTo>
                    <a:pt x="7407941" y="202159"/>
                  </a:lnTo>
                  <a:lnTo>
                    <a:pt x="7460487" y="200273"/>
                  </a:lnTo>
                  <a:lnTo>
                    <a:pt x="7510304" y="198157"/>
                  </a:lnTo>
                  <a:lnTo>
                    <a:pt x="7557094" y="195793"/>
                  </a:lnTo>
                  <a:lnTo>
                    <a:pt x="7600556" y="193160"/>
                  </a:lnTo>
                  <a:lnTo>
                    <a:pt x="7640392" y="190241"/>
                  </a:lnTo>
                  <a:lnTo>
                    <a:pt x="7707985" y="183468"/>
                  </a:lnTo>
                  <a:lnTo>
                    <a:pt x="7757476" y="175322"/>
                  </a:lnTo>
                  <a:lnTo>
                    <a:pt x="7788154" y="158384"/>
                  </a:lnTo>
                  <a:lnTo>
                    <a:pt x="7778012" y="152492"/>
                  </a:lnTo>
                  <a:lnTo>
                    <a:pt x="7729295" y="141228"/>
                  </a:lnTo>
                  <a:lnTo>
                    <a:pt x="7649763" y="130660"/>
                  </a:lnTo>
                  <a:lnTo>
                    <a:pt x="7601103" y="125637"/>
                  </a:lnTo>
                  <a:lnTo>
                    <a:pt x="7547933" y="120789"/>
                  </a:lnTo>
                  <a:lnTo>
                    <a:pt x="7491316" y="116115"/>
                  </a:lnTo>
                  <a:lnTo>
                    <a:pt x="7432317" y="111617"/>
                  </a:lnTo>
                  <a:lnTo>
                    <a:pt x="7311430" y="103145"/>
                  </a:lnTo>
                  <a:lnTo>
                    <a:pt x="7121972" y="90608"/>
                  </a:lnTo>
                  <a:lnTo>
                    <a:pt x="7057032" y="86075"/>
                  </a:lnTo>
                  <a:lnTo>
                    <a:pt x="6999785" y="81695"/>
                  </a:lnTo>
                  <a:lnTo>
                    <a:pt x="6951049" y="77383"/>
                  </a:lnTo>
                  <a:lnTo>
                    <a:pt x="6911641" y="73056"/>
                  </a:lnTo>
                  <a:lnTo>
                    <a:pt x="6864081" y="64021"/>
                  </a:lnTo>
                  <a:lnTo>
                    <a:pt x="6857565" y="59146"/>
                  </a:lnTo>
                  <a:lnTo>
                    <a:pt x="6863647" y="53920"/>
                  </a:lnTo>
                  <a:lnTo>
                    <a:pt x="6925699" y="42906"/>
                  </a:lnTo>
                  <a:lnTo>
                    <a:pt x="6999929" y="37940"/>
                  </a:lnTo>
                  <a:lnTo>
                    <a:pt x="7047391" y="35624"/>
                  </a:lnTo>
                  <a:lnTo>
                    <a:pt x="7100935" y="33432"/>
                  </a:lnTo>
                  <a:lnTo>
                    <a:pt x="7159947" y="31373"/>
                  </a:lnTo>
                  <a:lnTo>
                    <a:pt x="7223816" y="29454"/>
                  </a:lnTo>
                  <a:lnTo>
                    <a:pt x="7363673" y="26076"/>
                  </a:lnTo>
                  <a:lnTo>
                    <a:pt x="7515606" y="23368"/>
                  </a:lnTo>
                  <a:lnTo>
                    <a:pt x="7638700" y="21494"/>
                  </a:lnTo>
                  <a:lnTo>
                    <a:pt x="7827518" y="17525"/>
                  </a:lnTo>
                  <a:lnTo>
                    <a:pt x="7827518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935" y="1312163"/>
              <a:ext cx="5314188" cy="28453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9708" y="1338071"/>
              <a:ext cx="5212080" cy="2743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86004" y="1199515"/>
            <a:ext cx="337248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Although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there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are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many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features </a:t>
            </a:r>
            <a:r>
              <a:rPr sz="1600" b="1" dirty="0">
                <a:latin typeface="Bahnschrift" pitchFamily="34" charset="0"/>
                <a:cs typeface="Times New Roman"/>
              </a:rPr>
              <a:t>which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are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reviews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positively,</a:t>
            </a:r>
            <a:r>
              <a:rPr sz="1600" b="1" spc="-6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but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see</a:t>
            </a:r>
            <a:r>
              <a:rPr sz="1600" b="1" spc="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that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not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all the</a:t>
            </a:r>
            <a:r>
              <a:rPr sz="1600" b="1" spc="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features </a:t>
            </a:r>
            <a:r>
              <a:rPr sz="1600" b="1" dirty="0">
                <a:latin typeface="Bahnschrift" pitchFamily="34" charset="0"/>
                <a:cs typeface="Times New Roman"/>
              </a:rPr>
              <a:t>are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not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cheap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and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far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more</a:t>
            </a:r>
            <a:r>
              <a:rPr sz="1600" b="1" spc="-20" dirty="0">
                <a:latin typeface="Bahnschrift" pitchFamily="34" charset="0"/>
                <a:cs typeface="Times New Roman"/>
              </a:rPr>
              <a:t> than </a:t>
            </a:r>
            <a:r>
              <a:rPr sz="1600" b="1" dirty="0">
                <a:latin typeface="Bahnschrift" pitchFamily="34" charset="0"/>
                <a:cs typeface="Times New Roman"/>
              </a:rPr>
              <a:t>the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price</a:t>
            </a:r>
            <a:r>
              <a:rPr sz="1600" b="1" spc="-4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range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which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</a:t>
            </a:r>
            <a:r>
              <a:rPr sz="1600" b="1" spc="-25" dirty="0">
                <a:latin typeface="Bahnschrift" pitchFamily="34" charset="0"/>
                <a:cs typeface="Times New Roman"/>
              </a:rPr>
              <a:t> are </a:t>
            </a:r>
            <a:r>
              <a:rPr sz="1600" b="1" spc="-10" dirty="0">
                <a:latin typeface="Bahnschrift" pitchFamily="34" charset="0"/>
                <a:cs typeface="Times New Roman"/>
              </a:rPr>
              <a:t>targeting(150$-70$).</a:t>
            </a:r>
            <a:endParaRPr sz="1600" b="1">
              <a:latin typeface="Bahnschrift" pitchFamily="34" charset="0"/>
              <a:cs typeface="Times New Roman"/>
            </a:endParaRPr>
          </a:p>
          <a:p>
            <a:pPr marL="297815" marR="13843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600" b="1" dirty="0">
                <a:latin typeface="Bahnschrift" pitchFamily="34" charset="0"/>
                <a:cs typeface="Times New Roman"/>
              </a:rPr>
              <a:t>The only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feature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which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is 	</a:t>
            </a:r>
            <a:r>
              <a:rPr sz="1600" b="1" dirty="0">
                <a:latin typeface="Bahnschrift" pitchFamily="34" charset="0"/>
                <a:cs typeface="Times New Roman"/>
              </a:rPr>
              <a:t>favored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as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well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as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cost</a:t>
            </a:r>
            <a:r>
              <a:rPr sz="1600" b="1" spc="-30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effective 	</a:t>
            </a:r>
            <a:r>
              <a:rPr sz="1600" b="1" dirty="0">
                <a:latin typeface="Bahnschrift" pitchFamily="34" charset="0"/>
                <a:cs typeface="Times New Roman"/>
              </a:rPr>
              <a:t>includes</a:t>
            </a:r>
            <a:r>
              <a:rPr sz="1600" b="1" spc="-4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</a:t>
            </a:r>
            <a:r>
              <a:rPr sz="1600" b="1" spc="-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display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of</a:t>
            </a:r>
            <a:r>
              <a:rPr sz="1600" b="1" spc="-1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5.7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inches, 	</a:t>
            </a:r>
            <a:r>
              <a:rPr sz="1600" b="1" dirty="0">
                <a:latin typeface="Bahnschrift" pitchFamily="34" charset="0"/>
                <a:cs typeface="Times New Roman"/>
              </a:rPr>
              <a:t>a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camera</a:t>
            </a:r>
            <a:r>
              <a:rPr sz="1600" b="1" spc="-20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of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16</a:t>
            </a:r>
            <a:r>
              <a:rPr sz="1600" b="1" spc="-25" dirty="0">
                <a:latin typeface="Bahnschrift" pitchFamily="34" charset="0"/>
                <a:cs typeface="Times New Roman"/>
              </a:rPr>
              <a:t> </a:t>
            </a:r>
            <a:r>
              <a:rPr sz="1600" b="1" spc="-50" dirty="0">
                <a:latin typeface="Bahnschrift" pitchFamily="34" charset="0"/>
                <a:cs typeface="Times New Roman"/>
              </a:rPr>
              <a:t>MP,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2.7</a:t>
            </a:r>
            <a:r>
              <a:rPr sz="1600" b="1" spc="-35" dirty="0">
                <a:latin typeface="Bahnschrift" pitchFamily="34" charset="0"/>
                <a:cs typeface="Times New Roman"/>
              </a:rPr>
              <a:t> </a:t>
            </a:r>
            <a:r>
              <a:rPr sz="1600" b="1" spc="-25" dirty="0">
                <a:latin typeface="Bahnschrift" pitchFamily="34" charset="0"/>
                <a:cs typeface="Times New Roman"/>
              </a:rPr>
              <a:t>GHz 	</a:t>
            </a:r>
            <a:r>
              <a:rPr sz="1600" b="1" dirty="0">
                <a:latin typeface="Bahnschrift" pitchFamily="34" charset="0"/>
                <a:cs typeface="Times New Roman"/>
              </a:rPr>
              <a:t>processor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along</a:t>
            </a:r>
            <a:r>
              <a:rPr sz="1600" b="1" spc="-15" dirty="0">
                <a:latin typeface="Bahnschrift" pitchFamily="34" charset="0"/>
                <a:cs typeface="Times New Roman"/>
              </a:rPr>
              <a:t> </a:t>
            </a:r>
            <a:r>
              <a:rPr sz="1600" b="1" dirty="0">
                <a:latin typeface="Bahnschrift" pitchFamily="34" charset="0"/>
                <a:cs typeface="Times New Roman"/>
              </a:rPr>
              <a:t>with</a:t>
            </a:r>
            <a:r>
              <a:rPr sz="1600" b="1" spc="-105" dirty="0">
                <a:latin typeface="Bahnschrift" pitchFamily="34" charset="0"/>
                <a:cs typeface="Times New Roman"/>
              </a:rPr>
              <a:t> </a:t>
            </a:r>
            <a:r>
              <a:rPr sz="1600" b="1" spc="-10" dirty="0">
                <a:latin typeface="Bahnschrift" pitchFamily="34" charset="0"/>
                <a:cs typeface="Times New Roman"/>
              </a:rPr>
              <a:t>Android 	</a:t>
            </a:r>
            <a:r>
              <a:rPr sz="1600" b="1" spc="-25" dirty="0">
                <a:latin typeface="Bahnschrift" pitchFamily="34" charset="0"/>
                <a:cs typeface="Times New Roman"/>
              </a:rPr>
              <a:t>OS.</a:t>
            </a:r>
            <a:endParaRPr sz="1600" b="1">
              <a:latin typeface="Bahnschrift" pitchFamily="34" charset="0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BB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394</Words>
  <Application>Microsoft Office PowerPoint</Application>
  <PresentationFormat>On-screen Show (16:9)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    WEB AND SOCIAL MEDIA ANALYTICS</vt:lpstr>
      <vt:lpstr>AGENDA</vt:lpstr>
      <vt:lpstr>OBJECTIVE</vt:lpstr>
      <vt:lpstr>BACKGROUND</vt:lpstr>
      <vt:lpstr>MOST POPULAR BRANDS</vt:lpstr>
      <vt:lpstr>RATINGS OF BRANDS WITH RESPECT TO CUSTOMERS</vt:lpstr>
      <vt:lpstr>BRANDS WITH PRICE VARIANTS</vt:lpstr>
      <vt:lpstr>MOST FAVOURED FEATURES WITH RESPECT TO CUSTOMERS REVIEWS</vt:lpstr>
      <vt:lpstr>MOST LIKED FEATURE WITH AVERAGE PRICE</vt:lpstr>
      <vt:lpstr>FINAL DASHBOARD OF VISUALISATIONS</vt:lpstr>
      <vt:lpstr>RECOMMENDATIONS</vt:lpstr>
      <vt:lpstr>APPENDIX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 FINDING  STRATEGIES  TO ADD MORE VALUE FOR THE BRAND BY PROVIDING MOST  IN DEMAND FEATURES TO THE CUSTOMERS</dc:title>
  <dc:creator>Abhinaya Baskar</dc:creator>
  <cp:lastModifiedBy>Admin</cp:lastModifiedBy>
  <cp:revision>5</cp:revision>
  <dcterms:created xsi:type="dcterms:W3CDTF">2024-09-15T03:23:48Z</dcterms:created>
  <dcterms:modified xsi:type="dcterms:W3CDTF">2024-09-16T12:59:04Z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2024-09-15T00:00:00Z</vt:filetime>
  </property>
  <property fmtid="{D5CDD505-2E9C-101B-9397-08002B2CF9AE}" pid="5" name="Producer">
    <vt:lpwstr>Microsoft® PowerPoint® 2016</vt:lpwstr>
  </property>
</Properties>
</file>