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76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8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5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1AF5F-0B3B-5016-7977-81B7667C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2" y="914400"/>
            <a:ext cx="5901573" cy="1447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00" baseline="0" dirty="0" err="1">
                <a:highlight>
                  <a:srgbClr val="000000"/>
                </a:highlight>
                <a:latin typeface="+mj-lt"/>
                <a:ea typeface="+mj-ea"/>
                <a:cs typeface="+mj-cs"/>
              </a:rPr>
              <a:t>AD_Hoc</a:t>
            </a:r>
            <a:r>
              <a:rPr lang="en-US" kern="1200" cap="all" spc="300" baseline="0" dirty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 Insights</a:t>
            </a:r>
            <a:br>
              <a:rPr lang="en-US" kern="1200" cap="all" spc="300" baseline="0" dirty="0">
                <a:highlight>
                  <a:srgbClr val="000000"/>
                </a:highlight>
                <a:latin typeface="+mj-lt"/>
                <a:ea typeface="+mj-ea"/>
                <a:cs typeface="+mj-cs"/>
              </a:rPr>
            </a:br>
            <a:r>
              <a:rPr lang="en-US" kern="1200" cap="all" spc="300" baseline="0" dirty="0">
                <a:highlight>
                  <a:srgbClr val="000000"/>
                </a:highlight>
                <a:latin typeface="+mj-lt"/>
                <a:ea typeface="+mj-ea"/>
                <a:cs typeface="+mj-cs"/>
              </a:rPr>
              <a:t>Consumer Goods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80F81-D02D-736D-F079-5BE50B8AF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91" y="2884868"/>
            <a:ext cx="5901574" cy="3117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CREATED BY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SUJATA SAINI</a:t>
            </a:r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61EF62F-F3BE-DCBE-009A-4986FD92E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25" y="1526552"/>
            <a:ext cx="3892475" cy="38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AB9593-EB4B-D3FF-9F7A-A65D0BEFF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99"/>
          <a:stretch/>
        </p:blipFill>
        <p:spPr>
          <a:xfrm>
            <a:off x="20" y="-1"/>
            <a:ext cx="12191979" cy="5063112"/>
          </a:xfrm>
          <a:prstGeom prst="rect">
            <a:avLst/>
          </a:prstGeom>
          <a:noFill/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5560043"/>
            <a:ext cx="9524999" cy="564596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/>
              <a:pPr>
                <a:spcAft>
                  <a:spcPts val="600"/>
                </a:spcAft>
              </a:pPr>
              <a:t>9/5/2023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9/5/2023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1032933" y="342625"/>
            <a:ext cx="10279912" cy="2076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B9C5BF1-9A4A-CC34-64D5-7A5F8220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1"/>
            <a:ext cx="11022716" cy="26457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66E9341-0AA0-F438-8958-6D1DA416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56" y="3152729"/>
            <a:ext cx="6490585" cy="243011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7FB2255-D6D6-E132-8936-AACBADEB7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41" y="2970362"/>
            <a:ext cx="3219899" cy="3207772"/>
          </a:xfrm>
          <a:prstGeom prst="rect">
            <a:avLst/>
          </a:prstGeom>
        </p:spPr>
      </p:pic>
      <p:pic>
        <p:nvPicPr>
          <p:cNvPr id="17" name="Picture 1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67E70BEB-FDB0-27DF-14D7-4DDA88794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8" y="5657681"/>
            <a:ext cx="693516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8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9/5/2023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1032933" y="342625"/>
            <a:ext cx="10279912" cy="2076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65D4DC-3513-1291-1384-572D3EAB5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5" y="318100"/>
            <a:ext cx="10660473" cy="2263324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8D67195-86FF-390B-3AF8-890E5055E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2666047"/>
            <a:ext cx="992777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1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9/5/2023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450166" y="342625"/>
            <a:ext cx="10862679" cy="2323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36E4CC1-57B3-44BB-4E53-C06CC154D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50" y="280202"/>
            <a:ext cx="10078247" cy="1996905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5B057E-F1AC-998D-53B5-5C47D4D4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28" y="2769731"/>
            <a:ext cx="10090117" cy="40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3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9/6/2023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450166" y="342624"/>
            <a:ext cx="10994581" cy="28648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40C40A8B-735A-A22F-DCC0-AD16E58C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1" y="370202"/>
            <a:ext cx="10164594" cy="2295845"/>
          </a:xfrm>
          <a:prstGeom prst="rect">
            <a:avLst/>
          </a:prstGeom>
        </p:spPr>
      </p:pic>
      <p:pic>
        <p:nvPicPr>
          <p:cNvPr id="9" name="Picture 8" descr="A white and blue text on a white background&#10;&#10;Description automatically generated">
            <a:extLst>
              <a:ext uri="{FF2B5EF4-FFF2-40B4-BE49-F238E27FC236}">
                <a16:creationId xmlns:a16="http://schemas.microsoft.com/office/drawing/2014/main" id="{9F266510-FD8D-8118-7372-816D7E51E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34" y="3650567"/>
            <a:ext cx="4565636" cy="323588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D452414-E8E6-91A5-9C30-0073CEE48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03" y="3347375"/>
            <a:ext cx="4969825" cy="345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6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9/6/2023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450166" y="342624"/>
            <a:ext cx="10994581" cy="28648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 descr="A graph showing the number of the coronavirus&#10;&#10;Description automatically generated with medium confidence">
            <a:extLst>
              <a:ext uri="{FF2B5EF4-FFF2-40B4-BE49-F238E27FC236}">
                <a16:creationId xmlns:a16="http://schemas.microsoft.com/office/drawing/2014/main" id="{10F6C6A6-B4B7-74E7-617E-7A991B4E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7" y="342624"/>
            <a:ext cx="11717268" cy="57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7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9/6/2023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450166" y="342624"/>
            <a:ext cx="10994581" cy="28648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109FF6B-E4E1-2E82-5FA1-68A357EA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5" y="424434"/>
            <a:ext cx="10116962" cy="270118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5FB96E4-6ED4-D412-6DD8-FB33B15BE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3312188"/>
            <a:ext cx="9761864" cy="338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4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9/6/2023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450166" y="342624"/>
            <a:ext cx="10994581" cy="28648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CC516E1-CC55-EE0F-23B3-3D180052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" y="342624"/>
            <a:ext cx="11404208" cy="57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7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9/6/2023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450166" y="342624"/>
            <a:ext cx="10994581" cy="28648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109CC-5156-EAA4-0900-167567C2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342624"/>
            <a:ext cx="11717269" cy="59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4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9/6/2023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450166" y="342624"/>
            <a:ext cx="10994581" cy="28648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60D8361-D2BC-E37E-0D1F-6DA8C19A8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276259"/>
            <a:ext cx="11089462" cy="4163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83BF7-8456-8C45-C99E-20DCB77E4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89" y="4700355"/>
            <a:ext cx="10173558" cy="12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398-56D7-538F-6249-1C803AF0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52371" y="160337"/>
            <a:ext cx="1542189" cy="7540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10000"/>
              </a:lnSpc>
            </a:pPr>
            <a:br>
              <a:rPr lang="en-NZ" sz="2200" dirty="0"/>
            </a:br>
            <a:br>
              <a:rPr lang="en-NZ" sz="2200" dirty="0"/>
            </a:br>
            <a:br>
              <a:rPr lang="en-NZ" sz="2200" dirty="0"/>
            </a:br>
            <a:br>
              <a:rPr lang="en-NZ" sz="900" dirty="0">
                <a:latin typeface="Abadi Extra Light" panose="020F0502020204030204" pitchFamily="34" charset="0"/>
              </a:rPr>
            </a:br>
            <a: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  <a:t>WHY</a:t>
            </a:r>
            <a:b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</a:br>
            <a:b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</a:br>
            <a:b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</a:br>
            <a:b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</a:br>
            <a:b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</a:br>
            <a: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  <a:t>     ?</a:t>
            </a:r>
            <a:b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</a:br>
            <a: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  <a:t>oBJECTIVE</a:t>
            </a:r>
            <a:br>
              <a:rPr lang="en-NZ" sz="900" dirty="0">
                <a:solidFill>
                  <a:schemeClr val="bg1"/>
                </a:solidFill>
                <a:latin typeface="Abadi Extra Light" panose="020F0502020204030204" pitchFamily="34" charset="0"/>
              </a:rPr>
            </a:br>
            <a:endParaRPr lang="en-NZ" sz="900" dirty="0">
              <a:solidFill>
                <a:schemeClr val="bg1"/>
              </a:solidFill>
              <a:latin typeface="Abadi Extra Light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70A2-F1D7-3A40-10AB-5E143E11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914400"/>
            <a:ext cx="10625229" cy="5029200"/>
          </a:xfrm>
        </p:spPr>
        <p:txBody>
          <a:bodyPr>
            <a:normAutofit/>
          </a:bodyPr>
          <a:lstStyle/>
          <a:p>
            <a:endParaRPr lang="en-NZ" dirty="0"/>
          </a:p>
          <a:p>
            <a:pPr marL="0" indent="0">
              <a:buNone/>
            </a:pPr>
            <a:r>
              <a:rPr lang="en-NZ" b="1" dirty="0">
                <a:latin typeface="Arial Black" panose="020B0A04020102020204" pitchFamily="34" charset="0"/>
              </a:rPr>
              <a:t>Why?</a:t>
            </a:r>
          </a:p>
          <a:p>
            <a:pPr marL="0" indent="0">
              <a:buNone/>
            </a:pPr>
            <a:r>
              <a:rPr lang="en-NZ" b="1" dirty="0">
                <a:latin typeface="Arial Black" panose="020B0A04020102020204" pitchFamily="34" charset="0"/>
              </a:rPr>
              <a:t>objective</a:t>
            </a:r>
          </a:p>
          <a:p>
            <a:pPr marL="0" indent="0">
              <a:buNone/>
            </a:pPr>
            <a:r>
              <a:rPr lang="en-NZ" b="1" dirty="0">
                <a:latin typeface="Arial Black" panose="020B0A04020102020204" pitchFamily="34" charset="0"/>
              </a:rPr>
              <a:t>                                                                                         WHAT ?</a:t>
            </a:r>
          </a:p>
          <a:p>
            <a:pPr marL="0" indent="0">
              <a:buNone/>
            </a:pPr>
            <a:r>
              <a:rPr lang="en-NZ" b="1" dirty="0">
                <a:latin typeface="Arial Black" panose="020B0A04020102020204" pitchFamily="34" charset="0"/>
              </a:rPr>
              <a:t>                                                                          Company’s details and market</a:t>
            </a:r>
          </a:p>
          <a:p>
            <a:endParaRPr lang="en-NZ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NZ" b="1" dirty="0">
                <a:latin typeface="Arial Black" panose="020B0A04020102020204" pitchFamily="34" charset="0"/>
              </a:rPr>
              <a:t>     How?</a:t>
            </a:r>
          </a:p>
          <a:p>
            <a:pPr marL="0" indent="0">
              <a:buNone/>
            </a:pPr>
            <a:r>
              <a:rPr lang="en-NZ" b="1" dirty="0">
                <a:latin typeface="Arial Black" panose="020B0A04020102020204" pitchFamily="34" charset="0"/>
              </a:rPr>
              <a:t>                                                                                                                              Data, requests, and tools  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9/5/2023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DEA55D3-9E3C-420C-AD74-64269951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F6C2FC2-1EAC-4A19-915E-364DE8B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Picture 5" descr="A yellow cartoon face with blue eyes and a hand on his chin&#10;&#10;Description automatically generated">
            <a:extLst>
              <a:ext uri="{FF2B5EF4-FFF2-40B4-BE49-F238E27FC236}">
                <a16:creationId xmlns:a16="http://schemas.microsoft.com/office/drawing/2014/main" id="{8DC39F7F-6354-845B-663B-2E0733E8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835" y="1885071"/>
            <a:ext cx="1974166" cy="15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7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DFF7-9470-EB4B-DBC4-23EC13F4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74073"/>
            <a:ext cx="11273226" cy="5569527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                                             Company Details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467B09-BAA7-CFF3-FBB8-52784B5A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086" y="228601"/>
            <a:ext cx="9181514" cy="685799"/>
          </a:xfrm>
        </p:spPr>
        <p:txBody>
          <a:bodyPr/>
          <a:lstStyle/>
          <a:p>
            <a:r>
              <a:rPr lang="en-NZ" dirty="0"/>
              <a:t>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497A1-E665-CA3C-52DC-2E260660881D}"/>
              </a:ext>
            </a:extLst>
          </p:cNvPr>
          <p:cNvSpPr txBox="1"/>
          <p:nvPr/>
        </p:nvSpPr>
        <p:spPr>
          <a:xfrm>
            <a:off x="253218" y="1814732"/>
            <a:ext cx="11619914" cy="610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NZ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Atliq</a:t>
            </a:r>
            <a:r>
              <a:rPr lang="en-NZ" dirty="0">
                <a:solidFill>
                  <a:schemeClr val="accent1"/>
                </a:solidFill>
                <a:latin typeface="Arial Black" panose="020B0A04020102020204" pitchFamily="34" charset="0"/>
              </a:rPr>
              <a:t> hardware</a:t>
            </a:r>
            <a:r>
              <a:rPr lang="en-NZ" dirty="0">
                <a:latin typeface="Arial Black" panose="020B0A04020102020204" pitchFamily="34" charset="0"/>
              </a:rPr>
              <a:t>(fictitious corporation)is one of the major computer hardware manufacturers in India, with a strong presence in other nations.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Arial Black" panose="020B0A04020102020204" pitchFamily="34" charset="0"/>
              </a:rPr>
              <a:t>Nevertheless, the management did note that they </a:t>
            </a:r>
            <a:r>
              <a:rPr lang="en-NZ" dirty="0">
                <a:solidFill>
                  <a:schemeClr val="accent1"/>
                </a:solidFill>
                <a:latin typeface="Arial Black" panose="020B0A04020102020204" pitchFamily="34" charset="0"/>
              </a:rPr>
              <a:t>do not have sufficient insights </a:t>
            </a:r>
            <a:r>
              <a:rPr lang="en-NZ" dirty="0">
                <a:latin typeface="Arial Black" panose="020B0A04020102020204" pitchFamily="34" charset="0"/>
              </a:rPr>
              <a:t>to make prompt, wise, and data–informed judgments.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Arial Black" panose="020B0A04020102020204" pitchFamily="34" charset="0"/>
              </a:rPr>
              <a:t> Plain to </a:t>
            </a:r>
            <a:r>
              <a:rPr lang="en-NZ" dirty="0">
                <a:solidFill>
                  <a:schemeClr val="accent1"/>
                </a:solidFill>
                <a:latin typeface="Arial Black" panose="020B0A04020102020204" pitchFamily="34" charset="0"/>
              </a:rPr>
              <a:t>expand</a:t>
            </a:r>
            <a:r>
              <a:rPr lang="en-NZ" dirty="0">
                <a:latin typeface="Arial Black" panose="020B0A04020102020204" pitchFamily="34" charset="0"/>
              </a:rPr>
              <a:t> the data analytics team by adding junior data analysts.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Arial Black" panose="020B0A04020102020204" pitchFamily="34" charset="0"/>
              </a:rPr>
              <a:t>To access candidates, Data analytics director, Tony Sharma plans to conduct a SQL challenge to evaluate both tech and soft skills.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Arial Black" panose="020B0A04020102020204" pitchFamily="34" charset="0"/>
              </a:rPr>
              <a:t>The company seeks insights for </a:t>
            </a:r>
            <a:r>
              <a:rPr lang="en-NZ" dirty="0">
                <a:solidFill>
                  <a:schemeClr val="accent1"/>
                </a:solidFill>
                <a:latin typeface="Arial Black" panose="020B0A04020102020204" pitchFamily="34" charset="0"/>
              </a:rPr>
              <a:t>10 ad hoc </a:t>
            </a:r>
            <a:r>
              <a:rPr lang="en-NZ" dirty="0">
                <a:latin typeface="Arial Black" panose="020B0A04020102020204" pitchFamily="34" charset="0"/>
              </a:rPr>
              <a:t>requests.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NZ" dirty="0">
              <a:latin typeface="Arial Black" panose="020B0A04020102020204" pitchFamily="34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NZ" dirty="0">
              <a:latin typeface="Arial Black" panose="020B0A04020102020204" pitchFamily="34" charset="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NZ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3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DFF7-9470-EB4B-DBC4-23EC13F4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74073"/>
            <a:ext cx="11273226" cy="5569527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                                             Company Details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467B09-BAA7-CFF3-FBB8-52784B5A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228601"/>
            <a:ext cx="10588283" cy="685799"/>
          </a:xfrm>
        </p:spPr>
        <p:txBody>
          <a:bodyPr/>
          <a:lstStyle/>
          <a:p>
            <a:r>
              <a:rPr lang="en-NZ" dirty="0"/>
              <a:t>Company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75A6-B11F-603B-3395-A2A88EC009C1}"/>
              </a:ext>
            </a:extLst>
          </p:cNvPr>
          <p:cNvSpPr txBox="1"/>
          <p:nvPr/>
        </p:nvSpPr>
        <p:spPr>
          <a:xfrm>
            <a:off x="187035" y="1808018"/>
            <a:ext cx="44888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Fiscal YEAR</a:t>
            </a:r>
          </a:p>
          <a:p>
            <a:endParaRPr lang="en-NZ" dirty="0"/>
          </a:p>
          <a:p>
            <a:r>
              <a:rPr lang="en-NZ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SEPTEMBER 2019-AUGUST 2020</a:t>
            </a:r>
          </a:p>
          <a:p>
            <a:r>
              <a:rPr lang="en-NZ" dirty="0">
                <a:solidFill>
                  <a:schemeClr val="tx2">
                    <a:lumMod val="25000"/>
                    <a:lumOff val="75000"/>
                  </a:schemeClr>
                </a:solidFill>
                <a:latin typeface="Arial Black" panose="020B0A04020102020204" pitchFamily="34" charset="0"/>
              </a:rPr>
              <a:t>                  </a:t>
            </a:r>
            <a:r>
              <a:rPr lang="en-NZ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FY 2020</a:t>
            </a:r>
          </a:p>
          <a:p>
            <a:endParaRPr lang="en-NZ" dirty="0"/>
          </a:p>
          <a:p>
            <a:r>
              <a:rPr lang="en-NZ" dirty="0">
                <a:latin typeface="Arial Black" panose="020B0A04020102020204" pitchFamily="34" charset="0"/>
              </a:rPr>
              <a:t>SEPTEMBER 2020-AUGUST 2021</a:t>
            </a:r>
          </a:p>
          <a:p>
            <a:r>
              <a:rPr lang="en-NZ" dirty="0">
                <a:latin typeface="Arial Black" panose="020B0A04020102020204" pitchFamily="34" charset="0"/>
              </a:rPr>
              <a:t>                  </a:t>
            </a:r>
            <a:r>
              <a:rPr lang="en-NZ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FY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3CB95-CD4E-8076-69E2-382E383DAF5E}"/>
              </a:ext>
            </a:extLst>
          </p:cNvPr>
          <p:cNvSpPr txBox="1"/>
          <p:nvPr/>
        </p:nvSpPr>
        <p:spPr>
          <a:xfrm>
            <a:off x="318654" y="955962"/>
            <a:ext cx="101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>
                <a:latin typeface="Arial Black" panose="020B0A04020102020204" pitchFamily="34" charset="0"/>
              </a:rPr>
              <a:t>Atliq</a:t>
            </a:r>
            <a:r>
              <a:rPr lang="en-NZ" dirty="0">
                <a:latin typeface="Arial Black" panose="020B0A04020102020204" pitchFamily="34" charset="0"/>
              </a:rPr>
              <a:t> Hardware is a computer hardware  and accessory manufacturer</a:t>
            </a:r>
            <a:r>
              <a:rPr lang="en-NZ" dirty="0"/>
              <a:t>.</a:t>
            </a:r>
          </a:p>
        </p:txBody>
      </p:sp>
      <p:pic>
        <p:nvPicPr>
          <p:cNvPr id="9" name="Picture 8" descr="A diagram of different types of data&#10;&#10;Description automatically generated">
            <a:extLst>
              <a:ext uri="{FF2B5EF4-FFF2-40B4-BE49-F238E27FC236}">
                <a16:creationId xmlns:a16="http://schemas.microsoft.com/office/drawing/2014/main" id="{3CB780F6-37FD-2D3D-4232-DD86019F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63" y="1808018"/>
            <a:ext cx="6293263" cy="43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map with white text&#10;&#10;Description automatically generated">
            <a:extLst>
              <a:ext uri="{FF2B5EF4-FFF2-40B4-BE49-F238E27FC236}">
                <a16:creationId xmlns:a16="http://schemas.microsoft.com/office/drawing/2014/main" id="{765A2084-7EF3-C43B-5F88-86E689C284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E6FC6D-78DE-882B-6975-15CC4A7F4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86" y="914400"/>
            <a:ext cx="4294414" cy="3848100"/>
          </a:xfrm>
        </p:spPr>
        <p:txBody>
          <a:bodyPr>
            <a:normAutofit/>
          </a:bodyPr>
          <a:lstStyle/>
          <a:p>
            <a:pPr algn="r"/>
            <a:r>
              <a:rPr lang="en-NZ" dirty="0"/>
              <a:t>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6" y="5075227"/>
            <a:ext cx="4294414" cy="906473"/>
          </a:xfrm>
        </p:spPr>
        <p:txBody>
          <a:bodyPr/>
          <a:lstStyle/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8FEC7935-71D6-461E-AB51-B328907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8F562DE-4229-4666-BFBF-0946D4048CB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9/5/2023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4D9C2E7B-C261-4427-8970-90F1E8DC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443A0C7-3A61-432A-81C6-40FB2C60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3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20C3F6-623B-6F8C-F281-68D88BB0A2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r="10822" b="-1"/>
          <a:stretch/>
        </p:blipFill>
        <p:spPr>
          <a:xfrm>
            <a:off x="-1" y="10"/>
            <a:ext cx="12192000" cy="68579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78DA2-FECE-83E9-65B6-4C24D8E73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76740"/>
            <a:ext cx="1997612" cy="1159691"/>
          </a:xfrm>
        </p:spPr>
        <p:txBody>
          <a:bodyPr anchor="t">
            <a:normAutofit/>
          </a:bodyPr>
          <a:lstStyle/>
          <a:p>
            <a:r>
              <a:rPr lang="en-NZ" sz="1000" dirty="0"/>
              <a:t>DATA ,Requests and  Tool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357235" cy="9064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D473ED7E-BC30-4C26-8A9B-4B3EBD2A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D32076-1A45-4B25-A7B2-1A1ABE3C076F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9/5/2023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26821172-B493-47F7-94BD-54EC7A3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1414B732-7187-427B-B84B-E95823CF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040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9/5/2023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1032933" y="342625"/>
            <a:ext cx="10279912" cy="2076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83D6668E-C7DD-B2EB-1A81-56B210C02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9" y="324444"/>
            <a:ext cx="8998129" cy="1828800"/>
          </a:xfrm>
          <a:prstGeom prst="rect">
            <a:avLst/>
          </a:prstGeom>
        </p:spPr>
      </p:pic>
      <p:pic>
        <p:nvPicPr>
          <p:cNvPr id="9" name="Picture 8" descr="A map of the world&#10;&#10;Description automatically generated">
            <a:extLst>
              <a:ext uri="{FF2B5EF4-FFF2-40B4-BE49-F238E27FC236}">
                <a16:creationId xmlns:a16="http://schemas.microsoft.com/office/drawing/2014/main" id="{942D49A2-45EB-DDD0-7425-AF375870F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8" y="2504515"/>
            <a:ext cx="8525735" cy="41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0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9/5/2023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1032933" y="342625"/>
            <a:ext cx="10279912" cy="2076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66E1927-E5DA-3999-AA7E-9679AEE79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19" y="342625"/>
            <a:ext cx="10212726" cy="198744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0CA8303-83B1-C1A8-4560-A178FD6BF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46" y="2719007"/>
            <a:ext cx="9792474" cy="41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7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7" y="589936"/>
            <a:ext cx="8998130" cy="1828800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7" y="5075226"/>
            <a:ext cx="6835033" cy="86837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2EE2823-64C3-46F2-B7A9-6E319F6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872999A-D3BE-4D10-A67D-D9BB4396FA64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9/5/2023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6705707-AF6D-4CBD-86B0-20EFADB8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036C6F61-652F-4469-BD8B-84DD42C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8235C-95E0-A426-2BE6-BEE9A756F026}"/>
              </a:ext>
            </a:extLst>
          </p:cNvPr>
          <p:cNvSpPr/>
          <p:nvPr/>
        </p:nvSpPr>
        <p:spPr>
          <a:xfrm>
            <a:off x="1032933" y="342625"/>
            <a:ext cx="10279912" cy="20761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3382E-66B2-B7B1-F265-E73109085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37" y="589936"/>
            <a:ext cx="9907383" cy="145645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3F876D-4A16-1A00-9643-64AA21B71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02" y="2583473"/>
            <a:ext cx="7083562" cy="41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78406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264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 Extra Light</vt:lpstr>
      <vt:lpstr>Arial</vt:lpstr>
      <vt:lpstr>Arial Black</vt:lpstr>
      <vt:lpstr>Grandview</vt:lpstr>
      <vt:lpstr>Grandview Display</vt:lpstr>
      <vt:lpstr>CitationVTI</vt:lpstr>
      <vt:lpstr>AD_Hoc Insights Consumer Goods</vt:lpstr>
      <vt:lpstr>    WHY          ? oBJECTIVE </vt:lpstr>
      <vt:lpstr>Objectives</vt:lpstr>
      <vt:lpstr>Company Details</vt:lpstr>
      <vt:lpstr> </vt:lpstr>
      <vt:lpstr>DATA ,Requests and 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AD_Hoc Insights Consumer Goods</dc:title>
  <dc:creator>Sujata Saini</dc:creator>
  <cp:lastModifiedBy>Sujata Saini</cp:lastModifiedBy>
  <cp:revision>6</cp:revision>
  <dcterms:created xsi:type="dcterms:W3CDTF">2023-09-05T00:13:20Z</dcterms:created>
  <dcterms:modified xsi:type="dcterms:W3CDTF">2023-09-05T23:40:59Z</dcterms:modified>
</cp:coreProperties>
</file>