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 id="2147483713" r:id="rId2"/>
  </p:sldMasterIdLst>
  <p:sldIdLst>
    <p:sldId id="256" r:id="rId3"/>
    <p:sldId id="258" r:id="rId4"/>
    <p:sldId id="260" r:id="rId5"/>
    <p:sldId id="261" r:id="rId6"/>
    <p:sldId id="262" r:id="rId7"/>
    <p:sldId id="264" r:id="rId8"/>
    <p:sldId id="265" r:id="rId9"/>
    <p:sldId id="267" r:id="rId10"/>
    <p:sldId id="270" r:id="rId11"/>
    <p:sldId id="275" r:id="rId12"/>
    <p:sldId id="279" r:id="rId13"/>
    <p:sldId id="271" r:id="rId14"/>
    <p:sldId id="276" r:id="rId15"/>
    <p:sldId id="277" r:id="rId16"/>
    <p:sldId id="278" r:id="rId17"/>
    <p:sldId id="274"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9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p:scale>
          <a:sx n="100" d="100"/>
          <a:sy n="100" d="100"/>
        </p:scale>
        <p:origin x="990"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DB79FAC-59EF-4C4F-B110-603988276910}"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2F712A-910F-4669-9689-2C83C9661DA0}" type="slidenum">
              <a:rPr lang="en-US" smtClean="0"/>
              <a:t>‹#›</a:t>
            </a:fld>
            <a:endParaRPr lang="en-US"/>
          </a:p>
        </p:txBody>
      </p:sp>
    </p:spTree>
    <p:extLst>
      <p:ext uri="{BB962C8B-B14F-4D97-AF65-F5344CB8AC3E}">
        <p14:creationId xmlns:p14="http://schemas.microsoft.com/office/powerpoint/2010/main" val="2088375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B79FAC-59EF-4C4F-B110-603988276910}"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2F712A-910F-4669-9689-2C83C9661DA0}" type="slidenum">
              <a:rPr lang="en-US" smtClean="0"/>
              <a:t>‹#›</a:t>
            </a:fld>
            <a:endParaRPr lang="en-US"/>
          </a:p>
        </p:txBody>
      </p:sp>
    </p:spTree>
    <p:extLst>
      <p:ext uri="{BB962C8B-B14F-4D97-AF65-F5344CB8AC3E}">
        <p14:creationId xmlns:p14="http://schemas.microsoft.com/office/powerpoint/2010/main" val="3786291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B79FAC-59EF-4C4F-B110-603988276910}"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2F712A-910F-4669-9689-2C83C9661DA0}" type="slidenum">
              <a:rPr lang="en-US" smtClean="0"/>
              <a:t>‹#›</a:t>
            </a:fld>
            <a:endParaRPr lang="en-US"/>
          </a:p>
        </p:txBody>
      </p:sp>
    </p:spTree>
    <p:extLst>
      <p:ext uri="{BB962C8B-B14F-4D97-AF65-F5344CB8AC3E}">
        <p14:creationId xmlns:p14="http://schemas.microsoft.com/office/powerpoint/2010/main" val="3380587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B79FAC-59EF-4C4F-B110-603988276910}"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2F712A-910F-4669-9689-2C83C9661DA0}" type="slidenum">
              <a:rPr lang="en-US" smtClean="0"/>
              <a:t>‹#›</a:t>
            </a:fld>
            <a:endParaRPr lang="en-US"/>
          </a:p>
        </p:txBody>
      </p:sp>
    </p:spTree>
    <p:extLst>
      <p:ext uri="{BB962C8B-B14F-4D97-AF65-F5344CB8AC3E}">
        <p14:creationId xmlns:p14="http://schemas.microsoft.com/office/powerpoint/2010/main" val="1809300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B79FAC-59EF-4C4F-B110-603988276910}"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2F712A-910F-4669-9689-2C83C9661DA0}" type="slidenum">
              <a:rPr lang="en-US" smtClean="0"/>
              <a:t>‹#›</a:t>
            </a:fld>
            <a:endParaRPr lang="en-US"/>
          </a:p>
        </p:txBody>
      </p:sp>
    </p:spTree>
    <p:extLst>
      <p:ext uri="{BB962C8B-B14F-4D97-AF65-F5344CB8AC3E}">
        <p14:creationId xmlns:p14="http://schemas.microsoft.com/office/powerpoint/2010/main" val="1998504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B79FAC-59EF-4C4F-B110-603988276910}"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2F712A-910F-4669-9689-2C83C9661DA0}" type="slidenum">
              <a:rPr lang="en-US" smtClean="0"/>
              <a:t>‹#›</a:t>
            </a:fld>
            <a:endParaRPr lang="en-US"/>
          </a:p>
        </p:txBody>
      </p:sp>
    </p:spTree>
    <p:extLst>
      <p:ext uri="{BB962C8B-B14F-4D97-AF65-F5344CB8AC3E}">
        <p14:creationId xmlns:p14="http://schemas.microsoft.com/office/powerpoint/2010/main" val="37416985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B79FAC-59EF-4C4F-B110-603988276910}"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2F712A-910F-4669-9689-2C83C9661DA0}" type="slidenum">
              <a:rPr lang="en-US" smtClean="0"/>
              <a:t>‹#›</a:t>
            </a:fld>
            <a:endParaRPr lang="en-US"/>
          </a:p>
        </p:txBody>
      </p:sp>
    </p:spTree>
    <p:extLst>
      <p:ext uri="{BB962C8B-B14F-4D97-AF65-F5344CB8AC3E}">
        <p14:creationId xmlns:p14="http://schemas.microsoft.com/office/powerpoint/2010/main" val="3484922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B79FAC-59EF-4C4F-B110-603988276910}" type="datetimeFigureOut">
              <a:rPr lang="en-US" smtClean="0"/>
              <a:t>3/11/2023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2F712A-910F-4669-9689-2C83C9661DA0}" type="slidenum">
              <a:rPr lang="en-US" smtClean="0"/>
              <a:t>‹#›</a:t>
            </a:fld>
            <a:endParaRPr lang="en-US"/>
          </a:p>
        </p:txBody>
      </p:sp>
    </p:spTree>
    <p:extLst>
      <p:ext uri="{BB962C8B-B14F-4D97-AF65-F5344CB8AC3E}">
        <p14:creationId xmlns:p14="http://schemas.microsoft.com/office/powerpoint/2010/main" val="1839863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B79FAC-59EF-4C4F-B110-603988276910}" type="datetimeFigureOut">
              <a:rPr lang="en-US" smtClean="0"/>
              <a:t>3/11/2023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2F712A-910F-4669-9689-2C83C9661DA0}" type="slidenum">
              <a:rPr lang="en-US" smtClean="0"/>
              <a:t>‹#›</a:t>
            </a:fld>
            <a:endParaRPr lang="en-US"/>
          </a:p>
        </p:txBody>
      </p:sp>
    </p:spTree>
    <p:extLst>
      <p:ext uri="{BB962C8B-B14F-4D97-AF65-F5344CB8AC3E}">
        <p14:creationId xmlns:p14="http://schemas.microsoft.com/office/powerpoint/2010/main" val="29887055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B79FAC-59EF-4C4F-B110-603988276910}" type="datetimeFigureOut">
              <a:rPr lang="en-US" smtClean="0"/>
              <a:t>3/11/2023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2F712A-910F-4669-9689-2C83C9661DA0}" type="slidenum">
              <a:rPr lang="en-US" smtClean="0"/>
              <a:t>‹#›</a:t>
            </a:fld>
            <a:endParaRPr lang="en-US"/>
          </a:p>
        </p:txBody>
      </p:sp>
    </p:spTree>
    <p:extLst>
      <p:ext uri="{BB962C8B-B14F-4D97-AF65-F5344CB8AC3E}">
        <p14:creationId xmlns:p14="http://schemas.microsoft.com/office/powerpoint/2010/main" val="18886512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B79FAC-59EF-4C4F-B110-603988276910}"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2F712A-910F-4669-9689-2C83C9661DA0}" type="slidenum">
              <a:rPr lang="en-US" smtClean="0"/>
              <a:t>‹#›</a:t>
            </a:fld>
            <a:endParaRPr lang="en-US"/>
          </a:p>
        </p:txBody>
      </p:sp>
    </p:spTree>
    <p:extLst>
      <p:ext uri="{BB962C8B-B14F-4D97-AF65-F5344CB8AC3E}">
        <p14:creationId xmlns:p14="http://schemas.microsoft.com/office/powerpoint/2010/main" val="2693451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B79FAC-59EF-4C4F-B110-603988276910}"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2F712A-910F-4669-9689-2C83C9661DA0}" type="slidenum">
              <a:rPr lang="en-US" smtClean="0"/>
              <a:t>‹#›</a:t>
            </a:fld>
            <a:endParaRPr lang="en-US"/>
          </a:p>
        </p:txBody>
      </p:sp>
    </p:spTree>
    <p:extLst>
      <p:ext uri="{BB962C8B-B14F-4D97-AF65-F5344CB8AC3E}">
        <p14:creationId xmlns:p14="http://schemas.microsoft.com/office/powerpoint/2010/main" val="1922373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B79FAC-59EF-4C4F-B110-603988276910}"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2F712A-910F-4669-9689-2C83C9661DA0}" type="slidenum">
              <a:rPr lang="en-US" smtClean="0"/>
              <a:t>‹#›</a:t>
            </a:fld>
            <a:endParaRPr lang="en-US"/>
          </a:p>
        </p:txBody>
      </p:sp>
    </p:spTree>
    <p:extLst>
      <p:ext uri="{BB962C8B-B14F-4D97-AF65-F5344CB8AC3E}">
        <p14:creationId xmlns:p14="http://schemas.microsoft.com/office/powerpoint/2010/main" val="17981983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B79FAC-59EF-4C4F-B110-603988276910}"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2F712A-910F-4669-9689-2C83C9661DA0}" type="slidenum">
              <a:rPr lang="en-US" smtClean="0"/>
              <a:t>‹#›</a:t>
            </a:fld>
            <a:endParaRPr lang="en-US"/>
          </a:p>
        </p:txBody>
      </p:sp>
    </p:spTree>
    <p:extLst>
      <p:ext uri="{BB962C8B-B14F-4D97-AF65-F5344CB8AC3E}">
        <p14:creationId xmlns:p14="http://schemas.microsoft.com/office/powerpoint/2010/main" val="3028098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B79FAC-59EF-4C4F-B110-603988276910}"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2F712A-910F-4669-9689-2C83C9661DA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057307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B79FAC-59EF-4C4F-B110-603988276910}"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2F712A-910F-4669-9689-2C83C9661DA0}" type="slidenum">
              <a:rPr lang="en-US" smtClean="0"/>
              <a:t>‹#›</a:t>
            </a:fld>
            <a:endParaRPr lang="en-US"/>
          </a:p>
        </p:txBody>
      </p:sp>
    </p:spTree>
    <p:extLst>
      <p:ext uri="{BB962C8B-B14F-4D97-AF65-F5344CB8AC3E}">
        <p14:creationId xmlns:p14="http://schemas.microsoft.com/office/powerpoint/2010/main" val="14931792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B79FAC-59EF-4C4F-B110-603988276910}"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2F712A-910F-4669-9689-2C83C9661DA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180077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B79FAC-59EF-4C4F-B110-603988276910}"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2F712A-910F-4669-9689-2C83C9661DA0}" type="slidenum">
              <a:rPr lang="en-US" smtClean="0"/>
              <a:t>‹#›</a:t>
            </a:fld>
            <a:endParaRPr lang="en-US"/>
          </a:p>
        </p:txBody>
      </p:sp>
    </p:spTree>
    <p:extLst>
      <p:ext uri="{BB962C8B-B14F-4D97-AF65-F5344CB8AC3E}">
        <p14:creationId xmlns:p14="http://schemas.microsoft.com/office/powerpoint/2010/main" val="9157379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B79FAC-59EF-4C4F-B110-603988276910}"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2F712A-910F-4669-9689-2C83C9661DA0}" type="slidenum">
              <a:rPr lang="en-US" smtClean="0"/>
              <a:t>‹#›</a:t>
            </a:fld>
            <a:endParaRPr lang="en-US"/>
          </a:p>
        </p:txBody>
      </p:sp>
    </p:spTree>
    <p:extLst>
      <p:ext uri="{BB962C8B-B14F-4D97-AF65-F5344CB8AC3E}">
        <p14:creationId xmlns:p14="http://schemas.microsoft.com/office/powerpoint/2010/main" val="36619398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B79FAC-59EF-4C4F-B110-603988276910}"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2F712A-910F-4669-9689-2C83C9661DA0}" type="slidenum">
              <a:rPr lang="en-US" smtClean="0"/>
              <a:t>‹#›</a:t>
            </a:fld>
            <a:endParaRPr lang="en-US"/>
          </a:p>
        </p:txBody>
      </p:sp>
    </p:spTree>
    <p:extLst>
      <p:ext uri="{BB962C8B-B14F-4D97-AF65-F5344CB8AC3E}">
        <p14:creationId xmlns:p14="http://schemas.microsoft.com/office/powerpoint/2010/main" val="167243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B79FAC-59EF-4C4F-B110-603988276910}"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2F712A-910F-4669-9689-2C83C9661DA0}" type="slidenum">
              <a:rPr lang="en-US" smtClean="0"/>
              <a:t>‹#›</a:t>
            </a:fld>
            <a:endParaRPr lang="en-US"/>
          </a:p>
        </p:txBody>
      </p:sp>
    </p:spTree>
    <p:extLst>
      <p:ext uri="{BB962C8B-B14F-4D97-AF65-F5344CB8AC3E}">
        <p14:creationId xmlns:p14="http://schemas.microsoft.com/office/powerpoint/2010/main" val="920329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B79FAC-59EF-4C4F-B110-603988276910}"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2F712A-910F-4669-9689-2C83C9661DA0}" type="slidenum">
              <a:rPr lang="en-US" smtClean="0"/>
              <a:t>‹#›</a:t>
            </a:fld>
            <a:endParaRPr lang="en-US"/>
          </a:p>
        </p:txBody>
      </p:sp>
    </p:spTree>
    <p:extLst>
      <p:ext uri="{BB962C8B-B14F-4D97-AF65-F5344CB8AC3E}">
        <p14:creationId xmlns:p14="http://schemas.microsoft.com/office/powerpoint/2010/main" val="1282914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B79FAC-59EF-4C4F-B110-603988276910}" type="datetimeFigureOut">
              <a:rPr lang="en-US" smtClean="0"/>
              <a:t>3/11/2023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2F712A-910F-4669-9689-2C83C9661DA0}" type="slidenum">
              <a:rPr lang="en-US" smtClean="0"/>
              <a:t>‹#›</a:t>
            </a:fld>
            <a:endParaRPr lang="en-US"/>
          </a:p>
        </p:txBody>
      </p:sp>
    </p:spTree>
    <p:extLst>
      <p:ext uri="{BB962C8B-B14F-4D97-AF65-F5344CB8AC3E}">
        <p14:creationId xmlns:p14="http://schemas.microsoft.com/office/powerpoint/2010/main" val="4151121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DB79FAC-59EF-4C4F-B110-603988276910}" type="datetimeFigureOut">
              <a:rPr lang="en-US" smtClean="0"/>
              <a:t>3/11/2023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2F712A-910F-4669-9689-2C83C9661DA0}" type="slidenum">
              <a:rPr lang="en-US" smtClean="0"/>
              <a:t>‹#›</a:t>
            </a:fld>
            <a:endParaRPr lang="en-US"/>
          </a:p>
        </p:txBody>
      </p:sp>
    </p:spTree>
    <p:extLst>
      <p:ext uri="{BB962C8B-B14F-4D97-AF65-F5344CB8AC3E}">
        <p14:creationId xmlns:p14="http://schemas.microsoft.com/office/powerpoint/2010/main" val="3253290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B79FAC-59EF-4C4F-B110-603988276910}" type="datetimeFigureOut">
              <a:rPr lang="en-US" smtClean="0"/>
              <a:t>3/11/2023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2F712A-910F-4669-9689-2C83C9661DA0}" type="slidenum">
              <a:rPr lang="en-US" smtClean="0"/>
              <a:t>‹#›</a:t>
            </a:fld>
            <a:endParaRPr lang="en-US"/>
          </a:p>
        </p:txBody>
      </p:sp>
    </p:spTree>
    <p:extLst>
      <p:ext uri="{BB962C8B-B14F-4D97-AF65-F5344CB8AC3E}">
        <p14:creationId xmlns:p14="http://schemas.microsoft.com/office/powerpoint/2010/main" val="2796427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DB79FAC-59EF-4C4F-B110-603988276910}"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2F712A-910F-4669-9689-2C83C9661DA0}" type="slidenum">
              <a:rPr lang="en-US" smtClean="0"/>
              <a:t>‹#›</a:t>
            </a:fld>
            <a:endParaRPr lang="en-US"/>
          </a:p>
        </p:txBody>
      </p:sp>
    </p:spTree>
    <p:extLst>
      <p:ext uri="{BB962C8B-B14F-4D97-AF65-F5344CB8AC3E}">
        <p14:creationId xmlns:p14="http://schemas.microsoft.com/office/powerpoint/2010/main" val="4284676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DB79FAC-59EF-4C4F-B110-603988276910}"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2F712A-910F-4669-9689-2C83C9661DA0}" type="slidenum">
              <a:rPr lang="en-US" smtClean="0"/>
              <a:t>‹#›</a:t>
            </a:fld>
            <a:endParaRPr lang="en-US"/>
          </a:p>
        </p:txBody>
      </p:sp>
    </p:spTree>
    <p:extLst>
      <p:ext uri="{BB962C8B-B14F-4D97-AF65-F5344CB8AC3E}">
        <p14:creationId xmlns:p14="http://schemas.microsoft.com/office/powerpoint/2010/main" val="3470120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B79FAC-59EF-4C4F-B110-603988276910}" type="datetimeFigureOut">
              <a:rPr lang="en-US" smtClean="0"/>
              <a:t>3/11/2023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2F712A-910F-4669-9689-2C83C9661DA0}" type="slidenum">
              <a:rPr lang="en-US" smtClean="0"/>
              <a:t>‹#›</a:t>
            </a:fld>
            <a:endParaRPr lang="en-US"/>
          </a:p>
        </p:txBody>
      </p:sp>
    </p:spTree>
    <p:extLst>
      <p:ext uri="{BB962C8B-B14F-4D97-AF65-F5344CB8AC3E}">
        <p14:creationId xmlns:p14="http://schemas.microsoft.com/office/powerpoint/2010/main" val="156650280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DB79FAC-59EF-4C4F-B110-603988276910}" type="datetimeFigureOut">
              <a:rPr lang="en-US" smtClean="0"/>
              <a:t>3/11/2023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62F712A-910F-4669-9689-2C83C9661DA0}" type="slidenum">
              <a:rPr lang="en-US" smtClean="0"/>
              <a:t>‹#›</a:t>
            </a:fld>
            <a:endParaRPr lang="en-US"/>
          </a:p>
        </p:txBody>
      </p:sp>
    </p:spTree>
    <p:extLst>
      <p:ext uri="{BB962C8B-B14F-4D97-AF65-F5344CB8AC3E}">
        <p14:creationId xmlns:p14="http://schemas.microsoft.com/office/powerpoint/2010/main" val="146217635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2050" y="250497"/>
            <a:ext cx="9144000" cy="592783"/>
          </a:xfrm>
        </p:spPr>
        <p:txBody>
          <a:bodyPr>
            <a:normAutofit/>
          </a:bodyPr>
          <a:lstStyle/>
          <a:p>
            <a:r>
              <a:rPr lang="en-US" sz="1800" b="1" dirty="0"/>
              <a:t>INSTITUTE FOR ADVANCED COMPUTING AND SOFTWARE DEVELOPMENT AKURDI, PUNE</a:t>
            </a:r>
          </a:p>
        </p:txBody>
      </p:sp>
      <p:sp>
        <p:nvSpPr>
          <p:cNvPr id="3" name="Subtitle 2"/>
          <p:cNvSpPr>
            <a:spLocks noGrp="1"/>
          </p:cNvSpPr>
          <p:nvPr>
            <p:ph type="subTitle" idx="1"/>
          </p:nvPr>
        </p:nvSpPr>
        <p:spPr>
          <a:xfrm>
            <a:off x="1292773" y="1093776"/>
            <a:ext cx="9144000" cy="1906259"/>
          </a:xfrm>
        </p:spPr>
        <p:txBody>
          <a:bodyPr>
            <a:normAutofit/>
          </a:bodyPr>
          <a:lstStyle/>
          <a:p>
            <a:r>
              <a:rPr lang="en-US" sz="2500" b="1" dirty="0"/>
              <a:t>PROJECT PRESENTATION ON</a:t>
            </a:r>
          </a:p>
          <a:p>
            <a:r>
              <a:rPr lang="en-US" sz="3200" b="1" dirty="0">
                <a:solidFill>
                  <a:srgbClr val="292929"/>
                </a:solidFill>
                <a:latin typeface="sohne"/>
              </a:rPr>
              <a:t>Chatbot-Hotel-Booking</a:t>
            </a:r>
            <a:endParaRPr lang="en-US" sz="3200" b="1" dirty="0"/>
          </a:p>
          <a:p>
            <a:r>
              <a:rPr lang="en-US" sz="2500" i="1" dirty="0"/>
              <a:t>PG-DBDA SEP 2022</a:t>
            </a:r>
          </a:p>
          <a:p>
            <a:endParaRPr lang="en-US" dirty="0"/>
          </a:p>
        </p:txBody>
      </p:sp>
      <p:pic>
        <p:nvPicPr>
          <p:cNvPr id="4" name="Picture 3"/>
          <p:cNvPicPr/>
          <p:nvPr/>
        </p:nvPicPr>
        <p:blipFill>
          <a:blip r:embed="rId2"/>
          <a:stretch>
            <a:fillRect/>
          </a:stretch>
        </p:blipFill>
        <p:spPr>
          <a:xfrm>
            <a:off x="0" y="0"/>
            <a:ext cx="961390" cy="843280"/>
          </a:xfrm>
          <a:prstGeom prst="rect">
            <a:avLst/>
          </a:prstGeom>
        </p:spPr>
      </p:pic>
      <p:pic>
        <p:nvPicPr>
          <p:cNvPr id="5" name="Picture 4"/>
          <p:cNvPicPr/>
          <p:nvPr/>
        </p:nvPicPr>
        <p:blipFill>
          <a:blip r:embed="rId3"/>
          <a:stretch>
            <a:fillRect/>
          </a:stretch>
        </p:blipFill>
        <p:spPr>
          <a:xfrm>
            <a:off x="10306050" y="0"/>
            <a:ext cx="1885950" cy="843280"/>
          </a:xfrm>
          <a:prstGeom prst="rect">
            <a:avLst/>
          </a:prstGeom>
        </p:spPr>
      </p:pic>
      <p:sp>
        <p:nvSpPr>
          <p:cNvPr id="6" name="TextBox 5"/>
          <p:cNvSpPr txBox="1"/>
          <p:nvPr/>
        </p:nvSpPr>
        <p:spPr>
          <a:xfrm>
            <a:off x="3615557" y="3000036"/>
            <a:ext cx="4656083" cy="2031325"/>
          </a:xfrm>
          <a:prstGeom prst="rect">
            <a:avLst/>
          </a:prstGeom>
          <a:noFill/>
        </p:spPr>
        <p:txBody>
          <a:bodyPr wrap="square" rtlCol="0">
            <a:spAutoFit/>
          </a:bodyPr>
          <a:lstStyle/>
          <a:p>
            <a:pPr algn="ctr"/>
            <a:r>
              <a:rPr lang="en-US" b="1" dirty="0"/>
              <a:t>Submitted By:</a:t>
            </a:r>
          </a:p>
          <a:p>
            <a:pPr algn="ctr"/>
            <a:endParaRPr lang="en-US" dirty="0"/>
          </a:p>
          <a:p>
            <a:pPr algn="ctr"/>
            <a:r>
              <a:rPr lang="en-US" dirty="0"/>
              <a:t>Group No: 08</a:t>
            </a:r>
          </a:p>
          <a:p>
            <a:pPr algn="ctr"/>
            <a:endParaRPr lang="en-US" dirty="0"/>
          </a:p>
          <a:p>
            <a:pPr algn="ctr"/>
            <a:r>
              <a:rPr lang="en-US" dirty="0"/>
              <a:t>Sujata Shriram 229348 </a:t>
            </a:r>
            <a:r>
              <a:rPr lang="en-IN" dirty="0"/>
              <a:t>(PRN : 220941225049)</a:t>
            </a:r>
            <a:endParaRPr lang="en-US" dirty="0"/>
          </a:p>
          <a:p>
            <a:pPr algn="ctr"/>
            <a:r>
              <a:rPr lang="en-US" dirty="0"/>
              <a:t>Pooja Wankhede 229331 </a:t>
            </a:r>
            <a:r>
              <a:rPr lang="en-IN" dirty="0"/>
              <a:t>(PRN : 220941225032)</a:t>
            </a:r>
            <a:endParaRPr lang="en-US" dirty="0"/>
          </a:p>
          <a:p>
            <a:pPr algn="ctr"/>
            <a:endParaRPr lang="en-US" dirty="0"/>
          </a:p>
        </p:txBody>
      </p:sp>
      <p:sp>
        <p:nvSpPr>
          <p:cNvPr id="7" name="TextBox 6"/>
          <p:cNvSpPr txBox="1"/>
          <p:nvPr/>
        </p:nvSpPr>
        <p:spPr>
          <a:xfrm>
            <a:off x="8635318" y="5586983"/>
            <a:ext cx="2123530" cy="646331"/>
          </a:xfrm>
          <a:prstGeom prst="rect">
            <a:avLst/>
          </a:prstGeom>
          <a:noFill/>
        </p:spPr>
        <p:txBody>
          <a:bodyPr wrap="none" rtlCol="0">
            <a:spAutoFit/>
          </a:bodyPr>
          <a:lstStyle/>
          <a:p>
            <a:r>
              <a:rPr lang="en-US" b="1" dirty="0"/>
              <a:t>Dr. Shantanu Pathak</a:t>
            </a:r>
          </a:p>
          <a:p>
            <a:r>
              <a:rPr lang="en-US" dirty="0"/>
              <a:t>    (Project Guide)</a:t>
            </a:r>
          </a:p>
        </p:txBody>
      </p:sp>
      <p:sp>
        <p:nvSpPr>
          <p:cNvPr id="8" name="TextBox 7"/>
          <p:cNvSpPr txBox="1"/>
          <p:nvPr/>
        </p:nvSpPr>
        <p:spPr>
          <a:xfrm>
            <a:off x="858644" y="5586983"/>
            <a:ext cx="2235253" cy="646331"/>
          </a:xfrm>
          <a:prstGeom prst="rect">
            <a:avLst/>
          </a:prstGeom>
          <a:noFill/>
        </p:spPr>
        <p:txBody>
          <a:bodyPr wrap="square" rtlCol="0">
            <a:spAutoFit/>
          </a:bodyPr>
          <a:lstStyle/>
          <a:p>
            <a:r>
              <a:rPr lang="en-US" b="1" dirty="0"/>
              <a:t>Mr. Rohit Puranik</a:t>
            </a:r>
          </a:p>
          <a:p>
            <a:r>
              <a:rPr lang="en-US" dirty="0"/>
              <a:t>(Centre Coordinator)</a:t>
            </a:r>
          </a:p>
        </p:txBody>
      </p:sp>
    </p:spTree>
    <p:extLst>
      <p:ext uri="{BB962C8B-B14F-4D97-AF65-F5344CB8AC3E}">
        <p14:creationId xmlns:p14="http://schemas.microsoft.com/office/powerpoint/2010/main" val="1075302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CONVERSATION MODEL</a:t>
            </a:r>
          </a:p>
        </p:txBody>
      </p:sp>
      <p:sp>
        <p:nvSpPr>
          <p:cNvPr id="3" name="Content Placeholder 2"/>
          <p:cNvSpPr>
            <a:spLocks noGrp="1"/>
          </p:cNvSpPr>
          <p:nvPr>
            <p:ph idx="1"/>
          </p:nvPr>
        </p:nvSpPr>
        <p:spPr/>
        <p:txBody>
          <a:bodyPr>
            <a:normAutofit/>
          </a:bodyPr>
          <a:lstStyle/>
          <a:p>
            <a:pPr marL="457200" algn="just">
              <a:lnSpc>
                <a:spcPct val="105000"/>
              </a:lnSpc>
            </a:pPr>
            <a:r>
              <a:rPr lang="en-US" sz="2000" dirty="0">
                <a:effectLst/>
                <a:latin typeface="source-serif-pro"/>
                <a:ea typeface="Times New Roman" panose="02020603050405020304" pitchFamily="18" charset="0"/>
                <a:cs typeface="Mangal" panose="02040503050203030202" pitchFamily="18" charset="0"/>
              </a:rPr>
              <a:t>The conversation model will be separated into some parts. Each part has its own kind of conversation. Some parts are: </a:t>
            </a:r>
          </a:p>
          <a:p>
            <a:pPr marL="914400" lvl="1" indent="-342900" algn="just">
              <a:lnSpc>
                <a:spcPct val="105000"/>
              </a:lnSpc>
              <a:buFont typeface="+mj-lt"/>
              <a:buAutoNum type="arabicPeriod"/>
            </a:pPr>
            <a:r>
              <a:rPr lang="en-US" sz="2000" dirty="0">
                <a:effectLst/>
                <a:latin typeface="source-serif-pro"/>
                <a:ea typeface="Times New Roman" panose="02020603050405020304" pitchFamily="18" charset="0"/>
                <a:cs typeface="Mangal" panose="02040503050203030202" pitchFamily="18" charset="0"/>
              </a:rPr>
              <a:t>Greeting.. </a:t>
            </a:r>
            <a:endParaRPr lang="en-IN" sz="2000" dirty="0">
              <a:effectLst/>
              <a:latin typeface="source-serif-pro"/>
              <a:ea typeface="Times New Roman" panose="02020603050405020304" pitchFamily="18" charset="0"/>
              <a:cs typeface="Mangal" panose="02040503050203030202" pitchFamily="18" charset="0"/>
            </a:endParaRPr>
          </a:p>
          <a:p>
            <a:pPr marL="914400" lvl="1" indent="-342900" algn="just">
              <a:lnSpc>
                <a:spcPct val="105000"/>
              </a:lnSpc>
              <a:buFont typeface="+mj-lt"/>
              <a:buAutoNum type="arabicPeriod"/>
            </a:pPr>
            <a:r>
              <a:rPr lang="en-US" sz="2000" dirty="0">
                <a:effectLst/>
                <a:latin typeface="source-serif-pro"/>
                <a:ea typeface="Times New Roman" panose="02020603050405020304" pitchFamily="18" charset="0"/>
                <a:cs typeface="Mangal" panose="02040503050203030202" pitchFamily="18" charset="0"/>
              </a:rPr>
              <a:t>Booking.</a:t>
            </a:r>
          </a:p>
          <a:p>
            <a:pPr marL="914400" lvl="1" indent="-342900" algn="just">
              <a:lnSpc>
                <a:spcPct val="105000"/>
              </a:lnSpc>
              <a:buFont typeface="+mj-lt"/>
              <a:buAutoNum type="arabicPeriod"/>
            </a:pPr>
            <a:r>
              <a:rPr lang="en-US" sz="2000" dirty="0">
                <a:latin typeface="source-serif-pro"/>
                <a:ea typeface="Times New Roman" panose="02020603050405020304" pitchFamily="18" charset="0"/>
                <a:cs typeface="Mangal" panose="02040503050203030202" pitchFamily="18" charset="0"/>
              </a:rPr>
              <a:t>Restaurant facility.</a:t>
            </a:r>
            <a:endParaRPr lang="en-IN" sz="2000" dirty="0">
              <a:effectLst/>
              <a:latin typeface="source-serif-pro"/>
              <a:ea typeface="Times New Roman" panose="02020603050405020304" pitchFamily="18" charset="0"/>
              <a:cs typeface="Mangal" panose="02040503050203030202" pitchFamily="18" charset="0"/>
            </a:endParaRPr>
          </a:p>
          <a:p>
            <a:pPr marL="914400" lvl="1" indent="-342900" algn="just">
              <a:lnSpc>
                <a:spcPct val="105000"/>
              </a:lnSpc>
              <a:spcAft>
                <a:spcPts val="800"/>
              </a:spcAft>
              <a:buFont typeface="+mj-lt"/>
              <a:buAutoNum type="arabicPeriod"/>
            </a:pPr>
            <a:r>
              <a:rPr lang="en-US" sz="2000" dirty="0">
                <a:latin typeface="source-serif-pro"/>
                <a:ea typeface="Times New Roman" panose="02020603050405020304" pitchFamily="18" charset="0"/>
                <a:cs typeface="Mangal" panose="02040503050203030202" pitchFamily="18" charset="0"/>
              </a:rPr>
              <a:t>Booking cancellation</a:t>
            </a:r>
            <a:r>
              <a:rPr lang="en-US" sz="2000" dirty="0">
                <a:effectLst/>
                <a:latin typeface="source-serif-pro"/>
                <a:ea typeface="Times New Roman" panose="02020603050405020304" pitchFamily="18" charset="0"/>
                <a:cs typeface="Mangal" panose="02040503050203030202" pitchFamily="18" charset="0"/>
              </a:rPr>
              <a:t>.</a:t>
            </a:r>
            <a:endParaRPr lang="en-IN" sz="2000" dirty="0">
              <a:effectLst/>
              <a:latin typeface="source-serif-pro"/>
              <a:ea typeface="Times New Roman" panose="02020603050405020304" pitchFamily="18" charset="0"/>
              <a:cs typeface="Mangal" panose="02040503050203030202" pitchFamily="18" charset="0"/>
            </a:endParaRPr>
          </a:p>
          <a:p>
            <a:pPr marL="114300" indent="0" algn="just">
              <a:lnSpc>
                <a:spcPct val="105000"/>
              </a:lnSpc>
              <a:buNone/>
            </a:pPr>
            <a:endParaRPr lang="en-US" sz="1600"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2439635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RASA CONFIGURATION</a:t>
            </a:r>
          </a:p>
        </p:txBody>
      </p:sp>
      <p:sp>
        <p:nvSpPr>
          <p:cNvPr id="3" name="Content Placeholder 2"/>
          <p:cNvSpPr>
            <a:spLocks noGrp="1"/>
          </p:cNvSpPr>
          <p:nvPr>
            <p:ph idx="1"/>
          </p:nvPr>
        </p:nvSpPr>
        <p:spPr/>
        <p:txBody>
          <a:bodyPr>
            <a:normAutofit fontScale="92500" lnSpcReduction="20000"/>
          </a:bodyPr>
          <a:lstStyle/>
          <a:p>
            <a:pPr marL="914400" lvl="1" indent="-342900" algn="just">
              <a:lnSpc>
                <a:spcPct val="105000"/>
              </a:lnSpc>
              <a:buFont typeface="+mj-lt"/>
              <a:buAutoNum type="arabicPeriod"/>
            </a:pPr>
            <a:r>
              <a:rPr lang="en-US" sz="2000" dirty="0">
                <a:effectLst/>
                <a:latin typeface="source-serif-pro"/>
                <a:ea typeface="Times New Roman" panose="02020603050405020304" pitchFamily="18" charset="0"/>
                <a:cs typeface="Mangal" panose="02040503050203030202" pitchFamily="18" charset="0"/>
              </a:rPr>
              <a:t>Install Python 3.10.9</a:t>
            </a:r>
            <a:endParaRPr lang="en-IN" sz="2000" dirty="0">
              <a:effectLst/>
              <a:latin typeface="source-serif-pro"/>
              <a:ea typeface="Times New Roman" panose="02020603050405020304" pitchFamily="18" charset="0"/>
              <a:cs typeface="Mangal" panose="02040503050203030202" pitchFamily="18" charset="0"/>
            </a:endParaRPr>
          </a:p>
          <a:p>
            <a:pPr marL="914400" lvl="1" indent="-342900" algn="just">
              <a:lnSpc>
                <a:spcPct val="105000"/>
              </a:lnSpc>
              <a:buFont typeface="+mj-lt"/>
              <a:buAutoNum type="arabicPeriod"/>
            </a:pPr>
            <a:r>
              <a:rPr lang="en-US" sz="2000" dirty="0">
                <a:effectLst/>
                <a:latin typeface="source-serif-pro"/>
                <a:ea typeface="Times New Roman" panose="02020603050405020304" pitchFamily="18" charset="0"/>
                <a:cs typeface="Mangal" panose="02040503050203030202" pitchFamily="18" charset="0"/>
              </a:rPr>
              <a:t>Install anaconda3</a:t>
            </a:r>
            <a:endParaRPr lang="en-IN" sz="2000" dirty="0">
              <a:effectLst/>
              <a:latin typeface="source-serif-pro"/>
              <a:ea typeface="Times New Roman" panose="02020603050405020304" pitchFamily="18" charset="0"/>
              <a:cs typeface="Mangal" panose="02040503050203030202" pitchFamily="18" charset="0"/>
            </a:endParaRPr>
          </a:p>
          <a:p>
            <a:pPr marL="914400" lvl="1" indent="-342900" algn="just">
              <a:lnSpc>
                <a:spcPct val="105000"/>
              </a:lnSpc>
              <a:buFont typeface="+mj-lt"/>
              <a:buAutoNum type="arabicPeriod"/>
            </a:pPr>
            <a:r>
              <a:rPr lang="en-US" sz="2000" dirty="0">
                <a:effectLst/>
                <a:latin typeface="source-serif-pro"/>
                <a:ea typeface="Times New Roman" panose="02020603050405020304" pitchFamily="18" charset="0"/>
                <a:cs typeface="Mangal" panose="02040503050203030202" pitchFamily="18" charset="0"/>
              </a:rPr>
              <a:t>Create anaconda environment</a:t>
            </a:r>
          </a:p>
          <a:p>
            <a:pPr marL="1314450" lvl="2" indent="-342900" algn="just">
              <a:lnSpc>
                <a:spcPct val="105000"/>
              </a:lnSpc>
              <a:buFont typeface="+mj-lt"/>
              <a:buAutoNum type="arabicPeriod"/>
            </a:pPr>
            <a:r>
              <a:rPr lang="en-US" sz="2000" dirty="0">
                <a:latin typeface="source-serif-pro"/>
                <a:ea typeface="Times New Roman" panose="02020603050405020304" pitchFamily="18" charset="0"/>
                <a:cs typeface="Mangal" panose="02040503050203030202" pitchFamily="18" charset="0"/>
              </a:rPr>
              <a:t>conda create –n env_name python=3.10.9</a:t>
            </a:r>
          </a:p>
          <a:p>
            <a:pPr marL="1314450" lvl="2" indent="-342900" algn="just">
              <a:lnSpc>
                <a:spcPct val="105000"/>
              </a:lnSpc>
              <a:buFont typeface="+mj-lt"/>
              <a:buAutoNum type="arabicPeriod"/>
            </a:pPr>
            <a:r>
              <a:rPr lang="en-US" sz="2000" dirty="0">
                <a:latin typeface="source-serif-pro"/>
                <a:ea typeface="Times New Roman" panose="02020603050405020304" pitchFamily="18" charset="0"/>
                <a:cs typeface="Mangal" panose="02040503050203030202" pitchFamily="18" charset="0"/>
              </a:rPr>
              <a:t>conda activate env_name</a:t>
            </a:r>
            <a:endParaRPr lang="en-IN" sz="2000" dirty="0">
              <a:effectLst/>
              <a:latin typeface="source-serif-pro"/>
              <a:ea typeface="Times New Roman" panose="02020603050405020304" pitchFamily="18" charset="0"/>
              <a:cs typeface="Mangal" panose="02040503050203030202" pitchFamily="18" charset="0"/>
            </a:endParaRPr>
          </a:p>
          <a:p>
            <a:pPr marL="914400" lvl="1" indent="-342900" algn="just">
              <a:lnSpc>
                <a:spcPct val="105000"/>
              </a:lnSpc>
              <a:buFont typeface="+mj-lt"/>
              <a:buAutoNum type="arabicPeriod"/>
            </a:pPr>
            <a:r>
              <a:rPr lang="en-US" sz="2000" dirty="0">
                <a:effectLst/>
                <a:latin typeface="source-serif-pro"/>
                <a:ea typeface="Times New Roman" panose="02020603050405020304" pitchFamily="18" charset="0"/>
                <a:cs typeface="Mangal" panose="02040503050203030202" pitchFamily="18" charset="0"/>
              </a:rPr>
              <a:t>Open command Prompt and navigate to project path:</a:t>
            </a:r>
          </a:p>
          <a:p>
            <a:pPr marL="1314450" lvl="2" indent="-342900" algn="just">
              <a:lnSpc>
                <a:spcPct val="105000"/>
              </a:lnSpc>
              <a:buFont typeface="+mj-lt"/>
              <a:buAutoNum type="arabicPeriod"/>
            </a:pPr>
            <a:r>
              <a:rPr lang="en-IN" sz="2000" dirty="0">
                <a:effectLst/>
                <a:latin typeface="source-serif-pro"/>
                <a:ea typeface="Times New Roman" panose="02020603050405020304" pitchFamily="18" charset="0"/>
                <a:cs typeface="Mangal" panose="02040503050203030202" pitchFamily="18" charset="0"/>
              </a:rPr>
              <a:t>Run command – rasa train</a:t>
            </a:r>
          </a:p>
          <a:p>
            <a:pPr marL="1314450" lvl="2" indent="-342900" algn="just">
              <a:lnSpc>
                <a:spcPct val="105000"/>
              </a:lnSpc>
              <a:buFont typeface="+mj-lt"/>
              <a:buAutoNum type="arabicPeriod"/>
            </a:pPr>
            <a:r>
              <a:rPr lang="en-IN" sz="2000" dirty="0">
                <a:effectLst/>
                <a:latin typeface="source-serif-pro"/>
                <a:ea typeface="Times New Roman" panose="02020603050405020304" pitchFamily="18" charset="0"/>
                <a:cs typeface="Mangal" panose="02040503050203030202" pitchFamily="18" charset="0"/>
              </a:rPr>
              <a:t>Run command – rasa shell</a:t>
            </a:r>
            <a:endParaRPr lang="en-US" sz="2000" dirty="0">
              <a:effectLst/>
              <a:latin typeface="source-serif-pro"/>
              <a:ea typeface="Times New Roman" panose="02020603050405020304" pitchFamily="18" charset="0"/>
              <a:cs typeface="Mangal" panose="02040503050203030202" pitchFamily="18" charset="0"/>
            </a:endParaRPr>
          </a:p>
          <a:p>
            <a:pPr marL="914400" lvl="1" indent="-342900" algn="just">
              <a:lnSpc>
                <a:spcPct val="105000"/>
              </a:lnSpc>
              <a:buFont typeface="+mj-lt"/>
              <a:buAutoNum type="arabicPeriod"/>
            </a:pPr>
            <a:r>
              <a:rPr lang="en-US" sz="2000" dirty="0">
                <a:latin typeface="source-serif-pro"/>
                <a:ea typeface="Times New Roman" panose="02020603050405020304" pitchFamily="18" charset="0"/>
                <a:cs typeface="Mangal" panose="02040503050203030202" pitchFamily="18" charset="0"/>
              </a:rPr>
              <a:t>Use nlu.yml, stories.yml and domain.yml for conversation flow.</a:t>
            </a:r>
            <a:endParaRPr lang="en-US" sz="2000" dirty="0">
              <a:effectLst/>
              <a:latin typeface="source-serif-pro"/>
              <a:ea typeface="Times New Roman" panose="02020603050405020304" pitchFamily="18" charset="0"/>
              <a:cs typeface="Mangal" panose="02040503050203030202" pitchFamily="18" charset="0"/>
            </a:endParaRPr>
          </a:p>
          <a:p>
            <a:pPr marL="114300" indent="0" algn="just">
              <a:lnSpc>
                <a:spcPct val="105000"/>
              </a:lnSpc>
              <a:buNone/>
            </a:pPr>
            <a:r>
              <a:rPr lang="en-US" sz="1600" dirty="0">
                <a:effectLst/>
                <a:latin typeface="Calibri" panose="020F0502020204030204" pitchFamily="34" charset="0"/>
                <a:ea typeface="Times New Roman" panose="02020603050405020304" pitchFamily="18" charset="0"/>
                <a:cs typeface="Mangal" panose="02040503050203030202" pitchFamily="18" charset="0"/>
              </a:rPr>
              <a:t>	</a:t>
            </a:r>
          </a:p>
        </p:txBody>
      </p:sp>
    </p:spTree>
    <p:extLst>
      <p:ext uri="{BB962C8B-B14F-4D97-AF65-F5344CB8AC3E}">
        <p14:creationId xmlns:p14="http://schemas.microsoft.com/office/powerpoint/2010/main" val="2246429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t>RESULT AND OUTPUT</a:t>
            </a:r>
          </a:p>
        </p:txBody>
      </p:sp>
      <p:sp>
        <p:nvSpPr>
          <p:cNvPr id="3" name="Content Placeholder 2"/>
          <p:cNvSpPr>
            <a:spLocks noGrp="1"/>
          </p:cNvSpPr>
          <p:nvPr>
            <p:ph idx="1"/>
          </p:nvPr>
        </p:nvSpPr>
        <p:spPr/>
        <p:txBody>
          <a:bodyPr/>
          <a:lstStyle/>
          <a:p>
            <a:pPr marL="457200" algn="just">
              <a:lnSpc>
                <a:spcPct val="105000"/>
              </a:lnSpc>
              <a:spcAft>
                <a:spcPts val="800"/>
              </a:spcAft>
            </a:pPr>
            <a:r>
              <a:rPr lang="en-US" sz="2000" dirty="0">
                <a:effectLst/>
                <a:latin typeface="source-serif-pro"/>
                <a:ea typeface="Times New Roman" panose="02020603050405020304" pitchFamily="18" charset="0"/>
                <a:cs typeface="Mangal" panose="02040503050203030202" pitchFamily="18" charset="0"/>
              </a:rPr>
              <a:t>The Rasa chat-bot implements the stories mechanism and follows the story when we are interacting with them.</a:t>
            </a:r>
            <a:endParaRPr lang="en-IN" sz="2000" dirty="0">
              <a:effectLst/>
              <a:latin typeface="source-serif-pro"/>
              <a:ea typeface="Times New Roman" panose="02020603050405020304" pitchFamily="18" charset="0"/>
              <a:cs typeface="Mangal" panose="02040503050203030202" pitchFamily="18" charset="0"/>
            </a:endParaRPr>
          </a:p>
          <a:p>
            <a:pPr marL="0" indent="0">
              <a:buNone/>
            </a:pPr>
            <a:endParaRPr lang="en-US" sz="2800" dirty="0">
              <a:solidFill>
                <a:srgbClr val="292929"/>
              </a:solidFill>
              <a:latin typeface="source-serif-pro"/>
            </a:endParaRPr>
          </a:p>
          <a:p>
            <a:pPr marL="0" indent="0">
              <a:buNone/>
            </a:pPr>
            <a:endParaRPr lang="en-IN" dirty="0"/>
          </a:p>
        </p:txBody>
      </p:sp>
      <p:pic>
        <p:nvPicPr>
          <p:cNvPr id="4" name="Picture 3" descr="Text&#10;&#10;Description automatically generated">
            <a:extLst>
              <a:ext uri="{FF2B5EF4-FFF2-40B4-BE49-F238E27FC236}">
                <a16:creationId xmlns:a16="http://schemas.microsoft.com/office/drawing/2014/main" id="{21E281D4-68C8-ACF1-DFDC-C4F11D2547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6867" y="3039533"/>
            <a:ext cx="8596668" cy="2937933"/>
          </a:xfrm>
          <a:prstGeom prst="rect">
            <a:avLst/>
          </a:prstGeom>
          <a:noFill/>
          <a:ln>
            <a:noFill/>
          </a:ln>
        </p:spPr>
      </p:pic>
    </p:spTree>
    <p:extLst>
      <p:ext uri="{BB962C8B-B14F-4D97-AF65-F5344CB8AC3E}">
        <p14:creationId xmlns:p14="http://schemas.microsoft.com/office/powerpoint/2010/main" val="4093657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t>RESULT AND OUTPUT</a:t>
            </a:r>
          </a:p>
        </p:txBody>
      </p:sp>
      <p:sp>
        <p:nvSpPr>
          <p:cNvPr id="3" name="Content Placeholder 2"/>
          <p:cNvSpPr>
            <a:spLocks noGrp="1"/>
          </p:cNvSpPr>
          <p:nvPr>
            <p:ph idx="1"/>
          </p:nvPr>
        </p:nvSpPr>
        <p:spPr/>
        <p:txBody>
          <a:bodyPr/>
          <a:lstStyle/>
          <a:p>
            <a:pPr marL="0" indent="0">
              <a:buNone/>
            </a:pPr>
            <a:r>
              <a:rPr lang="en-US" sz="2000" dirty="0">
                <a:solidFill>
                  <a:srgbClr val="292929"/>
                </a:solidFill>
                <a:latin typeface="source-serif-pro"/>
              </a:rPr>
              <a:t>Rasa server is running here, once it is up and running user can interact with chatbot.</a:t>
            </a:r>
          </a:p>
          <a:p>
            <a:pPr marL="0" indent="0">
              <a:buNone/>
            </a:pPr>
            <a:endParaRPr lang="en-US" sz="2800" dirty="0">
              <a:solidFill>
                <a:srgbClr val="292929"/>
              </a:solidFill>
              <a:latin typeface="source-serif-pro"/>
            </a:endParaRPr>
          </a:p>
        </p:txBody>
      </p:sp>
      <p:pic>
        <p:nvPicPr>
          <p:cNvPr id="5" name="Picture 4" descr="Text&#10;&#10;Description automatically generated">
            <a:extLst>
              <a:ext uri="{FF2B5EF4-FFF2-40B4-BE49-F238E27FC236}">
                <a16:creationId xmlns:a16="http://schemas.microsoft.com/office/drawing/2014/main" id="{A7A602D5-2390-2B43-383F-C062E3C81B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7134" y="3162617"/>
            <a:ext cx="8054533" cy="2878745"/>
          </a:xfrm>
          <a:prstGeom prst="rect">
            <a:avLst/>
          </a:prstGeom>
          <a:noFill/>
          <a:ln>
            <a:noFill/>
          </a:ln>
        </p:spPr>
      </p:pic>
    </p:spTree>
    <p:extLst>
      <p:ext uri="{BB962C8B-B14F-4D97-AF65-F5344CB8AC3E}">
        <p14:creationId xmlns:p14="http://schemas.microsoft.com/office/powerpoint/2010/main" val="2666688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t>RESULT AND OUTPUT</a:t>
            </a:r>
          </a:p>
        </p:txBody>
      </p:sp>
      <p:sp>
        <p:nvSpPr>
          <p:cNvPr id="3" name="Content Placeholder 2"/>
          <p:cNvSpPr>
            <a:spLocks noGrp="1"/>
          </p:cNvSpPr>
          <p:nvPr>
            <p:ph idx="1"/>
          </p:nvPr>
        </p:nvSpPr>
        <p:spPr/>
        <p:txBody>
          <a:bodyPr/>
          <a:lstStyle/>
          <a:p>
            <a:pPr marL="0" indent="0">
              <a:buNone/>
            </a:pPr>
            <a:r>
              <a:rPr lang="en-US" sz="2000" dirty="0">
                <a:solidFill>
                  <a:srgbClr val="292929"/>
                </a:solidFill>
                <a:latin typeface="source-serif-pro"/>
              </a:rPr>
              <a:t>User enters questions, chatbot response with answers.</a:t>
            </a:r>
          </a:p>
          <a:p>
            <a:pPr marL="0" indent="0">
              <a:buNone/>
            </a:pPr>
            <a:endParaRPr lang="en-US" sz="2800" dirty="0">
              <a:solidFill>
                <a:srgbClr val="292929"/>
              </a:solidFill>
              <a:latin typeface="source-serif-pro"/>
            </a:endParaRPr>
          </a:p>
        </p:txBody>
      </p:sp>
      <p:pic>
        <p:nvPicPr>
          <p:cNvPr id="4" name="Picture 3" descr="Text&#10;&#10;Description automatically generated">
            <a:extLst>
              <a:ext uri="{FF2B5EF4-FFF2-40B4-BE49-F238E27FC236}">
                <a16:creationId xmlns:a16="http://schemas.microsoft.com/office/drawing/2014/main" id="{A3FC3435-8652-7E56-9B67-67CFE293259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2538" y="2932402"/>
            <a:ext cx="6707928" cy="3108960"/>
          </a:xfrm>
          <a:prstGeom prst="rect">
            <a:avLst/>
          </a:prstGeom>
          <a:noFill/>
          <a:ln>
            <a:noFill/>
          </a:ln>
        </p:spPr>
      </p:pic>
    </p:spTree>
    <p:extLst>
      <p:ext uri="{BB962C8B-B14F-4D97-AF65-F5344CB8AC3E}">
        <p14:creationId xmlns:p14="http://schemas.microsoft.com/office/powerpoint/2010/main" val="835743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t>RESULT AND OUTPUT</a:t>
            </a:r>
          </a:p>
        </p:txBody>
      </p:sp>
      <p:sp>
        <p:nvSpPr>
          <p:cNvPr id="3" name="Content Placeholder 2"/>
          <p:cNvSpPr>
            <a:spLocks noGrp="1"/>
          </p:cNvSpPr>
          <p:nvPr>
            <p:ph idx="1"/>
          </p:nvPr>
        </p:nvSpPr>
        <p:spPr/>
        <p:txBody>
          <a:bodyPr/>
          <a:lstStyle/>
          <a:p>
            <a:pPr marL="0" indent="0">
              <a:buNone/>
            </a:pPr>
            <a:r>
              <a:rPr lang="en-US" sz="2000" dirty="0">
                <a:solidFill>
                  <a:srgbClr val="292929"/>
                </a:solidFill>
                <a:latin typeface="source-serif-pro"/>
              </a:rPr>
              <a:t>User enters /stop to stop conversation.</a:t>
            </a:r>
          </a:p>
          <a:p>
            <a:pPr marL="0" indent="0">
              <a:buNone/>
            </a:pPr>
            <a:endParaRPr lang="en-US" sz="2800" dirty="0">
              <a:solidFill>
                <a:srgbClr val="292929"/>
              </a:solidFill>
              <a:latin typeface="source-serif-pro"/>
            </a:endParaRPr>
          </a:p>
        </p:txBody>
      </p:sp>
      <p:pic>
        <p:nvPicPr>
          <p:cNvPr id="5" name="Picture 4" descr="Text&#10;&#10;Description automatically generated">
            <a:extLst>
              <a:ext uri="{FF2B5EF4-FFF2-40B4-BE49-F238E27FC236}">
                <a16:creationId xmlns:a16="http://schemas.microsoft.com/office/drawing/2014/main" id="{0D608C30-2174-467E-646C-F0AA7BC0BFB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7934" y="2963015"/>
            <a:ext cx="6211465" cy="2726585"/>
          </a:xfrm>
          <a:prstGeom prst="rect">
            <a:avLst/>
          </a:prstGeom>
          <a:noFill/>
          <a:ln>
            <a:noFill/>
          </a:ln>
        </p:spPr>
      </p:pic>
    </p:spTree>
    <p:extLst>
      <p:ext uri="{BB962C8B-B14F-4D97-AF65-F5344CB8AC3E}">
        <p14:creationId xmlns:p14="http://schemas.microsoft.com/office/powerpoint/2010/main" val="3671748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t>CONCLUSION</a:t>
            </a:r>
          </a:p>
        </p:txBody>
      </p:sp>
      <p:sp>
        <p:nvSpPr>
          <p:cNvPr id="7" name="Content Placeholder 6">
            <a:extLst>
              <a:ext uri="{FF2B5EF4-FFF2-40B4-BE49-F238E27FC236}">
                <a16:creationId xmlns:a16="http://schemas.microsoft.com/office/drawing/2014/main" id="{C4AA587A-7DDE-7E87-FA10-34A205BEB2D2}"/>
              </a:ext>
            </a:extLst>
          </p:cNvPr>
          <p:cNvSpPr>
            <a:spLocks noGrp="1"/>
          </p:cNvSpPr>
          <p:nvPr>
            <p:ph idx="1"/>
          </p:nvPr>
        </p:nvSpPr>
        <p:spPr/>
        <p:txBody>
          <a:bodyPr/>
          <a:lstStyle/>
          <a:p>
            <a:pPr algn="l">
              <a:buFont typeface="+mj-lt"/>
              <a:buAutoNum type="arabicPeriod"/>
            </a:pPr>
            <a:r>
              <a:rPr lang="en-US" sz="2000" dirty="0">
                <a:effectLst/>
                <a:latin typeface="source-serif-pro"/>
                <a:ea typeface="Times New Roman" panose="02020603050405020304" pitchFamily="18" charset="0"/>
                <a:cs typeface="Mangal" panose="02040503050203030202" pitchFamily="18" charset="0"/>
              </a:rPr>
              <a:t>Chatbots are the forms of automation and they would replace human agents because chatbots are fast and never get tired compared to human agents can get fatigued or overwhelmed</a:t>
            </a:r>
            <a:r>
              <a:rPr lang="en-US" sz="2000" b="0" i="0" dirty="0">
                <a:solidFill>
                  <a:srgbClr val="292929"/>
                </a:solidFill>
                <a:effectLst/>
                <a:latin typeface="source-serif-pro"/>
              </a:rPr>
              <a:t>.</a:t>
            </a:r>
          </a:p>
          <a:p>
            <a:pPr algn="l">
              <a:buFont typeface="+mj-lt"/>
              <a:buAutoNum type="arabicPeriod"/>
            </a:pPr>
            <a:r>
              <a:rPr lang="en-US" sz="2000" dirty="0">
                <a:effectLst/>
                <a:latin typeface="source-serif-pro"/>
                <a:ea typeface="Times New Roman" panose="02020603050405020304" pitchFamily="18" charset="0"/>
                <a:cs typeface="Mangal" panose="02040503050203030202" pitchFamily="18" charset="0"/>
              </a:rPr>
              <a:t>The most important is chatbots make it easier to get closer to customers and they will serve the customers with fast response.</a:t>
            </a:r>
            <a:endParaRPr lang="en-US" sz="2000" b="0" i="0" dirty="0">
              <a:solidFill>
                <a:srgbClr val="292929"/>
              </a:solidFill>
              <a:effectLst/>
              <a:latin typeface="source-serif-pro"/>
            </a:endParaRPr>
          </a:p>
          <a:p>
            <a:pPr marL="0" indent="0">
              <a:buNone/>
            </a:pPr>
            <a:endParaRPr lang="en-US" dirty="0"/>
          </a:p>
        </p:txBody>
      </p:sp>
    </p:spTree>
    <p:extLst>
      <p:ext uri="{BB962C8B-B14F-4D97-AF65-F5344CB8AC3E}">
        <p14:creationId xmlns:p14="http://schemas.microsoft.com/office/powerpoint/2010/main" val="2142536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393" y="3164199"/>
            <a:ext cx="8596668" cy="3880773"/>
          </a:xfrm>
        </p:spPr>
        <p:txBody>
          <a:bodyPr>
            <a:normAutofit/>
          </a:bodyPr>
          <a:lstStyle/>
          <a:p>
            <a:pPr marL="0" indent="0" algn="ctr">
              <a:buNone/>
            </a:pPr>
            <a:r>
              <a:rPr lang="en-IN" sz="6600" b="1" dirty="0"/>
              <a:t>THANK YOU</a:t>
            </a:r>
          </a:p>
        </p:txBody>
      </p:sp>
    </p:spTree>
    <p:extLst>
      <p:ext uri="{BB962C8B-B14F-4D97-AF65-F5344CB8AC3E}">
        <p14:creationId xmlns:p14="http://schemas.microsoft.com/office/powerpoint/2010/main" val="39033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4703"/>
            <a:ext cx="8596668" cy="1320800"/>
          </a:xfrm>
        </p:spPr>
        <p:txBody>
          <a:bodyPr/>
          <a:lstStyle/>
          <a:p>
            <a:r>
              <a:rPr lang="en-US" sz="2800" b="1" dirty="0"/>
              <a:t>INTRODUCTION</a:t>
            </a:r>
            <a:br>
              <a:rPr lang="en-US" b="1" dirty="0"/>
            </a:br>
            <a:endParaRPr lang="en-US" dirty="0"/>
          </a:p>
        </p:txBody>
      </p:sp>
      <p:sp>
        <p:nvSpPr>
          <p:cNvPr id="3" name="Content Placeholder 2"/>
          <p:cNvSpPr>
            <a:spLocks noGrp="1"/>
          </p:cNvSpPr>
          <p:nvPr>
            <p:ph idx="1"/>
          </p:nvPr>
        </p:nvSpPr>
        <p:spPr>
          <a:xfrm>
            <a:off x="677334" y="835103"/>
            <a:ext cx="8596668" cy="2913216"/>
          </a:xfrm>
        </p:spPr>
        <p:txBody>
          <a:bodyPr>
            <a:normAutofit lnSpcReduction="10000"/>
          </a:bodyPr>
          <a:lstStyle/>
          <a:p>
            <a:pPr marL="0" indent="0" algn="l">
              <a:buNone/>
            </a:pPr>
            <a:r>
              <a:rPr lang="en-US" sz="2000" dirty="0">
                <a:solidFill>
                  <a:srgbClr val="292929"/>
                </a:solidFill>
                <a:effectLst/>
                <a:latin typeface="source-serif-pro"/>
                <a:ea typeface="Times New Roman" panose="02020603050405020304" pitchFamily="18" charset="0"/>
                <a:cs typeface="Mangal" panose="02040503050203030202" pitchFamily="18" charset="0"/>
              </a:rPr>
              <a:t>Chatbots, or conversational interfaces as they are also called, introduce a new way for people to interact with computer systems. Traditionally, to get an answer to a question using software, you would use a search engine or fill out a form. A chatbot allows a user to simply ask questions the same way they would to a human</a:t>
            </a:r>
            <a:r>
              <a:rPr lang="en-US" sz="2000" b="0" i="0" dirty="0">
                <a:solidFill>
                  <a:srgbClr val="292929"/>
                </a:solidFill>
                <a:effectLst/>
                <a:latin typeface="source-serif-pro"/>
              </a:rPr>
              <a:t>.</a:t>
            </a:r>
          </a:p>
          <a:p>
            <a:pPr marL="0" indent="0" algn="l">
              <a:buNone/>
            </a:pPr>
            <a:r>
              <a:rPr lang="en-US" sz="2000" dirty="0">
                <a:solidFill>
                  <a:srgbClr val="292929"/>
                </a:solidFill>
                <a:effectLst/>
                <a:latin typeface="source-serif-pro"/>
                <a:ea typeface="Times New Roman" panose="02020603050405020304" pitchFamily="18" charset="0"/>
                <a:cs typeface="Mangal" panose="02040503050203030202" pitchFamily="18" charset="0"/>
              </a:rPr>
              <a:t>The chatbot is a computer program that humans will interact with in a natural spoken language and includes artificial intelligence techniques such as NLP (natural language processing) that makes the chatbot more interactive and trustworthy</a:t>
            </a:r>
            <a:r>
              <a:rPr lang="en-US" sz="2000" b="0" i="0" dirty="0">
                <a:solidFill>
                  <a:srgbClr val="292929"/>
                </a:solidFill>
                <a:effectLst/>
                <a:latin typeface="source-serif-pro"/>
              </a:rPr>
              <a:t>.</a:t>
            </a:r>
          </a:p>
          <a:p>
            <a:pPr marL="0" indent="0">
              <a:buNone/>
            </a:pPr>
            <a:endParaRPr lang="en-US" sz="1800" dirty="0"/>
          </a:p>
        </p:txBody>
      </p:sp>
      <p:sp>
        <p:nvSpPr>
          <p:cNvPr id="4" name="Title 1"/>
          <p:cNvSpPr txBox="1">
            <a:spLocks/>
          </p:cNvSpPr>
          <p:nvPr/>
        </p:nvSpPr>
        <p:spPr>
          <a:xfrm>
            <a:off x="677334" y="3503962"/>
            <a:ext cx="8596668" cy="14893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sz="2800" b="1" dirty="0"/>
          </a:p>
          <a:p>
            <a:endParaRPr lang="en-IN" sz="2800" b="1" dirty="0"/>
          </a:p>
          <a:p>
            <a:r>
              <a:rPr lang="en-IN" sz="2800" b="1" dirty="0"/>
              <a:t>PROBLEM STATEMENT</a:t>
            </a:r>
          </a:p>
        </p:txBody>
      </p:sp>
      <p:sp>
        <p:nvSpPr>
          <p:cNvPr id="5" name="Content Placeholder 2"/>
          <p:cNvSpPr txBox="1">
            <a:spLocks/>
          </p:cNvSpPr>
          <p:nvPr/>
        </p:nvSpPr>
        <p:spPr>
          <a:xfrm>
            <a:off x="677334" y="4187903"/>
            <a:ext cx="8596668" cy="214378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a:p>
          <a:p>
            <a:pPr marL="0" indent="0">
              <a:buNone/>
            </a:pPr>
            <a:endParaRPr lang="en-US" dirty="0"/>
          </a:p>
          <a:p>
            <a:pPr marL="0" indent="0">
              <a:buNone/>
            </a:pPr>
            <a:r>
              <a:rPr lang="en-US" sz="2000" dirty="0">
                <a:latin typeface="source-serif-pro"/>
              </a:rPr>
              <a:t>Chatbot-Hotel-Booking.</a:t>
            </a:r>
          </a:p>
        </p:txBody>
      </p:sp>
    </p:spTree>
    <p:extLst>
      <p:ext uri="{BB962C8B-B14F-4D97-AF65-F5344CB8AC3E}">
        <p14:creationId xmlns:p14="http://schemas.microsoft.com/office/powerpoint/2010/main" val="596125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t>OBJECTIVE</a:t>
            </a:r>
          </a:p>
        </p:txBody>
      </p:sp>
      <p:sp>
        <p:nvSpPr>
          <p:cNvPr id="3" name="Content Placeholder 2"/>
          <p:cNvSpPr>
            <a:spLocks noGrp="1"/>
          </p:cNvSpPr>
          <p:nvPr>
            <p:ph idx="1"/>
          </p:nvPr>
        </p:nvSpPr>
        <p:spPr>
          <a:xfrm>
            <a:off x="677334" y="1438507"/>
            <a:ext cx="8596668" cy="4602855"/>
          </a:xfrm>
        </p:spPr>
        <p:txBody>
          <a:bodyPr>
            <a:normAutofit/>
          </a:bodyPr>
          <a:lstStyle/>
          <a:p>
            <a:pPr marL="0" indent="0">
              <a:buNone/>
            </a:pPr>
            <a:r>
              <a:rPr lang="en-US" sz="2000" dirty="0">
                <a:effectLst/>
                <a:latin typeface="source-serif-pro"/>
                <a:ea typeface="Times New Roman" panose="02020603050405020304" pitchFamily="18" charset="0"/>
                <a:cs typeface="Mangal" panose="02040503050203030202" pitchFamily="18" charset="0"/>
              </a:rPr>
              <a:t>The aim of this project is to book hotel using chatbot, the chatbot should be able to respond user questions. Chatbot is a computer program which is made in such a way than can understand human language. Chatbots can simulate the human conversation that usually found in call center or service center by using natural language processing to adapt the responses to fit in the following situation.</a:t>
            </a:r>
          </a:p>
          <a:p>
            <a:pPr marL="0" indent="0">
              <a:buNone/>
            </a:pPr>
            <a:r>
              <a:rPr lang="en-US" sz="2000" dirty="0">
                <a:effectLst/>
                <a:latin typeface="source-serif-pro"/>
                <a:ea typeface="Times New Roman" panose="02020603050405020304" pitchFamily="18" charset="0"/>
                <a:cs typeface="Mangal" panose="02040503050203030202" pitchFamily="18" charset="0"/>
              </a:rPr>
              <a:t>Therefore, the aim of this project is to book hotel using chatbot, the chatbot should be able to respond user questions. </a:t>
            </a:r>
            <a:endParaRPr lang="en-IN" sz="2000" dirty="0">
              <a:latin typeface="source-serif-pro"/>
            </a:endParaRPr>
          </a:p>
        </p:txBody>
      </p:sp>
    </p:spTree>
    <p:extLst>
      <p:ext uri="{BB962C8B-B14F-4D97-AF65-F5344CB8AC3E}">
        <p14:creationId xmlns:p14="http://schemas.microsoft.com/office/powerpoint/2010/main" val="2504422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t>SOFTWARE AND HARDWARE REQUIREMENT</a:t>
            </a:r>
          </a:p>
        </p:txBody>
      </p:sp>
      <p:sp>
        <p:nvSpPr>
          <p:cNvPr id="11" name="Content Placeholder 10">
            <a:extLst>
              <a:ext uri="{FF2B5EF4-FFF2-40B4-BE49-F238E27FC236}">
                <a16:creationId xmlns:a16="http://schemas.microsoft.com/office/drawing/2014/main" id="{FFA1497A-09EE-C4D9-B49C-570533081818}"/>
              </a:ext>
            </a:extLst>
          </p:cNvPr>
          <p:cNvSpPr>
            <a:spLocks noGrp="1"/>
          </p:cNvSpPr>
          <p:nvPr>
            <p:ph idx="1"/>
          </p:nvPr>
        </p:nvSpPr>
        <p:spPr/>
        <p:txBody>
          <a:bodyPr>
            <a:normAutofit/>
          </a:bodyPr>
          <a:lstStyle/>
          <a:p>
            <a:pPr algn="l">
              <a:buFont typeface="+mj-lt"/>
              <a:buAutoNum type="arabicPeriod"/>
            </a:pPr>
            <a:r>
              <a:rPr lang="en-US" sz="2000" b="0" i="0" dirty="0">
                <a:solidFill>
                  <a:srgbClr val="292929"/>
                </a:solidFill>
                <a:effectLst/>
                <a:latin typeface="source-serif-pro"/>
              </a:rPr>
              <a:t>OS – Windows 7, 8 and 10 (32 and 64 bit) .</a:t>
            </a:r>
          </a:p>
          <a:p>
            <a:pPr algn="l">
              <a:buFont typeface="+mj-lt"/>
              <a:buAutoNum type="arabicPeriod"/>
            </a:pPr>
            <a:r>
              <a:rPr lang="en-US" sz="2000" b="0" i="0" dirty="0">
                <a:solidFill>
                  <a:srgbClr val="292929"/>
                </a:solidFill>
                <a:effectLst/>
                <a:latin typeface="source-serif-pro"/>
              </a:rPr>
              <a:t>RAM – 8GB 3.2 SOFTWARE .</a:t>
            </a:r>
          </a:p>
          <a:p>
            <a:pPr algn="l">
              <a:buFont typeface="+mj-lt"/>
              <a:buAutoNum type="arabicPeriod"/>
            </a:pPr>
            <a:r>
              <a:rPr lang="en-US" sz="2000" b="0" i="0" dirty="0">
                <a:solidFill>
                  <a:srgbClr val="292929"/>
                </a:solidFill>
                <a:effectLst/>
                <a:latin typeface="source-serif-pro"/>
              </a:rPr>
              <a:t>Python 3.10.9</a:t>
            </a:r>
          </a:p>
          <a:p>
            <a:pPr algn="l">
              <a:buFont typeface="+mj-lt"/>
              <a:buAutoNum type="arabicPeriod"/>
            </a:pPr>
            <a:r>
              <a:rPr lang="en-US" sz="2000" dirty="0">
                <a:solidFill>
                  <a:srgbClr val="292929"/>
                </a:solidFill>
                <a:latin typeface="source-serif-pro"/>
              </a:rPr>
              <a:t>TensorFlow</a:t>
            </a:r>
            <a:r>
              <a:rPr lang="en-US" sz="2000" b="0" i="0" dirty="0">
                <a:solidFill>
                  <a:srgbClr val="292929"/>
                </a:solidFill>
                <a:effectLst/>
                <a:latin typeface="source-serif-pro"/>
              </a:rPr>
              <a:t>.</a:t>
            </a:r>
          </a:p>
          <a:p>
            <a:pPr algn="l">
              <a:buFont typeface="+mj-lt"/>
              <a:buAutoNum type="arabicPeriod"/>
            </a:pPr>
            <a:r>
              <a:rPr lang="en-US" sz="2000" b="0" i="0" dirty="0">
                <a:solidFill>
                  <a:srgbClr val="292929"/>
                </a:solidFill>
                <a:effectLst/>
                <a:latin typeface="source-serif-pro"/>
              </a:rPr>
              <a:t>RASA 3 Library.</a:t>
            </a:r>
          </a:p>
          <a:p>
            <a:pPr algn="l">
              <a:buFont typeface="+mj-lt"/>
              <a:buAutoNum type="arabicPeriod"/>
            </a:pPr>
            <a:r>
              <a:rPr lang="en-US" sz="2000" dirty="0">
                <a:solidFill>
                  <a:srgbClr val="292929"/>
                </a:solidFill>
                <a:latin typeface="source-serif-pro"/>
              </a:rPr>
              <a:t>Anaconda3</a:t>
            </a:r>
          </a:p>
          <a:p>
            <a:pPr marL="0" indent="0">
              <a:buNone/>
            </a:pPr>
            <a:endParaRPr lang="en-US" dirty="0"/>
          </a:p>
        </p:txBody>
      </p:sp>
    </p:spTree>
    <p:extLst>
      <p:ext uri="{BB962C8B-B14F-4D97-AF65-F5344CB8AC3E}">
        <p14:creationId xmlns:p14="http://schemas.microsoft.com/office/powerpoint/2010/main" val="2920576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t>WORKFLOW OF PROJECT</a:t>
            </a:r>
          </a:p>
        </p:txBody>
      </p:sp>
      <p:pic>
        <p:nvPicPr>
          <p:cNvPr id="4" name="Content Placeholder 3" descr="Diagram&#10;&#10;Description automatically generated">
            <a:extLst>
              <a:ext uri="{FF2B5EF4-FFF2-40B4-BE49-F238E27FC236}">
                <a16:creationId xmlns:a16="http://schemas.microsoft.com/office/drawing/2014/main" id="{E1CDCB67-E327-86DC-7245-997A0F3A3D25}"/>
              </a:ext>
            </a:extLst>
          </p:cNvPr>
          <p:cNvPicPr>
            <a:picLocks noGrp="1" noChangeAspect="1"/>
          </p:cNvPicPr>
          <p:nvPr>
            <p:ph idx="1"/>
          </p:nvPr>
        </p:nvPicPr>
        <p:blipFill>
          <a:blip r:embed="rId2"/>
          <a:stretch>
            <a:fillRect/>
          </a:stretch>
        </p:blipFill>
        <p:spPr>
          <a:xfrm>
            <a:off x="3598334" y="1504950"/>
            <a:ext cx="2270716" cy="4537075"/>
          </a:xfrm>
          <a:prstGeom prst="rect">
            <a:avLst/>
          </a:prstGeom>
        </p:spPr>
      </p:pic>
    </p:spTree>
    <p:extLst>
      <p:ext uri="{BB962C8B-B14F-4D97-AF65-F5344CB8AC3E}">
        <p14:creationId xmlns:p14="http://schemas.microsoft.com/office/powerpoint/2010/main" val="3212630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SYSTEM ARCHITECTURE</a:t>
            </a:r>
            <a:br>
              <a:rPr lang="en-US" sz="1400" b="1" i="0" dirty="0">
                <a:solidFill>
                  <a:srgbClr val="292929"/>
                </a:solidFill>
                <a:effectLst/>
                <a:latin typeface="sohne"/>
              </a:rPr>
            </a:br>
            <a:endParaRPr lang="en-IN" sz="2800" b="1" dirty="0"/>
          </a:p>
        </p:txBody>
      </p:sp>
      <p:sp>
        <p:nvSpPr>
          <p:cNvPr id="3" name="Content Placeholder 2"/>
          <p:cNvSpPr>
            <a:spLocks noGrp="1"/>
          </p:cNvSpPr>
          <p:nvPr>
            <p:ph idx="1"/>
          </p:nvPr>
        </p:nvSpPr>
        <p:spPr/>
        <p:txBody>
          <a:bodyPr>
            <a:normAutofit/>
          </a:bodyPr>
          <a:lstStyle/>
          <a:p>
            <a:pPr marL="0" indent="0">
              <a:buNone/>
            </a:pPr>
            <a:r>
              <a:rPr lang="en-US" sz="2800" b="0" i="0" dirty="0">
                <a:solidFill>
                  <a:srgbClr val="292929"/>
                </a:solidFill>
                <a:effectLst/>
                <a:latin typeface="source-serif-pro"/>
              </a:rPr>
              <a:t> </a:t>
            </a:r>
            <a:endParaRPr lang="en-IN" sz="2800" dirty="0"/>
          </a:p>
        </p:txBody>
      </p:sp>
      <p:pic>
        <p:nvPicPr>
          <p:cNvPr id="5" name="Picture 4" descr="Diagram&#10;&#10;Description automatically generated">
            <a:extLst>
              <a:ext uri="{FF2B5EF4-FFF2-40B4-BE49-F238E27FC236}">
                <a16:creationId xmlns:a16="http://schemas.microsoft.com/office/drawing/2014/main" id="{8EB02FD4-7AC6-870C-246B-DB7DE841AD46}"/>
              </a:ext>
            </a:extLst>
          </p:cNvPr>
          <p:cNvPicPr>
            <a:picLocks noChangeAspect="1"/>
          </p:cNvPicPr>
          <p:nvPr/>
        </p:nvPicPr>
        <p:blipFill>
          <a:blip r:embed="rId2"/>
          <a:stretch>
            <a:fillRect/>
          </a:stretch>
        </p:blipFill>
        <p:spPr>
          <a:xfrm>
            <a:off x="1828800" y="2473324"/>
            <a:ext cx="6825673" cy="2800639"/>
          </a:xfrm>
          <a:prstGeom prst="rect">
            <a:avLst/>
          </a:prstGeom>
        </p:spPr>
      </p:pic>
    </p:spTree>
    <p:extLst>
      <p:ext uri="{BB962C8B-B14F-4D97-AF65-F5344CB8AC3E}">
        <p14:creationId xmlns:p14="http://schemas.microsoft.com/office/powerpoint/2010/main" val="3303167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COMPONENTS OF RASA</a:t>
            </a:r>
            <a:endParaRPr lang="en-IN" b="1" dirty="0">
              <a:solidFill>
                <a:schemeClr val="accent2"/>
              </a:solidFill>
            </a:endParaRPr>
          </a:p>
        </p:txBody>
      </p:sp>
      <p:sp>
        <p:nvSpPr>
          <p:cNvPr id="3" name="Content Placeholder 2"/>
          <p:cNvSpPr>
            <a:spLocks noGrp="1"/>
          </p:cNvSpPr>
          <p:nvPr>
            <p:ph idx="1"/>
          </p:nvPr>
        </p:nvSpPr>
        <p:spPr/>
        <p:txBody>
          <a:bodyPr>
            <a:normAutofit fontScale="92500" lnSpcReduction="20000"/>
          </a:bodyPr>
          <a:lstStyle/>
          <a:p>
            <a:pPr marL="457200" algn="just">
              <a:lnSpc>
                <a:spcPct val="105000"/>
              </a:lnSpc>
              <a:spcAft>
                <a:spcPts val="800"/>
              </a:spcAft>
            </a:pPr>
            <a:r>
              <a:rPr lang="en-US" sz="2000" dirty="0">
                <a:effectLst/>
                <a:latin typeface="source-serif-pro"/>
                <a:ea typeface="Times New Roman" panose="02020603050405020304" pitchFamily="18" charset="0"/>
                <a:cs typeface="Mangal" panose="02040503050203030202" pitchFamily="18" charset="0"/>
              </a:rPr>
              <a:t>Rasa NLU (Natural Language Understanding) :</a:t>
            </a:r>
          </a:p>
          <a:p>
            <a:pPr marL="114300" indent="0" algn="just">
              <a:lnSpc>
                <a:spcPct val="105000"/>
              </a:lnSpc>
              <a:spcAft>
                <a:spcPts val="800"/>
              </a:spcAft>
              <a:buNone/>
            </a:pPr>
            <a:r>
              <a:rPr lang="en-US" sz="2000" dirty="0">
                <a:latin typeface="source-serif-pro"/>
                <a:ea typeface="Times New Roman" panose="02020603050405020304" pitchFamily="18" charset="0"/>
                <a:cs typeface="Mangal" panose="02040503050203030202" pitchFamily="18" charset="0"/>
              </a:rPr>
              <a:t>	</a:t>
            </a:r>
            <a:r>
              <a:rPr lang="en-US" sz="2000" dirty="0">
                <a:effectLst/>
                <a:latin typeface="source-serif-pro"/>
                <a:ea typeface="Times New Roman" panose="02020603050405020304" pitchFamily="18" charset="0"/>
                <a:cs typeface="Mangal" panose="02040503050203030202" pitchFamily="18" charset="0"/>
              </a:rPr>
              <a:t>Rasa NLU is an open-source natural language processing tool for intent 	classification 	(deciding what the user is asking for), extraction of the entities by 	bot in the form of 	structured data helps the chatbot understand what the user is 	saying.</a:t>
            </a:r>
          </a:p>
          <a:p>
            <a:pPr marL="457200" algn="just">
              <a:lnSpc>
                <a:spcPct val="105000"/>
              </a:lnSpc>
              <a:spcAft>
                <a:spcPts val="800"/>
              </a:spcAft>
            </a:pPr>
            <a:r>
              <a:rPr lang="en-US" sz="2000" dirty="0">
                <a:effectLst/>
                <a:latin typeface="source-serif-pro"/>
                <a:ea typeface="Times New Roman" panose="02020603050405020304" pitchFamily="18" charset="0"/>
                <a:cs typeface="Mangal" panose="02040503050203030202" pitchFamily="18" charset="0"/>
              </a:rPr>
              <a:t>Rasa Core (for holding conversation and deciding what to do next):</a:t>
            </a:r>
          </a:p>
          <a:p>
            <a:pPr marL="114300" indent="0" algn="just">
              <a:lnSpc>
                <a:spcPct val="105000"/>
              </a:lnSpc>
              <a:spcAft>
                <a:spcPts val="800"/>
              </a:spcAft>
              <a:buNone/>
            </a:pPr>
            <a:r>
              <a:rPr lang="en-US" sz="2000" dirty="0">
                <a:effectLst/>
                <a:latin typeface="source-serif-pro"/>
                <a:ea typeface="Times New Roman" panose="02020603050405020304" pitchFamily="18" charset="0"/>
                <a:cs typeface="Mangal" panose="02040503050203030202" pitchFamily="18" charset="0"/>
              </a:rPr>
              <a:t>	Rasa Core is a machine learning-based dialog management chatbot framework 	that 	takes 	the structured input of the NLU and predicts the next best action 	using a 	probabilistic 	model such as LSTM neural network instead of if/else 	statement. 	Under the hood it also 	uses reinforcement learning to improve the 	prediction of the 	next best action.</a:t>
            </a:r>
            <a:endParaRPr lang="en-IN" sz="2000" dirty="0">
              <a:effectLst/>
              <a:latin typeface="source-serif-pro"/>
              <a:ea typeface="Times New Roman" panose="02020603050405020304" pitchFamily="18" charset="0"/>
              <a:cs typeface="Mangal" panose="02040503050203030202" pitchFamily="18" charset="0"/>
            </a:endParaRPr>
          </a:p>
          <a:p>
            <a:pPr marL="114300" indent="0" algn="just">
              <a:lnSpc>
                <a:spcPct val="105000"/>
              </a:lnSpc>
              <a:spcAft>
                <a:spcPts val="800"/>
              </a:spcAft>
              <a:buNone/>
            </a:pP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114300" indent="0" algn="just">
              <a:lnSpc>
                <a:spcPct val="105000"/>
              </a:lnSpc>
              <a:spcAft>
                <a:spcPts val="800"/>
              </a:spcAft>
              <a:buNone/>
            </a:pP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0" indent="0">
              <a:buNone/>
            </a:pPr>
            <a:endParaRPr lang="en-IN" dirty="0"/>
          </a:p>
        </p:txBody>
      </p:sp>
    </p:spTree>
    <p:extLst>
      <p:ext uri="{BB962C8B-B14F-4D97-AF65-F5344CB8AC3E}">
        <p14:creationId xmlns:p14="http://schemas.microsoft.com/office/powerpoint/2010/main" val="187383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b="1" dirty="0"/>
              <a:t>CHATBOT CAPABILITIES</a:t>
            </a:r>
            <a:endParaRPr lang="en-US" b="1" i="0" dirty="0">
              <a:solidFill>
                <a:schemeClr val="accent2"/>
              </a:solidFill>
              <a:effectLst/>
              <a:latin typeface="sohne"/>
            </a:endParaRPr>
          </a:p>
        </p:txBody>
      </p:sp>
      <p:sp>
        <p:nvSpPr>
          <p:cNvPr id="3" name="Content Placeholder 2"/>
          <p:cNvSpPr>
            <a:spLocks noGrp="1"/>
          </p:cNvSpPr>
          <p:nvPr>
            <p:ph idx="1"/>
          </p:nvPr>
        </p:nvSpPr>
        <p:spPr/>
        <p:txBody>
          <a:bodyPr/>
          <a:lstStyle/>
          <a:p>
            <a:pPr marL="457200" algn="just">
              <a:lnSpc>
                <a:spcPct val="105000"/>
              </a:lnSpc>
            </a:pPr>
            <a:r>
              <a:rPr lang="en-US" sz="2000" dirty="0">
                <a:effectLst/>
                <a:latin typeface="source-serif-pro"/>
                <a:ea typeface="Times New Roman" panose="02020603050405020304" pitchFamily="18" charset="0"/>
                <a:cs typeface="Mangal" panose="02040503050203030202" pitchFamily="18" charset="0"/>
              </a:rPr>
              <a:t>Room Booking </a:t>
            </a:r>
            <a:endParaRPr lang="en-IN" sz="2000" dirty="0">
              <a:effectLst/>
              <a:latin typeface="source-serif-pro"/>
              <a:ea typeface="Times New Roman" panose="02020603050405020304" pitchFamily="18" charset="0"/>
              <a:cs typeface="Mangal" panose="02040503050203030202" pitchFamily="18" charset="0"/>
            </a:endParaRPr>
          </a:p>
          <a:p>
            <a:pPr marL="457200" algn="just">
              <a:lnSpc>
                <a:spcPct val="105000"/>
              </a:lnSpc>
            </a:pPr>
            <a:r>
              <a:rPr lang="en-US" sz="2000" dirty="0">
                <a:effectLst/>
                <a:latin typeface="source-serif-pro"/>
                <a:ea typeface="Times New Roman" panose="02020603050405020304" pitchFamily="18" charset="0"/>
                <a:cs typeface="Mangal" panose="02040503050203030202" pitchFamily="18" charset="0"/>
              </a:rPr>
              <a:t>Handle Greetings.</a:t>
            </a:r>
            <a:endParaRPr lang="en-IN" sz="2000" dirty="0">
              <a:effectLst/>
              <a:latin typeface="source-serif-pro"/>
              <a:ea typeface="Times New Roman" panose="02020603050405020304" pitchFamily="18" charset="0"/>
              <a:cs typeface="Mangal" panose="02040503050203030202" pitchFamily="18" charset="0"/>
            </a:endParaRPr>
          </a:p>
          <a:p>
            <a:pPr marL="457200" algn="just">
              <a:lnSpc>
                <a:spcPct val="105000"/>
              </a:lnSpc>
            </a:pPr>
            <a:r>
              <a:rPr lang="en-US" sz="2000" dirty="0">
                <a:effectLst/>
                <a:latin typeface="source-serif-pro"/>
                <a:ea typeface="Times New Roman" panose="02020603050405020304" pitchFamily="18" charset="0"/>
                <a:cs typeface="Mangal" panose="02040503050203030202" pitchFamily="18" charset="0"/>
              </a:rPr>
              <a:t>Booking Cancellation</a:t>
            </a:r>
            <a:endParaRPr lang="en-IN" sz="2000" dirty="0">
              <a:effectLst/>
              <a:latin typeface="source-serif-pro"/>
              <a:ea typeface="Times New Roman" panose="02020603050405020304" pitchFamily="18" charset="0"/>
              <a:cs typeface="Mangal" panose="02040503050203030202" pitchFamily="18" charset="0"/>
            </a:endParaRPr>
          </a:p>
          <a:p>
            <a:pPr marL="457200" algn="just">
              <a:lnSpc>
                <a:spcPct val="105000"/>
              </a:lnSpc>
            </a:pPr>
            <a:r>
              <a:rPr lang="en-US" sz="2000" dirty="0">
                <a:effectLst/>
                <a:latin typeface="source-serif-pro"/>
                <a:ea typeface="Times New Roman" panose="02020603050405020304" pitchFamily="18" charset="0"/>
                <a:cs typeface="Mangal" panose="02040503050203030202" pitchFamily="18" charset="0"/>
              </a:rPr>
              <a:t>Question answering.</a:t>
            </a:r>
            <a:endParaRPr lang="en-IN" sz="2000" dirty="0">
              <a:effectLst/>
              <a:latin typeface="source-serif-pro"/>
              <a:ea typeface="Times New Roman" panose="02020603050405020304" pitchFamily="18" charset="0"/>
              <a:cs typeface="Mangal" panose="02040503050203030202" pitchFamily="18" charset="0"/>
            </a:endParaRPr>
          </a:p>
          <a:p>
            <a:pPr marL="457200" algn="just">
              <a:lnSpc>
                <a:spcPct val="105000"/>
              </a:lnSpc>
              <a:spcAft>
                <a:spcPts val="800"/>
              </a:spcAft>
            </a:pPr>
            <a:r>
              <a:rPr lang="en-US" sz="2000" dirty="0">
                <a:effectLst/>
                <a:latin typeface="source-serif-pro"/>
                <a:ea typeface="Times New Roman" panose="02020603050405020304" pitchFamily="18" charset="0"/>
                <a:cs typeface="Mangal" panose="02040503050203030202" pitchFamily="18" charset="0"/>
              </a:rPr>
              <a:t>Machine translation.</a:t>
            </a:r>
            <a:endParaRPr lang="en-IN" sz="2000" dirty="0">
              <a:effectLst/>
              <a:latin typeface="source-serif-pro"/>
              <a:ea typeface="Times New Roman" panose="02020603050405020304" pitchFamily="18" charset="0"/>
              <a:cs typeface="Mangal" panose="02040503050203030202" pitchFamily="18" charset="0"/>
            </a:endParaRPr>
          </a:p>
          <a:p>
            <a:pPr marL="0" indent="0">
              <a:buNone/>
            </a:pPr>
            <a:br>
              <a:rPr lang="en-US" dirty="0">
                <a:effectLst/>
              </a:rPr>
            </a:br>
            <a:endParaRPr lang="en-IN" dirty="0"/>
          </a:p>
        </p:txBody>
      </p:sp>
    </p:spTree>
    <p:extLst>
      <p:ext uri="{BB962C8B-B14F-4D97-AF65-F5344CB8AC3E}">
        <p14:creationId xmlns:p14="http://schemas.microsoft.com/office/powerpoint/2010/main" val="2582066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SYSTEM IMPLEMENTATION</a:t>
            </a:r>
          </a:p>
        </p:txBody>
      </p:sp>
      <p:sp>
        <p:nvSpPr>
          <p:cNvPr id="3" name="Content Placeholder 2"/>
          <p:cNvSpPr>
            <a:spLocks noGrp="1"/>
          </p:cNvSpPr>
          <p:nvPr>
            <p:ph idx="1"/>
          </p:nvPr>
        </p:nvSpPr>
        <p:spPr/>
        <p:txBody>
          <a:bodyPr>
            <a:normAutofit fontScale="92500" lnSpcReduction="10000"/>
          </a:bodyPr>
          <a:lstStyle/>
          <a:p>
            <a:pPr marL="457200" algn="just">
              <a:lnSpc>
                <a:spcPct val="105000"/>
              </a:lnSpc>
            </a:pPr>
            <a:r>
              <a:rPr lang="en-US" sz="1800" dirty="0">
                <a:effectLst/>
                <a:latin typeface="source-serif-pro"/>
                <a:ea typeface="Times New Roman" panose="02020603050405020304" pitchFamily="18" charset="0"/>
                <a:cs typeface="Mangal" panose="02040503050203030202" pitchFamily="18" charset="0"/>
              </a:rPr>
              <a:t>This Project contains two major modules they are: </a:t>
            </a:r>
          </a:p>
          <a:p>
            <a:pPr marL="457200" algn="just">
              <a:lnSpc>
                <a:spcPct val="105000"/>
              </a:lnSpc>
            </a:pPr>
            <a:r>
              <a:rPr lang="en-US" dirty="0">
                <a:effectLst/>
                <a:latin typeface="source-serif-pro"/>
                <a:ea typeface="Times New Roman" panose="02020603050405020304" pitchFamily="18" charset="0"/>
                <a:cs typeface="Mangal" panose="02040503050203030202" pitchFamily="18" charset="0"/>
              </a:rPr>
              <a:t>1. Administrator Module: </a:t>
            </a:r>
          </a:p>
          <a:p>
            <a:pPr marL="857250" lvl="1" algn="just">
              <a:lnSpc>
                <a:spcPct val="105000"/>
              </a:lnSpc>
            </a:pPr>
            <a:r>
              <a:rPr lang="en-US" sz="1800" dirty="0">
                <a:effectLst/>
                <a:latin typeface="source-serif-pro"/>
                <a:ea typeface="Times New Roman" panose="02020603050405020304" pitchFamily="18" charset="0"/>
                <a:cs typeface="Mangal" panose="02040503050203030202" pitchFamily="18" charset="0"/>
              </a:rPr>
              <a:t>The administrator is responsible for adding the different intents. The admin can do the different actions some of them are:</a:t>
            </a:r>
            <a:endParaRPr lang="en-IN" sz="1800" dirty="0">
              <a:effectLst/>
              <a:latin typeface="source-serif-pro"/>
              <a:ea typeface="Times New Roman" panose="02020603050405020304" pitchFamily="18" charset="0"/>
              <a:cs typeface="Mangal" panose="02040503050203030202" pitchFamily="18" charset="0"/>
            </a:endParaRPr>
          </a:p>
          <a:p>
            <a:pPr marL="571500" lvl="1" indent="0" algn="just">
              <a:lnSpc>
                <a:spcPct val="105000"/>
              </a:lnSpc>
              <a:buNone/>
            </a:pPr>
            <a:r>
              <a:rPr lang="en-US" sz="1800" dirty="0">
                <a:effectLst/>
                <a:latin typeface="source-serif-pro"/>
                <a:ea typeface="Times New Roman" panose="02020603050405020304" pitchFamily="18" charset="0"/>
                <a:cs typeface="Mangal" panose="02040503050203030202" pitchFamily="18" charset="0"/>
              </a:rPr>
              <a:t>	 • Adding Stories </a:t>
            </a:r>
            <a:endParaRPr lang="en-IN" sz="1800" dirty="0">
              <a:effectLst/>
              <a:latin typeface="source-serif-pro"/>
              <a:ea typeface="Times New Roman" panose="02020603050405020304" pitchFamily="18" charset="0"/>
              <a:cs typeface="Mangal" panose="02040503050203030202" pitchFamily="18" charset="0"/>
            </a:endParaRPr>
          </a:p>
          <a:p>
            <a:pPr marL="114300" indent="0" algn="just">
              <a:lnSpc>
                <a:spcPct val="105000"/>
              </a:lnSpc>
              <a:buNone/>
            </a:pPr>
            <a:r>
              <a:rPr lang="en-US" dirty="0">
                <a:effectLst/>
                <a:latin typeface="source-serif-pro"/>
                <a:ea typeface="Times New Roman" panose="02020603050405020304" pitchFamily="18" charset="0"/>
                <a:cs typeface="Mangal" panose="02040503050203030202" pitchFamily="18" charset="0"/>
              </a:rPr>
              <a:t>	 	• Editing Stories </a:t>
            </a:r>
            <a:endParaRPr lang="en-IN" dirty="0">
              <a:effectLst/>
              <a:latin typeface="source-serif-pro"/>
              <a:ea typeface="Times New Roman" panose="02020603050405020304" pitchFamily="18" charset="0"/>
              <a:cs typeface="Mangal" panose="02040503050203030202" pitchFamily="18" charset="0"/>
            </a:endParaRPr>
          </a:p>
          <a:p>
            <a:pPr marL="114300" indent="0" algn="just">
              <a:lnSpc>
                <a:spcPct val="105000"/>
              </a:lnSpc>
              <a:spcAft>
                <a:spcPts val="800"/>
              </a:spcAft>
              <a:buNone/>
            </a:pPr>
            <a:r>
              <a:rPr lang="en-US" dirty="0">
                <a:effectLst/>
                <a:latin typeface="source-serif-pro"/>
                <a:ea typeface="Times New Roman" panose="02020603050405020304" pitchFamily="18" charset="0"/>
                <a:cs typeface="Mangal" panose="02040503050203030202" pitchFamily="18" charset="0"/>
              </a:rPr>
              <a:t>	 	• Delete Stories</a:t>
            </a:r>
          </a:p>
          <a:p>
            <a:pPr marL="457200" algn="just">
              <a:lnSpc>
                <a:spcPct val="105000"/>
              </a:lnSpc>
            </a:pPr>
            <a:r>
              <a:rPr lang="en-US" dirty="0">
                <a:latin typeface="source-serif-pro"/>
                <a:ea typeface="Times New Roman" panose="02020603050405020304" pitchFamily="18" charset="0"/>
                <a:cs typeface="Mangal" panose="02040503050203030202" pitchFamily="18" charset="0"/>
              </a:rPr>
              <a:t>2</a:t>
            </a:r>
            <a:r>
              <a:rPr lang="en-US" dirty="0">
                <a:effectLst/>
                <a:latin typeface="source-serif-pro"/>
                <a:ea typeface="Times New Roman" panose="02020603050405020304" pitchFamily="18" charset="0"/>
                <a:cs typeface="Mangal" panose="02040503050203030202" pitchFamily="18" charset="0"/>
              </a:rPr>
              <a:t>. Customer Module:</a:t>
            </a:r>
          </a:p>
          <a:p>
            <a:pPr marL="857250" lvl="1" algn="just">
              <a:lnSpc>
                <a:spcPct val="105000"/>
              </a:lnSpc>
            </a:pPr>
            <a:r>
              <a:rPr lang="en-US" sz="1800" dirty="0">
                <a:effectLst/>
                <a:latin typeface="source-serif-pro"/>
                <a:ea typeface="Times New Roman" panose="02020603050405020304" pitchFamily="18" charset="0"/>
                <a:cs typeface="Mangal" panose="02040503050203030202" pitchFamily="18" charset="0"/>
              </a:rPr>
              <a:t> The Customer can interact with the chatbot using Rasa shell. If the customer   implements the custom webpage, then it should be run on the localhost and the port 	number should be different from one which is running actions of rasa.</a:t>
            </a:r>
          </a:p>
          <a:p>
            <a:pPr marL="114300" indent="0" algn="just">
              <a:lnSpc>
                <a:spcPct val="105000"/>
              </a:lnSpc>
              <a:spcAft>
                <a:spcPts val="800"/>
              </a:spcAft>
              <a:buNone/>
            </a:pPr>
            <a:endParaRPr lang="en-US" sz="1400"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1252947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534</TotalTime>
  <Words>784</Words>
  <Application>Microsoft Office PowerPoint</Application>
  <PresentationFormat>Widescreen</PresentationFormat>
  <Paragraphs>87</Paragraphs>
  <Slides>17</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Arial</vt:lpstr>
      <vt:lpstr>Calibri</vt:lpstr>
      <vt:lpstr>Calibri Light</vt:lpstr>
      <vt:lpstr>sohne</vt:lpstr>
      <vt:lpstr>source-serif-pro</vt:lpstr>
      <vt:lpstr>Trebuchet MS</vt:lpstr>
      <vt:lpstr>Wingdings 3</vt:lpstr>
      <vt:lpstr>Office Theme</vt:lpstr>
      <vt:lpstr>Facet</vt:lpstr>
      <vt:lpstr>INSTITUTE FOR ADVANCED COMPUTING AND SOFTWARE DEVELOPMENT AKURDI, PUNE</vt:lpstr>
      <vt:lpstr>INTRODUCTION </vt:lpstr>
      <vt:lpstr>OBJECTIVE</vt:lpstr>
      <vt:lpstr>SOFTWARE AND HARDWARE REQUIREMENT</vt:lpstr>
      <vt:lpstr>WORKFLOW OF PROJECT</vt:lpstr>
      <vt:lpstr>SYSTEM ARCHITECTURE </vt:lpstr>
      <vt:lpstr>COMPONENTS OF RASA</vt:lpstr>
      <vt:lpstr>CHATBOT CAPABILITIES</vt:lpstr>
      <vt:lpstr>SYSTEM IMPLEMENTATION</vt:lpstr>
      <vt:lpstr>CONVERSATION MODEL</vt:lpstr>
      <vt:lpstr>RASA CONFIGURATION</vt:lpstr>
      <vt:lpstr>RESULT AND OUTPUT</vt:lpstr>
      <vt:lpstr>RESULT AND OUTPUT</vt:lpstr>
      <vt:lpstr>RESULT AND OUTPUT</vt:lpstr>
      <vt:lpstr>RESULT AND OUTPUT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INSTITUTE FOR ADVANCED COMPUTING AND SOFTWARE DEVELOPMENT AKURDI, PUNE</dc:title>
  <dc:creator>DBDA d.</dc:creator>
  <cp:lastModifiedBy>Vitthal</cp:lastModifiedBy>
  <cp:revision>74</cp:revision>
  <dcterms:created xsi:type="dcterms:W3CDTF">2023-03-09T06:11:38Z</dcterms:created>
  <dcterms:modified xsi:type="dcterms:W3CDTF">2023-03-11T05:43:17Z</dcterms:modified>
</cp:coreProperties>
</file>