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9" r:id="rId3"/>
    <p:sldId id="257" r:id="rId4"/>
    <p:sldId id="258" r:id="rId5"/>
    <p:sldId id="259" r:id="rId6"/>
    <p:sldId id="260" r:id="rId7"/>
    <p:sldId id="261" r:id="rId8"/>
    <p:sldId id="262" r:id="rId9"/>
    <p:sldId id="433" r:id="rId10"/>
    <p:sldId id="455" r:id="rId11"/>
    <p:sldId id="454" r:id="rId12"/>
    <p:sldId id="430" r:id="rId13"/>
    <p:sldId id="431" r:id="rId14"/>
    <p:sldId id="432" r:id="rId15"/>
    <p:sldId id="434" r:id="rId16"/>
    <p:sldId id="435" r:id="rId17"/>
    <p:sldId id="453" r:id="rId18"/>
    <p:sldId id="428" r:id="rId19"/>
    <p:sldId id="437" r:id="rId20"/>
    <p:sldId id="436" r:id="rId21"/>
    <p:sldId id="438" r:id="rId22"/>
    <p:sldId id="439" r:id="rId23"/>
    <p:sldId id="442" r:id="rId24"/>
    <p:sldId id="443" r:id="rId25"/>
    <p:sldId id="464" r:id="rId26"/>
    <p:sldId id="445" r:id="rId27"/>
    <p:sldId id="444" r:id="rId28"/>
    <p:sldId id="462" r:id="rId29"/>
    <p:sldId id="446" r:id="rId30"/>
    <p:sldId id="447" r:id="rId31"/>
    <p:sldId id="450" r:id="rId32"/>
    <p:sldId id="457" r:id="rId33"/>
    <p:sldId id="458" r:id="rId34"/>
    <p:sldId id="459" r:id="rId35"/>
    <p:sldId id="460" r:id="rId36"/>
    <p:sldId id="452" r:id="rId37"/>
    <p:sldId id="4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D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E8F2-6897-F32D-47C9-409C26188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566FE8-FE33-6491-BC52-2924DB44E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07574A-600D-DC72-BE3A-75637A12F30B}"/>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5" name="Footer Placeholder 4">
            <a:extLst>
              <a:ext uri="{FF2B5EF4-FFF2-40B4-BE49-F238E27FC236}">
                <a16:creationId xmlns:a16="http://schemas.microsoft.com/office/drawing/2014/main" id="{AD48DC37-4F20-316E-0218-E3C6D9991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FBCAA-6849-F033-4AB8-187FAD607A56}"/>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47670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29F-0766-88C1-CEBA-C766418124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D32F73-9FB1-4E47-2DE3-3226FD0FA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91C93-5C64-DB6C-9B0D-102B8BA82435}"/>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5" name="Footer Placeholder 4">
            <a:extLst>
              <a:ext uri="{FF2B5EF4-FFF2-40B4-BE49-F238E27FC236}">
                <a16:creationId xmlns:a16="http://schemas.microsoft.com/office/drawing/2014/main" id="{22BA3415-BA29-AAFB-EE1F-D4523E95B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AEE5F0-DDEB-2721-E670-8D4E2B400C2A}"/>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234693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B26CC-4BCF-4194-71FF-C6B9F4A345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6456F2-0BC2-A456-F135-046C8910C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531EE-8EAD-B7FC-F9DB-EFD945E92798}"/>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5" name="Footer Placeholder 4">
            <a:extLst>
              <a:ext uri="{FF2B5EF4-FFF2-40B4-BE49-F238E27FC236}">
                <a16:creationId xmlns:a16="http://schemas.microsoft.com/office/drawing/2014/main" id="{8EEE4ED5-887D-A8F7-AF5D-BB6A7E34B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289F4-5B86-3E77-81C3-BD39C031386B}"/>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425356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A0C-8D2E-2A85-451F-A7F853F42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EAFEDC-6D94-B246-C8F3-57E659CCB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B5F38-AD67-5C22-96C6-CAC00C43AF7C}"/>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5" name="Footer Placeholder 4">
            <a:extLst>
              <a:ext uri="{FF2B5EF4-FFF2-40B4-BE49-F238E27FC236}">
                <a16:creationId xmlns:a16="http://schemas.microsoft.com/office/drawing/2014/main" id="{2E7CD910-7DF5-7462-4E78-FB7760D7E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498CC-2D3C-33DF-6AB0-6D6CC484FFE5}"/>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95785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1AF2-7AA5-5598-5940-83452783D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570586-956D-9029-8195-224E9FC22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AE3E06-2737-1913-D54F-A188AE7A5DBF}"/>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5" name="Footer Placeholder 4">
            <a:extLst>
              <a:ext uri="{FF2B5EF4-FFF2-40B4-BE49-F238E27FC236}">
                <a16:creationId xmlns:a16="http://schemas.microsoft.com/office/drawing/2014/main" id="{15BE965B-BA9C-2D68-E203-6FC730C23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7401A-8227-64F2-A0B4-BB7688625872}"/>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0162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30E3-9CF4-DE48-9B5D-DC85FB4518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F0D378-8A08-FBC0-0649-87331A25C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A4A8C-7793-E1E5-4532-3EEB2F220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009B97-B943-0A0E-8280-CA197FD19224}"/>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6" name="Footer Placeholder 5">
            <a:extLst>
              <a:ext uri="{FF2B5EF4-FFF2-40B4-BE49-F238E27FC236}">
                <a16:creationId xmlns:a16="http://schemas.microsoft.com/office/drawing/2014/main" id="{792DA0CE-D786-A5A1-A65B-50BDF95386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888E35-3AF9-D475-1E3A-3667D5406CC4}"/>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82757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85B-18BC-4D1C-8EE8-265DDCEFA9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0527F-78F4-A761-7D50-22BC7A323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CA0DA-163E-1121-11C8-56858BE32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044EF8-73BC-4C2D-55A5-BDA23B11C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75989-6E79-6BD5-19C0-B8CC5A2BE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D25659-07BE-8318-3392-DB4AB829F01C}"/>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8" name="Footer Placeholder 7">
            <a:extLst>
              <a:ext uri="{FF2B5EF4-FFF2-40B4-BE49-F238E27FC236}">
                <a16:creationId xmlns:a16="http://schemas.microsoft.com/office/drawing/2014/main" id="{FB6B3269-FFA2-B28A-98FB-EED02256BB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3E7224-FD1B-5DE1-C0F6-0046424D305D}"/>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79040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05E7-23FC-0016-31B8-6D7216A79E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727F3C-95A6-1AD1-CFF3-6F35FC0FA525}"/>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4" name="Footer Placeholder 3">
            <a:extLst>
              <a:ext uri="{FF2B5EF4-FFF2-40B4-BE49-F238E27FC236}">
                <a16:creationId xmlns:a16="http://schemas.microsoft.com/office/drawing/2014/main" id="{A02EC67E-3F32-A8A3-5D5A-CA461A1354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BD0773-A43C-6420-7FD1-DC100118B9A4}"/>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318946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C5FFC-62EC-9FC7-AF97-648DBAB13584}"/>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3" name="Footer Placeholder 2">
            <a:extLst>
              <a:ext uri="{FF2B5EF4-FFF2-40B4-BE49-F238E27FC236}">
                <a16:creationId xmlns:a16="http://schemas.microsoft.com/office/drawing/2014/main" id="{952AAF2F-1647-048C-61B5-4700818155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DC3231-1C07-D8DF-9715-A98E64EFAA27}"/>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265246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5AA9-D626-FF09-FC48-F5FFEDFDF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8623DD-294E-0A72-4FBC-42B436949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205235-C243-A3BC-3496-56D28ACE7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CAC6A-2DDF-6BA7-7D56-28BF9E033AAE}"/>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6" name="Footer Placeholder 5">
            <a:extLst>
              <a:ext uri="{FF2B5EF4-FFF2-40B4-BE49-F238E27FC236}">
                <a16:creationId xmlns:a16="http://schemas.microsoft.com/office/drawing/2014/main" id="{71A8114D-F470-45B8-3305-5AC8567620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8C3B5-9405-593D-F18F-DE4AD8E87C9C}"/>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04193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6B1E-551D-065F-BD02-27F6013A8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6C3D4A-1DD2-CCE7-DC5F-E2AA39997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ACDFA5-B943-9998-2C27-2A1E3C993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83B53-C35D-5EB4-140D-446D907840EA}"/>
              </a:ext>
            </a:extLst>
          </p:cNvPr>
          <p:cNvSpPr>
            <a:spLocks noGrp="1"/>
          </p:cNvSpPr>
          <p:nvPr>
            <p:ph type="dt" sz="half" idx="10"/>
          </p:nvPr>
        </p:nvSpPr>
        <p:spPr/>
        <p:txBody>
          <a:bodyPr/>
          <a:lstStyle/>
          <a:p>
            <a:fld id="{0F7D18CB-C27D-4C0C-9FBE-66FCCF9BB7FD}" type="datetimeFigureOut">
              <a:rPr lang="en-IN" smtClean="0"/>
              <a:t>31-08-2024</a:t>
            </a:fld>
            <a:endParaRPr lang="en-IN"/>
          </a:p>
        </p:txBody>
      </p:sp>
      <p:sp>
        <p:nvSpPr>
          <p:cNvPr id="6" name="Footer Placeholder 5">
            <a:extLst>
              <a:ext uri="{FF2B5EF4-FFF2-40B4-BE49-F238E27FC236}">
                <a16:creationId xmlns:a16="http://schemas.microsoft.com/office/drawing/2014/main" id="{2716B526-320B-E78C-3737-C432712F0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74B7C-9793-9FA7-FA97-4FD3B9329F12}"/>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5718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DF837-1A62-865F-9BDF-5F94709D9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E7FB95-47FF-60F9-C95F-35108BA63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0E499-1E07-5A3D-9FC5-C510056FF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D18CB-C27D-4C0C-9FBE-66FCCF9BB7FD}" type="datetimeFigureOut">
              <a:rPr lang="en-IN" smtClean="0"/>
              <a:t>31-08-2024</a:t>
            </a:fld>
            <a:endParaRPr lang="en-IN"/>
          </a:p>
        </p:txBody>
      </p:sp>
      <p:sp>
        <p:nvSpPr>
          <p:cNvPr id="5" name="Footer Placeholder 4">
            <a:extLst>
              <a:ext uri="{FF2B5EF4-FFF2-40B4-BE49-F238E27FC236}">
                <a16:creationId xmlns:a16="http://schemas.microsoft.com/office/drawing/2014/main" id="{37CB8E3F-33FA-BD16-359D-585914A128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C94029-6B4A-91DA-FC53-D94179091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1BFCA-7C42-4053-88D9-679BD64E7CBA}" type="slidenum">
              <a:rPr lang="en-IN" smtClean="0"/>
              <a:t>‹#›</a:t>
            </a:fld>
            <a:endParaRPr lang="en-IN"/>
          </a:p>
        </p:txBody>
      </p:sp>
    </p:spTree>
    <p:extLst>
      <p:ext uri="{BB962C8B-B14F-4D97-AF65-F5344CB8AC3E}">
        <p14:creationId xmlns:p14="http://schemas.microsoft.com/office/powerpoint/2010/main" val="3745490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jpg"/><Relationship Id="rId4" Type="http://schemas.openxmlformats.org/officeDocument/2006/relationships/image" Target="../media/image7.sv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paypal.com/docs/api/payments/v2/" TargetMode="External"/><Relationship Id="rId2" Type="http://schemas.openxmlformats.org/officeDocument/2006/relationships/hyperlink" Target="https://developer.paypal.com/docs/checkout/standard/customize/authorization/"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B849-AF10-1F13-B6F8-99B0CBE81AEA}"/>
              </a:ext>
            </a:extLst>
          </p:cNvPr>
          <p:cNvSpPr>
            <a:spLocks noGrp="1"/>
          </p:cNvSpPr>
          <p:nvPr>
            <p:ph type="ctrTitle"/>
          </p:nvPr>
        </p:nvSpPr>
        <p:spPr/>
        <p:txBody>
          <a:bodyPr/>
          <a:lstStyle/>
          <a:p>
            <a:r>
              <a:rPr lang="en-IN" dirty="0"/>
              <a:t>PayPal as payment method</a:t>
            </a:r>
          </a:p>
        </p:txBody>
      </p:sp>
    </p:spTree>
    <p:extLst>
      <p:ext uri="{BB962C8B-B14F-4D97-AF65-F5344CB8AC3E}">
        <p14:creationId xmlns:p14="http://schemas.microsoft.com/office/powerpoint/2010/main" val="297101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D25F74-F54D-C2EA-FDAB-C98513E46A46}"/>
              </a:ext>
            </a:extLst>
          </p:cNvPr>
          <p:cNvSpPr txBox="1"/>
          <p:nvPr/>
        </p:nvSpPr>
        <p:spPr>
          <a:xfrm>
            <a:off x="946547" y="576948"/>
            <a:ext cx="9726216" cy="6801862"/>
          </a:xfrm>
          <a:prstGeom prst="rect">
            <a:avLst/>
          </a:prstGeom>
          <a:noFill/>
        </p:spPr>
        <p:txBody>
          <a:bodyPr wrap="square">
            <a:spAutoFit/>
          </a:bodyPr>
          <a:lstStyle/>
          <a:p>
            <a:pPr algn="just"/>
            <a:r>
              <a:rPr lang="en-US" sz="2400" b="1" dirty="0">
                <a:latin typeface="Aptos" panose="020B0004020202020204" pitchFamily="34" charset="0"/>
              </a:rPr>
              <a:t>Client’s Current Payment Landscape:</a:t>
            </a:r>
          </a:p>
          <a:p>
            <a:pPr algn="just"/>
            <a:endParaRPr lang="en-US" sz="2000" dirty="0">
              <a:latin typeface="Aptos" panose="020B0004020202020204" pitchFamily="34" charset="0"/>
            </a:endParaRPr>
          </a:p>
          <a:p>
            <a:pPr algn="just"/>
            <a:r>
              <a:rPr lang="en-US" sz="2000" dirty="0">
                <a:latin typeface="Aptos" panose="020B0004020202020204" pitchFamily="34" charset="0"/>
              </a:rPr>
              <a:t>Assuming Client’s payment gateway does not have:</a:t>
            </a:r>
          </a:p>
          <a:p>
            <a:pPr algn="just"/>
            <a:endParaRPr lang="en-US" sz="2000" b="1" dirty="0">
              <a:latin typeface="Aptos" panose="020B0004020202020204" pitchFamily="34" charset="0"/>
            </a:endParaRPr>
          </a:p>
          <a:p>
            <a:pPr marL="342900" indent="-342900" algn="just">
              <a:buFont typeface="Arial" panose="020B0604020202020204" pitchFamily="34" charset="0"/>
              <a:buChar char="•"/>
            </a:pPr>
            <a:r>
              <a:rPr lang="en-US" sz="2000" dirty="0">
                <a:latin typeface="Aptos" panose="020B0004020202020204" pitchFamily="34" charset="0"/>
              </a:rPr>
              <a:t>Buy Now Pay Later option</a:t>
            </a:r>
          </a:p>
          <a:p>
            <a:pPr algn="just"/>
            <a:endParaRPr lang="en-US"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Support for international transactions i.e. only domestic credit/debit cards are</a:t>
            </a:r>
          </a:p>
          <a:p>
            <a:pPr algn="just"/>
            <a:r>
              <a:rPr lang="en-IN" sz="2000" dirty="0">
                <a:latin typeface="Aptos" panose="020B0004020202020204" pitchFamily="34" charset="0"/>
              </a:rPr>
              <a:t>       accepted.</a:t>
            </a:r>
          </a:p>
          <a:p>
            <a:pPr algn="just"/>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Support of any specific card payment network like American Express, Discover etc.</a:t>
            </a:r>
          </a:p>
          <a:p>
            <a:pPr marL="342900" indent="-342900" algn="just">
              <a:buFont typeface="Arial" panose="020B0604020202020204" pitchFamily="34" charset="0"/>
              <a:buChar char="•"/>
            </a:pPr>
            <a:endParaRPr lang="en-IN" sz="2000" dirty="0">
              <a:latin typeface="Aptos" panose="020B0004020202020204" pitchFamily="34" charset="0"/>
            </a:endParaRPr>
          </a:p>
          <a:p>
            <a:pPr algn="just"/>
            <a:r>
              <a:rPr lang="en-IN" sz="2000" dirty="0">
                <a:latin typeface="Aptos" panose="020B0004020202020204" pitchFamily="34" charset="0"/>
              </a:rPr>
              <a:t> </a:t>
            </a: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b="1" dirty="0">
              <a:latin typeface="Aptos" panose="020B0004020202020204" pitchFamily="34" charset="0"/>
            </a:endParaRPr>
          </a:p>
          <a:p>
            <a:pPr algn="just"/>
            <a:endParaRPr lang="en-US" sz="2400" b="1" dirty="0">
              <a:latin typeface="Aptos" panose="020B0004020202020204" pitchFamily="34" charset="0"/>
            </a:endParaRPr>
          </a:p>
          <a:p>
            <a:pPr algn="just"/>
            <a:endParaRPr lang="en-IN" sz="2400" b="1" dirty="0">
              <a:latin typeface="Aptos" panose="020B0004020202020204" pitchFamily="34" charset="0"/>
            </a:endParaRPr>
          </a:p>
        </p:txBody>
      </p:sp>
    </p:spTree>
    <p:extLst>
      <p:ext uri="{BB962C8B-B14F-4D97-AF65-F5344CB8AC3E}">
        <p14:creationId xmlns:p14="http://schemas.microsoft.com/office/powerpoint/2010/main" val="16598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03DCA5-7645-D34A-717F-9BD5CBB2914D}"/>
              </a:ext>
            </a:extLst>
          </p:cNvPr>
          <p:cNvSpPr txBox="1"/>
          <p:nvPr/>
        </p:nvSpPr>
        <p:spPr>
          <a:xfrm>
            <a:off x="1447184" y="1588950"/>
            <a:ext cx="9386887" cy="5355312"/>
          </a:xfrm>
          <a:prstGeom prst="rect">
            <a:avLst/>
          </a:prstGeom>
          <a:noFill/>
        </p:spPr>
        <p:txBody>
          <a:bodyPr wrap="square">
            <a:spAutoFit/>
          </a:bodyPr>
          <a:lstStyle/>
          <a:p>
            <a:pPr algn="just"/>
            <a:r>
              <a:rPr lang="en-US" dirty="0">
                <a:latin typeface="Aptos" panose="020B0004020202020204" pitchFamily="34" charset="0"/>
              </a:rPr>
              <a:t>The purpose of developing the PayPal Integration Service is to securely and efficiently integrate PayPal as a payment method within the client’s existing payment gateway, allowing the client to offer PayPal as an additional payment option. This service manages the entire payment lifecycle—authorizing, capturing, and refunding payments—through PayPal's API, ensuring seamless operation within the client’s gateway, compliance with security standards, and real-time transaction updates for an enhanced customer and merchant experience.</a:t>
            </a:r>
          </a:p>
          <a:p>
            <a:pPr algn="just"/>
            <a:endParaRPr lang="en-US" dirty="0">
              <a:latin typeface="Aptos" panose="020B0004020202020204" pitchFamily="34" charset="0"/>
            </a:endParaRPr>
          </a:p>
          <a:p>
            <a:pPr algn="just"/>
            <a:r>
              <a:rPr lang="en-US" u="sng" dirty="0">
                <a:latin typeface="Aptos" panose="020B0004020202020204" pitchFamily="34" charset="0"/>
              </a:rPr>
              <a:t>PayPal handles the existing client’s challenges by offering</a:t>
            </a:r>
          </a:p>
          <a:p>
            <a:pPr algn="just"/>
            <a:endParaRPr lang="en-US" dirty="0">
              <a:latin typeface="Aptos" panose="020B0004020202020204" pitchFamily="34" charset="0"/>
            </a:endParaRPr>
          </a:p>
          <a:p>
            <a:r>
              <a:rPr lang="en-US" b="1" dirty="0">
                <a:latin typeface="Aptos" panose="020B0004020202020204" pitchFamily="34" charset="0"/>
              </a:rPr>
              <a:t>Buy Now, Pay Later Option using “Pay Later” or “Pay after 30 days” feature</a:t>
            </a:r>
          </a:p>
          <a:p>
            <a:r>
              <a:rPr lang="en-US" b="1" dirty="0">
                <a:latin typeface="Aptos" panose="020B0004020202020204" pitchFamily="34" charset="0"/>
              </a:rPr>
              <a:t>Support for International Transactions and </a:t>
            </a:r>
          </a:p>
          <a:p>
            <a:pPr lvl="1"/>
            <a:r>
              <a:rPr lang="en-US" dirty="0">
                <a:latin typeface="Aptos" panose="020B0004020202020204" pitchFamily="34" charset="0"/>
              </a:rPr>
              <a:t>Enables multi-currency support</a:t>
            </a:r>
          </a:p>
          <a:p>
            <a:pPr lvl="1"/>
            <a:r>
              <a:rPr lang="en-US" dirty="0">
                <a:latin typeface="Aptos" panose="020B0004020202020204" pitchFamily="34" charset="0"/>
              </a:rPr>
              <a:t>Expands global market reach</a:t>
            </a:r>
          </a:p>
          <a:p>
            <a:r>
              <a:rPr lang="en-US" b="1" dirty="0">
                <a:latin typeface="Aptos" panose="020B0004020202020204" pitchFamily="34" charset="0"/>
              </a:rPr>
              <a:t>Support for Specific Card Networks</a:t>
            </a:r>
          </a:p>
          <a:p>
            <a:pPr lvl="1"/>
            <a:r>
              <a:rPr lang="en-US" dirty="0">
                <a:latin typeface="Aptos" panose="020B0004020202020204" pitchFamily="34" charset="0"/>
              </a:rPr>
              <a:t>Supports American Express, Discover and all other world renowned payment networks.</a:t>
            </a:r>
          </a:p>
          <a:p>
            <a:pPr lvl="1"/>
            <a:r>
              <a:rPr lang="en-US" dirty="0">
                <a:latin typeface="Aptos" panose="020B0004020202020204" pitchFamily="34" charset="0"/>
              </a:rPr>
              <a:t>Broadens payment options for customers</a:t>
            </a:r>
          </a:p>
          <a:p>
            <a:pPr algn="just"/>
            <a:endParaRPr lang="en-US" dirty="0">
              <a:latin typeface="Aptos" panose="020B0004020202020204" pitchFamily="34" charset="0"/>
            </a:endParaRPr>
          </a:p>
          <a:p>
            <a:pPr algn="just"/>
            <a:endParaRPr lang="en-US" dirty="0">
              <a:latin typeface="Aptos" panose="020B0004020202020204" pitchFamily="34" charset="0"/>
            </a:endParaRPr>
          </a:p>
          <a:p>
            <a:pPr algn="just"/>
            <a:endParaRPr lang="en-IN" dirty="0">
              <a:latin typeface="Aptos" panose="020B0004020202020204" pitchFamily="34" charset="0"/>
            </a:endParaRPr>
          </a:p>
        </p:txBody>
      </p:sp>
      <p:sp>
        <p:nvSpPr>
          <p:cNvPr id="4" name="Rectangle 3">
            <a:extLst>
              <a:ext uri="{FF2B5EF4-FFF2-40B4-BE49-F238E27FC236}">
                <a16:creationId xmlns:a16="http://schemas.microsoft.com/office/drawing/2014/main" id="{6EE74781-51F1-EBEB-7D70-1C96C2144242}"/>
              </a:ext>
            </a:extLst>
          </p:cNvPr>
          <p:cNvSpPr/>
          <p:nvPr/>
        </p:nvSpPr>
        <p:spPr>
          <a:xfrm>
            <a:off x="914400" y="394821"/>
            <a:ext cx="10452456" cy="1038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PayPal Integration </a:t>
            </a:r>
            <a:r>
              <a:rPr lang="en-US" sz="3200" dirty="0">
                <a:latin typeface="Aptos" panose="020B0004020202020204" pitchFamily="34" charset="0"/>
              </a:rPr>
              <a:t>Service</a:t>
            </a:r>
            <a:r>
              <a:rPr lang="en-US" sz="3000" dirty="0">
                <a:latin typeface="Bahnschrift" panose="020B0502040204020203" pitchFamily="34" charset="0"/>
              </a:rPr>
              <a:t> - Purpose</a:t>
            </a:r>
          </a:p>
        </p:txBody>
      </p:sp>
    </p:spTree>
    <p:extLst>
      <p:ext uri="{BB962C8B-B14F-4D97-AF65-F5344CB8AC3E}">
        <p14:creationId xmlns:p14="http://schemas.microsoft.com/office/powerpoint/2010/main" val="425108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1D225-EE18-0AD9-7176-14676611D25D}"/>
              </a:ext>
            </a:extLst>
          </p:cNvPr>
          <p:cNvSpPr txBox="1"/>
          <p:nvPr/>
        </p:nvSpPr>
        <p:spPr>
          <a:xfrm>
            <a:off x="1609725" y="2185987"/>
            <a:ext cx="8972550" cy="107721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Monolithic vs. Microservices</a:t>
            </a:r>
          </a:p>
          <a:p>
            <a:pPr algn="ctr"/>
            <a:r>
              <a:rPr lang="en-IN" sz="3200" dirty="0">
                <a:latin typeface="Times New Roman" panose="02020603050405020304" pitchFamily="18" charset="0"/>
                <a:cs typeface="Times New Roman" panose="02020603050405020304" pitchFamily="18" charset="0"/>
              </a:rPr>
              <a:t>A Comparative Analysis for PayPal Integration</a:t>
            </a:r>
          </a:p>
        </p:txBody>
      </p:sp>
    </p:spTree>
    <p:extLst>
      <p:ext uri="{BB962C8B-B14F-4D97-AF65-F5344CB8AC3E}">
        <p14:creationId xmlns:p14="http://schemas.microsoft.com/office/powerpoint/2010/main" val="101713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B5231A5A-19AF-3BD2-AADC-53C8974A9393}"/>
              </a:ext>
            </a:extLst>
          </p:cNvPr>
          <p:cNvGraphicFramePr>
            <a:graphicFrameLocks noGrp="1"/>
          </p:cNvGraphicFramePr>
          <p:nvPr>
            <p:extLst>
              <p:ext uri="{D42A27DB-BD31-4B8C-83A1-F6EECF244321}">
                <p14:modId xmlns:p14="http://schemas.microsoft.com/office/powerpoint/2010/main" val="1996868450"/>
              </p:ext>
            </p:extLst>
          </p:nvPr>
        </p:nvGraphicFramePr>
        <p:xfrm>
          <a:off x="1185863" y="1014413"/>
          <a:ext cx="10229849" cy="5476903"/>
        </p:xfrm>
        <a:graphic>
          <a:graphicData uri="http://schemas.openxmlformats.org/drawingml/2006/table">
            <a:tbl>
              <a:tblPr>
                <a:tableStyleId>{5C22544A-7EE6-4342-B048-85BDC9FD1C3A}</a:tableStyleId>
              </a:tblPr>
              <a:tblGrid>
                <a:gridCol w="2690591">
                  <a:extLst>
                    <a:ext uri="{9D8B030D-6E8A-4147-A177-3AD203B41FA5}">
                      <a16:colId xmlns:a16="http://schemas.microsoft.com/office/drawing/2014/main" val="1900215360"/>
                    </a:ext>
                  </a:extLst>
                </a:gridCol>
                <a:gridCol w="3685548">
                  <a:extLst>
                    <a:ext uri="{9D8B030D-6E8A-4147-A177-3AD203B41FA5}">
                      <a16:colId xmlns:a16="http://schemas.microsoft.com/office/drawing/2014/main" val="1098387707"/>
                    </a:ext>
                  </a:extLst>
                </a:gridCol>
                <a:gridCol w="3853710">
                  <a:extLst>
                    <a:ext uri="{9D8B030D-6E8A-4147-A177-3AD203B41FA5}">
                      <a16:colId xmlns:a16="http://schemas.microsoft.com/office/drawing/2014/main" val="2608640025"/>
                    </a:ext>
                  </a:extLst>
                </a:gridCol>
              </a:tblGrid>
              <a:tr h="249200">
                <a:tc>
                  <a:txBody>
                    <a:bodyPr/>
                    <a:lstStyle/>
                    <a:p>
                      <a:pPr algn="ctr" fontAlgn="ctr"/>
                      <a:r>
                        <a:rPr lang="en-IN" sz="2400" b="1" u="none" strike="noStrike" dirty="0">
                          <a:effectLst/>
                          <a:latin typeface="Aptos" panose="020B0004020202020204" pitchFamily="34" charset="0"/>
                        </a:rPr>
                        <a:t>Criteria</a:t>
                      </a:r>
                      <a:endParaRPr lang="en-IN" sz="2400" b="1" i="0" u="none" strike="noStrike" dirty="0">
                        <a:solidFill>
                          <a:srgbClr val="000000"/>
                        </a:solidFill>
                        <a:effectLst/>
                        <a:latin typeface="Aptos" panose="020B0004020202020204" pitchFamily="34" charset="0"/>
                      </a:endParaRPr>
                    </a:p>
                  </a:txBody>
                  <a:tcPr marL="2530" marR="2530" marT="2530" marB="0" anchor="ctr"/>
                </a:tc>
                <a:tc>
                  <a:txBody>
                    <a:bodyPr/>
                    <a:lstStyle/>
                    <a:p>
                      <a:pPr algn="ctr" fontAlgn="ctr"/>
                      <a:r>
                        <a:rPr lang="en-IN" sz="2400" b="1" u="none" strike="noStrike" dirty="0">
                          <a:effectLst/>
                          <a:latin typeface="Aptos" panose="020B0004020202020204" pitchFamily="34" charset="0"/>
                        </a:rPr>
                        <a:t>Monolithic Architecture</a:t>
                      </a:r>
                      <a:endParaRPr lang="en-IN" sz="2400" b="1" i="0" u="none" strike="noStrike" dirty="0">
                        <a:solidFill>
                          <a:srgbClr val="000000"/>
                        </a:solidFill>
                        <a:effectLst/>
                        <a:latin typeface="Aptos" panose="020B0004020202020204" pitchFamily="34" charset="0"/>
                      </a:endParaRPr>
                    </a:p>
                  </a:txBody>
                  <a:tcPr marL="2530" marR="2530" marT="2530" marB="0" anchor="ctr"/>
                </a:tc>
                <a:tc>
                  <a:txBody>
                    <a:bodyPr/>
                    <a:lstStyle/>
                    <a:p>
                      <a:pPr algn="ctr" fontAlgn="ctr"/>
                      <a:r>
                        <a:rPr lang="en-IN" sz="2400" b="1" u="none" strike="noStrike" dirty="0">
                          <a:effectLst/>
                          <a:latin typeface="Aptos" panose="020B0004020202020204" pitchFamily="34" charset="0"/>
                        </a:rPr>
                        <a:t>Microservices Architecture</a:t>
                      </a:r>
                      <a:endParaRPr lang="en-IN" sz="2400" b="1" i="0" u="none" strike="noStrike" dirty="0">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179076167"/>
                  </a:ext>
                </a:extLst>
              </a:tr>
              <a:tr h="623001">
                <a:tc>
                  <a:txBody>
                    <a:bodyPr/>
                    <a:lstStyle/>
                    <a:p>
                      <a:pPr algn="l" fontAlgn="ctr"/>
                      <a:r>
                        <a:rPr lang="en-IN" sz="1600" u="none" strike="noStrike">
                          <a:effectLst/>
                          <a:latin typeface="Aptos" panose="020B0004020202020204" pitchFamily="34" charset="0"/>
                        </a:rPr>
                        <a:t>Functional Requirements</a:t>
                      </a:r>
                      <a:endParaRPr lang="en-IN" sz="1600" b="1"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dirty="0">
                          <a:effectLst/>
                          <a:latin typeface="Aptos" panose="020B0004020202020204" pitchFamily="34" charset="0"/>
                        </a:rPr>
                        <a:t>- Unified codebase simplifies management of interdependencies</a:t>
                      </a:r>
                      <a:endParaRPr lang="en-US" sz="1600" b="0" i="0" u="none" strike="noStrike" dirty="0">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Modularity allows for clear separation of concerns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3308530936"/>
                  </a:ext>
                </a:extLst>
              </a:tr>
              <a:tr h="560702">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Easier and faster development of features</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Independent development and deployment of services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3667780043"/>
                  </a:ext>
                </a:extLst>
              </a:tr>
              <a:tr h="560702">
                <a:tc>
                  <a:txBody>
                    <a:bodyPr/>
                    <a:lstStyle/>
                    <a:p>
                      <a:pPr algn="l" fontAlgn="ctr"/>
                      <a:endParaRPr lang="en-IN" sz="1600" b="0" i="0" u="none" strike="noStrike" dirty="0">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Consistent data management across the application</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Flexibility to use different technologies for each service</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3056498361"/>
                  </a:ext>
                </a:extLst>
              </a:tr>
              <a:tr h="498401">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Simpler testing as all components are in one place</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Easier to scale specific functions (e.g., payment processing)</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8229654"/>
                  </a:ext>
                </a:extLst>
              </a:tr>
              <a:tr h="560702">
                <a:tc>
                  <a:txBody>
                    <a:bodyPr/>
                    <a:lstStyle/>
                    <a:p>
                      <a:pPr algn="l" fontAlgn="ctr"/>
                      <a:r>
                        <a:rPr lang="en-IN" sz="1600" u="none" strike="noStrike">
                          <a:effectLst/>
                          <a:latin typeface="Aptos" panose="020B0004020202020204" pitchFamily="34" charset="0"/>
                        </a:rPr>
                        <a:t>Non-Functional Requirements</a:t>
                      </a:r>
                      <a:endParaRPr lang="en-IN" sz="1600" b="1"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IN" sz="1600" u="none" strike="noStrike">
                          <a:effectLst/>
                          <a:latin typeface="Aptos" panose="020B0004020202020204" pitchFamily="34" charset="0"/>
                        </a:rPr>
                        <a:t>- Better performance due to in-process communication</a:t>
                      </a: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Superior scalability with independent scaling of services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150807116"/>
                  </a:ext>
                </a:extLst>
              </a:tr>
              <a:tr h="623001">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Simpler and quicker deployment process</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Enhanced resilience; failure in one service doesn’t impact others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3901117617"/>
                  </a:ext>
                </a:extLst>
              </a:tr>
              <a:tr h="498401">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Easier to maintain data consistency with a single database</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Fault isolation minimizes risk of cascading failures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2087991271"/>
                  </a:ext>
                </a:extLst>
              </a:tr>
              <a:tr h="623001">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Lower operational overhead as everything is in one application</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Flexibility and adaptability to changing business requirements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199105153"/>
                  </a:ext>
                </a:extLst>
              </a:tr>
              <a:tr h="560702">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Easier logging and monitoring in a single application</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dirty="0">
                          <a:effectLst/>
                          <a:latin typeface="Aptos" panose="020B0004020202020204" pitchFamily="34" charset="0"/>
                        </a:rPr>
                        <a:t>- Better suited for continuous delivery and frequent updates</a:t>
                      </a:r>
                      <a:endParaRPr lang="en-US" sz="1600" b="0" i="0" u="none" strike="noStrike" dirty="0">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2040089665"/>
                  </a:ext>
                </a:extLst>
              </a:tr>
            </a:tbl>
          </a:graphicData>
        </a:graphic>
      </p:graphicFrame>
      <p:sp>
        <p:nvSpPr>
          <p:cNvPr id="14" name="TextBox 13">
            <a:extLst>
              <a:ext uri="{FF2B5EF4-FFF2-40B4-BE49-F238E27FC236}">
                <a16:creationId xmlns:a16="http://schemas.microsoft.com/office/drawing/2014/main" id="{3A6938C6-7F94-B042-5E4F-04BF6D3B8069}"/>
              </a:ext>
            </a:extLst>
          </p:cNvPr>
          <p:cNvSpPr txBox="1"/>
          <p:nvPr/>
        </p:nvSpPr>
        <p:spPr>
          <a:xfrm>
            <a:off x="1042988" y="330756"/>
            <a:ext cx="1971675" cy="523220"/>
          </a:xfrm>
          <a:prstGeom prst="rect">
            <a:avLst/>
          </a:prstGeom>
          <a:noFill/>
        </p:spPr>
        <p:txBody>
          <a:bodyPr wrap="square" rtlCol="0">
            <a:spAutoFit/>
          </a:bodyPr>
          <a:lstStyle/>
          <a:p>
            <a:r>
              <a:rPr lang="en-IN" sz="2800" dirty="0"/>
              <a:t>Pros</a:t>
            </a:r>
          </a:p>
        </p:txBody>
      </p:sp>
    </p:spTree>
    <p:extLst>
      <p:ext uri="{BB962C8B-B14F-4D97-AF65-F5344CB8AC3E}">
        <p14:creationId xmlns:p14="http://schemas.microsoft.com/office/powerpoint/2010/main" val="355896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A6938C6-7F94-B042-5E4F-04BF6D3B8069}"/>
              </a:ext>
            </a:extLst>
          </p:cNvPr>
          <p:cNvSpPr txBox="1"/>
          <p:nvPr/>
        </p:nvSpPr>
        <p:spPr>
          <a:xfrm>
            <a:off x="1042988" y="330756"/>
            <a:ext cx="1971675" cy="523220"/>
          </a:xfrm>
          <a:prstGeom prst="rect">
            <a:avLst/>
          </a:prstGeom>
          <a:noFill/>
        </p:spPr>
        <p:txBody>
          <a:bodyPr wrap="square" rtlCol="0">
            <a:spAutoFit/>
          </a:bodyPr>
          <a:lstStyle/>
          <a:p>
            <a:r>
              <a:rPr lang="en-IN" sz="2800" dirty="0"/>
              <a:t>Cons</a:t>
            </a:r>
          </a:p>
        </p:txBody>
      </p:sp>
      <p:graphicFrame>
        <p:nvGraphicFramePr>
          <p:cNvPr id="2" name="Table 1">
            <a:extLst>
              <a:ext uri="{FF2B5EF4-FFF2-40B4-BE49-F238E27FC236}">
                <a16:creationId xmlns:a16="http://schemas.microsoft.com/office/drawing/2014/main" id="{72801043-08E6-3E19-80CF-2A442DA73157}"/>
              </a:ext>
            </a:extLst>
          </p:cNvPr>
          <p:cNvGraphicFramePr>
            <a:graphicFrameLocks noGrp="1"/>
          </p:cNvGraphicFramePr>
          <p:nvPr>
            <p:extLst>
              <p:ext uri="{D42A27DB-BD31-4B8C-83A1-F6EECF244321}">
                <p14:modId xmlns:p14="http://schemas.microsoft.com/office/powerpoint/2010/main" val="20003167"/>
              </p:ext>
            </p:extLst>
          </p:nvPr>
        </p:nvGraphicFramePr>
        <p:xfrm>
          <a:off x="1042989" y="1254124"/>
          <a:ext cx="10658475" cy="5273119"/>
        </p:xfrm>
        <a:graphic>
          <a:graphicData uri="http://schemas.openxmlformats.org/drawingml/2006/table">
            <a:tbl>
              <a:tblPr>
                <a:tableStyleId>{5C22544A-7EE6-4342-B048-85BDC9FD1C3A}</a:tableStyleId>
              </a:tblPr>
              <a:tblGrid>
                <a:gridCol w="2043111">
                  <a:extLst>
                    <a:ext uri="{9D8B030D-6E8A-4147-A177-3AD203B41FA5}">
                      <a16:colId xmlns:a16="http://schemas.microsoft.com/office/drawing/2014/main" val="297316150"/>
                    </a:ext>
                  </a:extLst>
                </a:gridCol>
                <a:gridCol w="4100513">
                  <a:extLst>
                    <a:ext uri="{9D8B030D-6E8A-4147-A177-3AD203B41FA5}">
                      <a16:colId xmlns:a16="http://schemas.microsoft.com/office/drawing/2014/main" val="2471205322"/>
                    </a:ext>
                  </a:extLst>
                </a:gridCol>
                <a:gridCol w="4514851">
                  <a:extLst>
                    <a:ext uri="{9D8B030D-6E8A-4147-A177-3AD203B41FA5}">
                      <a16:colId xmlns:a16="http://schemas.microsoft.com/office/drawing/2014/main" val="1427224576"/>
                    </a:ext>
                  </a:extLst>
                </a:gridCol>
              </a:tblGrid>
              <a:tr h="376651">
                <a:tc>
                  <a:txBody>
                    <a:bodyPr/>
                    <a:lstStyle/>
                    <a:p>
                      <a:pPr algn="ctr" fontAlgn="ctr"/>
                      <a:r>
                        <a:rPr lang="en-IN" sz="1800" b="1" u="none" strike="noStrike" dirty="0">
                          <a:effectLst/>
                          <a:latin typeface="Aptos" panose="020B0004020202020204" pitchFamily="34" charset="0"/>
                        </a:rPr>
                        <a:t>Criteria</a:t>
                      </a:r>
                      <a:endParaRPr lang="en-IN" sz="1800" b="1" i="0" u="none" strike="noStrike" dirty="0">
                        <a:solidFill>
                          <a:srgbClr val="000000"/>
                        </a:solidFill>
                        <a:effectLst/>
                        <a:latin typeface="Aptos" panose="020B0004020202020204" pitchFamily="34" charset="0"/>
                      </a:endParaRPr>
                    </a:p>
                  </a:txBody>
                  <a:tcPr marL="3885" marR="3885" marT="3885" marB="0" anchor="ctr"/>
                </a:tc>
                <a:tc>
                  <a:txBody>
                    <a:bodyPr/>
                    <a:lstStyle/>
                    <a:p>
                      <a:pPr algn="ctr" fontAlgn="ctr"/>
                      <a:r>
                        <a:rPr lang="en-IN" sz="1800" b="1" u="none" strike="noStrike" dirty="0">
                          <a:effectLst/>
                          <a:latin typeface="Aptos" panose="020B0004020202020204" pitchFamily="34" charset="0"/>
                        </a:rPr>
                        <a:t>Monolithic Architecture</a:t>
                      </a:r>
                      <a:endParaRPr lang="en-IN" sz="1800" b="1" i="0" u="none" strike="noStrike" dirty="0">
                        <a:solidFill>
                          <a:srgbClr val="000000"/>
                        </a:solidFill>
                        <a:effectLst/>
                        <a:latin typeface="Aptos" panose="020B0004020202020204" pitchFamily="34" charset="0"/>
                      </a:endParaRPr>
                    </a:p>
                  </a:txBody>
                  <a:tcPr marL="3885" marR="3885" marT="3885" marB="0" anchor="ctr"/>
                </a:tc>
                <a:tc>
                  <a:txBody>
                    <a:bodyPr/>
                    <a:lstStyle/>
                    <a:p>
                      <a:pPr algn="ctr" fontAlgn="ctr"/>
                      <a:r>
                        <a:rPr lang="en-IN" sz="1800" b="1" u="none" strike="noStrike" dirty="0">
                          <a:effectLst/>
                          <a:latin typeface="Aptos" panose="020B0004020202020204" pitchFamily="34" charset="0"/>
                        </a:rPr>
                        <a:t>Microservices Architecture</a:t>
                      </a:r>
                      <a:endParaRPr lang="en-IN" sz="1800" b="1" i="0" u="none" strike="noStrike" dirty="0">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4238220209"/>
                  </a:ext>
                </a:extLst>
              </a:tr>
              <a:tr h="753303">
                <a:tc>
                  <a:txBody>
                    <a:bodyPr/>
                    <a:lstStyle/>
                    <a:p>
                      <a:pPr algn="l" fontAlgn="ctr"/>
                      <a:r>
                        <a:rPr lang="en-IN" sz="1800" u="none" strike="noStrike">
                          <a:effectLst/>
                          <a:latin typeface="Aptos" panose="020B0004020202020204" pitchFamily="34" charset="0"/>
                        </a:rPr>
                        <a:t>Scalability</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Difficult to scale individual components independently</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Increased complexity in managing multiple services</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608578464"/>
                  </a:ext>
                </a:extLst>
              </a:tr>
              <a:tr h="941629">
                <a:tc>
                  <a:txBody>
                    <a:bodyPr/>
                    <a:lstStyle/>
                    <a:p>
                      <a:pPr algn="l" fontAlgn="ctr"/>
                      <a:r>
                        <a:rPr lang="en-IN" sz="1800" u="none" strike="noStrike">
                          <a:effectLst/>
                          <a:latin typeface="Aptos" panose="020B0004020202020204" pitchFamily="34" charset="0"/>
                        </a:rPr>
                        <a:t>Maintenance</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Codebase can become large and complex over time</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Requires robust DevOps practices and higher operational overhead</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242070612"/>
                  </a:ext>
                </a:extLst>
              </a:tr>
              <a:tr h="847465">
                <a:tc>
                  <a:txBody>
                    <a:bodyPr/>
                    <a:lstStyle/>
                    <a:p>
                      <a:pPr algn="l" fontAlgn="ctr"/>
                      <a:r>
                        <a:rPr lang="en-IN" sz="1800" u="none" strike="noStrike">
                          <a:effectLst/>
                          <a:latin typeface="Aptos" panose="020B0004020202020204" pitchFamily="34" charset="0"/>
                        </a:rPr>
                        <a:t>Deployment</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Even small changes require redeploying the entire application</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More complex deployment processes due to multiple services</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330823947"/>
                  </a:ext>
                </a:extLst>
              </a:tr>
              <a:tr h="847465">
                <a:tc>
                  <a:txBody>
                    <a:bodyPr/>
                    <a:lstStyle/>
                    <a:p>
                      <a:pPr algn="l" fontAlgn="ctr"/>
                      <a:r>
                        <a:rPr lang="en-IN" sz="1800" u="none" strike="noStrike">
                          <a:effectLst/>
                          <a:latin typeface="Aptos" panose="020B0004020202020204" pitchFamily="34" charset="0"/>
                        </a:rPr>
                        <a:t>Flexibility</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Limited flexibility in adopting new technologies due to tight coupling</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Challenges in maintaining data consistency across services</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761315033"/>
                  </a:ext>
                </a:extLst>
              </a:tr>
              <a:tr h="753303">
                <a:tc>
                  <a:txBody>
                    <a:bodyPr/>
                    <a:lstStyle/>
                    <a:p>
                      <a:pPr algn="l" fontAlgn="ctr"/>
                      <a:r>
                        <a:rPr lang="en-IN" sz="1800" u="none" strike="noStrike">
                          <a:effectLst/>
                          <a:latin typeface="Aptos" panose="020B0004020202020204" pitchFamily="34" charset="0"/>
                        </a:rPr>
                        <a:t>Reliability</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A failure in one part can bring down the entire system</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Network latency due to inter-service communication</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069208205"/>
                  </a:ext>
                </a:extLst>
              </a:tr>
              <a:tr h="753303">
                <a:tc>
                  <a:txBody>
                    <a:bodyPr/>
                    <a:lstStyle/>
                    <a:p>
                      <a:pPr algn="l" fontAlgn="ctr"/>
                      <a:r>
                        <a:rPr lang="en-IN" sz="1800" u="none" strike="noStrike">
                          <a:effectLst/>
                          <a:latin typeface="Aptos" panose="020B0004020202020204" pitchFamily="34" charset="0"/>
                        </a:rPr>
                        <a:t>Testing</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Simpler but affects entire system if issues arise</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dirty="0">
                          <a:effectLst/>
                          <a:latin typeface="Aptos" panose="020B0004020202020204" pitchFamily="34" charset="0"/>
                        </a:rPr>
                        <a:t>More complex testing processes for individual services</a:t>
                      </a:r>
                      <a:endParaRPr lang="en-US" sz="1800" b="0" i="0" u="none" strike="noStrike" dirty="0">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506035897"/>
                  </a:ext>
                </a:extLst>
              </a:tr>
            </a:tbl>
          </a:graphicData>
        </a:graphic>
      </p:graphicFrame>
    </p:spTree>
    <p:extLst>
      <p:ext uri="{BB962C8B-B14F-4D97-AF65-F5344CB8AC3E}">
        <p14:creationId xmlns:p14="http://schemas.microsoft.com/office/powerpoint/2010/main" val="228472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D25F74-F54D-C2EA-FDAB-C98513E46A46}"/>
              </a:ext>
            </a:extLst>
          </p:cNvPr>
          <p:cNvSpPr txBox="1"/>
          <p:nvPr/>
        </p:nvSpPr>
        <p:spPr>
          <a:xfrm>
            <a:off x="946547" y="576948"/>
            <a:ext cx="11026378" cy="6001643"/>
          </a:xfrm>
          <a:prstGeom prst="rect">
            <a:avLst/>
          </a:prstGeom>
          <a:noFill/>
        </p:spPr>
        <p:txBody>
          <a:bodyPr wrap="square">
            <a:spAutoFit/>
          </a:bodyPr>
          <a:lstStyle/>
          <a:p>
            <a:pPr algn="just"/>
            <a:r>
              <a:rPr lang="en-US" sz="2400" b="1" dirty="0">
                <a:latin typeface="Aptos" panose="020B0004020202020204" pitchFamily="34" charset="0"/>
              </a:rPr>
              <a:t>Integration of an Instant Payment Solution into the Client’s IT Payment Landscape</a:t>
            </a:r>
            <a:endParaRPr lang="en-US" sz="2400" dirty="0">
              <a:latin typeface="Aptos" panose="020B0004020202020204" pitchFamily="34" charset="0"/>
            </a:endParaRPr>
          </a:p>
          <a:p>
            <a:pPr algn="just"/>
            <a:endParaRPr lang="en-US" sz="2400" dirty="0">
              <a:latin typeface="Aptos" panose="020B0004020202020204" pitchFamily="34" charset="0"/>
            </a:endParaRPr>
          </a:p>
          <a:p>
            <a:pPr algn="just"/>
            <a:r>
              <a:rPr lang="en-US" sz="2400" dirty="0">
                <a:latin typeface="Aptos" panose="020B0004020202020204" pitchFamily="34" charset="0"/>
              </a:rPr>
              <a:t>PayPal Integration Service can be developed separately as microservice and the Integration API can be called from the existing gateway. If client payment gateway is monolithic, this service can be integrated as hybrid architecture.</a:t>
            </a:r>
          </a:p>
          <a:p>
            <a:pPr algn="just"/>
            <a:endParaRPr lang="en-US" sz="2400" dirty="0">
              <a:latin typeface="Aptos" panose="020B0004020202020204" pitchFamily="34" charset="0"/>
            </a:endParaRPr>
          </a:p>
          <a:p>
            <a:pPr marL="342900" indent="-342900" algn="just">
              <a:buFont typeface="Arial" panose="020B0604020202020204" pitchFamily="34" charset="0"/>
              <a:buChar char="•"/>
            </a:pPr>
            <a:endParaRPr lang="en-IN"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b="1" dirty="0">
              <a:latin typeface="Aptos" panose="020B0004020202020204" pitchFamily="34" charset="0"/>
            </a:endParaRPr>
          </a:p>
          <a:p>
            <a:pPr algn="just"/>
            <a:endParaRPr lang="en-US" sz="2400" b="1" dirty="0">
              <a:latin typeface="Aptos" panose="020B0004020202020204" pitchFamily="34" charset="0"/>
            </a:endParaRPr>
          </a:p>
          <a:p>
            <a:pPr algn="just"/>
            <a:endParaRPr lang="en-IN" sz="2400" b="1" dirty="0">
              <a:latin typeface="Aptos" panose="020B0004020202020204" pitchFamily="34" charset="0"/>
            </a:endParaRPr>
          </a:p>
        </p:txBody>
      </p:sp>
      <p:sp>
        <p:nvSpPr>
          <p:cNvPr id="2" name="Rectangle: Rounded Corners 1">
            <a:extLst>
              <a:ext uri="{FF2B5EF4-FFF2-40B4-BE49-F238E27FC236}">
                <a16:creationId xmlns:a16="http://schemas.microsoft.com/office/drawing/2014/main" id="{356D53A4-4BCF-61BD-327A-9E0E1DDBF8AB}"/>
              </a:ext>
            </a:extLst>
          </p:cNvPr>
          <p:cNvSpPr/>
          <p:nvPr/>
        </p:nvSpPr>
        <p:spPr>
          <a:xfrm>
            <a:off x="1509117" y="4225527"/>
            <a:ext cx="2428875" cy="1214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dirty="0"/>
              <a:t>Existing Payment Gateway</a:t>
            </a:r>
          </a:p>
        </p:txBody>
      </p:sp>
      <p:sp>
        <p:nvSpPr>
          <p:cNvPr id="3" name="Rectangle: Rounded Corners 2">
            <a:extLst>
              <a:ext uri="{FF2B5EF4-FFF2-40B4-BE49-F238E27FC236}">
                <a16:creationId xmlns:a16="http://schemas.microsoft.com/office/drawing/2014/main" id="{3CFDDBB3-DD6F-D885-1ED7-10CAD111AFD8}"/>
              </a:ext>
            </a:extLst>
          </p:cNvPr>
          <p:cNvSpPr/>
          <p:nvPr/>
        </p:nvSpPr>
        <p:spPr>
          <a:xfrm>
            <a:off x="9001126" y="4225527"/>
            <a:ext cx="2428875" cy="1214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dirty="0"/>
              <a:t>PayPal Integration Service</a:t>
            </a:r>
          </a:p>
        </p:txBody>
      </p:sp>
      <p:sp>
        <p:nvSpPr>
          <p:cNvPr id="4" name="Rectangle 3">
            <a:extLst>
              <a:ext uri="{FF2B5EF4-FFF2-40B4-BE49-F238E27FC236}">
                <a16:creationId xmlns:a16="http://schemas.microsoft.com/office/drawing/2014/main" id="{0127F9BD-CAEA-A5D7-5C2C-356D404C042E}"/>
              </a:ext>
            </a:extLst>
          </p:cNvPr>
          <p:cNvSpPr/>
          <p:nvPr/>
        </p:nvSpPr>
        <p:spPr>
          <a:xfrm>
            <a:off x="6096000" y="3193255"/>
            <a:ext cx="290513" cy="3464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endParaRPr lang="en-IN" dirty="0"/>
          </a:p>
          <a:p>
            <a:pPr algn="ctr"/>
            <a:r>
              <a:rPr lang="en-IN" dirty="0"/>
              <a:t>Endpoint</a:t>
            </a:r>
          </a:p>
        </p:txBody>
      </p:sp>
      <p:cxnSp>
        <p:nvCxnSpPr>
          <p:cNvPr id="8" name="Straight Arrow Connector 7">
            <a:extLst>
              <a:ext uri="{FF2B5EF4-FFF2-40B4-BE49-F238E27FC236}">
                <a16:creationId xmlns:a16="http://schemas.microsoft.com/office/drawing/2014/main" id="{22A67DBA-467D-64D7-0320-65205F1308EF}"/>
              </a:ext>
            </a:extLst>
          </p:cNvPr>
          <p:cNvCxnSpPr/>
          <p:nvPr/>
        </p:nvCxnSpPr>
        <p:spPr>
          <a:xfrm>
            <a:off x="3898702" y="4471987"/>
            <a:ext cx="2186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0BD93EA-E6C2-C3EB-A1AA-BA5092D0A48B}"/>
              </a:ext>
            </a:extLst>
          </p:cNvPr>
          <p:cNvCxnSpPr/>
          <p:nvPr/>
        </p:nvCxnSpPr>
        <p:spPr>
          <a:xfrm>
            <a:off x="6386513" y="4471987"/>
            <a:ext cx="2614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FFC8D1-38F7-870E-811B-D72501FAB326}"/>
              </a:ext>
            </a:extLst>
          </p:cNvPr>
          <p:cNvCxnSpPr>
            <a:cxnSpLocks/>
          </p:cNvCxnSpPr>
          <p:nvPr/>
        </p:nvCxnSpPr>
        <p:spPr>
          <a:xfrm flipH="1" flipV="1">
            <a:off x="6397229" y="5125634"/>
            <a:ext cx="26146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3F1CA0-4641-4C9D-FC9A-9F47FD9DD40D}"/>
              </a:ext>
            </a:extLst>
          </p:cNvPr>
          <p:cNvCxnSpPr>
            <a:cxnSpLocks/>
          </p:cNvCxnSpPr>
          <p:nvPr/>
        </p:nvCxnSpPr>
        <p:spPr>
          <a:xfrm flipH="1">
            <a:off x="3920133" y="5125635"/>
            <a:ext cx="2165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65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D25F74-F54D-C2EA-FDAB-C98513E46A46}"/>
              </a:ext>
            </a:extLst>
          </p:cNvPr>
          <p:cNvSpPr txBox="1"/>
          <p:nvPr/>
        </p:nvSpPr>
        <p:spPr>
          <a:xfrm>
            <a:off x="875110" y="176898"/>
            <a:ext cx="11026378" cy="5632311"/>
          </a:xfrm>
          <a:prstGeom prst="rect">
            <a:avLst/>
          </a:prstGeom>
          <a:noFill/>
        </p:spPr>
        <p:txBody>
          <a:bodyPr wrap="square">
            <a:spAutoFit/>
          </a:bodyPr>
          <a:lstStyle/>
          <a:p>
            <a:pPr algn="just"/>
            <a:endParaRPr lang="en-US" sz="2400" b="1" dirty="0">
              <a:latin typeface="Aptos" panose="020B0004020202020204" pitchFamily="34" charset="0"/>
            </a:endParaRPr>
          </a:p>
          <a:p>
            <a:pPr algn="ctr"/>
            <a:r>
              <a:rPr lang="en-IN" sz="2400" b="1" dirty="0">
                <a:latin typeface="Aptos" panose="020B0004020202020204" pitchFamily="34" charset="0"/>
              </a:rPr>
              <a:t>Hybrid (if monolithic) or Microservices Architecture</a:t>
            </a:r>
          </a:p>
          <a:p>
            <a:endParaRPr lang="en-IN" sz="2400" b="1" dirty="0">
              <a:latin typeface="Aptos" panose="020B0004020202020204" pitchFamily="34" charset="0"/>
            </a:endParaRPr>
          </a:p>
          <a:p>
            <a:pPr algn="just"/>
            <a:r>
              <a:rPr lang="en-IN" sz="2400" b="1" dirty="0">
                <a:latin typeface="Aptos" panose="020B0004020202020204" pitchFamily="34" charset="0"/>
              </a:rPr>
              <a:t>Hybrid architecture helpful</a:t>
            </a:r>
          </a:p>
          <a:p>
            <a:pPr algn="just"/>
            <a:endParaRPr lang="en-IN" sz="2400" b="1"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Incremental Migration and modernization.</a:t>
            </a:r>
          </a:p>
          <a:p>
            <a:pPr algn="just"/>
            <a:endParaRPr lang="en-IN" sz="2400"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Flexibility</a:t>
            </a:r>
          </a:p>
          <a:p>
            <a:pPr algn="just"/>
            <a:endParaRPr lang="en-IN" sz="2400"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Improved Scalability</a:t>
            </a:r>
          </a:p>
          <a:p>
            <a:pPr marL="342900" indent="-342900" algn="just">
              <a:buFont typeface="Arial" panose="020B0604020202020204" pitchFamily="34" charset="0"/>
              <a:buChar char="•"/>
            </a:pPr>
            <a:endParaRPr lang="en-IN" sz="2400"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Isolation</a:t>
            </a:r>
          </a:p>
          <a:p>
            <a:pPr marL="342900" indent="-342900" algn="just">
              <a:buFont typeface="Arial" panose="020B0604020202020204" pitchFamily="34" charset="0"/>
              <a:buChar char="•"/>
            </a:pPr>
            <a:endParaRPr lang="en-IN" sz="2400"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Improved Maintenance</a:t>
            </a:r>
          </a:p>
          <a:p>
            <a:pPr algn="just"/>
            <a:endParaRPr lang="en-IN" sz="2400" b="1" dirty="0">
              <a:latin typeface="Aptos" panose="020B0004020202020204" pitchFamily="34" charset="0"/>
            </a:endParaRPr>
          </a:p>
        </p:txBody>
      </p:sp>
    </p:spTree>
    <p:extLst>
      <p:ext uri="{BB962C8B-B14F-4D97-AF65-F5344CB8AC3E}">
        <p14:creationId xmlns:p14="http://schemas.microsoft.com/office/powerpoint/2010/main" val="331161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0FC5FF-D3D5-7ADF-4DC6-9C0A3096EC14}"/>
              </a:ext>
            </a:extLst>
          </p:cNvPr>
          <p:cNvSpPr txBox="1"/>
          <p:nvPr/>
        </p:nvSpPr>
        <p:spPr>
          <a:xfrm>
            <a:off x="317090" y="223991"/>
            <a:ext cx="11157155" cy="6740307"/>
          </a:xfrm>
          <a:prstGeom prst="rect">
            <a:avLst/>
          </a:prstGeom>
          <a:noFill/>
        </p:spPr>
        <p:txBody>
          <a:bodyPr wrap="square" rtlCol="0">
            <a:spAutoFit/>
          </a:bodyPr>
          <a:lstStyle/>
          <a:p>
            <a:pPr algn="just"/>
            <a:r>
              <a:rPr lang="en-US" sz="3200" b="1" dirty="0">
                <a:latin typeface="Aptos" panose="020B0004020202020204" pitchFamily="34" charset="0"/>
              </a:rPr>
              <a:t>Scope of Work:</a:t>
            </a:r>
          </a:p>
          <a:p>
            <a:pPr algn="just">
              <a:buFont typeface="+mj-lt"/>
              <a:buAutoNum type="arabicPeriod"/>
            </a:pPr>
            <a:r>
              <a:rPr lang="en-US" sz="1600" b="1" dirty="0">
                <a:latin typeface="Aptos" panose="020B0004020202020204" pitchFamily="34" charset="0"/>
              </a:rPr>
              <a:t>Obtain and Manage OAuth 2.0 Access Tokens:</a:t>
            </a:r>
            <a:endParaRPr lang="en-US" sz="1600" dirty="0">
              <a:latin typeface="Aptos" panose="020B0004020202020204" pitchFamily="34" charset="0"/>
            </a:endParaRPr>
          </a:p>
          <a:p>
            <a:pPr lvl="1" algn="just"/>
            <a:r>
              <a:rPr lang="en-US" sz="1600" dirty="0">
                <a:latin typeface="Aptos" panose="020B0004020202020204" pitchFamily="34" charset="0"/>
              </a:rPr>
              <a:t>Securely obtain and manage OAuth 2.0 access tokens from PayPal to authenticate API requests, ensuring all communication with PayPal’s services is authorized.</a:t>
            </a:r>
          </a:p>
          <a:p>
            <a:pPr algn="just">
              <a:buFont typeface="+mj-lt"/>
              <a:buAutoNum type="arabicPeriod"/>
            </a:pPr>
            <a:r>
              <a:rPr lang="en-US" sz="1600" b="1" dirty="0">
                <a:latin typeface="Aptos" panose="020B0004020202020204" pitchFamily="34" charset="0"/>
              </a:rPr>
              <a:t>Payment Authorization:</a:t>
            </a:r>
            <a:endParaRPr lang="en-US" sz="1600" dirty="0">
              <a:latin typeface="Aptos" panose="020B0004020202020204" pitchFamily="34" charset="0"/>
            </a:endParaRPr>
          </a:p>
          <a:p>
            <a:pPr lvl="1" algn="just"/>
            <a:r>
              <a:rPr lang="en-US" sz="1600" dirty="0">
                <a:latin typeface="Aptos" panose="020B0004020202020204" pitchFamily="34" charset="0"/>
              </a:rPr>
              <a:t>Send requests to PayPal to verify and hold funds on the customer’s payment method, ensuring that the payment can be captured later.</a:t>
            </a:r>
          </a:p>
          <a:p>
            <a:pPr algn="just">
              <a:buFont typeface="+mj-lt"/>
              <a:buAutoNum type="arabicPeriod"/>
            </a:pPr>
            <a:r>
              <a:rPr lang="en-US" sz="1600" b="1" dirty="0">
                <a:latin typeface="Aptos" panose="020B0004020202020204" pitchFamily="34" charset="0"/>
              </a:rPr>
              <a:t>Capture Authorized Payments:</a:t>
            </a:r>
            <a:endParaRPr lang="en-US" sz="1600" dirty="0">
              <a:latin typeface="Aptos" panose="020B0004020202020204" pitchFamily="34" charset="0"/>
            </a:endParaRPr>
          </a:p>
          <a:p>
            <a:pPr lvl="1" algn="just"/>
            <a:r>
              <a:rPr lang="en-US" sz="1600" dirty="0">
                <a:latin typeface="Aptos" panose="020B0004020202020204" pitchFamily="34" charset="0"/>
              </a:rPr>
              <a:t>Finalize the payment by capturing the authorized funds, transferring the amount from the customer’s account to the merchant’s account.</a:t>
            </a:r>
          </a:p>
          <a:p>
            <a:pPr algn="just">
              <a:buFont typeface="+mj-lt"/>
              <a:buAutoNum type="arabicPeriod"/>
            </a:pPr>
            <a:r>
              <a:rPr lang="en-US" sz="1600" b="1" dirty="0">
                <a:latin typeface="Aptos" panose="020B0004020202020204" pitchFamily="34" charset="0"/>
              </a:rPr>
              <a:t>Refund Processing:</a:t>
            </a:r>
            <a:endParaRPr lang="en-US" sz="1600" dirty="0">
              <a:latin typeface="Aptos" panose="020B0004020202020204" pitchFamily="34" charset="0"/>
            </a:endParaRPr>
          </a:p>
          <a:p>
            <a:pPr lvl="1" algn="just"/>
            <a:r>
              <a:rPr lang="en-US" sz="1600" dirty="0">
                <a:latin typeface="Aptos" panose="020B0004020202020204" pitchFamily="34" charset="0"/>
              </a:rPr>
              <a:t>Handle refund requests by interacting with PayPal to return funds to the customer for previously captured payments.</a:t>
            </a:r>
          </a:p>
          <a:p>
            <a:pPr algn="just">
              <a:buFont typeface="+mj-lt"/>
              <a:buAutoNum type="arabicPeriod"/>
            </a:pPr>
            <a:r>
              <a:rPr lang="en-US" sz="1600" b="1" dirty="0">
                <a:latin typeface="Aptos" panose="020B0004020202020204" pitchFamily="34" charset="0"/>
              </a:rPr>
              <a:t>Transaction Logging and Auditing:</a:t>
            </a:r>
            <a:endParaRPr lang="en-US" sz="1600" dirty="0">
              <a:latin typeface="Aptos" panose="020B0004020202020204" pitchFamily="34" charset="0"/>
            </a:endParaRPr>
          </a:p>
          <a:p>
            <a:pPr lvl="1" algn="just"/>
            <a:r>
              <a:rPr lang="en-US" sz="1600" dirty="0">
                <a:latin typeface="Aptos" panose="020B0004020202020204" pitchFamily="34" charset="0"/>
              </a:rPr>
              <a:t>Record all transaction details and events for future reference, ensuring that every payment and refund is auditable.</a:t>
            </a:r>
          </a:p>
          <a:p>
            <a:pPr algn="just">
              <a:buFont typeface="+mj-lt"/>
              <a:buAutoNum type="arabicPeriod"/>
            </a:pPr>
            <a:r>
              <a:rPr lang="en-US" sz="1600" b="1" dirty="0">
                <a:latin typeface="Aptos" panose="020B0004020202020204" pitchFamily="34" charset="0"/>
              </a:rPr>
              <a:t>Validation, Error Handling and Retry Logic:</a:t>
            </a:r>
            <a:endParaRPr lang="en-US" sz="1600" dirty="0">
              <a:latin typeface="Aptos" panose="020B0004020202020204" pitchFamily="34" charset="0"/>
            </a:endParaRPr>
          </a:p>
          <a:p>
            <a:pPr lvl="1" algn="just"/>
            <a:r>
              <a:rPr lang="en-US" sz="1600" dirty="0">
                <a:latin typeface="Aptos" panose="020B0004020202020204" pitchFamily="34" charset="0"/>
              </a:rPr>
              <a:t>Implement mechanisms to gracefully handle errors during API interactions and automatically retry operations when transient issues occur.</a:t>
            </a:r>
          </a:p>
          <a:p>
            <a:r>
              <a:rPr lang="en-US" sz="1600" b="1" dirty="0">
                <a:latin typeface="Aptos" panose="020B0004020202020204" pitchFamily="34" charset="0"/>
              </a:rPr>
              <a:t>7. </a:t>
            </a:r>
            <a:r>
              <a:rPr lang="en-IN" sz="1600" b="1" dirty="0"/>
              <a:t>Security and Compliance                                                                                                                                                                                              </a:t>
            </a:r>
            <a:r>
              <a:rPr lang="en-US" sz="1600" dirty="0">
                <a:latin typeface="Aptos" panose="020B0004020202020204" pitchFamily="34" charset="0"/>
              </a:rPr>
              <a:t>Ensure that all processes and data handling adhere to security standards and compliance requirements, such as PCI DSS, to protect sensitive payment information.</a:t>
            </a:r>
          </a:p>
          <a:p>
            <a:pPr algn="just"/>
            <a:r>
              <a:rPr lang="en-US" sz="1600" b="1" dirty="0">
                <a:latin typeface="Aptos" panose="020B0004020202020204" pitchFamily="34" charset="0"/>
              </a:rPr>
              <a:t>8. API Rate Limiting and Idempotency:</a:t>
            </a:r>
            <a:endParaRPr lang="en-US" sz="1600" dirty="0">
              <a:latin typeface="Aptos" panose="020B0004020202020204" pitchFamily="34" charset="0"/>
            </a:endParaRPr>
          </a:p>
          <a:p>
            <a:pPr lvl="1" algn="just"/>
            <a:r>
              <a:rPr lang="en-US" sz="1600" dirty="0">
                <a:latin typeface="Aptos" panose="020B0004020202020204" pitchFamily="34" charset="0"/>
              </a:rPr>
              <a:t> Monitor and manage API request rates to avoid hitting PayPal’s limits, and implement idempotency to prevent duplicate transactions.</a:t>
            </a:r>
          </a:p>
          <a:p>
            <a:pPr algn="just"/>
            <a:r>
              <a:rPr lang="en-US" sz="1600" dirty="0">
                <a:latin typeface="Aptos" panose="020B0004020202020204" pitchFamily="34" charset="0"/>
              </a:rPr>
              <a:t>9. </a:t>
            </a:r>
            <a:r>
              <a:rPr lang="en-US" sz="1600" b="1" dirty="0">
                <a:latin typeface="Aptos" panose="020B0004020202020204" pitchFamily="34" charset="0"/>
              </a:rPr>
              <a:t>Webhook Integration:</a:t>
            </a:r>
            <a:endParaRPr lang="en-US" sz="1600" dirty="0">
              <a:latin typeface="Aptos" panose="020B0004020202020204" pitchFamily="34" charset="0"/>
            </a:endParaRPr>
          </a:p>
          <a:p>
            <a:pPr lvl="1" algn="just"/>
            <a:r>
              <a:rPr lang="en-US" sz="1600" dirty="0">
                <a:latin typeface="Aptos" panose="020B0004020202020204" pitchFamily="34" charset="0"/>
              </a:rPr>
              <a:t> Set up webhook listeners to receive real-time notifications from PayPal about payment status updates, disputes, and other important events</a:t>
            </a:r>
          </a:p>
        </p:txBody>
      </p:sp>
    </p:spTree>
    <p:extLst>
      <p:ext uri="{BB962C8B-B14F-4D97-AF65-F5344CB8AC3E}">
        <p14:creationId xmlns:p14="http://schemas.microsoft.com/office/powerpoint/2010/main" val="123695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914400" y="394821"/>
            <a:ext cx="10452456" cy="1038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PayPal Integration API - Key Components</a:t>
            </a:r>
          </a:p>
        </p:txBody>
      </p:sp>
      <p:sp>
        <p:nvSpPr>
          <p:cNvPr id="3" name="Rectangle 2">
            <a:extLst>
              <a:ext uri="{FF2B5EF4-FFF2-40B4-BE49-F238E27FC236}">
                <a16:creationId xmlns:a16="http://schemas.microsoft.com/office/drawing/2014/main" id="{AE661BAC-99F8-42CF-3602-643477D94E0A}"/>
              </a:ext>
            </a:extLst>
          </p:cNvPr>
          <p:cNvSpPr/>
          <p:nvPr/>
        </p:nvSpPr>
        <p:spPr>
          <a:xfrm>
            <a:off x="4302302" y="1812124"/>
            <a:ext cx="1628775" cy="871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Authorize Payment</a:t>
            </a:r>
          </a:p>
        </p:txBody>
      </p:sp>
      <p:sp>
        <p:nvSpPr>
          <p:cNvPr id="6" name="Rectangle 5">
            <a:extLst>
              <a:ext uri="{FF2B5EF4-FFF2-40B4-BE49-F238E27FC236}">
                <a16:creationId xmlns:a16="http://schemas.microsoft.com/office/drawing/2014/main" id="{87E3896C-B5C0-24A3-9B82-1AE9C9215815}"/>
              </a:ext>
            </a:extLst>
          </p:cNvPr>
          <p:cNvSpPr/>
          <p:nvPr/>
        </p:nvSpPr>
        <p:spPr>
          <a:xfrm>
            <a:off x="6275741" y="1812124"/>
            <a:ext cx="1628775" cy="871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Capture Payment</a:t>
            </a:r>
          </a:p>
        </p:txBody>
      </p:sp>
      <p:sp>
        <p:nvSpPr>
          <p:cNvPr id="7" name="Rectangle 6">
            <a:extLst>
              <a:ext uri="{FF2B5EF4-FFF2-40B4-BE49-F238E27FC236}">
                <a16:creationId xmlns:a16="http://schemas.microsoft.com/office/drawing/2014/main" id="{40FDA522-80DD-77F2-3DDD-A5CA5A47DDD7}"/>
              </a:ext>
            </a:extLst>
          </p:cNvPr>
          <p:cNvSpPr/>
          <p:nvPr/>
        </p:nvSpPr>
        <p:spPr>
          <a:xfrm>
            <a:off x="10222619" y="1812122"/>
            <a:ext cx="1628775" cy="871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Transaction History</a:t>
            </a:r>
          </a:p>
        </p:txBody>
      </p:sp>
      <p:sp>
        <p:nvSpPr>
          <p:cNvPr id="8" name="Rectangle 7">
            <a:extLst>
              <a:ext uri="{FF2B5EF4-FFF2-40B4-BE49-F238E27FC236}">
                <a16:creationId xmlns:a16="http://schemas.microsoft.com/office/drawing/2014/main" id="{8AEAED28-2C23-5C36-A808-45A652571520}"/>
              </a:ext>
            </a:extLst>
          </p:cNvPr>
          <p:cNvSpPr/>
          <p:nvPr/>
        </p:nvSpPr>
        <p:spPr>
          <a:xfrm>
            <a:off x="8249180" y="1812123"/>
            <a:ext cx="1628775" cy="871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Refund</a:t>
            </a:r>
          </a:p>
        </p:txBody>
      </p:sp>
      <p:sp>
        <p:nvSpPr>
          <p:cNvPr id="9" name="Rectangle 8">
            <a:extLst>
              <a:ext uri="{FF2B5EF4-FFF2-40B4-BE49-F238E27FC236}">
                <a16:creationId xmlns:a16="http://schemas.microsoft.com/office/drawing/2014/main" id="{6E5688AB-97D9-C161-9A50-E408B38EF84A}"/>
              </a:ext>
            </a:extLst>
          </p:cNvPr>
          <p:cNvSpPr/>
          <p:nvPr/>
        </p:nvSpPr>
        <p:spPr>
          <a:xfrm>
            <a:off x="10282769" y="3340409"/>
            <a:ext cx="1628775" cy="12030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 transaction and display history</a:t>
            </a:r>
          </a:p>
        </p:txBody>
      </p:sp>
      <p:sp>
        <p:nvSpPr>
          <p:cNvPr id="10" name="Rectangle 9">
            <a:extLst>
              <a:ext uri="{FF2B5EF4-FFF2-40B4-BE49-F238E27FC236}">
                <a16:creationId xmlns:a16="http://schemas.microsoft.com/office/drawing/2014/main" id="{8EA2C119-C9BF-FEFF-DAF9-57BF1ED25F7D}"/>
              </a:ext>
            </a:extLst>
          </p:cNvPr>
          <p:cNvSpPr/>
          <p:nvPr/>
        </p:nvSpPr>
        <p:spPr>
          <a:xfrm>
            <a:off x="8272992" y="3302802"/>
            <a:ext cx="1604963" cy="12406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Authorize user and payment and initiate refund</a:t>
            </a:r>
          </a:p>
        </p:txBody>
      </p:sp>
      <p:sp>
        <p:nvSpPr>
          <p:cNvPr id="11" name="Rectangle 10">
            <a:extLst>
              <a:ext uri="{FF2B5EF4-FFF2-40B4-BE49-F238E27FC236}">
                <a16:creationId xmlns:a16="http://schemas.microsoft.com/office/drawing/2014/main" id="{9D117402-3967-456A-398C-9258B3410B66}"/>
              </a:ext>
            </a:extLst>
          </p:cNvPr>
          <p:cNvSpPr/>
          <p:nvPr/>
        </p:nvSpPr>
        <p:spPr>
          <a:xfrm>
            <a:off x="6275740" y="3342266"/>
            <a:ext cx="1628775" cy="12406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Process the payment</a:t>
            </a:r>
          </a:p>
        </p:txBody>
      </p:sp>
      <p:sp>
        <p:nvSpPr>
          <p:cNvPr id="13" name="Rectangle 12">
            <a:extLst>
              <a:ext uri="{FF2B5EF4-FFF2-40B4-BE49-F238E27FC236}">
                <a16:creationId xmlns:a16="http://schemas.microsoft.com/office/drawing/2014/main" id="{4A387473-93CE-BF79-068F-C27F8EC9C15B}"/>
              </a:ext>
            </a:extLst>
          </p:cNvPr>
          <p:cNvSpPr/>
          <p:nvPr/>
        </p:nvSpPr>
        <p:spPr>
          <a:xfrm>
            <a:off x="4302301" y="3340409"/>
            <a:ext cx="1628775" cy="12030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 the (payer) user data for authorization</a:t>
            </a:r>
          </a:p>
        </p:txBody>
      </p:sp>
      <p:sp>
        <p:nvSpPr>
          <p:cNvPr id="15" name="Flowchart: Magnetic Disk 14">
            <a:extLst>
              <a:ext uri="{FF2B5EF4-FFF2-40B4-BE49-F238E27FC236}">
                <a16:creationId xmlns:a16="http://schemas.microsoft.com/office/drawing/2014/main" id="{77904D72-9C3E-AB52-EB6B-542106995483}"/>
              </a:ext>
            </a:extLst>
          </p:cNvPr>
          <p:cNvSpPr/>
          <p:nvPr/>
        </p:nvSpPr>
        <p:spPr>
          <a:xfrm>
            <a:off x="8008409" y="5388776"/>
            <a:ext cx="1604963" cy="1223947"/>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C65C6E17-7E43-268A-862D-132C5D176489}"/>
              </a:ext>
            </a:extLst>
          </p:cNvPr>
          <p:cNvSpPr/>
          <p:nvPr/>
        </p:nvSpPr>
        <p:spPr>
          <a:xfrm>
            <a:off x="3405454" y="5500687"/>
            <a:ext cx="2986087" cy="657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PayPal API</a:t>
            </a:r>
          </a:p>
        </p:txBody>
      </p:sp>
      <p:cxnSp>
        <p:nvCxnSpPr>
          <p:cNvPr id="25" name="Straight Arrow Connector 24">
            <a:extLst>
              <a:ext uri="{FF2B5EF4-FFF2-40B4-BE49-F238E27FC236}">
                <a16:creationId xmlns:a16="http://schemas.microsoft.com/office/drawing/2014/main" id="{D81A0872-AEAE-520B-A897-BCBE20D2E4D6}"/>
              </a:ext>
            </a:extLst>
          </p:cNvPr>
          <p:cNvCxnSpPr>
            <a:cxnSpLocks/>
          </p:cNvCxnSpPr>
          <p:nvPr/>
        </p:nvCxnSpPr>
        <p:spPr>
          <a:xfrm>
            <a:off x="6379635" y="5829300"/>
            <a:ext cx="1604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C1800B0-291C-C739-BCD3-549E8F59AF1F}"/>
              </a:ext>
            </a:extLst>
          </p:cNvPr>
          <p:cNvCxnSpPr>
            <a:cxnSpLocks/>
            <a:endCxn id="17" idx="0"/>
          </p:cNvCxnSpPr>
          <p:nvPr/>
        </p:nvCxnSpPr>
        <p:spPr>
          <a:xfrm>
            <a:off x="4898498" y="4591195"/>
            <a:ext cx="0" cy="90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945E92A-22D2-FBB4-1EE0-A4D02AFA8D29}"/>
              </a:ext>
            </a:extLst>
          </p:cNvPr>
          <p:cNvCxnSpPr>
            <a:cxnSpLocks/>
          </p:cNvCxnSpPr>
          <p:nvPr/>
        </p:nvCxnSpPr>
        <p:spPr>
          <a:xfrm flipH="1">
            <a:off x="5011583" y="4578514"/>
            <a:ext cx="1813432" cy="88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E0EAE4A-08CC-4D6D-0ED8-8C0059A26550}"/>
              </a:ext>
            </a:extLst>
          </p:cNvPr>
          <p:cNvSpPr txBox="1"/>
          <p:nvPr/>
        </p:nvSpPr>
        <p:spPr>
          <a:xfrm>
            <a:off x="8268883" y="5970036"/>
            <a:ext cx="1096839" cy="369332"/>
          </a:xfrm>
          <a:prstGeom prst="rect">
            <a:avLst/>
          </a:prstGeom>
          <a:noFill/>
        </p:spPr>
        <p:txBody>
          <a:bodyPr wrap="none" rtlCol="0">
            <a:spAutoFit/>
          </a:bodyPr>
          <a:lstStyle/>
          <a:p>
            <a:r>
              <a:rPr lang="en-IN" dirty="0"/>
              <a:t>Datastore</a:t>
            </a:r>
          </a:p>
        </p:txBody>
      </p:sp>
      <p:cxnSp>
        <p:nvCxnSpPr>
          <p:cNvPr id="54" name="Straight Arrow Connector 53">
            <a:extLst>
              <a:ext uri="{FF2B5EF4-FFF2-40B4-BE49-F238E27FC236}">
                <a16:creationId xmlns:a16="http://schemas.microsoft.com/office/drawing/2014/main" id="{A17980A3-A512-AC62-7B6E-06F93E411259}"/>
              </a:ext>
            </a:extLst>
          </p:cNvPr>
          <p:cNvCxnSpPr>
            <a:stCxn id="15" idx="4"/>
          </p:cNvCxnSpPr>
          <p:nvPr/>
        </p:nvCxnSpPr>
        <p:spPr>
          <a:xfrm flipV="1">
            <a:off x="9613372" y="4543424"/>
            <a:ext cx="1145116" cy="1457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A1FF713-A20C-9B33-0FF9-02F81958719E}"/>
              </a:ext>
            </a:extLst>
          </p:cNvPr>
          <p:cNvCxnSpPr/>
          <p:nvPr/>
        </p:nvCxnSpPr>
        <p:spPr>
          <a:xfrm flipH="1">
            <a:off x="5599331" y="4543424"/>
            <a:ext cx="2934541" cy="957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8FF997-7444-F8C6-2E52-502D6123A202}"/>
              </a:ext>
            </a:extLst>
          </p:cNvPr>
          <p:cNvCxnSpPr>
            <a:cxnSpLocks/>
          </p:cNvCxnSpPr>
          <p:nvPr/>
        </p:nvCxnSpPr>
        <p:spPr>
          <a:xfrm>
            <a:off x="4898498" y="2683659"/>
            <a:ext cx="0" cy="65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30A4801-5678-BB0C-C48D-A46A5E5D7BB5}"/>
              </a:ext>
            </a:extLst>
          </p:cNvPr>
          <p:cNvCxnSpPr>
            <a:cxnSpLocks/>
          </p:cNvCxnSpPr>
          <p:nvPr/>
        </p:nvCxnSpPr>
        <p:spPr>
          <a:xfrm>
            <a:off x="7093058" y="2683659"/>
            <a:ext cx="0" cy="65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840B30E-87D7-416E-5B93-3B971BB141DE}"/>
              </a:ext>
            </a:extLst>
          </p:cNvPr>
          <p:cNvCxnSpPr>
            <a:cxnSpLocks/>
          </p:cNvCxnSpPr>
          <p:nvPr/>
        </p:nvCxnSpPr>
        <p:spPr>
          <a:xfrm>
            <a:off x="9059018" y="2646052"/>
            <a:ext cx="0" cy="65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F6D07A-9135-5049-1058-D7CAAA5EB10D}"/>
              </a:ext>
            </a:extLst>
          </p:cNvPr>
          <p:cNvCxnSpPr>
            <a:cxnSpLocks/>
          </p:cNvCxnSpPr>
          <p:nvPr/>
        </p:nvCxnSpPr>
        <p:spPr>
          <a:xfrm>
            <a:off x="11055458" y="2646052"/>
            <a:ext cx="0" cy="65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AE72A35-BC0C-00D5-B405-1C7AF3E9FC18}"/>
              </a:ext>
            </a:extLst>
          </p:cNvPr>
          <p:cNvSpPr txBox="1"/>
          <p:nvPr/>
        </p:nvSpPr>
        <p:spPr>
          <a:xfrm>
            <a:off x="567179" y="1815146"/>
            <a:ext cx="3390459" cy="2099629"/>
          </a:xfrm>
          <a:prstGeom prst="rect">
            <a:avLst/>
          </a:prstGeom>
          <a:noFill/>
          <a:ln>
            <a:solidFill>
              <a:schemeClr val="accent2"/>
            </a:solidFill>
          </a:ln>
        </p:spPr>
        <p:txBody>
          <a:bodyPr wrap="square" rtlCol="0">
            <a:spAutoFit/>
          </a:bodyPr>
          <a:lstStyle/>
          <a:p>
            <a:pPr>
              <a:lnSpc>
                <a:spcPct val="150000"/>
              </a:lnSpc>
            </a:pPr>
            <a:r>
              <a:rPr lang="en-US" dirty="0">
                <a:solidFill>
                  <a:schemeClr val="accent2"/>
                </a:solidFill>
                <a:latin typeface="Bahnschrift" panose="020B0502040204020203" pitchFamily="34" charset="0"/>
              </a:rPr>
              <a:t>Based on requirements:</a:t>
            </a:r>
          </a:p>
          <a:p>
            <a:pPr marL="342900" indent="-342900">
              <a:lnSpc>
                <a:spcPct val="150000"/>
              </a:lnSpc>
              <a:buFont typeface="+mj-lt"/>
              <a:buAutoNum type="arabicPeriod"/>
            </a:pPr>
            <a:r>
              <a:rPr lang="en-US" dirty="0">
                <a:solidFill>
                  <a:schemeClr val="accent2"/>
                </a:solidFill>
                <a:latin typeface="Bahnschrift" panose="020B0502040204020203" pitchFamily="34" charset="0"/>
              </a:rPr>
              <a:t>Authorize Payment</a:t>
            </a:r>
          </a:p>
          <a:p>
            <a:pPr marL="342900" indent="-342900">
              <a:lnSpc>
                <a:spcPct val="150000"/>
              </a:lnSpc>
              <a:buFont typeface="+mj-lt"/>
              <a:buAutoNum type="arabicPeriod"/>
            </a:pPr>
            <a:r>
              <a:rPr lang="en-US" dirty="0">
                <a:solidFill>
                  <a:schemeClr val="accent2"/>
                </a:solidFill>
                <a:latin typeface="Bahnschrift" panose="020B0502040204020203" pitchFamily="34" charset="0"/>
              </a:rPr>
              <a:t>Capture Payment</a:t>
            </a:r>
          </a:p>
          <a:p>
            <a:pPr marL="342900" indent="-342900">
              <a:lnSpc>
                <a:spcPct val="150000"/>
              </a:lnSpc>
              <a:buFont typeface="+mj-lt"/>
              <a:buAutoNum type="arabicPeriod"/>
            </a:pPr>
            <a:r>
              <a:rPr lang="en-US" dirty="0">
                <a:solidFill>
                  <a:schemeClr val="accent2"/>
                </a:solidFill>
                <a:latin typeface="Bahnschrift" panose="020B0502040204020203" pitchFamily="34" charset="0"/>
              </a:rPr>
              <a:t>Refund Processing</a:t>
            </a:r>
          </a:p>
          <a:p>
            <a:pPr marL="342900" indent="-342900">
              <a:lnSpc>
                <a:spcPct val="150000"/>
              </a:lnSpc>
              <a:buFont typeface="+mj-lt"/>
              <a:buAutoNum type="arabicPeriod"/>
            </a:pPr>
            <a:r>
              <a:rPr lang="en-US" dirty="0">
                <a:solidFill>
                  <a:schemeClr val="accent2"/>
                </a:solidFill>
                <a:latin typeface="Bahnschrift" panose="020B0502040204020203" pitchFamily="34" charset="0"/>
              </a:rPr>
              <a:t>Transaction History Report</a:t>
            </a:r>
          </a:p>
        </p:txBody>
      </p:sp>
    </p:spTree>
    <p:extLst>
      <p:ext uri="{BB962C8B-B14F-4D97-AF65-F5344CB8AC3E}">
        <p14:creationId xmlns:p14="http://schemas.microsoft.com/office/powerpoint/2010/main" val="415783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8E41FB-C911-813E-B357-FDAE122ADA3F}"/>
              </a:ext>
            </a:extLst>
          </p:cNvPr>
          <p:cNvSpPr txBox="1"/>
          <p:nvPr/>
        </p:nvSpPr>
        <p:spPr>
          <a:xfrm>
            <a:off x="549705" y="471487"/>
            <a:ext cx="10980307" cy="5632311"/>
          </a:xfrm>
          <a:prstGeom prst="rect">
            <a:avLst/>
          </a:prstGeom>
          <a:noFill/>
        </p:spPr>
        <p:txBody>
          <a:bodyPr wrap="square" rtlCol="0">
            <a:spAutoFit/>
          </a:bodyPr>
          <a:lstStyle/>
          <a:p>
            <a:r>
              <a:rPr lang="en-US" sz="2400" b="1" dirty="0"/>
              <a:t>Authorization Service: What It Does</a:t>
            </a:r>
          </a:p>
          <a:p>
            <a:r>
              <a:rPr lang="en-US" sz="2400" b="1" dirty="0"/>
              <a:t>Request:</a:t>
            </a:r>
            <a:endParaRPr lang="en-US" sz="2400" dirty="0"/>
          </a:p>
          <a:p>
            <a:pPr>
              <a:buFont typeface="Arial" panose="020B0604020202020204" pitchFamily="34" charset="0"/>
              <a:buChar char="•"/>
            </a:pPr>
            <a:r>
              <a:rPr lang="en-US" sz="2400" dirty="0"/>
              <a:t>Sends user data and payment amount to the PayPal API for authorization.</a:t>
            </a:r>
          </a:p>
          <a:p>
            <a:pPr>
              <a:buFont typeface="Arial" panose="020B0604020202020204" pitchFamily="34" charset="0"/>
              <a:buChar char="•"/>
            </a:pPr>
            <a:r>
              <a:rPr lang="en-US" sz="2400" dirty="0"/>
              <a:t>Verifies buyer's funds and reserves the amount for debit.</a:t>
            </a:r>
          </a:p>
          <a:p>
            <a:pPr>
              <a:buFont typeface="Arial" panose="020B0604020202020204" pitchFamily="34" charset="0"/>
              <a:buChar char="•"/>
            </a:pPr>
            <a:endParaRPr lang="en-US" sz="2400" dirty="0"/>
          </a:p>
          <a:p>
            <a:r>
              <a:rPr lang="en-US" sz="2400" b="1" dirty="0"/>
              <a:t>Response:</a:t>
            </a:r>
            <a:endParaRPr lang="en-US" sz="2400" dirty="0"/>
          </a:p>
          <a:p>
            <a:pPr>
              <a:buFont typeface="Arial" panose="020B0604020202020204" pitchFamily="34" charset="0"/>
              <a:buChar char="•"/>
            </a:pPr>
            <a:r>
              <a:rPr lang="en-US" sz="2400" dirty="0"/>
              <a:t>Returns an authorization status: Approved or Denied, along with an authorization ID.</a:t>
            </a:r>
          </a:p>
          <a:p>
            <a:pPr>
              <a:buFont typeface="Arial" panose="020B0604020202020204" pitchFamily="34" charset="0"/>
              <a:buChar char="•"/>
            </a:pPr>
            <a:r>
              <a:rPr lang="en-US" sz="2400" dirty="0"/>
              <a:t>Provides a response message:</a:t>
            </a:r>
          </a:p>
          <a:p>
            <a:pPr marL="742950" lvl="1" indent="-285750">
              <a:buFont typeface="Arial" panose="020B0604020202020204" pitchFamily="34" charset="0"/>
              <a:buChar char="•"/>
            </a:pPr>
            <a:r>
              <a:rPr lang="en-US" sz="2400" b="1" dirty="0"/>
              <a:t>Success:</a:t>
            </a:r>
            <a:r>
              <a:rPr lang="en-US" sz="2400" dirty="0"/>
              <a:t> User is authorized, and sufficient funds are available.</a:t>
            </a:r>
          </a:p>
          <a:p>
            <a:pPr marL="742950" lvl="1" indent="-285750">
              <a:buFont typeface="Arial" panose="020B0604020202020204" pitchFamily="34" charset="0"/>
              <a:buChar char="•"/>
            </a:pPr>
            <a:r>
              <a:rPr lang="en-US" sz="2400" b="1" dirty="0"/>
              <a:t>Error:</a:t>
            </a:r>
            <a:r>
              <a:rPr lang="en-US" sz="2400" dirty="0"/>
              <a:t> User is not authorized due to insufficient funds, or no card/account is linked.</a:t>
            </a:r>
          </a:p>
          <a:p>
            <a:pPr marL="742950" lvl="1" indent="-285750">
              <a:buFont typeface="Arial" panose="020B0604020202020204" pitchFamily="34" charset="0"/>
              <a:buChar char="•"/>
            </a:pPr>
            <a:endParaRPr lang="en-US" sz="2400" dirty="0"/>
          </a:p>
          <a:p>
            <a:r>
              <a:rPr lang="en-US" sz="2400" b="1" dirty="0"/>
              <a:t>What It Doesn't Do:</a:t>
            </a:r>
          </a:p>
          <a:p>
            <a:pPr>
              <a:buFont typeface="Arial" panose="020B0604020202020204" pitchFamily="34" charset="0"/>
              <a:buChar char="•"/>
            </a:pPr>
            <a:r>
              <a:rPr lang="en-US" sz="2400" dirty="0"/>
              <a:t>Does not capture the payment.</a:t>
            </a:r>
          </a:p>
          <a:p>
            <a:pPr>
              <a:buFont typeface="Arial" panose="020B0604020202020204" pitchFamily="34" charset="0"/>
              <a:buChar char="•"/>
            </a:pPr>
            <a:r>
              <a:rPr lang="en-US" sz="2400" dirty="0"/>
              <a:t>Does not persist any information.</a:t>
            </a:r>
          </a:p>
        </p:txBody>
      </p:sp>
    </p:spTree>
    <p:extLst>
      <p:ext uri="{BB962C8B-B14F-4D97-AF65-F5344CB8AC3E}">
        <p14:creationId xmlns:p14="http://schemas.microsoft.com/office/powerpoint/2010/main" val="365659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Overview</a:t>
            </a:r>
          </a:p>
        </p:txBody>
      </p:sp>
      <p:sp>
        <p:nvSpPr>
          <p:cNvPr id="3" name="Content Placeholder 2"/>
          <p:cNvSpPr>
            <a:spLocks noGrp="1"/>
          </p:cNvSpPr>
          <p:nvPr>
            <p:ph idx="1"/>
          </p:nvPr>
        </p:nvSpPr>
        <p:spPr/>
        <p:txBody>
          <a:bodyPr/>
          <a:lstStyle/>
          <a:p>
            <a:r>
              <a:rPr dirty="0"/>
              <a:t>Objective: Integrate PayPal 2.0 as a payment method in the payment gateway.</a:t>
            </a:r>
          </a:p>
          <a:p>
            <a:r>
              <a:rPr dirty="0"/>
              <a:t>Scope: Implement authorization, capture, refund, and reporting functionalities using PayPal SDK.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2A82A-BAFB-CD2D-180D-D6D7A139EAF1}"/>
              </a:ext>
            </a:extLst>
          </p:cNvPr>
          <p:cNvSpPr txBox="1"/>
          <p:nvPr/>
        </p:nvSpPr>
        <p:spPr>
          <a:xfrm>
            <a:off x="814388" y="457201"/>
            <a:ext cx="9579867" cy="6986528"/>
          </a:xfrm>
          <a:prstGeom prst="rect">
            <a:avLst/>
          </a:prstGeom>
          <a:noFill/>
        </p:spPr>
        <p:txBody>
          <a:bodyPr wrap="none" rtlCol="0">
            <a:spAutoFit/>
          </a:bodyPr>
          <a:lstStyle/>
          <a:p>
            <a:r>
              <a:rPr lang="en-IN" sz="2800" b="1" dirty="0">
                <a:latin typeface="Aptos" panose="020B0004020202020204" pitchFamily="34" charset="0"/>
              </a:rPr>
              <a:t>What it does?</a:t>
            </a:r>
          </a:p>
          <a:p>
            <a:endParaRPr lang="en-IN" sz="2800" dirty="0">
              <a:latin typeface="Aptos" panose="020B0004020202020204" pitchFamily="34" charset="0"/>
            </a:endParaRPr>
          </a:p>
          <a:p>
            <a:r>
              <a:rPr lang="en-IN" sz="2800" dirty="0">
                <a:latin typeface="Aptos" panose="020B0004020202020204" pitchFamily="34" charset="0"/>
              </a:rPr>
              <a:t>Payment Service:</a:t>
            </a:r>
          </a:p>
          <a:p>
            <a:r>
              <a:rPr lang="en-IN" sz="2800" dirty="0">
                <a:latin typeface="Aptos" panose="020B0004020202020204" pitchFamily="34" charset="0"/>
              </a:rPr>
              <a:t>1. Request:</a:t>
            </a:r>
          </a:p>
          <a:p>
            <a:r>
              <a:rPr lang="en-IN" sz="2800" dirty="0">
                <a:latin typeface="Aptos" panose="020B0004020202020204" pitchFamily="34" charset="0"/>
              </a:rPr>
              <a:t>Send the authorization data fetched from authorization</a:t>
            </a:r>
          </a:p>
          <a:p>
            <a:r>
              <a:rPr lang="en-IN" sz="2800" dirty="0">
                <a:latin typeface="Aptos" panose="020B0004020202020204" pitchFamily="34" charset="0"/>
              </a:rPr>
              <a:t>Service to PayPal API</a:t>
            </a:r>
          </a:p>
          <a:p>
            <a:r>
              <a:rPr lang="en-IN" sz="2800" dirty="0">
                <a:latin typeface="Aptos" panose="020B0004020202020204" pitchFamily="34" charset="0"/>
              </a:rPr>
              <a:t>	</a:t>
            </a:r>
          </a:p>
          <a:p>
            <a:r>
              <a:rPr lang="en-IN" sz="2800" dirty="0">
                <a:latin typeface="Aptos" panose="020B0004020202020204" pitchFamily="34" charset="0"/>
              </a:rPr>
              <a:t>2. Response</a:t>
            </a:r>
          </a:p>
          <a:p>
            <a:pPr lvl="1"/>
            <a:r>
              <a:rPr lang="en-IN" sz="2800" dirty="0">
                <a:latin typeface="Aptos" panose="020B0004020202020204" pitchFamily="34" charset="0"/>
              </a:rPr>
              <a:t>Transaction Status from payment provider</a:t>
            </a:r>
          </a:p>
          <a:p>
            <a:pPr lvl="1"/>
            <a:r>
              <a:rPr lang="en-IN" sz="2800" dirty="0">
                <a:latin typeface="Aptos" panose="020B0004020202020204" pitchFamily="34" charset="0"/>
              </a:rPr>
              <a:t>Status can be</a:t>
            </a:r>
          </a:p>
          <a:p>
            <a:pPr lvl="2"/>
            <a:r>
              <a:rPr lang="en-IN" sz="2800" dirty="0">
                <a:latin typeface="Aptos" panose="020B0004020202020204" pitchFamily="34" charset="0"/>
              </a:rPr>
              <a:t>Payment success</a:t>
            </a:r>
          </a:p>
          <a:p>
            <a:pPr lvl="2"/>
            <a:r>
              <a:rPr lang="en-IN" sz="2800" dirty="0">
                <a:latin typeface="Aptos" panose="020B0004020202020204" pitchFamily="34" charset="0"/>
              </a:rPr>
              <a:t>Payment failed</a:t>
            </a:r>
          </a:p>
          <a:p>
            <a:pPr lvl="2"/>
            <a:r>
              <a:rPr lang="en-IN" sz="2800" dirty="0">
                <a:latin typeface="Aptos" panose="020B0004020202020204" pitchFamily="34" charset="0"/>
              </a:rPr>
              <a:t>Payment Process Cancelled by the user.</a:t>
            </a:r>
          </a:p>
          <a:p>
            <a:endParaRPr lang="en-IN" sz="2800" dirty="0">
              <a:latin typeface="Aptos" panose="020B0004020202020204" pitchFamily="34" charset="0"/>
            </a:endParaRPr>
          </a:p>
          <a:p>
            <a:r>
              <a:rPr lang="en-IN" sz="2800" dirty="0">
                <a:latin typeface="Aptos" panose="020B0004020202020204" pitchFamily="34" charset="0"/>
              </a:rPr>
              <a:t>3. Persists the transaction information to the persistence unit</a:t>
            </a:r>
          </a:p>
          <a:p>
            <a:endParaRPr lang="en-IN" sz="2800" dirty="0">
              <a:latin typeface="Aptos" panose="020B0004020202020204" pitchFamily="34" charset="0"/>
            </a:endParaRPr>
          </a:p>
        </p:txBody>
      </p:sp>
    </p:spTree>
    <p:extLst>
      <p:ext uri="{BB962C8B-B14F-4D97-AF65-F5344CB8AC3E}">
        <p14:creationId xmlns:p14="http://schemas.microsoft.com/office/powerpoint/2010/main" val="329594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2A82A-BAFB-CD2D-180D-D6D7A139EAF1}"/>
              </a:ext>
            </a:extLst>
          </p:cNvPr>
          <p:cNvSpPr txBox="1"/>
          <p:nvPr/>
        </p:nvSpPr>
        <p:spPr>
          <a:xfrm>
            <a:off x="558879" y="900113"/>
            <a:ext cx="11633121" cy="3970318"/>
          </a:xfrm>
          <a:prstGeom prst="rect">
            <a:avLst/>
          </a:prstGeom>
          <a:noFill/>
        </p:spPr>
        <p:txBody>
          <a:bodyPr wrap="none" rtlCol="0">
            <a:spAutoFit/>
          </a:bodyPr>
          <a:lstStyle/>
          <a:p>
            <a:r>
              <a:rPr lang="en-IN" sz="2800" b="1" dirty="0">
                <a:latin typeface="Aptos" panose="020B0004020202020204" pitchFamily="34" charset="0"/>
              </a:rPr>
              <a:t>What it does?</a:t>
            </a:r>
          </a:p>
          <a:p>
            <a:endParaRPr lang="en-IN" sz="2800" dirty="0">
              <a:latin typeface="Aptos" panose="020B0004020202020204" pitchFamily="34" charset="0"/>
            </a:endParaRPr>
          </a:p>
          <a:p>
            <a:r>
              <a:rPr lang="en-IN" sz="2800" dirty="0">
                <a:latin typeface="Aptos" panose="020B0004020202020204" pitchFamily="34" charset="0"/>
              </a:rPr>
              <a:t>Refund Service:</a:t>
            </a:r>
          </a:p>
          <a:p>
            <a:r>
              <a:rPr lang="en-IN" sz="2800" dirty="0">
                <a:latin typeface="Aptos" panose="020B0004020202020204" pitchFamily="34" charset="0"/>
              </a:rPr>
              <a:t>1.Request:</a:t>
            </a:r>
          </a:p>
          <a:p>
            <a:pPr marL="914400" lvl="1" indent="-457200">
              <a:buFont typeface="Arial" panose="020B0604020202020204" pitchFamily="34" charset="0"/>
              <a:buChar char="•"/>
            </a:pPr>
            <a:r>
              <a:rPr lang="en-IN" sz="2800" dirty="0">
                <a:latin typeface="Aptos" panose="020B0004020202020204" pitchFamily="34" charset="0"/>
              </a:rPr>
              <a:t>Sends transaction data such as ID, refund amount, reason (optional)</a:t>
            </a:r>
          </a:p>
          <a:p>
            <a:r>
              <a:rPr lang="en-IN" sz="2800" dirty="0">
                <a:latin typeface="Aptos" panose="020B0004020202020204" pitchFamily="34" charset="0"/>
              </a:rPr>
              <a:t>2. Response</a:t>
            </a:r>
          </a:p>
          <a:p>
            <a:pPr marL="971550" lvl="1" indent="-514350">
              <a:buFont typeface="Arial" panose="020B0604020202020204" pitchFamily="34" charset="0"/>
              <a:buChar char="•"/>
            </a:pPr>
            <a:r>
              <a:rPr lang="en-IN" sz="2800" dirty="0">
                <a:latin typeface="Aptos" panose="020B0004020202020204" pitchFamily="34" charset="0"/>
              </a:rPr>
              <a:t>Status of refund processing with message</a:t>
            </a:r>
          </a:p>
          <a:p>
            <a:pPr marL="514350" indent="-514350">
              <a:buAutoNum type="arabicPeriod"/>
            </a:pPr>
            <a:endParaRPr lang="en-IN" sz="2800" dirty="0">
              <a:latin typeface="Aptos" panose="020B0004020202020204" pitchFamily="34" charset="0"/>
            </a:endParaRPr>
          </a:p>
          <a:p>
            <a:r>
              <a:rPr lang="en-IN" sz="2800" dirty="0">
                <a:latin typeface="Aptos" panose="020B0004020202020204" pitchFamily="34" charset="0"/>
              </a:rPr>
              <a:t>3.Persists the transaction information</a:t>
            </a:r>
          </a:p>
        </p:txBody>
      </p:sp>
    </p:spTree>
    <p:extLst>
      <p:ext uri="{BB962C8B-B14F-4D97-AF65-F5344CB8AC3E}">
        <p14:creationId xmlns:p14="http://schemas.microsoft.com/office/powerpoint/2010/main" val="276832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2A82A-BAFB-CD2D-180D-D6D7A139EAF1}"/>
              </a:ext>
            </a:extLst>
          </p:cNvPr>
          <p:cNvSpPr txBox="1"/>
          <p:nvPr/>
        </p:nvSpPr>
        <p:spPr>
          <a:xfrm>
            <a:off x="971550" y="1571625"/>
            <a:ext cx="7616957" cy="4832092"/>
          </a:xfrm>
          <a:prstGeom prst="rect">
            <a:avLst/>
          </a:prstGeom>
          <a:noFill/>
        </p:spPr>
        <p:txBody>
          <a:bodyPr wrap="none" rtlCol="0">
            <a:spAutoFit/>
          </a:bodyPr>
          <a:lstStyle/>
          <a:p>
            <a:r>
              <a:rPr lang="en-IN" sz="2800" b="1" dirty="0">
                <a:latin typeface="Aptos" panose="020B0004020202020204" pitchFamily="34" charset="0"/>
              </a:rPr>
              <a:t>What it does?</a:t>
            </a:r>
          </a:p>
          <a:p>
            <a:endParaRPr lang="en-IN" sz="2800" dirty="0">
              <a:latin typeface="Aptos" panose="020B0004020202020204" pitchFamily="34" charset="0"/>
            </a:endParaRPr>
          </a:p>
          <a:p>
            <a:r>
              <a:rPr lang="en-IN" sz="2800" dirty="0">
                <a:latin typeface="Aptos" panose="020B0004020202020204" pitchFamily="34" charset="0"/>
              </a:rPr>
              <a:t>Transaction reporting Service:</a:t>
            </a:r>
          </a:p>
          <a:p>
            <a:pPr marL="342900" indent="-342900">
              <a:buAutoNum type="arabicPeriod"/>
            </a:pPr>
            <a:r>
              <a:rPr lang="en-IN" sz="2800" dirty="0">
                <a:latin typeface="Aptos" panose="020B0004020202020204" pitchFamily="34" charset="0"/>
              </a:rPr>
              <a:t>Fetches the transaction data based on criteria</a:t>
            </a:r>
          </a:p>
          <a:p>
            <a:r>
              <a:rPr lang="en-IN" sz="2800" dirty="0">
                <a:latin typeface="Aptos" panose="020B0004020202020204" pitchFamily="34" charset="0"/>
              </a:rPr>
              <a:t>     Ex –</a:t>
            </a:r>
          </a:p>
          <a:p>
            <a:r>
              <a:rPr lang="en-IN" sz="2800" dirty="0">
                <a:latin typeface="Aptos" panose="020B0004020202020204" pitchFamily="34" charset="0"/>
              </a:rPr>
              <a:t>      By Geographical location</a:t>
            </a:r>
          </a:p>
          <a:p>
            <a:r>
              <a:rPr lang="en-IN" sz="2800" dirty="0">
                <a:latin typeface="Aptos" panose="020B0004020202020204" pitchFamily="34" charset="0"/>
              </a:rPr>
              <a:t>      By Date and time</a:t>
            </a:r>
          </a:p>
          <a:p>
            <a:r>
              <a:rPr lang="en-IN" sz="2800" dirty="0">
                <a:latin typeface="Aptos" panose="020B0004020202020204" pitchFamily="34" charset="0"/>
              </a:rPr>
              <a:t>      By User </a:t>
            </a:r>
          </a:p>
          <a:p>
            <a:r>
              <a:rPr lang="en-IN" sz="2800" dirty="0">
                <a:latin typeface="Aptos" panose="020B0004020202020204" pitchFamily="34" charset="0"/>
              </a:rPr>
              <a:t>      By type (refund or normal payment)</a:t>
            </a:r>
          </a:p>
          <a:p>
            <a:r>
              <a:rPr lang="en-IN" sz="2800" dirty="0">
                <a:latin typeface="Aptos" panose="020B0004020202020204" pitchFamily="34" charset="0"/>
              </a:rPr>
              <a:t>      etc</a:t>
            </a:r>
          </a:p>
          <a:p>
            <a:pPr marL="342900" indent="-342900">
              <a:buAutoNum type="arabicPeriod"/>
            </a:pPr>
            <a:endParaRPr lang="en-IN" sz="2800" dirty="0">
              <a:latin typeface="Aptos" panose="020B0004020202020204" pitchFamily="34" charset="0"/>
            </a:endParaRPr>
          </a:p>
        </p:txBody>
      </p:sp>
    </p:spTree>
    <p:extLst>
      <p:ext uri="{BB962C8B-B14F-4D97-AF65-F5344CB8AC3E}">
        <p14:creationId xmlns:p14="http://schemas.microsoft.com/office/powerpoint/2010/main" val="9238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Application Type</a:t>
            </a:r>
          </a:p>
        </p:txBody>
      </p:sp>
      <p:sp>
        <p:nvSpPr>
          <p:cNvPr id="3" name="TextBox 2">
            <a:extLst>
              <a:ext uri="{FF2B5EF4-FFF2-40B4-BE49-F238E27FC236}">
                <a16:creationId xmlns:a16="http://schemas.microsoft.com/office/drawing/2014/main" id="{8527C979-0239-4F9A-A9A1-27CB101F7A7B}"/>
              </a:ext>
            </a:extLst>
          </p:cNvPr>
          <p:cNvSpPr txBox="1"/>
          <p:nvPr/>
        </p:nvSpPr>
        <p:spPr>
          <a:xfrm>
            <a:off x="1094982" y="1865268"/>
            <a:ext cx="7748833" cy="455740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3000" b="1" dirty="0">
                <a:latin typeface="Aptos" panose="020B0004020202020204" pitchFamily="34" charset="0"/>
              </a:rPr>
              <a:t>Web App &amp; Web API</a:t>
            </a:r>
          </a:p>
          <a:p>
            <a:pPr marL="457200" indent="-457200">
              <a:lnSpc>
                <a:spcPct val="200000"/>
              </a:lnSpc>
              <a:buFont typeface="Arial" panose="020B0604020202020204" pitchFamily="34" charset="0"/>
              <a:buChar char="•"/>
            </a:pPr>
            <a:r>
              <a:rPr lang="en-US" sz="3000" b="1" dirty="0">
                <a:latin typeface="Aptos" panose="020B0004020202020204" pitchFamily="34" charset="0"/>
              </a:rPr>
              <a:t>Mobile App</a:t>
            </a:r>
          </a:p>
          <a:p>
            <a:pPr marL="457200" indent="-457200">
              <a:lnSpc>
                <a:spcPct val="200000"/>
              </a:lnSpc>
              <a:buFont typeface="Arial" panose="020B0604020202020204" pitchFamily="34" charset="0"/>
              <a:buChar char="•"/>
            </a:pPr>
            <a:r>
              <a:rPr lang="en-US" sz="3000" b="1" dirty="0">
                <a:latin typeface="Aptos" panose="020B0004020202020204" pitchFamily="34" charset="0"/>
              </a:rPr>
              <a:t>Console</a:t>
            </a:r>
          </a:p>
          <a:p>
            <a:pPr marL="457200" indent="-457200">
              <a:lnSpc>
                <a:spcPct val="200000"/>
              </a:lnSpc>
              <a:buFont typeface="Arial" panose="020B0604020202020204" pitchFamily="34" charset="0"/>
              <a:buChar char="•"/>
            </a:pPr>
            <a:r>
              <a:rPr lang="en-US" sz="3000" b="1" dirty="0">
                <a:latin typeface="Aptos" panose="020B0004020202020204" pitchFamily="34" charset="0"/>
              </a:rPr>
              <a:t>Service</a:t>
            </a:r>
          </a:p>
          <a:p>
            <a:pPr marL="457200" indent="-457200">
              <a:lnSpc>
                <a:spcPct val="200000"/>
              </a:lnSpc>
              <a:buFont typeface="Arial" panose="020B0604020202020204" pitchFamily="34" charset="0"/>
              <a:buChar char="•"/>
            </a:pPr>
            <a:r>
              <a:rPr lang="en-US" sz="3000" b="1" dirty="0">
                <a:latin typeface="Aptos" panose="020B0004020202020204" pitchFamily="34" charset="0"/>
              </a:rPr>
              <a:t>Desktop App</a:t>
            </a:r>
          </a:p>
        </p:txBody>
      </p:sp>
      <p:pic>
        <p:nvPicPr>
          <p:cNvPr id="5" name="Picture 4">
            <a:extLst>
              <a:ext uri="{FF2B5EF4-FFF2-40B4-BE49-F238E27FC236}">
                <a16:creationId xmlns:a16="http://schemas.microsoft.com/office/drawing/2014/main" id="{704BBCE1-237E-48D6-9292-72E4198EDA75}"/>
              </a:ext>
            </a:extLst>
          </p:cNvPr>
          <p:cNvPicPr>
            <a:picLocks noChangeAspect="1"/>
          </p:cNvPicPr>
          <p:nvPr/>
        </p:nvPicPr>
        <p:blipFill rotWithShape="1">
          <a:blip r:embed="rId2">
            <a:extLst>
              <a:ext uri="{28A0092B-C50C-407E-A947-70E740481C1C}">
                <a14:useLocalDpi xmlns:a14="http://schemas.microsoft.com/office/drawing/2010/main" val="0"/>
              </a:ext>
            </a:extLst>
          </a:blip>
          <a:srcRect r="51353"/>
          <a:stretch/>
        </p:blipFill>
        <p:spPr>
          <a:xfrm>
            <a:off x="5523993" y="5197470"/>
            <a:ext cx="424435" cy="393341"/>
          </a:xfrm>
          <a:prstGeom prst="rect">
            <a:avLst/>
          </a:prstGeom>
        </p:spPr>
      </p:pic>
      <p:pic>
        <p:nvPicPr>
          <p:cNvPr id="6" name="Picture 5">
            <a:extLst>
              <a:ext uri="{FF2B5EF4-FFF2-40B4-BE49-F238E27FC236}">
                <a16:creationId xmlns:a16="http://schemas.microsoft.com/office/drawing/2014/main" id="{D8987848-4E14-484E-9168-0CF591AF33EA}"/>
              </a:ext>
            </a:extLst>
          </p:cNvPr>
          <p:cNvPicPr>
            <a:picLocks noChangeAspect="1"/>
          </p:cNvPicPr>
          <p:nvPr/>
        </p:nvPicPr>
        <p:blipFill rotWithShape="1">
          <a:blip r:embed="rId2">
            <a:extLst>
              <a:ext uri="{28A0092B-C50C-407E-A947-70E740481C1C}">
                <a14:useLocalDpi xmlns:a14="http://schemas.microsoft.com/office/drawing/2010/main" val="0"/>
              </a:ext>
            </a:extLst>
          </a:blip>
          <a:srcRect l="55715"/>
          <a:stretch/>
        </p:blipFill>
        <p:spPr>
          <a:xfrm flipH="1">
            <a:off x="5483781" y="4304718"/>
            <a:ext cx="424434" cy="432091"/>
          </a:xfrm>
          <a:prstGeom prst="rect">
            <a:avLst/>
          </a:prstGeom>
        </p:spPr>
      </p:pic>
      <p:pic>
        <p:nvPicPr>
          <p:cNvPr id="7" name="Picture 6">
            <a:extLst>
              <a:ext uri="{FF2B5EF4-FFF2-40B4-BE49-F238E27FC236}">
                <a16:creationId xmlns:a16="http://schemas.microsoft.com/office/drawing/2014/main" id="{0FB9AD04-FDFE-4C98-9AD1-166619F7D781}"/>
              </a:ext>
            </a:extLst>
          </p:cNvPr>
          <p:cNvPicPr>
            <a:picLocks noChangeAspect="1"/>
          </p:cNvPicPr>
          <p:nvPr/>
        </p:nvPicPr>
        <p:blipFill rotWithShape="1">
          <a:blip r:embed="rId2">
            <a:extLst>
              <a:ext uri="{28A0092B-C50C-407E-A947-70E740481C1C}">
                <a14:useLocalDpi xmlns:a14="http://schemas.microsoft.com/office/drawing/2010/main" val="0"/>
              </a:ext>
            </a:extLst>
          </a:blip>
          <a:srcRect l="55715"/>
          <a:stretch/>
        </p:blipFill>
        <p:spPr>
          <a:xfrm flipH="1">
            <a:off x="5523993" y="3411966"/>
            <a:ext cx="424434" cy="432091"/>
          </a:xfrm>
          <a:prstGeom prst="rect">
            <a:avLst/>
          </a:prstGeom>
        </p:spPr>
      </p:pic>
      <p:pic>
        <p:nvPicPr>
          <p:cNvPr id="11" name="Picture 10">
            <a:extLst>
              <a:ext uri="{FF2B5EF4-FFF2-40B4-BE49-F238E27FC236}">
                <a16:creationId xmlns:a16="http://schemas.microsoft.com/office/drawing/2014/main" id="{143C97C1-C08B-4A4A-8BA5-59F03BE980E5}"/>
              </a:ext>
            </a:extLst>
          </p:cNvPr>
          <p:cNvPicPr>
            <a:picLocks noChangeAspect="1"/>
          </p:cNvPicPr>
          <p:nvPr/>
        </p:nvPicPr>
        <p:blipFill rotWithShape="1">
          <a:blip r:embed="rId2">
            <a:extLst>
              <a:ext uri="{28A0092B-C50C-407E-A947-70E740481C1C}">
                <a14:useLocalDpi xmlns:a14="http://schemas.microsoft.com/office/drawing/2010/main" val="0"/>
              </a:ext>
            </a:extLst>
          </a:blip>
          <a:srcRect l="55715"/>
          <a:stretch/>
        </p:blipFill>
        <p:spPr>
          <a:xfrm flipH="1">
            <a:off x="5474283" y="6023205"/>
            <a:ext cx="424434" cy="432091"/>
          </a:xfrm>
          <a:prstGeom prst="rect">
            <a:avLst/>
          </a:prstGeom>
        </p:spPr>
      </p:pic>
      <p:pic>
        <p:nvPicPr>
          <p:cNvPr id="2" name="Picture 1">
            <a:extLst>
              <a:ext uri="{FF2B5EF4-FFF2-40B4-BE49-F238E27FC236}">
                <a16:creationId xmlns:a16="http://schemas.microsoft.com/office/drawing/2014/main" id="{7195748A-E724-FE16-F2CF-F8F34588E00D}"/>
              </a:ext>
            </a:extLst>
          </p:cNvPr>
          <p:cNvPicPr>
            <a:picLocks noChangeAspect="1"/>
          </p:cNvPicPr>
          <p:nvPr/>
        </p:nvPicPr>
        <p:blipFill rotWithShape="1">
          <a:blip r:embed="rId2">
            <a:extLst>
              <a:ext uri="{28A0092B-C50C-407E-A947-70E740481C1C}">
                <a14:useLocalDpi xmlns:a14="http://schemas.microsoft.com/office/drawing/2010/main" val="0"/>
              </a:ext>
            </a:extLst>
          </a:blip>
          <a:srcRect r="51353"/>
          <a:stretch/>
        </p:blipFill>
        <p:spPr>
          <a:xfrm>
            <a:off x="5474282" y="2437467"/>
            <a:ext cx="424435" cy="393341"/>
          </a:xfrm>
          <a:prstGeom prst="rect">
            <a:avLst/>
          </a:prstGeom>
        </p:spPr>
      </p:pic>
    </p:spTree>
    <p:extLst>
      <p:ext uri="{BB962C8B-B14F-4D97-AF65-F5344CB8AC3E}">
        <p14:creationId xmlns:p14="http://schemas.microsoft.com/office/powerpoint/2010/main" val="24667170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Technical Design</a:t>
            </a:r>
          </a:p>
        </p:txBody>
      </p:sp>
      <p:sp>
        <p:nvSpPr>
          <p:cNvPr id="3" name="TextBox 2">
            <a:extLst>
              <a:ext uri="{FF2B5EF4-FFF2-40B4-BE49-F238E27FC236}">
                <a16:creationId xmlns:a16="http://schemas.microsoft.com/office/drawing/2014/main" id="{8527C979-0239-4F9A-A9A1-27CB101F7A7B}"/>
              </a:ext>
            </a:extLst>
          </p:cNvPr>
          <p:cNvSpPr txBox="1"/>
          <p:nvPr/>
        </p:nvSpPr>
        <p:spPr>
          <a:xfrm>
            <a:off x="952107" y="2007909"/>
            <a:ext cx="10492181" cy="3634072"/>
          </a:xfrm>
          <a:prstGeom prst="rect">
            <a:avLst/>
          </a:prstGeom>
          <a:noFill/>
        </p:spPr>
        <p:txBody>
          <a:bodyPr wrap="square" rtlCol="0">
            <a:spAutoFit/>
          </a:bodyPr>
          <a:lstStyle/>
          <a:p>
            <a:pPr>
              <a:lnSpc>
                <a:spcPct val="200000"/>
              </a:lnSpc>
            </a:pPr>
            <a:r>
              <a:rPr lang="en-US" sz="3000" b="1" dirty="0">
                <a:latin typeface="Aptos" panose="020B0004020202020204" pitchFamily="34" charset="0"/>
              </a:rPr>
              <a:t>Considerations:</a:t>
            </a:r>
          </a:p>
          <a:p>
            <a:pPr marL="457200" indent="-457200">
              <a:lnSpc>
                <a:spcPct val="200000"/>
              </a:lnSpc>
              <a:buFont typeface="Arial" panose="020B0604020202020204" pitchFamily="34" charset="0"/>
              <a:buChar char="•"/>
            </a:pPr>
            <a:r>
              <a:rPr lang="en-IN" sz="3000" b="1" dirty="0">
                <a:latin typeface="Aptos" panose="020B0004020202020204" pitchFamily="34" charset="0"/>
              </a:rPr>
              <a:t>Should be able to connect to PayPal SDK</a:t>
            </a:r>
          </a:p>
          <a:p>
            <a:pPr marL="457200" indent="-457200">
              <a:lnSpc>
                <a:spcPct val="200000"/>
              </a:lnSpc>
              <a:buFont typeface="Arial" panose="020B0604020202020204" pitchFamily="34" charset="0"/>
              <a:buChar char="•"/>
            </a:pPr>
            <a:r>
              <a:rPr lang="en-IN" sz="3000" b="1" dirty="0">
                <a:latin typeface="Aptos" panose="020B0004020202020204" pitchFamily="34" charset="0"/>
              </a:rPr>
              <a:t>Should be able to communicate to the client payment gateway services.</a:t>
            </a:r>
            <a:endParaRPr lang="en-US" sz="3000" b="1" dirty="0">
              <a:latin typeface="Aptos" panose="020B0004020202020204" pitchFamily="34" charset="0"/>
            </a:endParaRPr>
          </a:p>
        </p:txBody>
      </p:sp>
    </p:spTree>
    <p:extLst>
      <p:ext uri="{BB962C8B-B14F-4D97-AF65-F5344CB8AC3E}">
        <p14:creationId xmlns:p14="http://schemas.microsoft.com/office/powerpoint/2010/main" val="3211191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Design</a:t>
            </a:r>
          </a:p>
        </p:txBody>
      </p:sp>
      <p:pic>
        <p:nvPicPr>
          <p:cNvPr id="5" name="Picture 4">
            <a:extLst>
              <a:ext uri="{FF2B5EF4-FFF2-40B4-BE49-F238E27FC236}">
                <a16:creationId xmlns:a16="http://schemas.microsoft.com/office/drawing/2014/main" id="{BE809A99-68F7-D770-22F9-004E19679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03" y="0"/>
            <a:ext cx="9484867" cy="6858000"/>
          </a:xfrm>
          <a:prstGeom prst="rect">
            <a:avLst/>
          </a:prstGeom>
        </p:spPr>
      </p:pic>
    </p:spTree>
    <p:extLst>
      <p:ext uri="{BB962C8B-B14F-4D97-AF65-F5344CB8AC3E}">
        <p14:creationId xmlns:p14="http://schemas.microsoft.com/office/powerpoint/2010/main" val="370045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pic>
        <p:nvPicPr>
          <p:cNvPr id="5" name="Picture 4">
            <a:extLst>
              <a:ext uri="{FF2B5EF4-FFF2-40B4-BE49-F238E27FC236}">
                <a16:creationId xmlns:a16="http://schemas.microsoft.com/office/drawing/2014/main" id="{72575ED5-0241-2AF0-47F9-A1FB6048C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628" y="1681603"/>
            <a:ext cx="2510582" cy="1506349"/>
          </a:xfrm>
          <a:prstGeom prst="rect">
            <a:avLst/>
          </a:prstGeom>
        </p:spPr>
      </p:pic>
      <p:pic>
        <p:nvPicPr>
          <p:cNvPr id="8" name="Graphic 7">
            <a:extLst>
              <a:ext uri="{FF2B5EF4-FFF2-40B4-BE49-F238E27FC236}">
                <a16:creationId xmlns:a16="http://schemas.microsoft.com/office/drawing/2014/main" id="{19F7E62A-A1BA-5C5A-B7D9-B4A5424D6C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954" y="1476817"/>
            <a:ext cx="1740152" cy="1740152"/>
          </a:xfrm>
          <a:prstGeom prst="rect">
            <a:avLst/>
          </a:prstGeom>
        </p:spPr>
      </p:pic>
      <p:pic>
        <p:nvPicPr>
          <p:cNvPr id="3" name="Picture 2">
            <a:extLst>
              <a:ext uri="{FF2B5EF4-FFF2-40B4-BE49-F238E27FC236}">
                <a16:creationId xmlns:a16="http://schemas.microsoft.com/office/drawing/2014/main" id="{6BBFC740-973B-0C43-7EC0-5A4D110609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33" y="3436681"/>
            <a:ext cx="3592445" cy="2709968"/>
          </a:xfrm>
          <a:prstGeom prst="rect">
            <a:avLst/>
          </a:prstGeom>
        </p:spPr>
      </p:pic>
      <p:pic>
        <p:nvPicPr>
          <p:cNvPr id="7" name="Picture 6">
            <a:extLst>
              <a:ext uri="{FF2B5EF4-FFF2-40B4-BE49-F238E27FC236}">
                <a16:creationId xmlns:a16="http://schemas.microsoft.com/office/drawing/2014/main" id="{377F16A3-020C-46CB-3A9A-C65E02676A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7344" y="4092632"/>
            <a:ext cx="2443137" cy="1374782"/>
          </a:xfrm>
          <a:prstGeom prst="rect">
            <a:avLst/>
          </a:prstGeom>
        </p:spPr>
      </p:pic>
      <p:pic>
        <p:nvPicPr>
          <p:cNvPr id="10" name="Picture 9">
            <a:extLst>
              <a:ext uri="{FF2B5EF4-FFF2-40B4-BE49-F238E27FC236}">
                <a16:creationId xmlns:a16="http://schemas.microsoft.com/office/drawing/2014/main" id="{1BDEA0FB-34C4-3400-7B99-7198200F8A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0329" y="1835027"/>
            <a:ext cx="2332374" cy="1311961"/>
          </a:xfrm>
          <a:prstGeom prst="rect">
            <a:avLst/>
          </a:prstGeom>
        </p:spPr>
      </p:pic>
      <p:pic>
        <p:nvPicPr>
          <p:cNvPr id="12" name="Picture 11">
            <a:extLst>
              <a:ext uri="{FF2B5EF4-FFF2-40B4-BE49-F238E27FC236}">
                <a16:creationId xmlns:a16="http://schemas.microsoft.com/office/drawing/2014/main" id="{82DC9792-D9E9-7E64-F18D-2F94FF0AEB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1076" y="3872923"/>
            <a:ext cx="3047999" cy="1524000"/>
          </a:xfrm>
          <a:prstGeom prst="rect">
            <a:avLst/>
          </a:prstGeom>
        </p:spPr>
      </p:pic>
      <p:pic>
        <p:nvPicPr>
          <p:cNvPr id="13" name="Picture 12">
            <a:extLst>
              <a:ext uri="{FF2B5EF4-FFF2-40B4-BE49-F238E27FC236}">
                <a16:creationId xmlns:a16="http://schemas.microsoft.com/office/drawing/2014/main" id="{2261B1F1-43D4-1348-48D9-EF4C156B2D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72712" y="4206174"/>
            <a:ext cx="1146392" cy="1147698"/>
          </a:xfrm>
          <a:prstGeom prst="rect">
            <a:avLst/>
          </a:prstGeom>
        </p:spPr>
      </p:pic>
      <p:pic>
        <p:nvPicPr>
          <p:cNvPr id="15" name="Picture 14">
            <a:extLst>
              <a:ext uri="{FF2B5EF4-FFF2-40B4-BE49-F238E27FC236}">
                <a16:creationId xmlns:a16="http://schemas.microsoft.com/office/drawing/2014/main" id="{9498D729-821A-34F1-15D5-7A0B259820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82117" y="1996936"/>
            <a:ext cx="2865612" cy="988142"/>
          </a:xfrm>
          <a:prstGeom prst="rect">
            <a:avLst/>
          </a:prstGeom>
        </p:spPr>
      </p:pic>
    </p:spTree>
    <p:extLst>
      <p:ext uri="{BB962C8B-B14F-4D97-AF65-F5344CB8AC3E}">
        <p14:creationId xmlns:p14="http://schemas.microsoft.com/office/powerpoint/2010/main" val="316150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3" name="TextBox 2">
            <a:extLst>
              <a:ext uri="{FF2B5EF4-FFF2-40B4-BE49-F238E27FC236}">
                <a16:creationId xmlns:a16="http://schemas.microsoft.com/office/drawing/2014/main" id="{8527C979-0239-4F9A-A9A1-27CB101F7A7B}"/>
              </a:ext>
            </a:extLst>
          </p:cNvPr>
          <p:cNvSpPr txBox="1"/>
          <p:nvPr/>
        </p:nvSpPr>
        <p:spPr>
          <a:xfrm>
            <a:off x="924560" y="1432874"/>
            <a:ext cx="9934968" cy="428521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800" b="1" dirty="0">
                <a:latin typeface="Aptos" panose="020B0004020202020204" pitchFamily="34" charset="0"/>
              </a:rPr>
              <a:t>Business Layer Implementation ( Java, Spring Boot, Rest API)</a:t>
            </a:r>
          </a:p>
          <a:p>
            <a:pPr marL="342900" indent="-342900">
              <a:lnSpc>
                <a:spcPct val="200000"/>
              </a:lnSpc>
              <a:buFont typeface="Arial" panose="020B0604020202020204" pitchFamily="34" charset="0"/>
              <a:buChar char="•"/>
            </a:pPr>
            <a:r>
              <a:rPr lang="en-US" sz="2800" b="1" dirty="0">
                <a:latin typeface="Aptos" panose="020B0004020202020204" pitchFamily="34" charset="0"/>
              </a:rPr>
              <a:t>Dependency Management - Maven</a:t>
            </a:r>
          </a:p>
          <a:p>
            <a:pPr marL="342900" indent="-342900">
              <a:lnSpc>
                <a:spcPct val="200000"/>
              </a:lnSpc>
              <a:buFont typeface="Arial" panose="020B0604020202020204" pitchFamily="34" charset="0"/>
              <a:buChar char="•"/>
            </a:pPr>
            <a:r>
              <a:rPr lang="en-US" sz="2800" b="1" dirty="0">
                <a:latin typeface="Aptos" panose="020B0004020202020204" pitchFamily="34" charset="0"/>
              </a:rPr>
              <a:t>Security - </a:t>
            </a:r>
            <a:r>
              <a:rPr lang="en-IN" sz="2800" b="1" dirty="0">
                <a:latin typeface="Aptos" panose="020B0004020202020204" pitchFamily="34" charset="0"/>
              </a:rPr>
              <a:t>OAuth2</a:t>
            </a:r>
          </a:p>
          <a:p>
            <a:pPr marL="342900" indent="-342900">
              <a:lnSpc>
                <a:spcPct val="200000"/>
              </a:lnSpc>
              <a:buFont typeface="Arial" panose="020B0604020202020204" pitchFamily="34" charset="0"/>
              <a:buChar char="•"/>
            </a:pPr>
            <a:r>
              <a:rPr lang="en-IN" sz="2800" b="1" dirty="0">
                <a:latin typeface="Aptos" panose="020B0004020202020204" pitchFamily="34" charset="0"/>
              </a:rPr>
              <a:t>Payment Gateway Integration: </a:t>
            </a:r>
            <a:r>
              <a:rPr lang="en-IN" sz="2800" b="1" dirty="0" err="1">
                <a:latin typeface="Aptos" panose="020B0004020202020204" pitchFamily="34" charset="0"/>
              </a:rPr>
              <a:t>Paypal</a:t>
            </a:r>
            <a:r>
              <a:rPr lang="en-IN" sz="2800" b="1" dirty="0">
                <a:latin typeface="Aptos" panose="020B0004020202020204" pitchFamily="34" charset="0"/>
              </a:rPr>
              <a:t> SDK</a:t>
            </a:r>
          </a:p>
        </p:txBody>
      </p:sp>
    </p:spTree>
    <p:extLst>
      <p:ext uri="{BB962C8B-B14F-4D97-AF65-F5344CB8AC3E}">
        <p14:creationId xmlns:p14="http://schemas.microsoft.com/office/powerpoint/2010/main" val="193522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3" name="TextBox 2">
            <a:extLst>
              <a:ext uri="{FF2B5EF4-FFF2-40B4-BE49-F238E27FC236}">
                <a16:creationId xmlns:a16="http://schemas.microsoft.com/office/drawing/2014/main" id="{8527C979-0239-4F9A-A9A1-27CB101F7A7B}"/>
              </a:ext>
            </a:extLst>
          </p:cNvPr>
          <p:cNvSpPr txBox="1"/>
          <p:nvPr/>
        </p:nvSpPr>
        <p:spPr>
          <a:xfrm>
            <a:off x="924560" y="1432874"/>
            <a:ext cx="9934968" cy="590219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latin typeface="Aptos" panose="020B0004020202020204" pitchFamily="34" charset="0"/>
              </a:rPr>
              <a:t>Testing – Spring Test, Mockito</a:t>
            </a:r>
          </a:p>
          <a:p>
            <a:pPr marL="342900" indent="-342900">
              <a:lnSpc>
                <a:spcPct val="200000"/>
              </a:lnSpc>
              <a:buFont typeface="Arial" panose="020B0604020202020204" pitchFamily="34" charset="0"/>
              <a:buChar char="•"/>
            </a:pPr>
            <a:r>
              <a:rPr lang="en-US" sz="2400" b="1" dirty="0">
                <a:latin typeface="Aptos" panose="020B0004020202020204" pitchFamily="34" charset="0"/>
              </a:rPr>
              <a:t>Messaging/Asynchronous Processing  - Apache Kafka, RabbitMQ</a:t>
            </a:r>
          </a:p>
          <a:p>
            <a:pPr marL="342900" indent="-342900">
              <a:lnSpc>
                <a:spcPct val="200000"/>
              </a:lnSpc>
              <a:buFont typeface="Arial" panose="020B0604020202020204" pitchFamily="34" charset="0"/>
              <a:buChar char="•"/>
            </a:pPr>
            <a:r>
              <a:rPr lang="en-US" sz="2400" b="1" dirty="0">
                <a:latin typeface="Aptos" panose="020B0004020202020204" pitchFamily="34" charset="0"/>
              </a:rPr>
              <a:t>Monitoring and Logging </a:t>
            </a:r>
            <a:r>
              <a:rPr lang="en-IN" sz="2400" b="1" dirty="0">
                <a:latin typeface="Aptos" panose="020B0004020202020204" pitchFamily="34" charset="0"/>
              </a:rPr>
              <a:t>– ELK Stack for distributed environment</a:t>
            </a:r>
            <a:endParaRPr lang="en-US" sz="2400" b="1" dirty="0">
              <a:latin typeface="Aptos" panose="020B0004020202020204" pitchFamily="34" charset="0"/>
            </a:endParaRPr>
          </a:p>
          <a:p>
            <a:pPr marL="342900" indent="-342900">
              <a:lnSpc>
                <a:spcPct val="200000"/>
              </a:lnSpc>
              <a:buFont typeface="Arial" panose="020B0604020202020204" pitchFamily="34" charset="0"/>
              <a:buChar char="•"/>
            </a:pPr>
            <a:r>
              <a:rPr lang="en-US" sz="2400" b="1" dirty="0">
                <a:latin typeface="Aptos" panose="020B0004020202020204" pitchFamily="34" charset="0"/>
              </a:rPr>
              <a:t>Deployment – Based on existing Client application (explained in later slide)</a:t>
            </a:r>
          </a:p>
          <a:p>
            <a:pPr marL="342900" indent="-342900">
              <a:lnSpc>
                <a:spcPct val="200000"/>
              </a:lnSpc>
              <a:buFont typeface="Arial" panose="020B0604020202020204" pitchFamily="34" charset="0"/>
              <a:buChar char="•"/>
            </a:pPr>
            <a:r>
              <a:rPr lang="en-US" sz="2400" b="1" dirty="0">
                <a:latin typeface="Aptos" panose="020B0004020202020204" pitchFamily="34" charset="0"/>
              </a:rPr>
              <a:t>Infrastructure – Based on existing client application (explained later)</a:t>
            </a:r>
          </a:p>
          <a:p>
            <a:pPr marL="342900" indent="-342900">
              <a:lnSpc>
                <a:spcPct val="200000"/>
              </a:lnSpc>
              <a:buFont typeface="Arial" panose="020B0604020202020204" pitchFamily="34" charset="0"/>
              <a:buChar char="•"/>
            </a:pPr>
            <a:r>
              <a:rPr lang="en-US" sz="2400" b="1" dirty="0">
                <a:latin typeface="Aptos" panose="020B0004020202020204" pitchFamily="34" charset="0"/>
              </a:rPr>
              <a:t>Versioning – Same version management as client’s application mostly</a:t>
            </a:r>
          </a:p>
        </p:txBody>
      </p:sp>
    </p:spTree>
    <p:extLst>
      <p:ext uri="{BB962C8B-B14F-4D97-AF65-F5344CB8AC3E}">
        <p14:creationId xmlns:p14="http://schemas.microsoft.com/office/powerpoint/2010/main" val="348443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7" name="TextBox 6">
            <a:extLst>
              <a:ext uri="{FF2B5EF4-FFF2-40B4-BE49-F238E27FC236}">
                <a16:creationId xmlns:a16="http://schemas.microsoft.com/office/drawing/2014/main" id="{5FEAED79-4B09-1D11-217E-38848B7DFECE}"/>
              </a:ext>
            </a:extLst>
          </p:cNvPr>
          <p:cNvSpPr txBox="1"/>
          <p:nvPr/>
        </p:nvSpPr>
        <p:spPr>
          <a:xfrm>
            <a:off x="1900238" y="1743075"/>
            <a:ext cx="8875507" cy="1015663"/>
          </a:xfrm>
          <a:prstGeom prst="rect">
            <a:avLst/>
          </a:prstGeom>
          <a:noFill/>
        </p:spPr>
        <p:txBody>
          <a:bodyPr wrap="none" rtlCol="0">
            <a:spAutoFit/>
          </a:bodyPr>
          <a:lstStyle/>
          <a:p>
            <a:r>
              <a:rPr lang="en-IN" sz="3600" dirty="0"/>
              <a:t>What about persisting the transaction history?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08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8D4F89-E73B-6FF6-DA00-A9DD902760BC}"/>
              </a:ext>
            </a:extLst>
          </p:cNvPr>
          <p:cNvSpPr/>
          <p:nvPr/>
        </p:nvSpPr>
        <p:spPr>
          <a:xfrm>
            <a:off x="3057525" y="571500"/>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Application Introduction</a:t>
            </a:r>
          </a:p>
        </p:txBody>
      </p:sp>
      <p:cxnSp>
        <p:nvCxnSpPr>
          <p:cNvPr id="4" name="Straight Arrow Connector 3">
            <a:extLst>
              <a:ext uri="{FF2B5EF4-FFF2-40B4-BE49-F238E27FC236}">
                <a16:creationId xmlns:a16="http://schemas.microsoft.com/office/drawing/2014/main" id="{6AB7D75B-0170-AC8C-220E-015DE68E3FD1}"/>
              </a:ext>
            </a:extLst>
          </p:cNvPr>
          <p:cNvCxnSpPr>
            <a:stCxn id="2" idx="2"/>
          </p:cNvCxnSpPr>
          <p:nvPr/>
        </p:nvCxnSpPr>
        <p:spPr>
          <a:xfrm flipH="1">
            <a:off x="6300788" y="1385888"/>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76843BB3-3E56-E2B4-2B66-A3A5B4AB392C}"/>
              </a:ext>
            </a:extLst>
          </p:cNvPr>
          <p:cNvSpPr/>
          <p:nvPr/>
        </p:nvSpPr>
        <p:spPr>
          <a:xfrm>
            <a:off x="3057525" y="1766887"/>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Defining Requirements</a:t>
            </a:r>
          </a:p>
        </p:txBody>
      </p:sp>
      <p:cxnSp>
        <p:nvCxnSpPr>
          <p:cNvPr id="6" name="Straight Arrow Connector 5">
            <a:extLst>
              <a:ext uri="{FF2B5EF4-FFF2-40B4-BE49-F238E27FC236}">
                <a16:creationId xmlns:a16="http://schemas.microsoft.com/office/drawing/2014/main" id="{022750AB-1CF2-2F35-7598-2AE2E27CD754}"/>
              </a:ext>
            </a:extLst>
          </p:cNvPr>
          <p:cNvCxnSpPr>
            <a:stCxn id="5" idx="2"/>
          </p:cNvCxnSpPr>
          <p:nvPr/>
        </p:nvCxnSpPr>
        <p:spPr>
          <a:xfrm flipH="1">
            <a:off x="6300788" y="2581275"/>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F8194434-5067-0072-BA0C-7AD9920D0E4F}"/>
              </a:ext>
            </a:extLst>
          </p:cNvPr>
          <p:cNvSpPr/>
          <p:nvPr/>
        </p:nvSpPr>
        <p:spPr>
          <a:xfrm>
            <a:off x="3050381" y="2962274"/>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Components Mapping</a:t>
            </a:r>
          </a:p>
        </p:txBody>
      </p:sp>
      <p:cxnSp>
        <p:nvCxnSpPr>
          <p:cNvPr id="8" name="Straight Arrow Connector 7">
            <a:extLst>
              <a:ext uri="{FF2B5EF4-FFF2-40B4-BE49-F238E27FC236}">
                <a16:creationId xmlns:a16="http://schemas.microsoft.com/office/drawing/2014/main" id="{ED43DBAC-2E84-1F1C-81CB-F9649D1EC3D9}"/>
              </a:ext>
            </a:extLst>
          </p:cNvPr>
          <p:cNvCxnSpPr>
            <a:stCxn id="7" idx="2"/>
          </p:cNvCxnSpPr>
          <p:nvPr/>
        </p:nvCxnSpPr>
        <p:spPr>
          <a:xfrm flipH="1">
            <a:off x="6293644" y="3776662"/>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655E47F5-3F2C-74FE-F061-436B6C7F932A}"/>
              </a:ext>
            </a:extLst>
          </p:cNvPr>
          <p:cNvSpPr/>
          <p:nvPr/>
        </p:nvSpPr>
        <p:spPr>
          <a:xfrm>
            <a:off x="3105150" y="4179093"/>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Technical Design</a:t>
            </a:r>
          </a:p>
        </p:txBody>
      </p:sp>
      <p:sp>
        <p:nvSpPr>
          <p:cNvPr id="11" name="Rectangle 10">
            <a:extLst>
              <a:ext uri="{FF2B5EF4-FFF2-40B4-BE49-F238E27FC236}">
                <a16:creationId xmlns:a16="http://schemas.microsoft.com/office/drawing/2014/main" id="{B533AEEC-6D67-F92D-75AD-AF94C46D6563}"/>
              </a:ext>
            </a:extLst>
          </p:cNvPr>
          <p:cNvSpPr/>
          <p:nvPr/>
        </p:nvSpPr>
        <p:spPr>
          <a:xfrm>
            <a:off x="3105150" y="5553072"/>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Technology Stack</a:t>
            </a:r>
          </a:p>
        </p:txBody>
      </p:sp>
      <p:cxnSp>
        <p:nvCxnSpPr>
          <p:cNvPr id="12" name="Straight Arrow Connector 11">
            <a:extLst>
              <a:ext uri="{FF2B5EF4-FFF2-40B4-BE49-F238E27FC236}">
                <a16:creationId xmlns:a16="http://schemas.microsoft.com/office/drawing/2014/main" id="{39145EC2-B107-7250-38B8-67E0C0C0BD55}"/>
              </a:ext>
            </a:extLst>
          </p:cNvPr>
          <p:cNvCxnSpPr>
            <a:cxnSpLocks/>
          </p:cNvCxnSpPr>
          <p:nvPr/>
        </p:nvCxnSpPr>
        <p:spPr>
          <a:xfrm>
            <a:off x="6293644" y="5019673"/>
            <a:ext cx="0" cy="533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9388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2" name="TextBox 1">
            <a:extLst>
              <a:ext uri="{FF2B5EF4-FFF2-40B4-BE49-F238E27FC236}">
                <a16:creationId xmlns:a16="http://schemas.microsoft.com/office/drawing/2014/main" id="{4ECC1191-CCE8-9E11-01C8-C3B1B23022F0}"/>
              </a:ext>
            </a:extLst>
          </p:cNvPr>
          <p:cNvSpPr txBox="1"/>
          <p:nvPr/>
        </p:nvSpPr>
        <p:spPr>
          <a:xfrm>
            <a:off x="1900238" y="1743075"/>
            <a:ext cx="8875507" cy="3970318"/>
          </a:xfrm>
          <a:prstGeom prst="rect">
            <a:avLst/>
          </a:prstGeom>
          <a:noFill/>
        </p:spPr>
        <p:txBody>
          <a:bodyPr wrap="none" rtlCol="0">
            <a:spAutoFit/>
          </a:bodyPr>
          <a:lstStyle/>
          <a:p>
            <a:r>
              <a:rPr lang="en-IN" sz="3600" dirty="0"/>
              <a:t>What about persisting the transaction history?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service can utilise the transaction history storage unit of the </a:t>
            </a:r>
          </a:p>
          <a:p>
            <a:r>
              <a:rPr lang="en-IN" sz="2400" dirty="0">
                <a:latin typeface="Times New Roman" panose="02020603050405020304" pitchFamily="18" charset="0"/>
                <a:cs typeface="Times New Roman" panose="02020603050405020304" pitchFamily="18" charset="0"/>
              </a:rPr>
              <a:t>Client’s payment gateway.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helps in</a:t>
            </a:r>
          </a:p>
          <a:p>
            <a:pPr marL="342900" indent="-342900">
              <a:buFontTx/>
              <a:buChar char="-"/>
            </a:pPr>
            <a:r>
              <a:rPr lang="en-IN" sz="2400" dirty="0">
                <a:latin typeface="Times New Roman" panose="02020603050405020304" pitchFamily="18" charset="0"/>
                <a:cs typeface="Times New Roman" panose="02020603050405020304" pitchFamily="18" charset="0"/>
              </a:rPr>
              <a:t>Reducing inconsistency</a:t>
            </a:r>
          </a:p>
          <a:p>
            <a:pPr marL="342900" indent="-342900">
              <a:buFontTx/>
              <a:buChar char="-"/>
            </a:pPr>
            <a:r>
              <a:rPr lang="en-IN" sz="2400" dirty="0">
                <a:latin typeface="Times New Roman" panose="02020603050405020304" pitchFamily="18" charset="0"/>
                <a:cs typeface="Times New Roman" panose="02020603050405020304" pitchFamily="18" charset="0"/>
              </a:rPr>
              <a:t>Data duplication </a:t>
            </a:r>
          </a:p>
          <a:p>
            <a:pPr marL="342900" indent="-342900">
              <a:buFontTx/>
              <a:buChar char="-"/>
            </a:pPr>
            <a:r>
              <a:rPr lang="en-IN" sz="2400" dirty="0">
                <a:latin typeface="Times New Roman" panose="02020603050405020304" pitchFamily="18" charset="0"/>
                <a:cs typeface="Times New Roman" panose="02020603050405020304" pitchFamily="18" charset="0"/>
              </a:rPr>
              <a:t>Simplified data management</a:t>
            </a:r>
          </a:p>
          <a:p>
            <a:pPr marL="342900" indent="-342900">
              <a:buFontTx/>
              <a:buChar char="-"/>
            </a:pPr>
            <a:r>
              <a:rPr lang="en-IN" sz="2400" dirty="0">
                <a:latin typeface="Times New Roman" panose="02020603050405020304" pitchFamily="18" charset="0"/>
                <a:cs typeface="Times New Roman" panose="02020603050405020304" pitchFamily="18" charset="0"/>
              </a:rPr>
              <a:t>Ease of Integration</a:t>
            </a:r>
          </a:p>
        </p:txBody>
      </p:sp>
    </p:spTree>
    <p:extLst>
      <p:ext uri="{BB962C8B-B14F-4D97-AF65-F5344CB8AC3E}">
        <p14:creationId xmlns:p14="http://schemas.microsoft.com/office/powerpoint/2010/main" val="319300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2" name="TextBox 1">
            <a:extLst>
              <a:ext uri="{FF2B5EF4-FFF2-40B4-BE49-F238E27FC236}">
                <a16:creationId xmlns:a16="http://schemas.microsoft.com/office/drawing/2014/main" id="{4ECC1191-CCE8-9E11-01C8-C3B1B23022F0}"/>
              </a:ext>
            </a:extLst>
          </p:cNvPr>
          <p:cNvSpPr txBox="1"/>
          <p:nvPr/>
        </p:nvSpPr>
        <p:spPr>
          <a:xfrm>
            <a:off x="1900238" y="1743075"/>
            <a:ext cx="8875507" cy="3231654"/>
          </a:xfrm>
          <a:prstGeom prst="rect">
            <a:avLst/>
          </a:prstGeom>
          <a:noFill/>
        </p:spPr>
        <p:txBody>
          <a:bodyPr wrap="none" rtlCol="0">
            <a:spAutoFit/>
          </a:bodyPr>
          <a:lstStyle/>
          <a:p>
            <a:r>
              <a:rPr lang="en-IN" sz="3600" dirty="0"/>
              <a:t>What about persisting the transaction history?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service can utilise the transaction history storage unit of the </a:t>
            </a:r>
          </a:p>
          <a:p>
            <a:r>
              <a:rPr lang="en-IN" sz="2400" dirty="0">
                <a:latin typeface="Times New Roman" panose="02020603050405020304" pitchFamily="18" charset="0"/>
                <a:cs typeface="Times New Roman" panose="02020603050405020304" pitchFamily="18" charset="0"/>
              </a:rPr>
              <a:t>Client’s payment gateway.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Alternatives:</a:t>
            </a:r>
          </a:p>
          <a:p>
            <a:r>
              <a:rPr lang="en-IN" sz="2400" dirty="0">
                <a:latin typeface="Times New Roman" panose="02020603050405020304" pitchFamily="18" charset="0"/>
                <a:cs typeface="Times New Roman" panose="02020603050405020304" pitchFamily="18" charset="0"/>
              </a:rPr>
              <a:t>Relational Databases – </a:t>
            </a:r>
            <a:r>
              <a:rPr lang="en-IN" sz="2400" dirty="0" err="1">
                <a:latin typeface="Times New Roman" panose="02020603050405020304" pitchFamily="18" charset="0"/>
                <a:cs typeface="Times New Roman" panose="02020603050405020304" pitchFamily="18" charset="0"/>
              </a:rPr>
              <a:t>PostGRESQL</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NoSQL   - </a:t>
            </a:r>
            <a:r>
              <a:rPr lang="en-IN" sz="2400" dirty="0" err="1">
                <a:latin typeface="Times New Roman" panose="02020603050405020304" pitchFamily="18" charset="0"/>
                <a:cs typeface="Times New Roman" panose="02020603050405020304" pitchFamily="18" charset="0"/>
              </a:rPr>
              <a:t>MongoDb</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86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9CA14-9C28-EAF9-5043-0970227AF648}"/>
              </a:ext>
            </a:extLst>
          </p:cNvPr>
          <p:cNvSpPr txBox="1"/>
          <p:nvPr/>
        </p:nvSpPr>
        <p:spPr>
          <a:xfrm>
            <a:off x="742950" y="169783"/>
            <a:ext cx="2155655" cy="369332"/>
          </a:xfrm>
          <a:prstGeom prst="rect">
            <a:avLst/>
          </a:prstGeom>
          <a:noFill/>
        </p:spPr>
        <p:txBody>
          <a:bodyPr wrap="none" rtlCol="0">
            <a:spAutoFit/>
          </a:bodyPr>
          <a:lstStyle/>
          <a:p>
            <a:r>
              <a:rPr lang="en-IN" dirty="0">
                <a:latin typeface="Aptos" panose="020B0004020202020204" pitchFamily="34" charset="0"/>
              </a:rPr>
              <a:t>DevOps</a:t>
            </a:r>
            <a:r>
              <a:rPr lang="en-IN" dirty="0"/>
              <a:t> Alternatives</a:t>
            </a:r>
          </a:p>
        </p:txBody>
      </p:sp>
      <p:graphicFrame>
        <p:nvGraphicFramePr>
          <p:cNvPr id="3" name="Table 2">
            <a:extLst>
              <a:ext uri="{FF2B5EF4-FFF2-40B4-BE49-F238E27FC236}">
                <a16:creationId xmlns:a16="http://schemas.microsoft.com/office/drawing/2014/main" id="{05FECCB0-AB66-0955-A7CD-B08B157515C6}"/>
              </a:ext>
            </a:extLst>
          </p:cNvPr>
          <p:cNvGraphicFramePr>
            <a:graphicFrameLocks noGrp="1"/>
          </p:cNvGraphicFramePr>
          <p:nvPr>
            <p:extLst>
              <p:ext uri="{D42A27DB-BD31-4B8C-83A1-F6EECF244321}">
                <p14:modId xmlns:p14="http://schemas.microsoft.com/office/powerpoint/2010/main" val="2602761781"/>
              </p:ext>
            </p:extLst>
          </p:nvPr>
        </p:nvGraphicFramePr>
        <p:xfrm>
          <a:off x="857250" y="862965"/>
          <a:ext cx="10472738" cy="5412621"/>
        </p:xfrm>
        <a:graphic>
          <a:graphicData uri="http://schemas.openxmlformats.org/drawingml/2006/table">
            <a:tbl>
              <a:tblPr firstRow="1" bandRow="1">
                <a:tableStyleId>{5C22544A-7EE6-4342-B048-85BDC9FD1C3A}</a:tableStyleId>
              </a:tblPr>
              <a:tblGrid>
                <a:gridCol w="1857375">
                  <a:extLst>
                    <a:ext uri="{9D8B030D-6E8A-4147-A177-3AD203B41FA5}">
                      <a16:colId xmlns:a16="http://schemas.microsoft.com/office/drawing/2014/main" val="1034716153"/>
                    </a:ext>
                  </a:extLst>
                </a:gridCol>
                <a:gridCol w="4393847">
                  <a:extLst>
                    <a:ext uri="{9D8B030D-6E8A-4147-A177-3AD203B41FA5}">
                      <a16:colId xmlns:a16="http://schemas.microsoft.com/office/drawing/2014/main" val="3491220475"/>
                    </a:ext>
                  </a:extLst>
                </a:gridCol>
                <a:gridCol w="4221516">
                  <a:extLst>
                    <a:ext uri="{9D8B030D-6E8A-4147-A177-3AD203B41FA5}">
                      <a16:colId xmlns:a16="http://schemas.microsoft.com/office/drawing/2014/main" val="2686389259"/>
                    </a:ext>
                  </a:extLst>
                </a:gridCol>
              </a:tblGrid>
              <a:tr h="991968">
                <a:tc>
                  <a:txBody>
                    <a:bodyPr/>
                    <a:lstStyle/>
                    <a:p>
                      <a:r>
                        <a:rPr lang="en-IN" sz="2000" dirty="0">
                          <a:latin typeface="Aptos" panose="020B0004020202020204" pitchFamily="34" charset="0"/>
                        </a:rPr>
                        <a:t>Scenario</a:t>
                      </a:r>
                    </a:p>
                  </a:txBody>
                  <a:tcPr/>
                </a:tc>
                <a:tc>
                  <a:txBody>
                    <a:bodyPr/>
                    <a:lstStyle/>
                    <a:p>
                      <a:r>
                        <a:rPr lang="en-IN" sz="2000" dirty="0">
                          <a:latin typeface="Aptos" panose="020B0004020202020204" pitchFamily="34" charset="0"/>
                        </a:rPr>
                        <a:t>Existing Client Application</a:t>
                      </a:r>
                    </a:p>
                  </a:txBody>
                  <a:tcPr/>
                </a:tc>
                <a:tc>
                  <a:txBody>
                    <a:bodyPr/>
                    <a:lstStyle/>
                    <a:p>
                      <a:r>
                        <a:rPr lang="en-US" sz="2000" dirty="0">
                          <a:latin typeface="Aptos" panose="020B0004020202020204" pitchFamily="34" charset="0"/>
                        </a:rPr>
                        <a:t>New Payment Service as Microservice</a:t>
                      </a:r>
                    </a:p>
                    <a:p>
                      <a:r>
                        <a:rPr lang="en-US" sz="2000" dirty="0">
                          <a:latin typeface="Aptos" panose="020B0004020202020204" pitchFamily="34" charset="0"/>
                        </a:rPr>
                        <a:t>(Alternatives)</a:t>
                      </a:r>
                      <a:endParaRPr lang="en-IN" sz="2000" dirty="0">
                        <a:latin typeface="Aptos" panose="020B0004020202020204" pitchFamily="34" charset="0"/>
                      </a:endParaRPr>
                    </a:p>
                  </a:txBody>
                  <a:tcPr/>
                </a:tc>
                <a:extLst>
                  <a:ext uri="{0D108BD9-81ED-4DB2-BD59-A6C34878D82A}">
                    <a16:rowId xmlns:a16="http://schemas.microsoft.com/office/drawing/2014/main" val="712984878"/>
                  </a:ext>
                </a:extLst>
              </a:tr>
              <a:tr h="3096141">
                <a:tc>
                  <a:txBody>
                    <a:bodyPr/>
                    <a:lstStyle/>
                    <a:p>
                      <a:r>
                        <a:rPr lang="en-IN" sz="2000" dirty="0">
                          <a:latin typeface="Aptos" panose="020B0004020202020204" pitchFamily="34" charset="0"/>
                        </a:rPr>
                        <a:t>Infrastructure</a:t>
                      </a:r>
                    </a:p>
                  </a:txBody>
                  <a:tcPr/>
                </a:tc>
                <a:tc>
                  <a:txBody>
                    <a:bodyPr/>
                    <a:lstStyle/>
                    <a:p>
                      <a:r>
                        <a:rPr lang="en-US" sz="2000" dirty="0">
                          <a:latin typeface="Aptos" panose="020B0004020202020204" pitchFamily="34" charset="0"/>
                        </a:rPr>
                        <a:t>On-premises servers or VMs running the monolithic application</a:t>
                      </a:r>
                      <a:endParaRPr lang="en-IN" sz="2000" dirty="0">
                        <a:latin typeface="Aptos" panose="020B0004020202020204" pitchFamily="34" charset="0"/>
                      </a:endParaRPr>
                    </a:p>
                  </a:txBody>
                  <a:tcPr/>
                </a:tc>
                <a:tc>
                  <a:txBody>
                    <a:bodyPr/>
                    <a:lstStyle/>
                    <a:p>
                      <a:r>
                        <a:rPr lang="en-US" sz="2000" dirty="0">
                          <a:latin typeface="Aptos" panose="020B0004020202020204" pitchFamily="34" charset="0"/>
                        </a:rPr>
                        <a:t>Deploy the new service as a separate VM</a:t>
                      </a:r>
                    </a:p>
                    <a:p>
                      <a:r>
                        <a:rPr lang="en-US" sz="2000" dirty="0">
                          <a:latin typeface="Aptos" panose="020B0004020202020204" pitchFamily="34" charset="0"/>
                        </a:rPr>
                        <a:t>Or</a:t>
                      </a:r>
                      <a:endParaRPr lang="en-IN" sz="2000" dirty="0">
                        <a:latin typeface="Aptos" panose="020B0004020202020204" pitchFamily="34" charset="0"/>
                      </a:endParaRPr>
                    </a:p>
                    <a:p>
                      <a:r>
                        <a:rPr lang="en-IN" sz="2000" dirty="0">
                          <a:latin typeface="Aptos" panose="020B0004020202020204" pitchFamily="34" charset="0"/>
                        </a:rPr>
                        <a:t>Containerized environment (Docker)</a:t>
                      </a:r>
                    </a:p>
                    <a:p>
                      <a:r>
                        <a:rPr lang="en-IN" sz="2000" dirty="0">
                          <a:latin typeface="Aptos" panose="020B0004020202020204" pitchFamily="34" charset="0"/>
                        </a:rPr>
                        <a:t>Or </a:t>
                      </a:r>
                    </a:p>
                    <a:p>
                      <a:r>
                        <a:rPr lang="en-IN" sz="2000" dirty="0">
                          <a:latin typeface="Aptos" panose="020B0004020202020204" pitchFamily="34" charset="0"/>
                        </a:rPr>
                        <a:t>Cloud-based infrastructure </a:t>
                      </a:r>
                    </a:p>
                    <a:p>
                      <a:r>
                        <a:rPr lang="en-IN" sz="2000" dirty="0">
                          <a:latin typeface="Aptos" panose="020B0004020202020204" pitchFamily="34" charset="0"/>
                        </a:rPr>
                        <a:t>Or</a:t>
                      </a:r>
                    </a:p>
                    <a:p>
                      <a:r>
                        <a:rPr lang="en-US" sz="2000" dirty="0">
                          <a:latin typeface="Aptos" panose="020B0004020202020204" pitchFamily="34" charset="0"/>
                        </a:rPr>
                        <a:t>Use cloud VMs  like EC2 integrated with on-premises VMs</a:t>
                      </a:r>
                      <a:endParaRPr lang="en-IN" sz="2000" dirty="0">
                        <a:latin typeface="Aptos" panose="020B0004020202020204" pitchFamily="34" charset="0"/>
                      </a:endParaRPr>
                    </a:p>
                  </a:txBody>
                  <a:tcPr/>
                </a:tc>
                <a:extLst>
                  <a:ext uri="{0D108BD9-81ED-4DB2-BD59-A6C34878D82A}">
                    <a16:rowId xmlns:a16="http://schemas.microsoft.com/office/drawing/2014/main" val="640092654"/>
                  </a:ext>
                </a:extLst>
              </a:tr>
              <a:tr h="1292564">
                <a:tc>
                  <a:txBody>
                    <a:bodyPr/>
                    <a:lstStyle/>
                    <a:p>
                      <a:endParaRPr lang="en-IN" sz="2000"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Aptos" panose="020B0004020202020204" pitchFamily="34" charset="0"/>
                        </a:rPr>
                        <a:t>Containerized environment (Docker)</a:t>
                      </a:r>
                    </a:p>
                    <a:p>
                      <a:r>
                        <a:rPr lang="en-IN" sz="2000" dirty="0">
                          <a:latin typeface="Aptos" panose="020B0004020202020204" pitchFamily="34" charset="0"/>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Aptos" panose="020B0004020202020204" pitchFamily="34" charset="0"/>
                        </a:rPr>
                        <a:t>Cloud-based infrastructure</a:t>
                      </a:r>
                    </a:p>
                    <a:p>
                      <a:endParaRPr lang="en-IN" sz="2000" dirty="0">
                        <a:latin typeface="Aptos" panose="020B0004020202020204" pitchFamily="34" charset="0"/>
                      </a:endParaRPr>
                    </a:p>
                  </a:txBody>
                  <a:tcPr/>
                </a:tc>
                <a:tc>
                  <a:txBody>
                    <a:bodyPr/>
                    <a:lstStyle/>
                    <a:p>
                      <a:r>
                        <a:rPr lang="en-IN" sz="2000" dirty="0">
                          <a:latin typeface="Aptos" panose="020B0004020202020204" pitchFamily="34" charset="0"/>
                        </a:rPr>
                        <a:t>Similar infrastructure extending the existing infrastructure</a:t>
                      </a:r>
                    </a:p>
                  </a:txBody>
                  <a:tcPr/>
                </a:tc>
                <a:extLst>
                  <a:ext uri="{0D108BD9-81ED-4DB2-BD59-A6C34878D82A}">
                    <a16:rowId xmlns:a16="http://schemas.microsoft.com/office/drawing/2014/main" val="3710944544"/>
                  </a:ext>
                </a:extLst>
              </a:tr>
            </a:tbl>
          </a:graphicData>
        </a:graphic>
      </p:graphicFrame>
    </p:spTree>
    <p:extLst>
      <p:ext uri="{BB962C8B-B14F-4D97-AF65-F5344CB8AC3E}">
        <p14:creationId xmlns:p14="http://schemas.microsoft.com/office/powerpoint/2010/main" val="2586688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9CA14-9C28-EAF9-5043-0970227AF648}"/>
              </a:ext>
            </a:extLst>
          </p:cNvPr>
          <p:cNvSpPr txBox="1"/>
          <p:nvPr/>
        </p:nvSpPr>
        <p:spPr>
          <a:xfrm>
            <a:off x="742950" y="169783"/>
            <a:ext cx="2155655" cy="369332"/>
          </a:xfrm>
          <a:prstGeom prst="rect">
            <a:avLst/>
          </a:prstGeom>
          <a:noFill/>
        </p:spPr>
        <p:txBody>
          <a:bodyPr wrap="none" rtlCol="0">
            <a:spAutoFit/>
          </a:bodyPr>
          <a:lstStyle/>
          <a:p>
            <a:r>
              <a:rPr lang="en-IN" dirty="0">
                <a:latin typeface="Aptos" panose="020B0004020202020204" pitchFamily="34" charset="0"/>
              </a:rPr>
              <a:t>DevOps</a:t>
            </a:r>
            <a:r>
              <a:rPr lang="en-IN" dirty="0"/>
              <a:t> Alternatives</a:t>
            </a:r>
          </a:p>
        </p:txBody>
      </p:sp>
      <p:graphicFrame>
        <p:nvGraphicFramePr>
          <p:cNvPr id="3" name="Table 2">
            <a:extLst>
              <a:ext uri="{FF2B5EF4-FFF2-40B4-BE49-F238E27FC236}">
                <a16:creationId xmlns:a16="http://schemas.microsoft.com/office/drawing/2014/main" id="{05FECCB0-AB66-0955-A7CD-B08B157515C6}"/>
              </a:ext>
            </a:extLst>
          </p:cNvPr>
          <p:cNvGraphicFramePr>
            <a:graphicFrameLocks noGrp="1"/>
          </p:cNvGraphicFramePr>
          <p:nvPr>
            <p:extLst>
              <p:ext uri="{D42A27DB-BD31-4B8C-83A1-F6EECF244321}">
                <p14:modId xmlns:p14="http://schemas.microsoft.com/office/powerpoint/2010/main" val="1268982042"/>
              </p:ext>
            </p:extLst>
          </p:nvPr>
        </p:nvGraphicFramePr>
        <p:xfrm>
          <a:off x="828675" y="862965"/>
          <a:ext cx="10501313" cy="5184458"/>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1034716153"/>
                    </a:ext>
                  </a:extLst>
                </a:gridCol>
                <a:gridCol w="4393847">
                  <a:extLst>
                    <a:ext uri="{9D8B030D-6E8A-4147-A177-3AD203B41FA5}">
                      <a16:colId xmlns:a16="http://schemas.microsoft.com/office/drawing/2014/main" val="3491220475"/>
                    </a:ext>
                  </a:extLst>
                </a:gridCol>
                <a:gridCol w="4221516">
                  <a:extLst>
                    <a:ext uri="{9D8B030D-6E8A-4147-A177-3AD203B41FA5}">
                      <a16:colId xmlns:a16="http://schemas.microsoft.com/office/drawing/2014/main" val="2686389259"/>
                    </a:ext>
                  </a:extLst>
                </a:gridCol>
              </a:tblGrid>
              <a:tr h="991968">
                <a:tc>
                  <a:txBody>
                    <a:bodyPr/>
                    <a:lstStyle/>
                    <a:p>
                      <a:r>
                        <a:rPr lang="en-IN" sz="2000" dirty="0">
                          <a:latin typeface="Aptos" panose="020B0004020202020204" pitchFamily="34" charset="0"/>
                        </a:rPr>
                        <a:t>Scenario</a:t>
                      </a:r>
                    </a:p>
                  </a:txBody>
                  <a:tcPr/>
                </a:tc>
                <a:tc>
                  <a:txBody>
                    <a:bodyPr/>
                    <a:lstStyle/>
                    <a:p>
                      <a:r>
                        <a:rPr lang="en-IN" sz="2000" dirty="0">
                          <a:latin typeface="Aptos" panose="020B0004020202020204" pitchFamily="34" charset="0"/>
                        </a:rPr>
                        <a:t>Existing Client Application</a:t>
                      </a:r>
                    </a:p>
                  </a:txBody>
                  <a:tcPr/>
                </a:tc>
                <a:tc>
                  <a:txBody>
                    <a:bodyPr/>
                    <a:lstStyle/>
                    <a:p>
                      <a:r>
                        <a:rPr lang="en-US" sz="2000" dirty="0">
                          <a:latin typeface="Aptos" panose="020B0004020202020204" pitchFamily="34" charset="0"/>
                        </a:rPr>
                        <a:t>New Payment Service as Microservice</a:t>
                      </a:r>
                    </a:p>
                    <a:p>
                      <a:r>
                        <a:rPr lang="en-US" sz="2000" dirty="0">
                          <a:latin typeface="Aptos" panose="020B0004020202020204" pitchFamily="34" charset="0"/>
                        </a:rPr>
                        <a:t>(Alternatives)</a:t>
                      </a:r>
                      <a:endParaRPr lang="en-IN" sz="2000" dirty="0">
                        <a:latin typeface="Aptos" panose="020B0004020202020204" pitchFamily="34" charset="0"/>
                      </a:endParaRPr>
                    </a:p>
                  </a:txBody>
                  <a:tcPr/>
                </a:tc>
                <a:extLst>
                  <a:ext uri="{0D108BD9-81ED-4DB2-BD59-A6C34878D82A}">
                    <a16:rowId xmlns:a16="http://schemas.microsoft.com/office/drawing/2014/main" val="712984878"/>
                  </a:ext>
                </a:extLst>
              </a:tr>
              <a:tr h="1974533">
                <a:tc>
                  <a:txBody>
                    <a:bodyPr/>
                    <a:lstStyle/>
                    <a:p>
                      <a:pPr algn="ctr" fontAlgn="ctr"/>
                      <a:r>
                        <a:rPr lang="en-IN" sz="1800" b="0" i="0" u="none" strike="noStrike" dirty="0">
                          <a:solidFill>
                            <a:srgbClr val="000000"/>
                          </a:solidFill>
                          <a:effectLst/>
                          <a:latin typeface="Aptos" panose="020B0004020202020204" pitchFamily="34" charset="0"/>
                        </a:rPr>
                        <a:t>Deployment</a:t>
                      </a:r>
                    </a:p>
                  </a:txBody>
                  <a:tcPr marL="9525" marR="9525" marT="9525" marB="0" anchor="ctr"/>
                </a:tc>
                <a:tc>
                  <a:txBody>
                    <a:bodyPr/>
                    <a:lstStyle/>
                    <a:p>
                      <a:pPr algn="l" fontAlgn="ctr"/>
                      <a:r>
                        <a:rPr lang="en-US" sz="1800" b="0" i="0" u="none" strike="noStrike" dirty="0">
                          <a:solidFill>
                            <a:srgbClr val="000000"/>
                          </a:solidFill>
                          <a:effectLst/>
                          <a:latin typeface="Aptos" panose="020B0004020202020204" pitchFamily="34" charset="0"/>
                        </a:rPr>
                        <a:t>Deployed on-premises with traditional CI/CD pipelines</a:t>
                      </a:r>
                    </a:p>
                  </a:txBody>
                  <a:tcPr marL="9525" marR="9525" marT="9525" marB="0" anchor="ctr"/>
                </a:tc>
                <a:tc>
                  <a:txBody>
                    <a:bodyPr/>
                    <a:lstStyle/>
                    <a:p>
                      <a:pPr algn="l" fontAlgn="ctr"/>
                      <a:r>
                        <a:rPr lang="en-IN" sz="1800" b="0" i="0" u="none" strike="noStrike">
                          <a:solidFill>
                            <a:srgbClr val="000000"/>
                          </a:solidFill>
                          <a:effectLst/>
                          <a:latin typeface="Aptos" panose="020B0004020202020204" pitchFamily="34" charset="0"/>
                        </a:rPr>
                        <a:t>- CI/CD pipelines for containerized deployment (e.g., Jenkins, GitLab CI)</a:t>
                      </a:r>
                    </a:p>
                  </a:txBody>
                  <a:tcPr marL="9525" marR="9525" marT="9525" marB="0" anchor="ctr"/>
                </a:tc>
                <a:extLst>
                  <a:ext uri="{0D108BD9-81ED-4DB2-BD59-A6C34878D82A}">
                    <a16:rowId xmlns:a16="http://schemas.microsoft.com/office/drawing/2014/main" val="640092654"/>
                  </a:ext>
                </a:extLst>
              </a:tr>
              <a:tr h="1292564">
                <a:tc>
                  <a:txBody>
                    <a:bodyPr/>
                    <a:lstStyle/>
                    <a:p>
                      <a:pPr algn="l" fontAlgn="ctr"/>
                      <a:endParaRPr lang="en-IN" sz="1800" b="0" i="0" u="none" strike="noStrike">
                        <a:solidFill>
                          <a:srgbClr val="000000"/>
                        </a:solidFill>
                        <a:effectLst/>
                        <a:latin typeface="Aptos" panose="020B0004020202020204" pitchFamily="34" charset="0"/>
                      </a:endParaRPr>
                    </a:p>
                  </a:txBody>
                  <a:tcPr marL="9525" marR="9525" marT="9525" marB="0" anchor="ctr"/>
                </a:tc>
                <a:tc>
                  <a:txBody>
                    <a:bodyPr/>
                    <a:lstStyle/>
                    <a:p>
                      <a:pPr algn="l" fontAlgn="ctr"/>
                      <a:r>
                        <a:rPr lang="en-US" dirty="0">
                          <a:latin typeface="Aptos" panose="020B0004020202020204" pitchFamily="34" charset="0"/>
                        </a:rPr>
                        <a:t>Deployed in VMs with manual updates</a:t>
                      </a:r>
                      <a:endParaRPr lang="en-IN" sz="1800" b="0" i="0" u="none" strike="noStrike" dirty="0">
                        <a:solidFill>
                          <a:srgbClr val="000000"/>
                        </a:solidFill>
                        <a:effectLst/>
                        <a:latin typeface="Aptos" panose="020B0004020202020204" pitchFamily="34" charset="0"/>
                      </a:endParaRPr>
                    </a:p>
                  </a:txBody>
                  <a:tcPr marL="9525" marR="9525" marT="9525" marB="0" anchor="ctr"/>
                </a:tc>
                <a:tc>
                  <a:txBody>
                    <a:bodyPr/>
                    <a:lstStyle/>
                    <a:p>
                      <a:pPr marL="285750" indent="-285750" algn="l" fontAlgn="ctr">
                        <a:buFontTx/>
                        <a:buChar char="-"/>
                      </a:pPr>
                      <a:r>
                        <a:rPr lang="en-IN" sz="1800" b="0" i="0" u="none" strike="noStrike" dirty="0">
                          <a:solidFill>
                            <a:srgbClr val="000000"/>
                          </a:solidFill>
                          <a:effectLst/>
                          <a:latin typeface="Aptos" panose="020B0004020202020204" pitchFamily="34" charset="0"/>
                        </a:rPr>
                        <a:t>Cloud-based CI/CD (AWS </a:t>
                      </a:r>
                      <a:r>
                        <a:rPr lang="en-IN" sz="1800" b="0" i="0" u="none" strike="noStrike" dirty="0" err="1">
                          <a:solidFill>
                            <a:srgbClr val="000000"/>
                          </a:solidFill>
                          <a:effectLst/>
                          <a:latin typeface="Aptos" panose="020B0004020202020204" pitchFamily="34" charset="0"/>
                        </a:rPr>
                        <a:t>CodePipeline</a:t>
                      </a:r>
                      <a:r>
                        <a:rPr lang="en-IN" sz="1800" b="0" i="0" u="none" strike="noStrike" dirty="0">
                          <a:solidFill>
                            <a:srgbClr val="000000"/>
                          </a:solidFill>
                          <a:effectLst/>
                          <a:latin typeface="Aptos" panose="020B0004020202020204" pitchFamily="34" charset="0"/>
                        </a:rPr>
                        <a:t>, Azure DevOps)</a:t>
                      </a:r>
                    </a:p>
                    <a:p>
                      <a:pPr marL="285750" indent="-285750" algn="l" fontAlgn="ctr">
                        <a:buFontTx/>
                        <a:buChar char="-"/>
                      </a:pPr>
                      <a:endParaRPr lang="en-IN" sz="1800" b="0" i="0" u="none" strike="noStrike" dirty="0">
                        <a:solidFill>
                          <a:srgbClr val="000000"/>
                        </a:solidFill>
                        <a:effectLst/>
                        <a:latin typeface="Aptos" panose="020B0004020202020204" pitchFamily="34" charset="0"/>
                      </a:endParaRPr>
                    </a:p>
                    <a:p>
                      <a:pPr marL="285750" indent="-285750" algn="l" fontAlgn="ctr">
                        <a:buFontTx/>
                        <a:buChar char="-"/>
                      </a:pPr>
                      <a:r>
                        <a:rPr lang="en-US" dirty="0">
                          <a:latin typeface="Aptos" panose="020B0004020202020204" pitchFamily="34" charset="0"/>
                        </a:rPr>
                        <a:t>Automated deployments with Kubernetes Helm or Docker Compose</a:t>
                      </a:r>
                    </a:p>
                    <a:p>
                      <a:pPr marL="285750" indent="-285750" algn="l" fontAlgn="ctr">
                        <a:buFontTx/>
                        <a:buChar char="-"/>
                      </a:pPr>
                      <a:endParaRPr lang="en-US" sz="1800" b="0" i="0" u="none" strike="noStrike" dirty="0">
                        <a:solidFill>
                          <a:srgbClr val="000000"/>
                        </a:solidFill>
                        <a:effectLst/>
                        <a:latin typeface="Aptos" panose="020B0004020202020204" pitchFamily="34" charset="0"/>
                      </a:endParaRPr>
                    </a:p>
                    <a:p>
                      <a:pPr marL="285750" indent="-285750" algn="l" fontAlgn="ctr">
                        <a:buFontTx/>
                        <a:buChar char="-"/>
                      </a:pPr>
                      <a:r>
                        <a:rPr lang="en-US" dirty="0">
                          <a:latin typeface="Aptos" panose="020B0004020202020204" pitchFamily="34" charset="0"/>
                        </a:rPr>
                        <a:t>Serverless deployment (AWS Lambda with automated deployments)</a:t>
                      </a:r>
                      <a:endParaRPr lang="en-IN" sz="1800" b="0" i="0" u="none" strike="noStrike" dirty="0">
                        <a:solidFill>
                          <a:srgbClr val="000000"/>
                        </a:solidFill>
                        <a:effectLst/>
                        <a:latin typeface="Aptos" panose="020B0004020202020204" pitchFamily="34" charset="0"/>
                      </a:endParaRPr>
                    </a:p>
                  </a:txBody>
                  <a:tcPr marL="9525" marR="9525" marT="9525" marB="0" anchor="ctr"/>
                </a:tc>
                <a:extLst>
                  <a:ext uri="{0D108BD9-81ED-4DB2-BD59-A6C34878D82A}">
                    <a16:rowId xmlns:a16="http://schemas.microsoft.com/office/drawing/2014/main" val="3710944544"/>
                  </a:ext>
                </a:extLst>
              </a:tr>
            </a:tbl>
          </a:graphicData>
        </a:graphic>
      </p:graphicFrame>
    </p:spTree>
    <p:extLst>
      <p:ext uri="{BB962C8B-B14F-4D97-AF65-F5344CB8AC3E}">
        <p14:creationId xmlns:p14="http://schemas.microsoft.com/office/powerpoint/2010/main" val="796110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9CA14-9C28-EAF9-5043-0970227AF648}"/>
              </a:ext>
            </a:extLst>
          </p:cNvPr>
          <p:cNvSpPr txBox="1"/>
          <p:nvPr/>
        </p:nvSpPr>
        <p:spPr>
          <a:xfrm>
            <a:off x="742950" y="169783"/>
            <a:ext cx="2155655" cy="369332"/>
          </a:xfrm>
          <a:prstGeom prst="rect">
            <a:avLst/>
          </a:prstGeom>
          <a:noFill/>
        </p:spPr>
        <p:txBody>
          <a:bodyPr wrap="none" rtlCol="0">
            <a:spAutoFit/>
          </a:bodyPr>
          <a:lstStyle/>
          <a:p>
            <a:r>
              <a:rPr lang="en-IN" dirty="0">
                <a:latin typeface="Aptos" panose="020B0004020202020204" pitchFamily="34" charset="0"/>
              </a:rPr>
              <a:t>DevOps</a:t>
            </a:r>
            <a:r>
              <a:rPr lang="en-IN" dirty="0"/>
              <a:t> Alternatives</a:t>
            </a:r>
          </a:p>
        </p:txBody>
      </p:sp>
      <p:graphicFrame>
        <p:nvGraphicFramePr>
          <p:cNvPr id="3" name="Table 2">
            <a:extLst>
              <a:ext uri="{FF2B5EF4-FFF2-40B4-BE49-F238E27FC236}">
                <a16:creationId xmlns:a16="http://schemas.microsoft.com/office/drawing/2014/main" id="{05FECCB0-AB66-0955-A7CD-B08B157515C6}"/>
              </a:ext>
            </a:extLst>
          </p:cNvPr>
          <p:cNvGraphicFramePr>
            <a:graphicFrameLocks noGrp="1"/>
          </p:cNvGraphicFramePr>
          <p:nvPr>
            <p:extLst>
              <p:ext uri="{D42A27DB-BD31-4B8C-83A1-F6EECF244321}">
                <p14:modId xmlns:p14="http://schemas.microsoft.com/office/powerpoint/2010/main" val="50085129"/>
              </p:ext>
            </p:extLst>
          </p:nvPr>
        </p:nvGraphicFramePr>
        <p:xfrm>
          <a:off x="857250" y="862965"/>
          <a:ext cx="10472738" cy="5407364"/>
        </p:xfrm>
        <a:graphic>
          <a:graphicData uri="http://schemas.openxmlformats.org/drawingml/2006/table">
            <a:tbl>
              <a:tblPr firstRow="1" bandRow="1">
                <a:tableStyleId>{5C22544A-7EE6-4342-B048-85BDC9FD1C3A}</a:tableStyleId>
              </a:tblPr>
              <a:tblGrid>
                <a:gridCol w="2100263">
                  <a:extLst>
                    <a:ext uri="{9D8B030D-6E8A-4147-A177-3AD203B41FA5}">
                      <a16:colId xmlns:a16="http://schemas.microsoft.com/office/drawing/2014/main" val="1034716153"/>
                    </a:ext>
                  </a:extLst>
                </a:gridCol>
                <a:gridCol w="4150959">
                  <a:extLst>
                    <a:ext uri="{9D8B030D-6E8A-4147-A177-3AD203B41FA5}">
                      <a16:colId xmlns:a16="http://schemas.microsoft.com/office/drawing/2014/main" val="3491220475"/>
                    </a:ext>
                  </a:extLst>
                </a:gridCol>
                <a:gridCol w="4221516">
                  <a:extLst>
                    <a:ext uri="{9D8B030D-6E8A-4147-A177-3AD203B41FA5}">
                      <a16:colId xmlns:a16="http://schemas.microsoft.com/office/drawing/2014/main" val="2686389259"/>
                    </a:ext>
                  </a:extLst>
                </a:gridCol>
              </a:tblGrid>
              <a:tr h="991968">
                <a:tc>
                  <a:txBody>
                    <a:bodyPr/>
                    <a:lstStyle/>
                    <a:p>
                      <a:r>
                        <a:rPr lang="en-IN" sz="2000" dirty="0">
                          <a:latin typeface="Aptos" panose="020B0004020202020204" pitchFamily="34" charset="0"/>
                        </a:rPr>
                        <a:t>Scenario</a:t>
                      </a:r>
                    </a:p>
                  </a:txBody>
                  <a:tcPr/>
                </a:tc>
                <a:tc>
                  <a:txBody>
                    <a:bodyPr/>
                    <a:lstStyle/>
                    <a:p>
                      <a:r>
                        <a:rPr lang="en-IN" sz="2000" dirty="0">
                          <a:latin typeface="Aptos" panose="020B0004020202020204" pitchFamily="34" charset="0"/>
                        </a:rPr>
                        <a:t>Existing Client Application</a:t>
                      </a:r>
                    </a:p>
                  </a:txBody>
                  <a:tcPr/>
                </a:tc>
                <a:tc>
                  <a:txBody>
                    <a:bodyPr/>
                    <a:lstStyle/>
                    <a:p>
                      <a:r>
                        <a:rPr lang="en-US" sz="2000" dirty="0">
                          <a:latin typeface="Aptos" panose="020B0004020202020204" pitchFamily="34" charset="0"/>
                        </a:rPr>
                        <a:t>New Payment Service as Microservice</a:t>
                      </a:r>
                    </a:p>
                    <a:p>
                      <a:r>
                        <a:rPr lang="en-US" sz="2000" dirty="0">
                          <a:latin typeface="Aptos" panose="020B0004020202020204" pitchFamily="34" charset="0"/>
                        </a:rPr>
                        <a:t>(Alternatives)</a:t>
                      </a:r>
                      <a:endParaRPr lang="en-IN" sz="2000" dirty="0">
                        <a:latin typeface="Aptos" panose="020B0004020202020204" pitchFamily="34" charset="0"/>
                      </a:endParaRPr>
                    </a:p>
                  </a:txBody>
                  <a:tcPr/>
                </a:tc>
                <a:extLst>
                  <a:ext uri="{0D108BD9-81ED-4DB2-BD59-A6C34878D82A}">
                    <a16:rowId xmlns:a16="http://schemas.microsoft.com/office/drawing/2014/main" val="712984878"/>
                  </a:ext>
                </a:extLst>
              </a:tr>
              <a:tr h="3096141">
                <a:tc>
                  <a:txBody>
                    <a:bodyPr/>
                    <a:lstStyle/>
                    <a:p>
                      <a:endParaRPr lang="en-IN" sz="2000" dirty="0">
                        <a:latin typeface="Aptos" panose="020B0004020202020204" pitchFamily="34" charset="0"/>
                      </a:endParaRPr>
                    </a:p>
                    <a:p>
                      <a:endParaRPr lang="en-IN" sz="2000" dirty="0">
                        <a:latin typeface="Aptos" panose="020B0004020202020204" pitchFamily="34" charset="0"/>
                      </a:endParaRPr>
                    </a:p>
                    <a:p>
                      <a:endParaRPr lang="en-IN" sz="2000" dirty="0">
                        <a:latin typeface="Aptos" panose="020B0004020202020204" pitchFamily="34" charset="0"/>
                      </a:endParaRPr>
                    </a:p>
                    <a:p>
                      <a:endParaRPr lang="en-IN" sz="2000" dirty="0">
                        <a:latin typeface="Aptos" panose="020B0004020202020204" pitchFamily="34" charset="0"/>
                      </a:endParaRPr>
                    </a:p>
                    <a:p>
                      <a:r>
                        <a:rPr lang="en-IN" sz="2000" dirty="0">
                          <a:latin typeface="Aptos" panose="020B0004020202020204" pitchFamily="34" charset="0"/>
                        </a:rPr>
                        <a:t>Load Balancing</a:t>
                      </a:r>
                    </a:p>
                  </a:txBody>
                  <a:tcPr/>
                </a:tc>
                <a:tc>
                  <a:txBody>
                    <a:bodyPr/>
                    <a:lstStyle/>
                    <a:p>
                      <a:r>
                        <a:rPr lang="en-US" dirty="0">
                          <a:latin typeface="Aptos" panose="020B0004020202020204" pitchFamily="34" charset="0"/>
                        </a:rPr>
                        <a:t>On-premises load balancers</a:t>
                      </a:r>
                    </a:p>
                  </a:txBody>
                  <a:tcPr anchor="ctr"/>
                </a:tc>
                <a:tc>
                  <a:txBody>
                    <a:bodyPr/>
                    <a:lstStyle/>
                    <a:p>
                      <a:r>
                        <a:rPr lang="en-US" dirty="0">
                          <a:latin typeface="Aptos" panose="020B0004020202020204" pitchFamily="34" charset="0"/>
                        </a:rPr>
                        <a:t>Cloud-based load balancers (AWS ELB, Azure Load Balancer)</a:t>
                      </a:r>
                    </a:p>
                    <a:p>
                      <a:r>
                        <a:rPr lang="en-US" dirty="0">
                          <a:latin typeface="Aptos" panose="020B0004020202020204" pitchFamily="34" charset="0"/>
                        </a:rPr>
                        <a:t>Or </a:t>
                      </a:r>
                    </a:p>
                    <a:p>
                      <a:r>
                        <a:rPr lang="en-US" dirty="0">
                          <a:latin typeface="Aptos" panose="020B0004020202020204" pitchFamily="34" charset="0"/>
                        </a:rPr>
                        <a:t>Kubernetes Ingress or Service Mesh for internal load balancing</a:t>
                      </a:r>
                    </a:p>
                    <a:p>
                      <a:r>
                        <a:rPr lang="en-US" dirty="0">
                          <a:latin typeface="Aptos" panose="020B0004020202020204" pitchFamily="34" charset="0"/>
                        </a:rPr>
                        <a:t>Or</a:t>
                      </a:r>
                    </a:p>
                    <a:p>
                      <a:r>
                        <a:rPr lang="en-US" dirty="0">
                          <a:latin typeface="Aptos" panose="020B0004020202020204" pitchFamily="34" charset="0"/>
                        </a:rPr>
                        <a:t>API Gateway for external load balancing and routing</a:t>
                      </a:r>
                    </a:p>
                    <a:p>
                      <a:r>
                        <a:rPr lang="en-US" dirty="0">
                          <a:latin typeface="Aptos" panose="020B0004020202020204" pitchFamily="34" charset="0"/>
                        </a:rPr>
                        <a:t>Or</a:t>
                      </a:r>
                    </a:p>
                    <a:p>
                      <a:r>
                        <a:rPr lang="en-US" dirty="0">
                          <a:latin typeface="Aptos" panose="020B0004020202020204" pitchFamily="34" charset="0"/>
                        </a:rPr>
                        <a:t>Hybrid load balancing using a combination of on-prem and cloud</a:t>
                      </a:r>
                    </a:p>
                  </a:txBody>
                  <a:tcPr anchor="ctr"/>
                </a:tc>
                <a:extLst>
                  <a:ext uri="{0D108BD9-81ED-4DB2-BD59-A6C34878D82A}">
                    <a16:rowId xmlns:a16="http://schemas.microsoft.com/office/drawing/2014/main" val="640092654"/>
                  </a:ext>
                </a:extLst>
              </a:tr>
              <a:tr h="1292564">
                <a:tc>
                  <a:txBody>
                    <a:bodyPr/>
                    <a:lstStyle/>
                    <a:p>
                      <a:endParaRPr lang="en-IN" sz="2000" dirty="0">
                        <a:latin typeface="Aptos" panose="020B0004020202020204" pitchFamily="34" charset="0"/>
                      </a:endParaRPr>
                    </a:p>
                  </a:txBody>
                  <a:tcPr/>
                </a:tc>
                <a:tc>
                  <a:txBody>
                    <a:bodyPr/>
                    <a:lstStyle/>
                    <a:p>
                      <a:r>
                        <a:rPr lang="en-US" dirty="0">
                          <a:latin typeface="Aptos" panose="020B0004020202020204" pitchFamily="34" charset="0"/>
                        </a:rPr>
                        <a:t>Cloud Based</a:t>
                      </a:r>
                    </a:p>
                    <a:p>
                      <a:r>
                        <a:rPr lang="en-US" dirty="0">
                          <a:latin typeface="Aptos" panose="020B0004020202020204" pitchFamily="34" charset="0"/>
                        </a:rPr>
                        <a:t>Or</a:t>
                      </a:r>
                    </a:p>
                    <a:p>
                      <a:r>
                        <a:rPr lang="en-US" dirty="0">
                          <a:latin typeface="Aptos" panose="020B0004020202020204" pitchFamily="34" charset="0"/>
                        </a:rPr>
                        <a:t>Kubernetes</a:t>
                      </a:r>
                    </a:p>
                  </a:txBody>
                  <a:tcPr anchor="ctr"/>
                </a:tc>
                <a:tc>
                  <a:txBody>
                    <a:bodyPr/>
                    <a:lstStyle/>
                    <a:p>
                      <a:r>
                        <a:rPr lang="en-US" dirty="0">
                          <a:latin typeface="Aptos" panose="020B0004020202020204" pitchFamily="34" charset="0"/>
                        </a:rPr>
                        <a:t>Extending the similar load balancing for the new service</a:t>
                      </a:r>
                    </a:p>
                  </a:txBody>
                  <a:tcPr anchor="ctr"/>
                </a:tc>
                <a:extLst>
                  <a:ext uri="{0D108BD9-81ED-4DB2-BD59-A6C34878D82A}">
                    <a16:rowId xmlns:a16="http://schemas.microsoft.com/office/drawing/2014/main" val="3710944544"/>
                  </a:ext>
                </a:extLst>
              </a:tr>
            </a:tbl>
          </a:graphicData>
        </a:graphic>
      </p:graphicFrame>
    </p:spTree>
    <p:extLst>
      <p:ext uri="{BB962C8B-B14F-4D97-AF65-F5344CB8AC3E}">
        <p14:creationId xmlns:p14="http://schemas.microsoft.com/office/powerpoint/2010/main" val="520513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9CA14-9C28-EAF9-5043-0970227AF648}"/>
              </a:ext>
            </a:extLst>
          </p:cNvPr>
          <p:cNvSpPr txBox="1"/>
          <p:nvPr/>
        </p:nvSpPr>
        <p:spPr>
          <a:xfrm>
            <a:off x="742950" y="169783"/>
            <a:ext cx="2155655" cy="369332"/>
          </a:xfrm>
          <a:prstGeom prst="rect">
            <a:avLst/>
          </a:prstGeom>
          <a:noFill/>
        </p:spPr>
        <p:txBody>
          <a:bodyPr wrap="none" rtlCol="0">
            <a:spAutoFit/>
          </a:bodyPr>
          <a:lstStyle/>
          <a:p>
            <a:r>
              <a:rPr lang="en-IN" dirty="0">
                <a:latin typeface="Aptos" panose="020B0004020202020204" pitchFamily="34" charset="0"/>
              </a:rPr>
              <a:t>DevOps</a:t>
            </a:r>
            <a:r>
              <a:rPr lang="en-IN" dirty="0"/>
              <a:t> Alternatives</a:t>
            </a:r>
          </a:p>
        </p:txBody>
      </p:sp>
      <p:graphicFrame>
        <p:nvGraphicFramePr>
          <p:cNvPr id="3" name="Table 2">
            <a:extLst>
              <a:ext uri="{FF2B5EF4-FFF2-40B4-BE49-F238E27FC236}">
                <a16:creationId xmlns:a16="http://schemas.microsoft.com/office/drawing/2014/main" id="{05FECCB0-AB66-0955-A7CD-B08B157515C6}"/>
              </a:ext>
            </a:extLst>
          </p:cNvPr>
          <p:cNvGraphicFramePr>
            <a:graphicFrameLocks noGrp="1"/>
          </p:cNvGraphicFramePr>
          <p:nvPr>
            <p:extLst>
              <p:ext uri="{D42A27DB-BD31-4B8C-83A1-F6EECF244321}">
                <p14:modId xmlns:p14="http://schemas.microsoft.com/office/powerpoint/2010/main" val="2270726529"/>
              </p:ext>
            </p:extLst>
          </p:nvPr>
        </p:nvGraphicFramePr>
        <p:xfrm>
          <a:off x="857250" y="862965"/>
          <a:ext cx="10472738" cy="5565021"/>
        </p:xfrm>
        <a:graphic>
          <a:graphicData uri="http://schemas.openxmlformats.org/drawingml/2006/table">
            <a:tbl>
              <a:tblPr firstRow="1" bandRow="1">
                <a:tableStyleId>{5C22544A-7EE6-4342-B048-85BDC9FD1C3A}</a:tableStyleId>
              </a:tblPr>
              <a:tblGrid>
                <a:gridCol w="1857375">
                  <a:extLst>
                    <a:ext uri="{9D8B030D-6E8A-4147-A177-3AD203B41FA5}">
                      <a16:colId xmlns:a16="http://schemas.microsoft.com/office/drawing/2014/main" val="1034716153"/>
                    </a:ext>
                  </a:extLst>
                </a:gridCol>
                <a:gridCol w="4393847">
                  <a:extLst>
                    <a:ext uri="{9D8B030D-6E8A-4147-A177-3AD203B41FA5}">
                      <a16:colId xmlns:a16="http://schemas.microsoft.com/office/drawing/2014/main" val="3491220475"/>
                    </a:ext>
                  </a:extLst>
                </a:gridCol>
                <a:gridCol w="4221516">
                  <a:extLst>
                    <a:ext uri="{9D8B030D-6E8A-4147-A177-3AD203B41FA5}">
                      <a16:colId xmlns:a16="http://schemas.microsoft.com/office/drawing/2014/main" val="2686389259"/>
                    </a:ext>
                  </a:extLst>
                </a:gridCol>
              </a:tblGrid>
              <a:tr h="991968">
                <a:tc>
                  <a:txBody>
                    <a:bodyPr/>
                    <a:lstStyle/>
                    <a:p>
                      <a:r>
                        <a:rPr lang="en-IN" sz="2000" dirty="0">
                          <a:latin typeface="Aptos" panose="020B0004020202020204" pitchFamily="34" charset="0"/>
                        </a:rPr>
                        <a:t>Scenario</a:t>
                      </a:r>
                    </a:p>
                  </a:txBody>
                  <a:tcPr/>
                </a:tc>
                <a:tc>
                  <a:txBody>
                    <a:bodyPr/>
                    <a:lstStyle/>
                    <a:p>
                      <a:r>
                        <a:rPr lang="en-IN" sz="2000" dirty="0">
                          <a:latin typeface="Aptos" panose="020B0004020202020204" pitchFamily="34" charset="0"/>
                        </a:rPr>
                        <a:t>Existing Client Application</a:t>
                      </a:r>
                    </a:p>
                  </a:txBody>
                  <a:tcPr/>
                </a:tc>
                <a:tc>
                  <a:txBody>
                    <a:bodyPr/>
                    <a:lstStyle/>
                    <a:p>
                      <a:r>
                        <a:rPr lang="en-US" sz="2000" dirty="0">
                          <a:latin typeface="Aptos" panose="020B0004020202020204" pitchFamily="34" charset="0"/>
                        </a:rPr>
                        <a:t>New Payment Service as Microservice</a:t>
                      </a:r>
                    </a:p>
                    <a:p>
                      <a:r>
                        <a:rPr lang="en-US" sz="2000" dirty="0">
                          <a:latin typeface="Aptos" panose="020B0004020202020204" pitchFamily="34" charset="0"/>
                        </a:rPr>
                        <a:t>(Alternatives)</a:t>
                      </a:r>
                      <a:endParaRPr lang="en-IN" sz="2000" dirty="0">
                        <a:latin typeface="Aptos" panose="020B0004020202020204" pitchFamily="34" charset="0"/>
                      </a:endParaRPr>
                    </a:p>
                  </a:txBody>
                  <a:tcPr/>
                </a:tc>
                <a:extLst>
                  <a:ext uri="{0D108BD9-81ED-4DB2-BD59-A6C34878D82A}">
                    <a16:rowId xmlns:a16="http://schemas.microsoft.com/office/drawing/2014/main" val="712984878"/>
                  </a:ext>
                </a:extLst>
              </a:tr>
              <a:tr h="3096141">
                <a:tc>
                  <a:txBody>
                    <a:bodyPr/>
                    <a:lstStyle/>
                    <a:p>
                      <a:endParaRPr lang="en-IN" sz="2000" dirty="0">
                        <a:latin typeface="Aptos" panose="020B0004020202020204" pitchFamily="34" charset="0"/>
                      </a:endParaRPr>
                    </a:p>
                    <a:p>
                      <a:endParaRPr lang="en-IN" sz="2000" dirty="0">
                        <a:latin typeface="Aptos" panose="020B0004020202020204" pitchFamily="34" charset="0"/>
                      </a:endParaRPr>
                    </a:p>
                    <a:p>
                      <a:endParaRPr lang="en-IN" sz="2000" dirty="0">
                        <a:latin typeface="Aptos" panose="020B0004020202020204" pitchFamily="34" charset="0"/>
                      </a:endParaRPr>
                    </a:p>
                    <a:p>
                      <a:endParaRPr lang="en-IN" sz="2000" dirty="0">
                        <a:latin typeface="Aptos" panose="020B0004020202020204" pitchFamily="34" charset="0"/>
                      </a:endParaRPr>
                    </a:p>
                    <a:p>
                      <a:r>
                        <a:rPr lang="en-IN" sz="2000" dirty="0">
                          <a:latin typeface="Aptos" panose="020B0004020202020204" pitchFamily="34" charset="0"/>
                        </a:rPr>
                        <a:t>Scaling</a:t>
                      </a:r>
                    </a:p>
                  </a:txBody>
                  <a:tcPr/>
                </a:tc>
                <a:tc>
                  <a:txBody>
                    <a:bodyPr/>
                    <a:lstStyle/>
                    <a:p>
                      <a:r>
                        <a:rPr lang="en-US" dirty="0">
                          <a:latin typeface="Aptos" panose="020B0004020202020204" pitchFamily="34" charset="0"/>
                        </a:rPr>
                        <a:t>On-premises servers or VMs with manual scaling</a:t>
                      </a:r>
                    </a:p>
                  </a:txBody>
                  <a:tcPr anchor="ctr"/>
                </a:tc>
                <a:tc>
                  <a:txBody>
                    <a:bodyPr/>
                    <a:lstStyle/>
                    <a:p>
                      <a:r>
                        <a:rPr lang="en-US" dirty="0">
                          <a:latin typeface="Aptos" panose="020B0004020202020204" pitchFamily="34" charset="0"/>
                        </a:rPr>
                        <a:t>Auto-scaling with Kubernetes or Docker Swarm</a:t>
                      </a:r>
                    </a:p>
                    <a:p>
                      <a:r>
                        <a:rPr lang="en-US" dirty="0">
                          <a:latin typeface="Aptos" panose="020B0004020202020204" pitchFamily="34" charset="0"/>
                        </a:rPr>
                        <a:t>Or </a:t>
                      </a:r>
                    </a:p>
                    <a:p>
                      <a:r>
                        <a:rPr lang="it-IT" dirty="0">
                          <a:latin typeface="Aptos" panose="020B0004020202020204" pitchFamily="34" charset="0"/>
                        </a:rPr>
                        <a:t>Cloud auto-scaling (AWS Auto Scaling, Azure Scale Sets</a:t>
                      </a:r>
                    </a:p>
                    <a:p>
                      <a:r>
                        <a:rPr lang="en-US" dirty="0">
                          <a:latin typeface="Aptos" panose="020B0004020202020204" pitchFamily="34" charset="0"/>
                        </a:rPr>
                        <a:t>Or</a:t>
                      </a:r>
                    </a:p>
                    <a:p>
                      <a:r>
                        <a:rPr lang="en-US" dirty="0">
                          <a:latin typeface="Aptos" panose="020B0004020202020204" pitchFamily="34" charset="0"/>
                        </a:rPr>
                        <a:t>Serverless auto-scaling (e.g., AWS Lambda scales automatically)</a:t>
                      </a:r>
                    </a:p>
                  </a:txBody>
                  <a:tcPr anchor="ctr"/>
                </a:tc>
                <a:extLst>
                  <a:ext uri="{0D108BD9-81ED-4DB2-BD59-A6C34878D82A}">
                    <a16:rowId xmlns:a16="http://schemas.microsoft.com/office/drawing/2014/main" val="640092654"/>
                  </a:ext>
                </a:extLst>
              </a:tr>
              <a:tr h="1292564">
                <a:tc>
                  <a:txBody>
                    <a:bodyPr/>
                    <a:lstStyle/>
                    <a:p>
                      <a:endParaRPr lang="en-IN" sz="2000" dirty="0">
                        <a:latin typeface="Aptos" panose="020B0004020202020204" pitchFamily="34" charset="0"/>
                      </a:endParaRPr>
                    </a:p>
                  </a:txBody>
                  <a:tcPr/>
                </a:tc>
                <a:tc>
                  <a:txBody>
                    <a:bodyPr/>
                    <a:lstStyle/>
                    <a:p>
                      <a:r>
                        <a:rPr lang="en-US" dirty="0">
                          <a:latin typeface="Aptos" panose="020B0004020202020204" pitchFamily="34" charset="0"/>
                        </a:rPr>
                        <a:t>Cloud Based</a:t>
                      </a:r>
                    </a:p>
                    <a:p>
                      <a:r>
                        <a:rPr lang="en-US" dirty="0">
                          <a:latin typeface="Aptos" panose="020B0004020202020204" pitchFamily="34" charset="0"/>
                        </a:rPr>
                        <a:t>Or</a:t>
                      </a:r>
                    </a:p>
                    <a:p>
                      <a:r>
                        <a:rPr lang="en-US" dirty="0">
                          <a:latin typeface="Aptos" panose="020B0004020202020204" pitchFamily="34" charset="0"/>
                        </a:rPr>
                        <a:t>Containerized environment with manual scaling</a:t>
                      </a:r>
                    </a:p>
                  </a:txBody>
                  <a:tcPr anchor="ctr"/>
                </a:tc>
                <a:tc>
                  <a:txBody>
                    <a:bodyPr/>
                    <a:lstStyle/>
                    <a:p>
                      <a:r>
                        <a:rPr lang="en-US" dirty="0">
                          <a:latin typeface="Aptos" panose="020B0004020202020204" pitchFamily="34" charset="0"/>
                        </a:rPr>
                        <a:t>Horizontal scaling by adding more containers</a:t>
                      </a:r>
                    </a:p>
                    <a:p>
                      <a:r>
                        <a:rPr lang="en-US" dirty="0">
                          <a:latin typeface="Aptos" panose="020B0004020202020204" pitchFamily="34" charset="0"/>
                        </a:rPr>
                        <a:t>Or </a:t>
                      </a:r>
                    </a:p>
                    <a:p>
                      <a:r>
                        <a:rPr lang="en-US" dirty="0">
                          <a:latin typeface="Aptos" panose="020B0004020202020204" pitchFamily="34" charset="0"/>
                        </a:rPr>
                        <a:t>Hybrid approach using cloud burst for peak demand</a:t>
                      </a:r>
                    </a:p>
                  </a:txBody>
                  <a:tcPr anchor="ctr"/>
                </a:tc>
                <a:extLst>
                  <a:ext uri="{0D108BD9-81ED-4DB2-BD59-A6C34878D82A}">
                    <a16:rowId xmlns:a16="http://schemas.microsoft.com/office/drawing/2014/main" val="3710944544"/>
                  </a:ext>
                </a:extLst>
              </a:tr>
            </a:tbl>
          </a:graphicData>
        </a:graphic>
      </p:graphicFrame>
    </p:spTree>
    <p:extLst>
      <p:ext uri="{BB962C8B-B14F-4D97-AF65-F5344CB8AC3E}">
        <p14:creationId xmlns:p14="http://schemas.microsoft.com/office/powerpoint/2010/main" val="1524891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0E749-28F1-D8C4-0C13-B2993C55D026}"/>
              </a:ext>
            </a:extLst>
          </p:cNvPr>
          <p:cNvSpPr txBox="1"/>
          <p:nvPr/>
        </p:nvSpPr>
        <p:spPr>
          <a:xfrm>
            <a:off x="657225" y="614363"/>
            <a:ext cx="11087100" cy="3970318"/>
          </a:xfrm>
          <a:prstGeom prst="rect">
            <a:avLst/>
          </a:prstGeom>
          <a:noFill/>
        </p:spPr>
        <p:txBody>
          <a:bodyPr wrap="square" rtlCol="0">
            <a:spAutoFit/>
          </a:bodyPr>
          <a:lstStyle/>
          <a:p>
            <a:r>
              <a:rPr lang="en-IN" sz="3600" dirty="0">
                <a:latin typeface="Aptos" panose="020B0004020202020204" pitchFamily="34" charset="0"/>
              </a:rPr>
              <a:t>References</a:t>
            </a:r>
            <a:r>
              <a:rPr lang="en-IN" dirty="0">
                <a:latin typeface="Aptos" panose="020B0004020202020204" pitchFamily="34" charset="0"/>
              </a:rPr>
              <a:t>:</a:t>
            </a:r>
          </a:p>
          <a:p>
            <a:endParaRPr lang="en-IN" dirty="0">
              <a:latin typeface="Aptos" panose="020B0004020202020204" pitchFamily="34" charset="0"/>
            </a:endParaRPr>
          </a:p>
          <a:p>
            <a:r>
              <a:rPr lang="en-IN" dirty="0">
                <a:latin typeface="Aptos" panose="020B0004020202020204" pitchFamily="34" charset="0"/>
                <a:hlinkClick r:id="rId2"/>
              </a:rPr>
              <a:t>https://developer.paypal.com/docs/checkout/standard/customize/authorization/</a:t>
            </a:r>
            <a:endParaRPr lang="en-IN" dirty="0">
              <a:latin typeface="Aptos" panose="020B0004020202020204" pitchFamily="34" charset="0"/>
            </a:endParaRPr>
          </a:p>
          <a:p>
            <a:endParaRPr lang="en-IN" dirty="0">
              <a:latin typeface="Aptos" panose="020B0004020202020204" pitchFamily="34" charset="0"/>
            </a:endParaRPr>
          </a:p>
          <a:p>
            <a:r>
              <a:rPr lang="en-IN" dirty="0">
                <a:latin typeface="Aptos" panose="020B0004020202020204" pitchFamily="34" charset="0"/>
                <a:hlinkClick r:id="rId3"/>
              </a:rPr>
              <a:t>https://developer.paypal.com/docs/api/payments/v2/</a:t>
            </a:r>
            <a:endParaRPr lang="en-IN" dirty="0">
              <a:latin typeface="Aptos" panose="020B0004020202020204" pitchFamily="34" charset="0"/>
            </a:endParaRPr>
          </a:p>
          <a:p>
            <a:endParaRPr lang="en-IN" dirty="0">
              <a:latin typeface="Aptos" panose="020B0004020202020204" pitchFamily="34" charset="0"/>
            </a:endParaRPr>
          </a:p>
          <a:p>
            <a:r>
              <a:rPr lang="en-IN" dirty="0">
                <a:latin typeface="Aptos" panose="020B0004020202020204" pitchFamily="34" charset="0"/>
              </a:rPr>
              <a:t>https://spring.io/projects/spring-restdocs</a:t>
            </a:r>
          </a:p>
          <a:p>
            <a:endParaRPr lang="en-IN" dirty="0">
              <a:latin typeface="Aptos" panose="020B0004020202020204" pitchFamily="34" charset="0"/>
            </a:endParaRPr>
          </a:p>
          <a:p>
            <a:r>
              <a:rPr lang="en-IN" dirty="0">
                <a:latin typeface="Aptos" panose="020B0004020202020204" pitchFamily="34" charset="0"/>
              </a:rPr>
              <a:t>https://medium.com/@umasree.kollu/building-payment-functionality-with-spring-boot-step-by-step-guide-8f2210101c5c</a:t>
            </a:r>
          </a:p>
          <a:p>
            <a:endParaRPr lang="en-IN" dirty="0">
              <a:latin typeface="Aptos" panose="020B0004020202020204" pitchFamily="34" charset="0"/>
            </a:endParaRPr>
          </a:p>
          <a:p>
            <a:r>
              <a:rPr lang="en-IN" dirty="0">
                <a:latin typeface="Aptos" panose="020B0004020202020204" pitchFamily="34" charset="0"/>
              </a:rPr>
              <a:t>https://kennybrast.medium.com/how-to-explain-hybrid-devops-to-the-c-suite-without-getting-fired-95541673c023</a:t>
            </a:r>
          </a:p>
        </p:txBody>
      </p:sp>
    </p:spTree>
    <p:extLst>
      <p:ext uri="{BB962C8B-B14F-4D97-AF65-F5344CB8AC3E}">
        <p14:creationId xmlns:p14="http://schemas.microsoft.com/office/powerpoint/2010/main" val="27571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Questions">
            <a:extLst>
              <a:ext uri="{FF2B5EF4-FFF2-40B4-BE49-F238E27FC236}">
                <a16:creationId xmlns:a16="http://schemas.microsoft.com/office/drawing/2014/main" id="{562F437D-3A5C-3183-A05E-219A299C1D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8143" y="1100136"/>
            <a:ext cx="3795713" cy="3795713"/>
          </a:xfrm>
          <a:prstGeom prst="rect">
            <a:avLst/>
          </a:prstGeom>
        </p:spPr>
      </p:pic>
    </p:spTree>
    <p:extLst>
      <p:ext uri="{BB962C8B-B14F-4D97-AF65-F5344CB8AC3E}">
        <p14:creationId xmlns:p14="http://schemas.microsoft.com/office/powerpoint/2010/main" val="264179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73E549-5125-999F-A69B-877EA79F6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790" y="764376"/>
            <a:ext cx="7057994" cy="2433791"/>
          </a:xfrm>
          <a:prstGeom prst="rect">
            <a:avLst/>
          </a:prstGeom>
        </p:spPr>
      </p:pic>
      <p:sp>
        <p:nvSpPr>
          <p:cNvPr id="4" name="TextBox 3">
            <a:extLst>
              <a:ext uri="{FF2B5EF4-FFF2-40B4-BE49-F238E27FC236}">
                <a16:creationId xmlns:a16="http://schemas.microsoft.com/office/drawing/2014/main" id="{5D7A91C8-80FB-7D01-E31F-118E4865DDBE}"/>
              </a:ext>
            </a:extLst>
          </p:cNvPr>
          <p:cNvSpPr txBox="1"/>
          <p:nvPr/>
        </p:nvSpPr>
        <p:spPr>
          <a:xfrm>
            <a:off x="4044552" y="5696565"/>
            <a:ext cx="7852791" cy="369332"/>
          </a:xfrm>
          <a:prstGeom prst="rect">
            <a:avLst/>
          </a:prstGeom>
          <a:noFill/>
        </p:spPr>
        <p:txBody>
          <a:bodyPr wrap="none" rtlCol="0">
            <a:spAutoFit/>
          </a:bodyPr>
          <a:lstStyle/>
          <a:p>
            <a:r>
              <a:rPr lang="en-IN" dirty="0"/>
              <a:t>Image Credit: https://www.paypal.com/ca/business/resources/logos-and-banners</a:t>
            </a:r>
          </a:p>
        </p:txBody>
      </p:sp>
      <p:sp>
        <p:nvSpPr>
          <p:cNvPr id="5" name="TextBox 4">
            <a:extLst>
              <a:ext uri="{FF2B5EF4-FFF2-40B4-BE49-F238E27FC236}">
                <a16:creationId xmlns:a16="http://schemas.microsoft.com/office/drawing/2014/main" id="{AD4B0CFF-E839-62D3-F778-E5480144A35C}"/>
              </a:ext>
            </a:extLst>
          </p:cNvPr>
          <p:cNvSpPr txBox="1"/>
          <p:nvPr/>
        </p:nvSpPr>
        <p:spPr>
          <a:xfrm>
            <a:off x="4479211" y="3198167"/>
            <a:ext cx="3233578" cy="461665"/>
          </a:xfrm>
          <a:prstGeom prst="rect">
            <a:avLst/>
          </a:prstGeom>
          <a:noFill/>
        </p:spPr>
        <p:txBody>
          <a:bodyPr wrap="none" rtlCol="0">
            <a:spAutoFit/>
          </a:bodyPr>
          <a:lstStyle/>
          <a:p>
            <a:r>
              <a:rPr lang="en-IN" sz="2400" dirty="0">
                <a:solidFill>
                  <a:srgbClr val="002060"/>
                </a:solidFill>
                <a:latin typeface="Times New Roman" panose="02020603050405020304" pitchFamily="18" charset="0"/>
                <a:cs typeface="Times New Roman" panose="02020603050405020304" pitchFamily="18" charset="0"/>
              </a:rPr>
              <a:t>Pay flexibly with PayPal</a:t>
            </a:r>
          </a:p>
        </p:txBody>
      </p:sp>
    </p:spTree>
    <p:extLst>
      <p:ext uri="{BB962C8B-B14F-4D97-AF65-F5344CB8AC3E}">
        <p14:creationId xmlns:p14="http://schemas.microsoft.com/office/powerpoint/2010/main" val="36921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01A35-5BD5-3B99-D51F-1FA07E154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039" y="250568"/>
            <a:ext cx="2416585" cy="1097185"/>
          </a:xfrm>
          <a:prstGeom prst="rect">
            <a:avLst/>
          </a:prstGeom>
        </p:spPr>
      </p:pic>
      <p:sp>
        <p:nvSpPr>
          <p:cNvPr id="4" name="TextBox 3">
            <a:extLst>
              <a:ext uri="{FF2B5EF4-FFF2-40B4-BE49-F238E27FC236}">
                <a16:creationId xmlns:a16="http://schemas.microsoft.com/office/drawing/2014/main" id="{BBCE1D7F-C90A-EF7F-9F97-9351D57DADE1}"/>
              </a:ext>
            </a:extLst>
          </p:cNvPr>
          <p:cNvSpPr txBox="1"/>
          <p:nvPr/>
        </p:nvSpPr>
        <p:spPr>
          <a:xfrm>
            <a:off x="1005039" y="1533832"/>
            <a:ext cx="10896909" cy="5166543"/>
          </a:xfrm>
          <a:prstGeom prst="rect">
            <a:avLst/>
          </a:prstGeom>
          <a:noFill/>
        </p:spPr>
        <p:txBody>
          <a:bodyPr wrap="square" rtlCol="0">
            <a:spAutoFit/>
          </a:bodyPr>
          <a:lstStyle/>
          <a:p>
            <a:pPr marL="285750" indent="-285750">
              <a:buFont typeface="Arial" panose="020B0604020202020204" pitchFamily="34" charset="0"/>
              <a:buChar char="•"/>
            </a:pPr>
            <a:r>
              <a:rPr lang="en-IN" sz="2400" b="1" dirty="0">
                <a:latin typeface="Arial Black" panose="020B0A04020102020204" pitchFamily="34" charset="0"/>
              </a:rPr>
              <a:t>Secure Payment method</a:t>
            </a:r>
          </a:p>
          <a:p>
            <a:pPr marL="285750" indent="-285750">
              <a:buFont typeface="Arial" panose="020B0604020202020204" pitchFamily="34" charset="0"/>
              <a:buChar char="•"/>
            </a:pPr>
            <a:endParaRPr lang="en-IN" sz="2400" b="1" dirty="0">
              <a:latin typeface="Arial Black" panose="020B0A04020102020204" pitchFamily="34" charset="0"/>
            </a:endParaRPr>
          </a:p>
          <a:p>
            <a:pPr marL="285750" indent="-285750">
              <a:buFont typeface="Arial" panose="020B0604020202020204" pitchFamily="34" charset="0"/>
              <a:buChar char="•"/>
            </a:pPr>
            <a:r>
              <a:rPr lang="en-US" sz="2400" b="1" dirty="0">
                <a:latin typeface="Arial Black" panose="020B0A04020102020204" pitchFamily="34" charset="0"/>
              </a:rPr>
              <a:t>With over 173 million users globally</a:t>
            </a:r>
            <a:r>
              <a:rPr lang="en-IN" sz="2400" b="1" dirty="0">
                <a:latin typeface="Arial Black" panose="020B0A04020102020204" pitchFamily="34" charset="0"/>
              </a:rPr>
              <a:t> and operates in 202 countries</a:t>
            </a:r>
          </a:p>
          <a:p>
            <a:pPr marL="285750" indent="-285750">
              <a:buFont typeface="Arial" panose="020B0604020202020204" pitchFamily="34" charset="0"/>
              <a:buChar char="•"/>
            </a:pPr>
            <a:endParaRPr lang="en-IN" sz="2400" b="1" dirty="0">
              <a:latin typeface="Arial Black" panose="020B0A04020102020204" pitchFamily="34" charset="0"/>
            </a:endParaRPr>
          </a:p>
          <a:p>
            <a:pPr marL="285750" indent="-285750">
              <a:buFont typeface="Arial" panose="020B0604020202020204" pitchFamily="34" charset="0"/>
              <a:buChar char="•"/>
            </a:pPr>
            <a:r>
              <a:rPr lang="en-IN" sz="2400" b="1" dirty="0">
                <a:latin typeface="Arial Black" panose="020B0A04020102020204" pitchFamily="34" charset="0"/>
              </a:rPr>
              <a:t>Support in 21 different currencies</a:t>
            </a:r>
          </a:p>
          <a:p>
            <a:pPr marL="285750" indent="-285750">
              <a:buFont typeface="Arial" panose="020B0604020202020204" pitchFamily="34" charset="0"/>
              <a:buChar char="•"/>
            </a:pPr>
            <a:endParaRPr lang="en-IN" sz="2400" b="1" dirty="0">
              <a:latin typeface="Arial Black" panose="020B0A04020102020204" pitchFamily="34" charset="0"/>
            </a:endParaRPr>
          </a:p>
          <a:p>
            <a:pPr marL="285750" indent="-285750">
              <a:lnSpc>
                <a:spcPct val="115000"/>
              </a:lnSpc>
              <a:spcAft>
                <a:spcPts val="1000"/>
              </a:spcAft>
              <a:buFont typeface="Arial" panose="020B0604020202020204" pitchFamily="34" charset="0"/>
              <a:buChar char="•"/>
            </a:pPr>
            <a:r>
              <a:rPr lang="en-IN" sz="2400" b="1" kern="0" dirty="0">
                <a:effectLst/>
                <a:latin typeface="Arial Black" panose="020B0A04020102020204" pitchFamily="34" charset="0"/>
                <a:ea typeface="Times New Roman" panose="02020603050405020304" pitchFamily="18" charset="0"/>
                <a:cs typeface="Calibri" panose="020F0502020204030204" pitchFamily="34" charset="0"/>
              </a:rPr>
              <a:t>Zero Subscription Fee</a:t>
            </a:r>
            <a:endParaRPr lang="en-IN" sz="2400" b="1" kern="1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2400" b="1" kern="0" dirty="0">
                <a:effectLst/>
                <a:latin typeface="Arial Black" panose="020B0A04020102020204" pitchFamily="34" charset="0"/>
                <a:ea typeface="Times New Roman" panose="02020603050405020304" pitchFamily="18" charset="0"/>
                <a:cs typeface="Calibri" panose="020F0502020204030204" pitchFamily="34" charset="0"/>
              </a:rPr>
              <a:t>Secure Transfers</a:t>
            </a:r>
            <a:endParaRPr lang="en-IN" sz="2400" b="1" kern="1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2400" b="1" kern="0" dirty="0">
                <a:effectLst/>
                <a:latin typeface="Arial Black" panose="020B0A04020102020204" pitchFamily="34" charset="0"/>
                <a:ea typeface="Times New Roman" panose="02020603050405020304" pitchFamily="18" charset="0"/>
                <a:cs typeface="Calibri" panose="020F0502020204030204" pitchFamily="34" charset="0"/>
              </a:rPr>
              <a:t>Convenient to use</a:t>
            </a:r>
            <a:endParaRPr lang="en-IN" sz="2400" b="1" kern="1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2400" b="1" kern="0" dirty="0">
                <a:effectLst/>
                <a:latin typeface="Arial Black" panose="020B0A04020102020204" pitchFamily="34" charset="0"/>
                <a:ea typeface="Times New Roman" panose="02020603050405020304" pitchFamily="18" charset="0"/>
                <a:cs typeface="Calibri" panose="020F0502020204030204" pitchFamily="34" charset="0"/>
              </a:rPr>
              <a:t>Hassle-free Subscription Services</a:t>
            </a:r>
            <a:endParaRPr lang="en-IN" sz="2400" b="1" kern="1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i="1" dirty="0">
              <a:latin typeface="Arial Black" panose="020B0A04020102020204" pitchFamily="34" charset="0"/>
            </a:endParaRPr>
          </a:p>
        </p:txBody>
      </p:sp>
      <p:cxnSp>
        <p:nvCxnSpPr>
          <p:cNvPr id="6" name="Straight Connector 5">
            <a:extLst>
              <a:ext uri="{FF2B5EF4-FFF2-40B4-BE49-F238E27FC236}">
                <a16:creationId xmlns:a16="http://schemas.microsoft.com/office/drawing/2014/main" id="{86CA7699-F88F-BE34-5BF4-2FEAEC756B48}"/>
              </a:ext>
            </a:extLst>
          </p:cNvPr>
          <p:cNvCxnSpPr/>
          <p:nvPr/>
        </p:nvCxnSpPr>
        <p:spPr>
          <a:xfrm>
            <a:off x="1005039" y="1347753"/>
            <a:ext cx="1052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06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2EC7CA-AB99-593B-9FBB-C3699EB1A654}"/>
              </a:ext>
            </a:extLst>
          </p:cNvPr>
          <p:cNvSpPr/>
          <p:nvPr/>
        </p:nvSpPr>
        <p:spPr>
          <a:xfrm>
            <a:off x="3093241" y="84118"/>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Requirements</a:t>
            </a:r>
          </a:p>
        </p:txBody>
      </p:sp>
      <p:cxnSp>
        <p:nvCxnSpPr>
          <p:cNvPr id="4" name="Straight Arrow Connector 3">
            <a:extLst>
              <a:ext uri="{FF2B5EF4-FFF2-40B4-BE49-F238E27FC236}">
                <a16:creationId xmlns:a16="http://schemas.microsoft.com/office/drawing/2014/main" id="{94289437-09AD-8C89-32C4-F0FA37FEEB8A}"/>
              </a:ext>
            </a:extLst>
          </p:cNvPr>
          <p:cNvCxnSpPr/>
          <p:nvPr/>
        </p:nvCxnSpPr>
        <p:spPr>
          <a:xfrm flipH="1">
            <a:off x="6443661" y="941368"/>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1305551-8FB6-389F-FA41-6AFCB704519C}"/>
              </a:ext>
            </a:extLst>
          </p:cNvPr>
          <p:cNvCxnSpPr/>
          <p:nvPr/>
        </p:nvCxnSpPr>
        <p:spPr>
          <a:xfrm>
            <a:off x="1814511" y="1369992"/>
            <a:ext cx="9058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2DDBFC9-C745-B5BB-3547-A568BEA8EF76}"/>
              </a:ext>
            </a:extLst>
          </p:cNvPr>
          <p:cNvCxnSpPr/>
          <p:nvPr/>
        </p:nvCxnSpPr>
        <p:spPr>
          <a:xfrm flipH="1">
            <a:off x="1814511" y="1369992"/>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145CCC8-B730-E331-582D-9E220D99DEE4}"/>
              </a:ext>
            </a:extLst>
          </p:cNvPr>
          <p:cNvCxnSpPr/>
          <p:nvPr/>
        </p:nvCxnSpPr>
        <p:spPr>
          <a:xfrm flipH="1">
            <a:off x="10872786" y="1341417"/>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0281CB3F-C39F-9952-1EBB-B6A4EF51BA7E}"/>
              </a:ext>
            </a:extLst>
          </p:cNvPr>
          <p:cNvSpPr/>
          <p:nvPr/>
        </p:nvSpPr>
        <p:spPr>
          <a:xfrm>
            <a:off x="285748" y="1755754"/>
            <a:ext cx="3493293" cy="500062"/>
          </a:xfrm>
          <a:prstGeom prst="rect">
            <a:avLst/>
          </a:prstGeom>
          <a:solidFill>
            <a:srgbClr val="49D2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Functional</a:t>
            </a:r>
          </a:p>
        </p:txBody>
      </p:sp>
      <p:sp>
        <p:nvSpPr>
          <p:cNvPr id="11" name="Rectangle 10">
            <a:extLst>
              <a:ext uri="{FF2B5EF4-FFF2-40B4-BE49-F238E27FC236}">
                <a16:creationId xmlns:a16="http://schemas.microsoft.com/office/drawing/2014/main" id="{992B4357-6ADF-5EBB-E9A0-B3F0A92FA379}"/>
              </a:ext>
            </a:extLst>
          </p:cNvPr>
          <p:cNvSpPr/>
          <p:nvPr/>
        </p:nvSpPr>
        <p:spPr>
          <a:xfrm>
            <a:off x="8698707" y="1755754"/>
            <a:ext cx="3493293" cy="500062"/>
          </a:xfrm>
          <a:prstGeom prst="rect">
            <a:avLst/>
          </a:prstGeom>
          <a:solidFill>
            <a:srgbClr val="49D2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Non Functional</a:t>
            </a:r>
          </a:p>
        </p:txBody>
      </p:sp>
      <p:sp>
        <p:nvSpPr>
          <p:cNvPr id="12" name="TextBox 11">
            <a:extLst>
              <a:ext uri="{FF2B5EF4-FFF2-40B4-BE49-F238E27FC236}">
                <a16:creationId xmlns:a16="http://schemas.microsoft.com/office/drawing/2014/main" id="{81DDF39F-E7B1-A553-3C26-98B64650B442}"/>
              </a:ext>
            </a:extLst>
          </p:cNvPr>
          <p:cNvSpPr txBox="1"/>
          <p:nvPr/>
        </p:nvSpPr>
        <p:spPr>
          <a:xfrm>
            <a:off x="797242" y="2527280"/>
            <a:ext cx="2874644" cy="369332"/>
          </a:xfrm>
          <a:prstGeom prst="rect">
            <a:avLst/>
          </a:prstGeom>
          <a:noFill/>
        </p:spPr>
        <p:txBody>
          <a:bodyPr wrap="square" rtlCol="0">
            <a:spAutoFit/>
          </a:bodyPr>
          <a:lstStyle/>
          <a:p>
            <a:r>
              <a:rPr lang="en-IN" dirty="0"/>
              <a:t>What the system should do</a:t>
            </a:r>
          </a:p>
        </p:txBody>
      </p:sp>
      <p:sp>
        <p:nvSpPr>
          <p:cNvPr id="13" name="TextBox 12">
            <a:extLst>
              <a:ext uri="{FF2B5EF4-FFF2-40B4-BE49-F238E27FC236}">
                <a16:creationId xmlns:a16="http://schemas.microsoft.com/office/drawing/2014/main" id="{3DE6DC3D-DF15-2685-9C93-43C8921A4CF4}"/>
              </a:ext>
            </a:extLst>
          </p:cNvPr>
          <p:cNvSpPr txBox="1"/>
          <p:nvPr/>
        </p:nvSpPr>
        <p:spPr>
          <a:xfrm>
            <a:off x="8805860" y="2456911"/>
            <a:ext cx="2874644" cy="646331"/>
          </a:xfrm>
          <a:prstGeom prst="rect">
            <a:avLst/>
          </a:prstGeom>
          <a:noFill/>
        </p:spPr>
        <p:txBody>
          <a:bodyPr wrap="square" rtlCol="0">
            <a:spAutoFit/>
          </a:bodyPr>
          <a:lstStyle/>
          <a:p>
            <a:r>
              <a:rPr lang="en-IN" dirty="0"/>
              <a:t>What the system should deal with</a:t>
            </a:r>
          </a:p>
        </p:txBody>
      </p:sp>
      <p:sp>
        <p:nvSpPr>
          <p:cNvPr id="15" name="TextBox 14">
            <a:extLst>
              <a:ext uri="{FF2B5EF4-FFF2-40B4-BE49-F238E27FC236}">
                <a16:creationId xmlns:a16="http://schemas.microsoft.com/office/drawing/2014/main" id="{591BC1E4-1063-D2DA-295D-0AD87CAAC534}"/>
              </a:ext>
            </a:extLst>
          </p:cNvPr>
          <p:cNvSpPr txBox="1"/>
          <p:nvPr/>
        </p:nvSpPr>
        <p:spPr>
          <a:xfrm>
            <a:off x="1075133" y="3072348"/>
            <a:ext cx="3854053" cy="378565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Payment (2 Step integration)</a:t>
            </a:r>
          </a:p>
          <a:p>
            <a:pPr lvl="1"/>
            <a:r>
              <a:rPr lang="en-IN" sz="2000" dirty="0">
                <a:latin typeface="Times New Roman" panose="02020603050405020304" pitchFamily="18" charset="0"/>
                <a:cs typeface="Times New Roman" panose="02020603050405020304" pitchFamily="18" charset="0"/>
              </a:rPr>
              <a:t>Payment Authorization</a:t>
            </a:r>
          </a:p>
          <a:p>
            <a:endParaRPr lang="en-IN"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Payment Capture</a:t>
            </a:r>
          </a:p>
          <a:p>
            <a:pPr lvl="1"/>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Payment – Fastlane required?</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Refund Processing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Transaction Logging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Transaction Reporting</a:t>
            </a:r>
          </a:p>
        </p:txBody>
      </p:sp>
    </p:spTree>
    <p:extLst>
      <p:ext uri="{BB962C8B-B14F-4D97-AF65-F5344CB8AC3E}">
        <p14:creationId xmlns:p14="http://schemas.microsoft.com/office/powerpoint/2010/main" val="176191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6C8623-B4AA-F71A-809D-042AB874302D}"/>
              </a:ext>
            </a:extLst>
          </p:cNvPr>
          <p:cNvSpPr/>
          <p:nvPr/>
        </p:nvSpPr>
        <p:spPr>
          <a:xfrm>
            <a:off x="4349353" y="900112"/>
            <a:ext cx="3493293" cy="500062"/>
          </a:xfrm>
          <a:prstGeom prst="rect">
            <a:avLst/>
          </a:prstGeom>
          <a:solidFill>
            <a:srgbClr val="49D2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Non Functional</a:t>
            </a:r>
          </a:p>
        </p:txBody>
      </p:sp>
      <p:sp>
        <p:nvSpPr>
          <p:cNvPr id="4" name="TextBox 3">
            <a:extLst>
              <a:ext uri="{FF2B5EF4-FFF2-40B4-BE49-F238E27FC236}">
                <a16:creationId xmlns:a16="http://schemas.microsoft.com/office/drawing/2014/main" id="{798DB701-D082-4839-42C6-4A5E8115541E}"/>
              </a:ext>
            </a:extLst>
          </p:cNvPr>
          <p:cNvSpPr txBox="1"/>
          <p:nvPr/>
        </p:nvSpPr>
        <p:spPr>
          <a:xfrm>
            <a:off x="935485" y="1628775"/>
            <a:ext cx="9700091" cy="590931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How many concurrent users?                                                              At least 200 per minute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How many refunds will be processed                                                 At least 50</a:t>
            </a:r>
          </a:p>
          <a:p>
            <a:r>
              <a:rPr lang="en-IN" dirty="0">
                <a:latin typeface="Times New Roman" panose="02020603050405020304" pitchFamily="18" charset="0"/>
                <a:cs typeface="Times New Roman" panose="02020603050405020304" pitchFamily="18" charset="0"/>
              </a:rPr>
              <a:t>Per day?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How much transaction throughput?                                                    At least 500 per minute</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is the target payment authorization response time?</a:t>
            </a:r>
            <a:r>
              <a:rPr lang="en-IN" dirty="0">
                <a:latin typeface="Times New Roman" panose="02020603050405020304" pitchFamily="18" charset="0"/>
                <a:cs typeface="Times New Roman" panose="02020603050405020304" pitchFamily="18" charset="0"/>
              </a:rPr>
              <a:t>                  &lt; 2 Seconds</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is the required system availability?</a:t>
            </a:r>
            <a:r>
              <a:rPr lang="en-IN" dirty="0">
                <a:latin typeface="Times New Roman" panose="02020603050405020304" pitchFamily="18" charset="0"/>
                <a:cs typeface="Times New Roman" panose="02020603050405020304" pitchFamily="18" charset="0"/>
              </a:rPr>
              <a:t>                                           99.99%</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quickly should refunds be processed?</a:t>
            </a:r>
            <a:r>
              <a:rPr lang="en-IN" dirty="0">
                <a:latin typeface="Times New Roman" panose="02020603050405020304" pitchFamily="18" charset="0"/>
                <a:cs typeface="Times New Roman" panose="02020603050405020304" pitchFamily="18" charset="0"/>
              </a:rPr>
              <a:t>                                        &lt; 1 hour</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Which transactions need to be logged?                                               All transactions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many years these data has to be stored?                                     As per GDPR</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38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6C8623-B4AA-F71A-809D-042AB874302D}"/>
              </a:ext>
            </a:extLst>
          </p:cNvPr>
          <p:cNvSpPr/>
          <p:nvPr/>
        </p:nvSpPr>
        <p:spPr>
          <a:xfrm>
            <a:off x="4349353" y="900112"/>
            <a:ext cx="3493293" cy="500062"/>
          </a:xfrm>
          <a:prstGeom prst="rect">
            <a:avLst/>
          </a:prstGeom>
          <a:solidFill>
            <a:srgbClr val="49D2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Non Functional</a:t>
            </a:r>
          </a:p>
        </p:txBody>
      </p:sp>
      <p:sp>
        <p:nvSpPr>
          <p:cNvPr id="4" name="TextBox 3">
            <a:extLst>
              <a:ext uri="{FF2B5EF4-FFF2-40B4-BE49-F238E27FC236}">
                <a16:creationId xmlns:a16="http://schemas.microsoft.com/office/drawing/2014/main" id="{798DB701-D082-4839-42C6-4A5E8115541E}"/>
              </a:ext>
            </a:extLst>
          </p:cNvPr>
          <p:cNvSpPr txBox="1"/>
          <p:nvPr/>
        </p:nvSpPr>
        <p:spPr>
          <a:xfrm>
            <a:off x="796628" y="1720840"/>
            <a:ext cx="11392862" cy="34163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How scalable should the system be?                              Scalable to handle a </a:t>
            </a:r>
            <a:r>
              <a:rPr lang="en-US" b="1" dirty="0">
                <a:latin typeface="Times New Roman" panose="02020603050405020304" pitchFamily="18" charset="0"/>
                <a:cs typeface="Times New Roman" panose="02020603050405020304" pitchFamily="18" charset="0"/>
              </a:rPr>
              <a:t>50% increase</a:t>
            </a:r>
            <a:r>
              <a:rPr lang="en-US" dirty="0">
                <a:latin typeface="Times New Roman" panose="02020603050405020304" pitchFamily="18" charset="0"/>
                <a:cs typeface="Times New Roman" panose="02020603050405020304" pitchFamily="18" charset="0"/>
              </a:rPr>
              <a:t> in peak transaction load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is the acceptable error rate for transactions?        &lt; 0.5%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Which security standards must be followed?                 must comply with </a:t>
            </a:r>
            <a:r>
              <a:rPr lang="en-US" b="1" dirty="0">
                <a:latin typeface="Times New Roman" panose="02020603050405020304" pitchFamily="18" charset="0"/>
                <a:cs typeface="Times New Roman" panose="02020603050405020304" pitchFamily="18" charset="0"/>
              </a:rPr>
              <a:t>PCI DSS</a:t>
            </a:r>
            <a:r>
              <a:rPr lang="en-US" dirty="0">
                <a:latin typeface="Times New Roman" panose="02020603050405020304" pitchFamily="18" charset="0"/>
                <a:cs typeface="Times New Roman" panose="02020603050405020304" pitchFamily="18" charset="0"/>
              </a:rPr>
              <a:t> and implement </a:t>
            </a:r>
            <a:r>
              <a:rPr lang="en-US" b="1" dirty="0">
                <a:latin typeface="Times New Roman" panose="02020603050405020304" pitchFamily="18" charset="0"/>
                <a:cs typeface="Times New Roman" panose="02020603050405020304" pitchFamily="18" charset="0"/>
              </a:rPr>
              <a:t>SSL/TLS encryption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should data backups be performed?                    </a:t>
            </a:r>
            <a:r>
              <a:rPr lang="en-IN" b="1" dirty="0">
                <a:latin typeface="Times New Roman" panose="02020603050405020304" pitchFamily="18" charset="0"/>
                <a:cs typeface="Times New Roman" panose="02020603050405020304" pitchFamily="18" charset="0"/>
              </a:rPr>
              <a:t>at least 30 days</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is the disaster recovery objective?                       recovery time objective (RTO) of </a:t>
            </a:r>
            <a:r>
              <a:rPr lang="en-US" b="1" dirty="0">
                <a:latin typeface="Times New Roman" panose="02020603050405020304" pitchFamily="18" charset="0"/>
                <a:cs typeface="Times New Roman" panose="02020603050405020304" pitchFamily="18" charset="0"/>
              </a:rPr>
              <a:t>less than 1 hour</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41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D25F74-F54D-C2EA-FDAB-C98513E46A46}"/>
              </a:ext>
            </a:extLst>
          </p:cNvPr>
          <p:cNvSpPr txBox="1"/>
          <p:nvPr/>
        </p:nvSpPr>
        <p:spPr>
          <a:xfrm>
            <a:off x="946547" y="576948"/>
            <a:ext cx="9726216" cy="8956298"/>
          </a:xfrm>
          <a:prstGeom prst="rect">
            <a:avLst/>
          </a:prstGeom>
          <a:noFill/>
        </p:spPr>
        <p:txBody>
          <a:bodyPr wrap="square">
            <a:spAutoFit/>
          </a:bodyPr>
          <a:lstStyle/>
          <a:p>
            <a:pPr algn="just"/>
            <a:r>
              <a:rPr lang="en-US" sz="2400" b="1" dirty="0">
                <a:latin typeface="Aptos" panose="020B0004020202020204" pitchFamily="34" charset="0"/>
              </a:rPr>
              <a:t>Client’s Current Payment Landscape:</a:t>
            </a:r>
          </a:p>
          <a:p>
            <a:pPr algn="just"/>
            <a:endParaRPr lang="en-US" sz="2000" dirty="0">
              <a:latin typeface="Aptos" panose="020B0004020202020204" pitchFamily="34" charset="0"/>
            </a:endParaRPr>
          </a:p>
          <a:p>
            <a:pPr algn="just"/>
            <a:r>
              <a:rPr lang="en-US" sz="2000" dirty="0">
                <a:latin typeface="Aptos" panose="020B0004020202020204" pitchFamily="34" charset="0"/>
              </a:rPr>
              <a:t>Assuming Client’s payment gateway has following:</a:t>
            </a:r>
          </a:p>
          <a:p>
            <a:pPr algn="just"/>
            <a:endParaRPr lang="en-US" sz="2000" b="1" dirty="0">
              <a:latin typeface="Aptos" panose="020B0004020202020204" pitchFamily="34" charset="0"/>
            </a:endParaRPr>
          </a:p>
          <a:p>
            <a:pPr marL="342900" indent="-342900" algn="just">
              <a:buFont typeface="Arial" panose="020B0604020202020204" pitchFamily="34" charset="0"/>
              <a:buChar char="•"/>
            </a:pPr>
            <a:r>
              <a:rPr lang="en-US" sz="2000" dirty="0">
                <a:latin typeface="Aptos" panose="020B0004020202020204" pitchFamily="34" charset="0"/>
              </a:rPr>
              <a:t>Handling various payment methods including credit cards, debit cards, Internet Banking</a:t>
            </a:r>
          </a:p>
          <a:p>
            <a:pPr algn="just"/>
            <a:endParaRPr lang="en-US"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Has API interaction with VISA, MasterCard and other payment interfaces for direct debit from bank account.</a:t>
            </a:r>
          </a:p>
          <a:p>
            <a:pPr marL="342900" indent="-342900" algn="just">
              <a:buFont typeface="Arial" panose="020B0604020202020204" pitchFamily="34" charset="0"/>
              <a:buChar char="•"/>
            </a:pPr>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Has custom data management to store transaction history</a:t>
            </a:r>
          </a:p>
          <a:p>
            <a:pPr marL="342900" indent="-342900" algn="just">
              <a:buFont typeface="Arial" panose="020B0604020202020204" pitchFamily="34" charset="0"/>
              <a:buChar char="•"/>
            </a:pPr>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Fraud Detection</a:t>
            </a:r>
          </a:p>
          <a:p>
            <a:pPr marL="342900" indent="-342900" algn="just">
              <a:buFont typeface="Arial" panose="020B0604020202020204" pitchFamily="34" charset="0"/>
              <a:buChar char="•"/>
            </a:pPr>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Reporting of transaction for any metric analysis</a:t>
            </a:r>
          </a:p>
          <a:p>
            <a:pPr marL="342900" indent="-342900" algn="just">
              <a:buFont typeface="Arial" panose="020B0604020202020204" pitchFamily="34" charset="0"/>
              <a:buChar char="•"/>
            </a:pPr>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Cancellation Page when payment is cancelled or authorization is denied by payment provider.</a:t>
            </a:r>
          </a:p>
          <a:p>
            <a:pPr algn="just"/>
            <a:endParaRPr lang="en-IN" sz="20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b="1" dirty="0">
              <a:latin typeface="Aptos" panose="020B0004020202020204" pitchFamily="34" charset="0"/>
            </a:endParaRPr>
          </a:p>
          <a:p>
            <a:pPr algn="just"/>
            <a:endParaRPr lang="en-US" sz="2400" b="1" dirty="0">
              <a:latin typeface="Aptos" panose="020B0004020202020204" pitchFamily="34" charset="0"/>
            </a:endParaRPr>
          </a:p>
          <a:p>
            <a:pPr algn="just"/>
            <a:endParaRPr lang="en-IN" sz="2400" b="1" dirty="0">
              <a:latin typeface="Aptos" panose="020B0004020202020204" pitchFamily="34" charset="0"/>
            </a:endParaRPr>
          </a:p>
        </p:txBody>
      </p:sp>
    </p:spTree>
    <p:extLst>
      <p:ext uri="{BB962C8B-B14F-4D97-AF65-F5344CB8AC3E}">
        <p14:creationId xmlns:p14="http://schemas.microsoft.com/office/powerpoint/2010/main" val="193548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2036</Words>
  <Application>Microsoft Office PowerPoint</Application>
  <PresentationFormat>Widescreen</PresentationFormat>
  <Paragraphs>416</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Aptos</vt:lpstr>
      <vt:lpstr>Arial</vt:lpstr>
      <vt:lpstr>Arial Black</vt:lpstr>
      <vt:lpstr>Bahnschrift</vt:lpstr>
      <vt:lpstr>Calibri</vt:lpstr>
      <vt:lpstr>Calibri Light</vt:lpstr>
      <vt:lpstr>Imprint MT Shadow</vt:lpstr>
      <vt:lpstr>Times New Roman</vt:lpstr>
      <vt:lpstr>Office Theme</vt:lpstr>
      <vt:lpstr>PayPal as payment method</vt:lpstr>
      <vt:lpstr>Case Study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Sujatha Kannan</dc:creator>
  <cp:lastModifiedBy>Sujatha Kannan</cp:lastModifiedBy>
  <cp:revision>4</cp:revision>
  <dcterms:created xsi:type="dcterms:W3CDTF">2024-08-26T14:51:48Z</dcterms:created>
  <dcterms:modified xsi:type="dcterms:W3CDTF">2024-08-31T11:17:34Z</dcterms:modified>
</cp:coreProperties>
</file>