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385D-87B3-45DF-90AA-D2ABEB3D8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1D80E-E304-44A6-9139-42ADD9F8B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2EED8-05EE-4AB0-8623-75195CD4A7DD}"/>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1714B85B-1A73-49B6-A7F7-9C440E447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14620-4DA0-4B5A-9838-F930B81AF9EC}"/>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397740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DBBE-ACDA-458D-A4E7-B18D16030B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91E7FC-14F2-4616-84D7-70B81F029F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A1810-154E-4AF1-8B86-1403CB671110}"/>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530AB247-DC27-4351-9492-E5E26DFDF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A4D4C-7725-4AD4-9752-3544C607E94A}"/>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21767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CBD32-E513-49C4-A5D0-5320E8439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C3CFD-1E0A-4F8D-81C2-EDDD0BD987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201B3-08EC-4D3F-A7F4-48A19C92AF33}"/>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8E5DBCAF-E87E-44A1-9883-3444C3345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E9507-65F2-4E23-9886-FADADDB3BE0F}"/>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333058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D30A-289B-44C9-9EBB-09DE19DD5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51644-9E6F-4C77-9D2B-1130A44A95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90EFD-7944-4CFA-9FA0-55230A6DD5AE}"/>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6CE9EAB0-6F89-46D3-8D26-AAF16E1F0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FBB6-2505-44EE-8D29-56090F4C8812}"/>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141292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1813-31A4-4E66-A4E3-E9120B48A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EC781-E3CE-4882-B2D3-9112031C7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D988E4-D6F1-452A-B47B-2C46C0901397}"/>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F330FC35-7531-4D28-9511-9A3647B59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BE616-AA6E-42E4-9A47-7C394A841FF1}"/>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309602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A1B3-5348-4088-B32F-A4F18BF0E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E93FC-DEA6-46DC-8F1F-70EA212D47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CF6EF-9E25-48DD-B50B-59C4A90A8A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0729A6-5406-47B2-BDAA-2ED105AFA41A}"/>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6" name="Footer Placeholder 5">
            <a:extLst>
              <a:ext uri="{FF2B5EF4-FFF2-40B4-BE49-F238E27FC236}">
                <a16:creationId xmlns:a16="http://schemas.microsoft.com/office/drawing/2014/main" id="{A48B3C33-DAA7-4F92-855E-53470CE36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0A7F2-8251-493E-8875-3EB97AC5117B}"/>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358165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3306-B8A2-470B-83B8-FBFFA9350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97553-2DFC-455E-A289-1EDE6DB71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BC0093-5B8F-4FB0-934E-152E4CF324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7336CC-ADB6-49BD-983E-58164E176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2696D9-6F69-45CD-BA27-A32E1BE1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0CB1C-636D-419A-AA64-82EB90CA634D}"/>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8" name="Footer Placeholder 7">
            <a:extLst>
              <a:ext uri="{FF2B5EF4-FFF2-40B4-BE49-F238E27FC236}">
                <a16:creationId xmlns:a16="http://schemas.microsoft.com/office/drawing/2014/main" id="{219321F0-3A76-44DB-BB9F-D796C044A9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21C4B-4C94-439E-AC8E-4D8958FC9755}"/>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375914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9B94-C514-4B62-976B-80ACDCC78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D82858-AE86-493C-A487-D8170DEC7D5A}"/>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4" name="Footer Placeholder 3">
            <a:extLst>
              <a:ext uri="{FF2B5EF4-FFF2-40B4-BE49-F238E27FC236}">
                <a16:creationId xmlns:a16="http://schemas.microsoft.com/office/drawing/2014/main" id="{5D9224F1-8A58-4F5B-8EB3-11673C74D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8898D-ECDE-49A5-8413-A3AA7667FAC3}"/>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193286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7C906-BA4D-4C2C-80D9-1B1E51BF2154}"/>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3" name="Footer Placeholder 2">
            <a:extLst>
              <a:ext uri="{FF2B5EF4-FFF2-40B4-BE49-F238E27FC236}">
                <a16:creationId xmlns:a16="http://schemas.microsoft.com/office/drawing/2014/main" id="{E93D8EF9-9CB3-407E-B37D-377663942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65AAB-AADA-4C5A-842E-18BF7392C81D}"/>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407085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2B6-4272-48F8-B02B-DFD4AA42F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26C23-3256-4C97-9609-844A16C78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54842-80AC-4F2F-8C0F-0AE719165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E61DA3-38B5-45AA-9EE5-A1DB21E1F2C5}"/>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6" name="Footer Placeholder 5">
            <a:extLst>
              <a:ext uri="{FF2B5EF4-FFF2-40B4-BE49-F238E27FC236}">
                <a16:creationId xmlns:a16="http://schemas.microsoft.com/office/drawing/2014/main" id="{46A4239E-A436-4AFB-8C5E-EF3610042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27507-D044-4664-AB22-DDEDE91714BA}"/>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40244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6C5D-E153-41C5-B4D4-53283F276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D69E6-D481-432E-BE33-07D36069B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120E03-DD18-41A6-9246-884966E14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3625D8-55A7-4347-9D0E-D082B57B8E10}"/>
              </a:ext>
            </a:extLst>
          </p:cNvPr>
          <p:cNvSpPr>
            <a:spLocks noGrp="1"/>
          </p:cNvSpPr>
          <p:nvPr>
            <p:ph type="dt" sz="half" idx="10"/>
          </p:nvPr>
        </p:nvSpPr>
        <p:spPr/>
        <p:txBody>
          <a:bodyPr/>
          <a:lstStyle/>
          <a:p>
            <a:fld id="{131473A8-64BA-4833-B904-E419088E74D7}" type="datetimeFigureOut">
              <a:rPr lang="en-US" smtClean="0"/>
              <a:t>2/10/2018</a:t>
            </a:fld>
            <a:endParaRPr lang="en-US"/>
          </a:p>
        </p:txBody>
      </p:sp>
      <p:sp>
        <p:nvSpPr>
          <p:cNvPr id="6" name="Footer Placeholder 5">
            <a:extLst>
              <a:ext uri="{FF2B5EF4-FFF2-40B4-BE49-F238E27FC236}">
                <a16:creationId xmlns:a16="http://schemas.microsoft.com/office/drawing/2014/main" id="{175848F2-23C8-4E87-9ED9-87EDF0F05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A2E06-2655-40E7-9E8B-ADEC038A418F}"/>
              </a:ext>
            </a:extLst>
          </p:cNvPr>
          <p:cNvSpPr>
            <a:spLocks noGrp="1"/>
          </p:cNvSpPr>
          <p:nvPr>
            <p:ph type="sldNum" sz="quarter" idx="12"/>
          </p:nvPr>
        </p:nvSpPr>
        <p:spPr/>
        <p:txBody>
          <a:bodyPr/>
          <a:lstStyle/>
          <a:p>
            <a:fld id="{5295C32C-A0A7-480A-B383-B3F8053C987A}" type="slidenum">
              <a:rPr lang="en-US" smtClean="0"/>
              <a:t>‹#›</a:t>
            </a:fld>
            <a:endParaRPr lang="en-US"/>
          </a:p>
        </p:txBody>
      </p:sp>
    </p:spTree>
    <p:extLst>
      <p:ext uri="{BB962C8B-B14F-4D97-AF65-F5344CB8AC3E}">
        <p14:creationId xmlns:p14="http://schemas.microsoft.com/office/powerpoint/2010/main" val="70017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249B9-4611-4962-91B4-6BEE825F4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14107-8DEB-4E4B-8EAE-1DF4CA90A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8434A-685A-4C1D-89F3-128553E84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473A8-64BA-4833-B904-E419088E74D7}" type="datetimeFigureOut">
              <a:rPr lang="en-US" smtClean="0"/>
              <a:t>2/10/2018</a:t>
            </a:fld>
            <a:endParaRPr lang="en-US"/>
          </a:p>
        </p:txBody>
      </p:sp>
      <p:sp>
        <p:nvSpPr>
          <p:cNvPr id="5" name="Footer Placeholder 4">
            <a:extLst>
              <a:ext uri="{FF2B5EF4-FFF2-40B4-BE49-F238E27FC236}">
                <a16:creationId xmlns:a16="http://schemas.microsoft.com/office/drawing/2014/main" id="{99EC786F-9EB6-4866-BDC0-213DA2BEC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E759B7-D403-46E0-BDD0-7F05EEAF5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5C32C-A0A7-480A-B383-B3F8053C987A}" type="slidenum">
              <a:rPr lang="en-US" smtClean="0"/>
              <a:t>‹#›</a:t>
            </a:fld>
            <a:endParaRPr lang="en-US"/>
          </a:p>
        </p:txBody>
      </p:sp>
    </p:spTree>
    <p:extLst>
      <p:ext uri="{BB962C8B-B14F-4D97-AF65-F5344CB8AC3E}">
        <p14:creationId xmlns:p14="http://schemas.microsoft.com/office/powerpoint/2010/main" val="997387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 TargetMode="External"/><Relationship Id="rId2" Type="http://schemas.openxmlformats.org/officeDocument/2006/relationships/hyperlink" Target="https://www.visualstudio.com/downloads/" TargetMode="External"/><Relationship Id="rId1" Type="http://schemas.openxmlformats.org/officeDocument/2006/relationships/slideLayout" Target="../slideLayouts/slideLayout2.xml"/><Relationship Id="rId4" Type="http://schemas.openxmlformats.org/officeDocument/2006/relationships/hyperlink" Target="http://www.tableau.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dc.gov/cancer/breast/statistics/state.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HMTSiAkJdRo" TargetMode="External"/><Relationship Id="rId2" Type="http://schemas.openxmlformats.org/officeDocument/2006/relationships/hyperlink" Target="https://github.com/sujathakestur/Data-Management-and-Masking" TargetMode="External"/><Relationship Id="rId1" Type="http://schemas.openxmlformats.org/officeDocument/2006/relationships/slideLayout" Target="../slideLayouts/slideLayout2.xml"/><Relationship Id="rId5" Type="http://schemas.openxmlformats.org/officeDocument/2006/relationships/hyperlink" Target="https://youtu.be/g72kE7V34pw" TargetMode="External"/><Relationship Id="rId4" Type="http://schemas.openxmlformats.org/officeDocument/2006/relationships/hyperlink" Target="https://youtu.be/ZOaRrkYNng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hallenge.gov/challenge/patient-matching-algorithm-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61DF-482C-4594-B4AA-03519871F509}"/>
              </a:ext>
            </a:extLst>
          </p:cNvPr>
          <p:cNvSpPr>
            <a:spLocks noGrp="1"/>
          </p:cNvSpPr>
          <p:nvPr>
            <p:ph type="ctrTitle"/>
          </p:nvPr>
        </p:nvSpPr>
        <p:spPr/>
        <p:txBody>
          <a:bodyPr/>
          <a:lstStyle/>
          <a:p>
            <a:r>
              <a:rPr lang="en-US" dirty="0"/>
              <a:t>Data management and masking on Azure</a:t>
            </a:r>
          </a:p>
        </p:txBody>
      </p:sp>
      <p:sp>
        <p:nvSpPr>
          <p:cNvPr id="3" name="Subtitle 2">
            <a:extLst>
              <a:ext uri="{FF2B5EF4-FFF2-40B4-BE49-F238E27FC236}">
                <a16:creationId xmlns:a16="http://schemas.microsoft.com/office/drawing/2014/main" id="{A8A14166-00C4-448E-953C-14009B79FF86}"/>
              </a:ext>
            </a:extLst>
          </p:cNvPr>
          <p:cNvSpPr>
            <a:spLocks noGrp="1"/>
          </p:cNvSpPr>
          <p:nvPr>
            <p:ph type="subTitle" idx="1"/>
          </p:nvPr>
        </p:nvSpPr>
        <p:spPr/>
        <p:txBody>
          <a:bodyPr/>
          <a:lstStyle/>
          <a:p>
            <a:r>
              <a:rPr lang="en-US" dirty="0"/>
              <a:t>Sujatha Kestur</a:t>
            </a:r>
          </a:p>
        </p:txBody>
      </p:sp>
    </p:spTree>
    <p:extLst>
      <p:ext uri="{BB962C8B-B14F-4D97-AF65-F5344CB8AC3E}">
        <p14:creationId xmlns:p14="http://schemas.microsoft.com/office/powerpoint/2010/main" val="166172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BF0-2606-49FA-B7A6-496FAEA231CA}"/>
              </a:ext>
            </a:extLst>
          </p:cNvPr>
          <p:cNvSpPr>
            <a:spLocks noGrp="1"/>
          </p:cNvSpPr>
          <p:nvPr>
            <p:ph type="title"/>
          </p:nvPr>
        </p:nvSpPr>
        <p:spPr/>
        <p:txBody>
          <a:bodyPr/>
          <a:lstStyle/>
          <a:p>
            <a:pPr algn="ctr"/>
            <a:r>
              <a:rPr lang="en-US" dirty="0"/>
              <a:t>Data Set(contd..)</a:t>
            </a:r>
          </a:p>
        </p:txBody>
      </p:sp>
      <p:sp>
        <p:nvSpPr>
          <p:cNvPr id="3" name="Content Placeholder 2">
            <a:extLst>
              <a:ext uri="{FF2B5EF4-FFF2-40B4-BE49-F238E27FC236}">
                <a16:creationId xmlns:a16="http://schemas.microsoft.com/office/drawing/2014/main" id="{6A8DDAAF-584F-4520-BFA0-5BE641E10292}"/>
              </a:ext>
            </a:extLst>
          </p:cNvPr>
          <p:cNvSpPr>
            <a:spLocks noGrp="1"/>
          </p:cNvSpPr>
          <p:nvPr>
            <p:ph idx="1"/>
          </p:nvPr>
        </p:nvSpPr>
        <p:spPr/>
        <p:txBody>
          <a:bodyPr/>
          <a:lstStyle/>
          <a:p>
            <a:r>
              <a:rPr lang="en-US" dirty="0"/>
              <a:t>The public dataset was close to 2 million records. This was cleansed to remove NULL last and first names, NULL date of birth, NULL SSN, NULL MRN and NULL phone numbers</a:t>
            </a:r>
          </a:p>
          <a:p>
            <a:r>
              <a:rPr lang="en-US" dirty="0"/>
              <a:t>The final data that was loaded into the </a:t>
            </a:r>
            <a:r>
              <a:rPr lang="en-US" dirty="0" err="1"/>
              <a:t>sql</a:t>
            </a:r>
            <a:r>
              <a:rPr lang="en-US" dirty="0"/>
              <a:t> server table was 42719 </a:t>
            </a:r>
          </a:p>
          <a:p>
            <a:r>
              <a:rPr lang="en-US" dirty="0"/>
              <a:t>A RACE/ETHNICITY column was added into the patient table to enable to run statistics on the number of breast cancer detections by race</a:t>
            </a:r>
          </a:p>
        </p:txBody>
      </p:sp>
    </p:spTree>
    <p:extLst>
      <p:ext uri="{BB962C8B-B14F-4D97-AF65-F5344CB8AC3E}">
        <p14:creationId xmlns:p14="http://schemas.microsoft.com/office/powerpoint/2010/main" val="108512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90DC-8D67-44BA-B32C-51AB9D8CD4E9}"/>
              </a:ext>
            </a:extLst>
          </p:cNvPr>
          <p:cNvSpPr>
            <a:spLocks noGrp="1"/>
          </p:cNvSpPr>
          <p:nvPr>
            <p:ph type="title"/>
          </p:nvPr>
        </p:nvSpPr>
        <p:spPr/>
        <p:txBody>
          <a:bodyPr/>
          <a:lstStyle/>
          <a:p>
            <a:pPr algn="ctr"/>
            <a:r>
              <a:rPr lang="en-US" dirty="0"/>
              <a:t>Technology and Software</a:t>
            </a:r>
          </a:p>
        </p:txBody>
      </p:sp>
      <p:sp>
        <p:nvSpPr>
          <p:cNvPr id="3" name="Content Placeholder 2">
            <a:extLst>
              <a:ext uri="{FF2B5EF4-FFF2-40B4-BE49-F238E27FC236}">
                <a16:creationId xmlns:a16="http://schemas.microsoft.com/office/drawing/2014/main" id="{5BC70A46-6A4B-4388-8C5C-4C68787EDD69}"/>
              </a:ext>
            </a:extLst>
          </p:cNvPr>
          <p:cNvSpPr>
            <a:spLocks noGrp="1"/>
          </p:cNvSpPr>
          <p:nvPr>
            <p:ph idx="1"/>
          </p:nvPr>
        </p:nvSpPr>
        <p:spPr/>
        <p:txBody>
          <a:bodyPr>
            <a:normAutofit fontScale="85000" lnSpcReduction="20000"/>
          </a:bodyPr>
          <a:lstStyle/>
          <a:p>
            <a:r>
              <a:rPr lang="en-US" dirty="0"/>
              <a:t>Visual studio 2017</a:t>
            </a:r>
          </a:p>
          <a:p>
            <a:pPr lvl="1"/>
            <a:r>
              <a:rPr lang="en-US" dirty="0"/>
              <a:t>Is used to develop a console application for data movement between the storage blob and the </a:t>
            </a:r>
            <a:r>
              <a:rPr lang="en-US" dirty="0" err="1"/>
              <a:t>sql</a:t>
            </a:r>
            <a:r>
              <a:rPr lang="en-US" dirty="0"/>
              <a:t> server tables</a:t>
            </a:r>
          </a:p>
          <a:p>
            <a:pPr lvl="1"/>
            <a:r>
              <a:rPr lang="en-US" dirty="0"/>
              <a:t>Can be downloaded from </a:t>
            </a:r>
            <a:r>
              <a:rPr lang="en-US" dirty="0">
                <a:hlinkClick r:id="rId2"/>
              </a:rPr>
              <a:t>https://www.visualstudio.com/downloads/</a:t>
            </a:r>
            <a:endParaRPr lang="en-US" dirty="0"/>
          </a:p>
          <a:p>
            <a:r>
              <a:rPr lang="en-US" dirty="0"/>
              <a:t>SQL Server management studio 2017</a:t>
            </a:r>
          </a:p>
          <a:p>
            <a:pPr lvl="1"/>
            <a:r>
              <a:rPr lang="en-US" dirty="0"/>
              <a:t>Is used in the project to connect to the </a:t>
            </a:r>
            <a:r>
              <a:rPr lang="en-US" dirty="0" err="1"/>
              <a:t>sql</a:t>
            </a:r>
            <a:r>
              <a:rPr lang="en-US" dirty="0"/>
              <a:t> server hosted on cloud. </a:t>
            </a:r>
          </a:p>
          <a:p>
            <a:pPr lvl="1"/>
            <a:r>
              <a:rPr lang="en-US" dirty="0"/>
              <a:t>Can be downloaded from </a:t>
            </a:r>
            <a:r>
              <a:rPr lang="en-US" dirty="0">
                <a:hlinkClick r:id="rId3"/>
              </a:rPr>
              <a:t>https://docs.microsoft.com/en-us/sql/ssms/download-sql-server-management-studio-ssms</a:t>
            </a:r>
            <a:endParaRPr lang="en-US" dirty="0"/>
          </a:p>
          <a:p>
            <a:r>
              <a:rPr lang="en-US" dirty="0"/>
              <a:t>Oracle 12</a:t>
            </a:r>
          </a:p>
          <a:p>
            <a:pPr lvl="1"/>
            <a:r>
              <a:rPr lang="en-US" dirty="0"/>
              <a:t>Is used to cleanse the data obtained from the federal government website and to mock up the data for other tables</a:t>
            </a:r>
          </a:p>
          <a:p>
            <a:r>
              <a:rPr lang="en-US" dirty="0"/>
              <a:t>Tableau 10.5</a:t>
            </a:r>
          </a:p>
          <a:p>
            <a:pPr lvl="1"/>
            <a:r>
              <a:rPr lang="en-US" dirty="0"/>
              <a:t>Used for data visualization</a:t>
            </a:r>
          </a:p>
          <a:p>
            <a:pPr lvl="1"/>
            <a:r>
              <a:rPr lang="en-US" dirty="0"/>
              <a:t>Can be downloaded from </a:t>
            </a:r>
            <a:r>
              <a:rPr lang="en-US" dirty="0">
                <a:hlinkClick r:id="rId4"/>
              </a:rPr>
              <a:t>www.tableau.com</a:t>
            </a: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8671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0995-955E-4747-9376-D8888A733B00}"/>
              </a:ext>
            </a:extLst>
          </p:cNvPr>
          <p:cNvSpPr>
            <a:spLocks noGrp="1"/>
          </p:cNvSpPr>
          <p:nvPr>
            <p:ph type="title"/>
          </p:nvPr>
        </p:nvSpPr>
        <p:spPr/>
        <p:txBody>
          <a:bodyPr/>
          <a:lstStyle/>
          <a:p>
            <a:pPr algn="ctr"/>
            <a:r>
              <a:rPr lang="en-US" dirty="0"/>
              <a:t>Process Overview</a:t>
            </a:r>
          </a:p>
        </p:txBody>
      </p:sp>
      <p:sp>
        <p:nvSpPr>
          <p:cNvPr id="3" name="Content Placeholder 2">
            <a:extLst>
              <a:ext uri="{FF2B5EF4-FFF2-40B4-BE49-F238E27FC236}">
                <a16:creationId xmlns:a16="http://schemas.microsoft.com/office/drawing/2014/main" id="{61929E4C-CA77-426B-A45C-679768441973}"/>
              </a:ext>
            </a:extLst>
          </p:cNvPr>
          <p:cNvSpPr>
            <a:spLocks noGrp="1"/>
          </p:cNvSpPr>
          <p:nvPr>
            <p:ph idx="1"/>
          </p:nvPr>
        </p:nvSpPr>
        <p:spPr/>
        <p:txBody>
          <a:bodyPr>
            <a:normAutofit lnSpcReduction="10000"/>
          </a:bodyPr>
          <a:lstStyle/>
          <a:p>
            <a:r>
              <a:rPr lang="en-US" dirty="0"/>
              <a:t>Create a resource group on cloud to hold all the relevant components for your project/application</a:t>
            </a:r>
          </a:p>
          <a:p>
            <a:r>
              <a:rPr lang="en-US" dirty="0"/>
              <a:t>Create a SQL server and a </a:t>
            </a:r>
            <a:r>
              <a:rPr lang="en-US" dirty="0" err="1"/>
              <a:t>sql</a:t>
            </a:r>
            <a:r>
              <a:rPr lang="en-US" dirty="0"/>
              <a:t> database</a:t>
            </a:r>
          </a:p>
          <a:p>
            <a:r>
              <a:rPr lang="en-US" dirty="0"/>
              <a:t>Create tables and users in the </a:t>
            </a:r>
            <a:r>
              <a:rPr lang="en-US" dirty="0" err="1"/>
              <a:t>sql</a:t>
            </a:r>
            <a:r>
              <a:rPr lang="en-US" dirty="0"/>
              <a:t> database</a:t>
            </a:r>
          </a:p>
          <a:p>
            <a:r>
              <a:rPr lang="en-US" dirty="0"/>
              <a:t>Create a Azure storage account and container to hold your flat files</a:t>
            </a:r>
          </a:p>
          <a:p>
            <a:r>
              <a:rPr lang="en-US" dirty="0"/>
              <a:t>Create a </a:t>
            </a:r>
            <a:r>
              <a:rPr lang="en-US" dirty="0" err="1"/>
              <a:t>.Net</a:t>
            </a:r>
            <a:r>
              <a:rPr lang="en-US" dirty="0"/>
              <a:t> console application which creates a azure data factory to move the data from the flat files in the container to the tables on the database</a:t>
            </a:r>
          </a:p>
          <a:p>
            <a:r>
              <a:rPr lang="en-US" dirty="0"/>
              <a:t>Mask the data for required users on the </a:t>
            </a:r>
            <a:r>
              <a:rPr lang="en-US" dirty="0" err="1"/>
              <a:t>sql</a:t>
            </a:r>
            <a:r>
              <a:rPr lang="en-US" dirty="0"/>
              <a:t> server</a:t>
            </a:r>
          </a:p>
          <a:p>
            <a:r>
              <a:rPr lang="en-US" dirty="0"/>
              <a:t>Show the data visualization</a:t>
            </a:r>
          </a:p>
          <a:p>
            <a:endParaRPr lang="en-US" dirty="0"/>
          </a:p>
        </p:txBody>
      </p:sp>
    </p:spTree>
    <p:extLst>
      <p:ext uri="{BB962C8B-B14F-4D97-AF65-F5344CB8AC3E}">
        <p14:creationId xmlns:p14="http://schemas.microsoft.com/office/powerpoint/2010/main" val="109620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C6B9-3998-4BE8-8A28-069BFDB05FD1}"/>
              </a:ext>
            </a:extLst>
          </p:cNvPr>
          <p:cNvSpPr>
            <a:spLocks noGrp="1"/>
          </p:cNvSpPr>
          <p:nvPr>
            <p:ph type="title"/>
          </p:nvPr>
        </p:nvSpPr>
        <p:spPr/>
        <p:txBody>
          <a:bodyPr/>
          <a:lstStyle/>
          <a:p>
            <a:pPr algn="ctr"/>
            <a:r>
              <a:rPr lang="en-US" dirty="0"/>
              <a:t>Code Overview</a:t>
            </a:r>
          </a:p>
        </p:txBody>
      </p:sp>
      <p:sp>
        <p:nvSpPr>
          <p:cNvPr id="3" name="Content Placeholder 2">
            <a:extLst>
              <a:ext uri="{FF2B5EF4-FFF2-40B4-BE49-F238E27FC236}">
                <a16:creationId xmlns:a16="http://schemas.microsoft.com/office/drawing/2014/main" id="{23F359AC-B627-4908-BBDB-2236CCDEC984}"/>
              </a:ext>
            </a:extLst>
          </p:cNvPr>
          <p:cNvSpPr>
            <a:spLocks noGrp="1"/>
          </p:cNvSpPr>
          <p:nvPr>
            <p:ph idx="1"/>
          </p:nvPr>
        </p:nvSpPr>
        <p:spPr/>
        <p:txBody>
          <a:bodyPr/>
          <a:lstStyle/>
          <a:p>
            <a:r>
              <a:rPr lang="en-US" dirty="0"/>
              <a:t>Overview of steps</a:t>
            </a:r>
          </a:p>
          <a:p>
            <a:pPr lvl="1"/>
            <a:r>
              <a:rPr lang="en-US" dirty="0"/>
              <a:t>Install visual studio 2017, SQL server management studio 2017</a:t>
            </a:r>
          </a:p>
          <a:p>
            <a:pPr lvl="1"/>
            <a:r>
              <a:rPr lang="en-US" dirty="0"/>
              <a:t>Data cleansing and creating flat files – clean the data set and or mock up the data that needs to go into the database. Create delimited text files out of them</a:t>
            </a:r>
          </a:p>
          <a:p>
            <a:pPr lvl="1"/>
            <a:r>
              <a:rPr lang="en-US" dirty="0"/>
              <a:t>Create a console </a:t>
            </a:r>
            <a:r>
              <a:rPr lang="en-US" dirty="0" err="1"/>
              <a:t>.Net</a:t>
            </a:r>
            <a:r>
              <a:rPr lang="en-US" dirty="0"/>
              <a:t> application</a:t>
            </a:r>
          </a:p>
          <a:p>
            <a:pPr lvl="2"/>
            <a:r>
              <a:rPr lang="en-US" dirty="0"/>
              <a:t>The code in the </a:t>
            </a:r>
            <a:r>
              <a:rPr lang="en-US" dirty="0" err="1"/>
              <a:t>program.cs</a:t>
            </a:r>
            <a:r>
              <a:rPr lang="en-US" dirty="0"/>
              <a:t> would look like below</a:t>
            </a:r>
          </a:p>
          <a:p>
            <a:pPr marL="914400" lvl="2" indent="0">
              <a:buNone/>
            </a:pPr>
            <a:endParaRPr lang="en-US" dirty="0"/>
          </a:p>
          <a:p>
            <a:pPr lvl="2"/>
            <a:endParaRPr lang="en-US" dirty="0"/>
          </a:p>
        </p:txBody>
      </p:sp>
      <p:pic>
        <p:nvPicPr>
          <p:cNvPr id="5" name="Picture 4">
            <a:extLst>
              <a:ext uri="{FF2B5EF4-FFF2-40B4-BE49-F238E27FC236}">
                <a16:creationId xmlns:a16="http://schemas.microsoft.com/office/drawing/2014/main" id="{28FC474B-2EBD-4605-98D3-4B8A1278A80F}"/>
              </a:ext>
            </a:extLst>
          </p:cNvPr>
          <p:cNvPicPr>
            <a:picLocks noChangeAspect="1"/>
          </p:cNvPicPr>
          <p:nvPr/>
        </p:nvPicPr>
        <p:blipFill>
          <a:blip r:embed="rId2"/>
          <a:stretch>
            <a:fillRect/>
          </a:stretch>
        </p:blipFill>
        <p:spPr>
          <a:xfrm>
            <a:off x="1571444" y="4535488"/>
            <a:ext cx="4648603" cy="2139525"/>
          </a:xfrm>
          <a:prstGeom prst="rect">
            <a:avLst/>
          </a:prstGeom>
          <a:ln>
            <a:noFill/>
          </a:ln>
        </p:spPr>
      </p:pic>
    </p:spTree>
    <p:extLst>
      <p:ext uri="{BB962C8B-B14F-4D97-AF65-F5344CB8AC3E}">
        <p14:creationId xmlns:p14="http://schemas.microsoft.com/office/powerpoint/2010/main" val="114516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F09-EA50-4A21-A803-047A5D985C36}"/>
              </a:ext>
            </a:extLst>
          </p:cNvPr>
          <p:cNvSpPr>
            <a:spLocks noGrp="1"/>
          </p:cNvSpPr>
          <p:nvPr>
            <p:ph type="title"/>
          </p:nvPr>
        </p:nvSpPr>
        <p:spPr/>
        <p:txBody>
          <a:bodyPr/>
          <a:lstStyle/>
          <a:p>
            <a:pPr algn="ctr"/>
            <a:r>
              <a:rPr lang="en-US" dirty="0"/>
              <a:t>Code Overview (contd..)</a:t>
            </a:r>
          </a:p>
        </p:txBody>
      </p:sp>
      <p:sp>
        <p:nvSpPr>
          <p:cNvPr id="3" name="Content Placeholder 2">
            <a:extLst>
              <a:ext uri="{FF2B5EF4-FFF2-40B4-BE49-F238E27FC236}">
                <a16:creationId xmlns:a16="http://schemas.microsoft.com/office/drawing/2014/main" id="{8F1DBE87-1581-4BAC-B836-BAD938EC3F1F}"/>
              </a:ext>
            </a:extLst>
          </p:cNvPr>
          <p:cNvSpPr>
            <a:spLocks noGrp="1"/>
          </p:cNvSpPr>
          <p:nvPr>
            <p:ph idx="1"/>
          </p:nvPr>
        </p:nvSpPr>
        <p:spPr/>
        <p:txBody>
          <a:bodyPr/>
          <a:lstStyle/>
          <a:p>
            <a:r>
              <a:rPr lang="en-US" dirty="0"/>
              <a:t>The final out put when the program runs shows up in a console</a:t>
            </a:r>
          </a:p>
          <a:p>
            <a:pPr marL="0" indent="0">
              <a:buNone/>
            </a:pPr>
            <a:endParaRPr lang="en-US" dirty="0"/>
          </a:p>
        </p:txBody>
      </p:sp>
      <p:pic>
        <p:nvPicPr>
          <p:cNvPr id="4" name="Picture 3">
            <a:extLst>
              <a:ext uri="{FF2B5EF4-FFF2-40B4-BE49-F238E27FC236}">
                <a16:creationId xmlns:a16="http://schemas.microsoft.com/office/drawing/2014/main" id="{1B01223A-B529-4B66-92F5-3BE133227000}"/>
              </a:ext>
            </a:extLst>
          </p:cNvPr>
          <p:cNvPicPr/>
          <p:nvPr/>
        </p:nvPicPr>
        <p:blipFill>
          <a:blip r:embed="rId2"/>
          <a:stretch>
            <a:fillRect/>
          </a:stretch>
        </p:blipFill>
        <p:spPr>
          <a:xfrm>
            <a:off x="925010" y="2579161"/>
            <a:ext cx="5943600" cy="3088640"/>
          </a:xfrm>
          <a:prstGeom prst="rect">
            <a:avLst/>
          </a:prstGeom>
        </p:spPr>
      </p:pic>
    </p:spTree>
    <p:extLst>
      <p:ext uri="{BB962C8B-B14F-4D97-AF65-F5344CB8AC3E}">
        <p14:creationId xmlns:p14="http://schemas.microsoft.com/office/powerpoint/2010/main" val="23337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D04B-DCA0-463C-A429-7DB620CC9D78}"/>
              </a:ext>
            </a:extLst>
          </p:cNvPr>
          <p:cNvSpPr>
            <a:spLocks noGrp="1"/>
          </p:cNvSpPr>
          <p:nvPr>
            <p:ph type="title"/>
          </p:nvPr>
        </p:nvSpPr>
        <p:spPr/>
        <p:txBody>
          <a:bodyPr/>
          <a:lstStyle/>
          <a:p>
            <a:pPr algn="ctr"/>
            <a:r>
              <a:rPr lang="en-US" dirty="0"/>
              <a:t>Preliminary Results</a:t>
            </a:r>
          </a:p>
        </p:txBody>
      </p:sp>
      <p:sp>
        <p:nvSpPr>
          <p:cNvPr id="3" name="Content Placeholder 2">
            <a:extLst>
              <a:ext uri="{FF2B5EF4-FFF2-40B4-BE49-F238E27FC236}">
                <a16:creationId xmlns:a16="http://schemas.microsoft.com/office/drawing/2014/main" id="{8A3A65C6-24CF-450E-AA50-90D3652AB6B0}"/>
              </a:ext>
            </a:extLst>
          </p:cNvPr>
          <p:cNvSpPr>
            <a:spLocks noGrp="1"/>
          </p:cNvSpPr>
          <p:nvPr>
            <p:ph idx="1"/>
          </p:nvPr>
        </p:nvSpPr>
        <p:spPr/>
        <p:txBody>
          <a:bodyPr/>
          <a:lstStyle/>
          <a:p>
            <a:r>
              <a:rPr lang="en-US" dirty="0"/>
              <a:t>Once the program runs successfully, you will see the table contains the data from your flat file</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EFFFFE63-430C-4F06-B3E1-310279190009}"/>
              </a:ext>
            </a:extLst>
          </p:cNvPr>
          <p:cNvPicPr>
            <a:picLocks noChangeAspect="1"/>
          </p:cNvPicPr>
          <p:nvPr/>
        </p:nvPicPr>
        <p:blipFill>
          <a:blip r:embed="rId2"/>
          <a:stretch>
            <a:fillRect/>
          </a:stretch>
        </p:blipFill>
        <p:spPr>
          <a:xfrm>
            <a:off x="838200" y="3188357"/>
            <a:ext cx="4495800" cy="2543175"/>
          </a:xfrm>
          <a:prstGeom prst="rect">
            <a:avLst/>
          </a:prstGeom>
        </p:spPr>
      </p:pic>
      <p:sp>
        <p:nvSpPr>
          <p:cNvPr id="5" name="Rectangle 4">
            <a:extLst>
              <a:ext uri="{FF2B5EF4-FFF2-40B4-BE49-F238E27FC236}">
                <a16:creationId xmlns:a16="http://schemas.microsoft.com/office/drawing/2014/main" id="{F791341B-9EC8-4393-AF3E-A030B9BE3C07}"/>
              </a:ext>
            </a:extLst>
          </p:cNvPr>
          <p:cNvSpPr/>
          <p:nvPr/>
        </p:nvSpPr>
        <p:spPr>
          <a:xfrm>
            <a:off x="1007938" y="2715163"/>
            <a:ext cx="3889094" cy="23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 flat file</a:t>
            </a:r>
          </a:p>
        </p:txBody>
      </p:sp>
      <p:pic>
        <p:nvPicPr>
          <p:cNvPr id="6" name="Picture 5">
            <a:extLst>
              <a:ext uri="{FF2B5EF4-FFF2-40B4-BE49-F238E27FC236}">
                <a16:creationId xmlns:a16="http://schemas.microsoft.com/office/drawing/2014/main" id="{4B39EBA1-63D4-4380-9B23-6A40C642B363}"/>
              </a:ext>
            </a:extLst>
          </p:cNvPr>
          <p:cNvPicPr>
            <a:picLocks noChangeAspect="1"/>
          </p:cNvPicPr>
          <p:nvPr/>
        </p:nvPicPr>
        <p:blipFill>
          <a:blip r:embed="rId3"/>
          <a:stretch>
            <a:fillRect/>
          </a:stretch>
        </p:blipFill>
        <p:spPr>
          <a:xfrm>
            <a:off x="6009683" y="3159970"/>
            <a:ext cx="5058810" cy="2571562"/>
          </a:xfrm>
          <a:prstGeom prst="rect">
            <a:avLst/>
          </a:prstGeom>
        </p:spPr>
      </p:pic>
      <p:sp>
        <p:nvSpPr>
          <p:cNvPr id="7" name="Rectangle 6">
            <a:extLst>
              <a:ext uri="{FF2B5EF4-FFF2-40B4-BE49-F238E27FC236}">
                <a16:creationId xmlns:a16="http://schemas.microsoft.com/office/drawing/2014/main" id="{BF0D5096-AA71-473B-B238-61AD961651CB}"/>
              </a:ext>
            </a:extLst>
          </p:cNvPr>
          <p:cNvSpPr/>
          <p:nvPr/>
        </p:nvSpPr>
        <p:spPr>
          <a:xfrm>
            <a:off x="6180869" y="2714539"/>
            <a:ext cx="3889094" cy="23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 table</a:t>
            </a:r>
          </a:p>
        </p:txBody>
      </p:sp>
    </p:spTree>
    <p:extLst>
      <p:ext uri="{BB962C8B-B14F-4D97-AF65-F5344CB8AC3E}">
        <p14:creationId xmlns:p14="http://schemas.microsoft.com/office/powerpoint/2010/main" val="271478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E90E-272C-4F12-B3EE-7680174F0C86}"/>
              </a:ext>
            </a:extLst>
          </p:cNvPr>
          <p:cNvSpPr>
            <a:spLocks noGrp="1"/>
          </p:cNvSpPr>
          <p:nvPr>
            <p:ph type="title"/>
          </p:nvPr>
        </p:nvSpPr>
        <p:spPr/>
        <p:txBody>
          <a:bodyPr/>
          <a:lstStyle/>
          <a:p>
            <a:pPr algn="ctr"/>
            <a:r>
              <a:rPr lang="en-US" dirty="0"/>
              <a:t>Final Results</a:t>
            </a:r>
          </a:p>
        </p:txBody>
      </p:sp>
      <p:sp>
        <p:nvSpPr>
          <p:cNvPr id="3" name="Content Placeholder 2">
            <a:extLst>
              <a:ext uri="{FF2B5EF4-FFF2-40B4-BE49-F238E27FC236}">
                <a16:creationId xmlns:a16="http://schemas.microsoft.com/office/drawing/2014/main" id="{96EE2B7B-B2D0-47C7-8BD0-B1F000BE6E2F}"/>
              </a:ext>
            </a:extLst>
          </p:cNvPr>
          <p:cNvSpPr>
            <a:spLocks noGrp="1"/>
          </p:cNvSpPr>
          <p:nvPr>
            <p:ph idx="1"/>
          </p:nvPr>
        </p:nvSpPr>
        <p:spPr/>
        <p:txBody>
          <a:bodyPr/>
          <a:lstStyle/>
          <a:p>
            <a:r>
              <a:rPr lang="en-US" dirty="0"/>
              <a:t>Final results are obtained once the loaded data has been masked using Dynamic data masking</a:t>
            </a:r>
          </a:p>
          <a:p>
            <a:r>
              <a:rPr lang="en-US" dirty="0"/>
              <a:t>Data masking screen as seen on </a:t>
            </a:r>
          </a:p>
          <a:p>
            <a:pPr marL="0" indent="0">
              <a:buNone/>
            </a:pPr>
            <a:r>
              <a:rPr lang="en-US" dirty="0"/>
              <a:t>   azure portal</a:t>
            </a:r>
          </a:p>
          <a:p>
            <a:endParaRPr lang="en-US" dirty="0"/>
          </a:p>
        </p:txBody>
      </p:sp>
      <p:pic>
        <p:nvPicPr>
          <p:cNvPr id="4" name="Picture 3">
            <a:extLst>
              <a:ext uri="{FF2B5EF4-FFF2-40B4-BE49-F238E27FC236}">
                <a16:creationId xmlns:a16="http://schemas.microsoft.com/office/drawing/2014/main" id="{699A6DD3-FFE8-45FA-A442-A152328214DE}"/>
              </a:ext>
            </a:extLst>
          </p:cNvPr>
          <p:cNvPicPr>
            <a:picLocks noChangeAspect="1"/>
          </p:cNvPicPr>
          <p:nvPr/>
        </p:nvPicPr>
        <p:blipFill>
          <a:blip r:embed="rId2"/>
          <a:stretch>
            <a:fillRect/>
          </a:stretch>
        </p:blipFill>
        <p:spPr>
          <a:xfrm>
            <a:off x="6088224" y="2926472"/>
            <a:ext cx="5265576" cy="3250491"/>
          </a:xfrm>
          <a:prstGeom prst="rect">
            <a:avLst/>
          </a:prstGeom>
        </p:spPr>
      </p:pic>
    </p:spTree>
    <p:extLst>
      <p:ext uri="{BB962C8B-B14F-4D97-AF65-F5344CB8AC3E}">
        <p14:creationId xmlns:p14="http://schemas.microsoft.com/office/powerpoint/2010/main" val="255685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02C4-4A75-4EBE-B21C-20402B2951FA}"/>
              </a:ext>
            </a:extLst>
          </p:cNvPr>
          <p:cNvSpPr>
            <a:spLocks noGrp="1"/>
          </p:cNvSpPr>
          <p:nvPr>
            <p:ph type="title"/>
          </p:nvPr>
        </p:nvSpPr>
        <p:spPr/>
        <p:txBody>
          <a:bodyPr/>
          <a:lstStyle/>
          <a:p>
            <a:pPr algn="ctr"/>
            <a:r>
              <a:rPr lang="en-US" dirty="0"/>
              <a:t>Final Results</a:t>
            </a:r>
          </a:p>
        </p:txBody>
      </p:sp>
      <p:sp>
        <p:nvSpPr>
          <p:cNvPr id="3" name="Content Placeholder 2">
            <a:extLst>
              <a:ext uri="{FF2B5EF4-FFF2-40B4-BE49-F238E27FC236}">
                <a16:creationId xmlns:a16="http://schemas.microsoft.com/office/drawing/2014/main" id="{D27E4FBE-CEE1-46FF-9967-7403B0C4FDC9}"/>
              </a:ext>
            </a:extLst>
          </p:cNvPr>
          <p:cNvSpPr>
            <a:spLocks noGrp="1"/>
          </p:cNvSpPr>
          <p:nvPr>
            <p:ph idx="1"/>
          </p:nvPr>
        </p:nvSpPr>
        <p:spPr/>
        <p:txBody>
          <a:bodyPr/>
          <a:lstStyle/>
          <a:p>
            <a:r>
              <a:rPr lang="en-US" dirty="0"/>
              <a:t>The data view for different users</a:t>
            </a:r>
          </a:p>
          <a:p>
            <a:pPr marL="0" indent="0">
              <a:buNone/>
            </a:pPr>
            <a:endParaRPr lang="en-US" dirty="0"/>
          </a:p>
        </p:txBody>
      </p:sp>
      <p:pic>
        <p:nvPicPr>
          <p:cNvPr id="4" name="Picture 3">
            <a:extLst>
              <a:ext uri="{FF2B5EF4-FFF2-40B4-BE49-F238E27FC236}">
                <a16:creationId xmlns:a16="http://schemas.microsoft.com/office/drawing/2014/main" id="{F8309498-CAEA-4193-9A88-5D813FF46C14}"/>
              </a:ext>
            </a:extLst>
          </p:cNvPr>
          <p:cNvPicPr>
            <a:picLocks noChangeAspect="1"/>
          </p:cNvPicPr>
          <p:nvPr/>
        </p:nvPicPr>
        <p:blipFill>
          <a:blip r:embed="rId2"/>
          <a:stretch>
            <a:fillRect/>
          </a:stretch>
        </p:blipFill>
        <p:spPr>
          <a:xfrm>
            <a:off x="838200" y="3240590"/>
            <a:ext cx="4744453" cy="2695742"/>
          </a:xfrm>
          <a:prstGeom prst="rect">
            <a:avLst/>
          </a:prstGeom>
        </p:spPr>
      </p:pic>
      <p:sp>
        <p:nvSpPr>
          <p:cNvPr id="5" name="Rectangle 4">
            <a:extLst>
              <a:ext uri="{FF2B5EF4-FFF2-40B4-BE49-F238E27FC236}">
                <a16:creationId xmlns:a16="http://schemas.microsoft.com/office/drawing/2014/main" id="{9EF61FF9-746D-4AC4-9BD3-ABF4B1331EDD}"/>
              </a:ext>
            </a:extLst>
          </p:cNvPr>
          <p:cNvSpPr/>
          <p:nvPr/>
        </p:nvSpPr>
        <p:spPr>
          <a:xfrm>
            <a:off x="938463" y="2598821"/>
            <a:ext cx="3898232"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view for an authorized user</a:t>
            </a:r>
          </a:p>
        </p:txBody>
      </p:sp>
      <p:sp>
        <p:nvSpPr>
          <p:cNvPr id="6" name="Rectangle 5">
            <a:extLst>
              <a:ext uri="{FF2B5EF4-FFF2-40B4-BE49-F238E27FC236}">
                <a16:creationId xmlns:a16="http://schemas.microsoft.com/office/drawing/2014/main" id="{AC19CA73-E3FC-4085-8AA1-90BCBAF16FE0}"/>
              </a:ext>
            </a:extLst>
          </p:cNvPr>
          <p:cNvSpPr/>
          <p:nvPr/>
        </p:nvSpPr>
        <p:spPr>
          <a:xfrm>
            <a:off x="6751679" y="2598821"/>
            <a:ext cx="4166937"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view for a restricted user</a:t>
            </a:r>
          </a:p>
        </p:txBody>
      </p:sp>
      <p:pic>
        <p:nvPicPr>
          <p:cNvPr id="7" name="Picture 6">
            <a:extLst>
              <a:ext uri="{FF2B5EF4-FFF2-40B4-BE49-F238E27FC236}">
                <a16:creationId xmlns:a16="http://schemas.microsoft.com/office/drawing/2014/main" id="{D16303A8-9992-48CF-8812-AE4977C8FA81}"/>
              </a:ext>
            </a:extLst>
          </p:cNvPr>
          <p:cNvPicPr>
            <a:picLocks noChangeAspect="1"/>
          </p:cNvPicPr>
          <p:nvPr/>
        </p:nvPicPr>
        <p:blipFill>
          <a:blip r:embed="rId3"/>
          <a:stretch>
            <a:fillRect/>
          </a:stretch>
        </p:blipFill>
        <p:spPr>
          <a:xfrm>
            <a:off x="6421104" y="3240590"/>
            <a:ext cx="4828088" cy="2695742"/>
          </a:xfrm>
          <a:prstGeom prst="rect">
            <a:avLst/>
          </a:prstGeom>
        </p:spPr>
      </p:pic>
    </p:spTree>
    <p:extLst>
      <p:ext uri="{BB962C8B-B14F-4D97-AF65-F5344CB8AC3E}">
        <p14:creationId xmlns:p14="http://schemas.microsoft.com/office/powerpoint/2010/main" val="8824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9291-DF69-4EED-B59E-2C7E3D67EBE4}"/>
              </a:ext>
            </a:extLst>
          </p:cNvPr>
          <p:cNvSpPr>
            <a:spLocks noGrp="1"/>
          </p:cNvSpPr>
          <p:nvPr>
            <p:ph type="title"/>
          </p:nvPr>
        </p:nvSpPr>
        <p:spPr/>
        <p:txBody>
          <a:bodyPr/>
          <a:lstStyle/>
          <a:p>
            <a:pPr algn="ctr"/>
            <a:r>
              <a:rPr lang="en-US" dirty="0"/>
              <a:t>Data visualization</a:t>
            </a:r>
          </a:p>
        </p:txBody>
      </p:sp>
      <p:sp>
        <p:nvSpPr>
          <p:cNvPr id="3" name="Content Placeholder 2">
            <a:extLst>
              <a:ext uri="{FF2B5EF4-FFF2-40B4-BE49-F238E27FC236}">
                <a16:creationId xmlns:a16="http://schemas.microsoft.com/office/drawing/2014/main" id="{B2BB63E2-D58F-4010-9390-80F774904273}"/>
              </a:ext>
            </a:extLst>
          </p:cNvPr>
          <p:cNvSpPr>
            <a:spLocks noGrp="1"/>
          </p:cNvSpPr>
          <p:nvPr>
            <p:ph idx="1"/>
          </p:nvPr>
        </p:nvSpPr>
        <p:spPr/>
        <p:txBody>
          <a:bodyPr/>
          <a:lstStyle/>
          <a:p>
            <a:r>
              <a:rPr lang="en-US" dirty="0"/>
              <a:t>Tableau was tool of choice for visualization</a:t>
            </a:r>
          </a:p>
          <a:p>
            <a:pPr lvl="1"/>
            <a:r>
              <a:rPr lang="en-US" dirty="0"/>
              <a:t>Tableau provides different kind of visualization. Bar graphs and line graph was chosen for the visualization in this project</a:t>
            </a:r>
            <a:endParaRPr lang="en-US" sz="2800" dirty="0"/>
          </a:p>
          <a:p>
            <a:pPr lvl="1"/>
            <a:r>
              <a:rPr lang="en-US" dirty="0"/>
              <a:t>Data was </a:t>
            </a:r>
            <a:r>
              <a:rPr lang="en-US" dirty="0" err="1"/>
              <a:t>anlayzed</a:t>
            </a:r>
            <a:r>
              <a:rPr lang="en-US" dirty="0"/>
              <a:t> in 2 different ways</a:t>
            </a:r>
          </a:p>
          <a:p>
            <a:pPr lvl="2"/>
            <a:r>
              <a:rPr lang="en-US" dirty="0"/>
              <a:t>Different kind of breast cancer diagnosis by diagnosis year</a:t>
            </a:r>
          </a:p>
          <a:p>
            <a:pPr lvl="2"/>
            <a:r>
              <a:rPr lang="en-US" dirty="0"/>
              <a:t>Breast cancer rate by state of residence (</a:t>
            </a:r>
            <a:r>
              <a:rPr lang="en-US" dirty="0">
                <a:hlinkClick r:id="rId2"/>
              </a:rPr>
              <a:t>https://www.cdc.gov/cancer/breast/statistics/state.htm</a:t>
            </a:r>
            <a:r>
              <a:rPr lang="en-US" dirty="0"/>
              <a:t>)</a:t>
            </a:r>
          </a:p>
        </p:txBody>
      </p:sp>
    </p:spTree>
    <p:extLst>
      <p:ext uri="{BB962C8B-B14F-4D97-AF65-F5344CB8AC3E}">
        <p14:creationId xmlns:p14="http://schemas.microsoft.com/office/powerpoint/2010/main" val="3991880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BD5B-211C-4F47-979D-E4D31AF355CB}"/>
              </a:ext>
            </a:extLst>
          </p:cNvPr>
          <p:cNvSpPr>
            <a:spLocks noGrp="1"/>
          </p:cNvSpPr>
          <p:nvPr>
            <p:ph type="title"/>
          </p:nvPr>
        </p:nvSpPr>
        <p:spPr/>
        <p:txBody>
          <a:bodyPr/>
          <a:lstStyle/>
          <a:p>
            <a:pPr algn="ctr"/>
            <a:r>
              <a:rPr lang="en-US" dirty="0"/>
              <a:t>Data visualization</a:t>
            </a:r>
          </a:p>
        </p:txBody>
      </p:sp>
      <p:pic>
        <p:nvPicPr>
          <p:cNvPr id="4" name="Content Placeholder 3">
            <a:extLst>
              <a:ext uri="{FF2B5EF4-FFF2-40B4-BE49-F238E27FC236}">
                <a16:creationId xmlns:a16="http://schemas.microsoft.com/office/drawing/2014/main" id="{AD60DF89-472A-4C88-A101-ED9CDBAA7660}"/>
              </a:ext>
            </a:extLst>
          </p:cNvPr>
          <p:cNvPicPr>
            <a:picLocks noGrp="1" noChangeAspect="1"/>
          </p:cNvPicPr>
          <p:nvPr>
            <p:ph idx="1"/>
          </p:nvPr>
        </p:nvPicPr>
        <p:blipFill>
          <a:blip r:embed="rId2"/>
          <a:stretch>
            <a:fillRect/>
          </a:stretch>
        </p:blipFill>
        <p:spPr>
          <a:xfrm>
            <a:off x="1046231" y="2174541"/>
            <a:ext cx="5049769" cy="4181541"/>
          </a:xfrm>
          <a:prstGeom prst="rect">
            <a:avLst/>
          </a:prstGeom>
        </p:spPr>
      </p:pic>
      <p:pic>
        <p:nvPicPr>
          <p:cNvPr id="5" name="Picture 4">
            <a:extLst>
              <a:ext uri="{FF2B5EF4-FFF2-40B4-BE49-F238E27FC236}">
                <a16:creationId xmlns:a16="http://schemas.microsoft.com/office/drawing/2014/main" id="{3B4B08EC-32DE-4D5D-A567-A202A0FCB721}"/>
              </a:ext>
            </a:extLst>
          </p:cNvPr>
          <p:cNvPicPr>
            <a:picLocks noChangeAspect="1"/>
          </p:cNvPicPr>
          <p:nvPr/>
        </p:nvPicPr>
        <p:blipFill>
          <a:blip r:embed="rId3"/>
          <a:stretch>
            <a:fillRect/>
          </a:stretch>
        </p:blipFill>
        <p:spPr>
          <a:xfrm>
            <a:off x="6653463" y="2174541"/>
            <a:ext cx="5017168" cy="4181541"/>
          </a:xfrm>
          <a:prstGeom prst="rect">
            <a:avLst/>
          </a:prstGeom>
        </p:spPr>
      </p:pic>
    </p:spTree>
    <p:extLst>
      <p:ext uri="{BB962C8B-B14F-4D97-AF65-F5344CB8AC3E}">
        <p14:creationId xmlns:p14="http://schemas.microsoft.com/office/powerpoint/2010/main" val="219840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DE3-43F5-414E-95E0-57C22D68B221}"/>
              </a:ext>
            </a:extLst>
          </p:cNvPr>
          <p:cNvSpPr>
            <a:spLocks noGrp="1"/>
          </p:cNvSpPr>
          <p:nvPr>
            <p:ph type="title"/>
          </p:nvPr>
        </p:nvSpPr>
        <p:spPr>
          <a:xfrm>
            <a:off x="838200" y="365126"/>
            <a:ext cx="10515600" cy="1325452"/>
          </a:xfrm>
        </p:spPr>
        <p:txBody>
          <a:bodyPr/>
          <a:lstStyle/>
          <a:p>
            <a:pPr algn="ctr"/>
            <a:r>
              <a:rPr lang="en-US" dirty="0"/>
              <a:t>Data Breach/Threats</a:t>
            </a:r>
          </a:p>
        </p:txBody>
      </p:sp>
      <p:pic>
        <p:nvPicPr>
          <p:cNvPr id="1028" name="Picture 4" descr="Image result for images for data threats">
            <a:extLst>
              <a:ext uri="{FF2B5EF4-FFF2-40B4-BE49-F238E27FC236}">
                <a16:creationId xmlns:a16="http://schemas.microsoft.com/office/drawing/2014/main" id="{69FA6875-9548-460D-B55C-2201523611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897" y="1825625"/>
            <a:ext cx="580420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1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F2DF-1B07-4D46-85D0-B5E04348E676}"/>
              </a:ext>
            </a:extLst>
          </p:cNvPr>
          <p:cNvSpPr>
            <a:spLocks noGrp="1"/>
          </p:cNvSpPr>
          <p:nvPr>
            <p:ph type="title"/>
          </p:nvPr>
        </p:nvSpPr>
        <p:spPr/>
        <p:txBody>
          <a:bodyPr/>
          <a:lstStyle/>
          <a:p>
            <a:pPr algn="ctr"/>
            <a:r>
              <a:rPr lang="en-US" dirty="0"/>
              <a:t>Data Visualization</a:t>
            </a:r>
          </a:p>
        </p:txBody>
      </p:sp>
      <p:pic>
        <p:nvPicPr>
          <p:cNvPr id="4" name="Content Placeholder 3">
            <a:extLst>
              <a:ext uri="{FF2B5EF4-FFF2-40B4-BE49-F238E27FC236}">
                <a16:creationId xmlns:a16="http://schemas.microsoft.com/office/drawing/2014/main" id="{75A0291F-78A3-4082-9EEC-CD6B689B3387}"/>
              </a:ext>
            </a:extLst>
          </p:cNvPr>
          <p:cNvPicPr>
            <a:picLocks noGrp="1" noChangeAspect="1"/>
          </p:cNvPicPr>
          <p:nvPr>
            <p:ph idx="1"/>
          </p:nvPr>
        </p:nvPicPr>
        <p:blipFill>
          <a:blip r:embed="rId2"/>
          <a:stretch>
            <a:fillRect/>
          </a:stretch>
        </p:blipFill>
        <p:spPr>
          <a:xfrm>
            <a:off x="3096204" y="1861720"/>
            <a:ext cx="5698880" cy="3869410"/>
          </a:xfrm>
          <a:prstGeom prst="rect">
            <a:avLst/>
          </a:prstGeom>
        </p:spPr>
      </p:pic>
    </p:spTree>
    <p:extLst>
      <p:ext uri="{BB962C8B-B14F-4D97-AF65-F5344CB8AC3E}">
        <p14:creationId xmlns:p14="http://schemas.microsoft.com/office/powerpoint/2010/main" val="398261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65C1-7F2D-4600-9BF0-661658817704}"/>
              </a:ext>
            </a:extLst>
          </p:cNvPr>
          <p:cNvSpPr>
            <a:spLocks noGrp="1"/>
          </p:cNvSpPr>
          <p:nvPr>
            <p:ph type="title"/>
          </p:nvPr>
        </p:nvSpPr>
        <p:spPr/>
        <p:txBody>
          <a:bodyPr/>
          <a:lstStyle/>
          <a:p>
            <a:pPr algn="ctr"/>
            <a:r>
              <a:rPr lang="en-US" dirty="0"/>
              <a:t>Lessons learned</a:t>
            </a:r>
          </a:p>
        </p:txBody>
      </p:sp>
      <p:sp>
        <p:nvSpPr>
          <p:cNvPr id="3" name="Content Placeholder 2">
            <a:extLst>
              <a:ext uri="{FF2B5EF4-FFF2-40B4-BE49-F238E27FC236}">
                <a16:creationId xmlns:a16="http://schemas.microsoft.com/office/drawing/2014/main" id="{3290CA87-992B-406A-AB9B-1CF8804A08EF}"/>
              </a:ext>
            </a:extLst>
          </p:cNvPr>
          <p:cNvSpPr>
            <a:spLocks noGrp="1"/>
          </p:cNvSpPr>
          <p:nvPr>
            <p:ph idx="1"/>
          </p:nvPr>
        </p:nvSpPr>
        <p:spPr/>
        <p:txBody>
          <a:bodyPr/>
          <a:lstStyle/>
          <a:p>
            <a:r>
              <a:rPr lang="en-US" dirty="0"/>
              <a:t>Data masking does not hurt the downstream activities on the data</a:t>
            </a:r>
          </a:p>
          <a:p>
            <a:r>
              <a:rPr lang="en-US" dirty="0"/>
              <a:t>Azure currently only provides dynamic data masking option which might be an issue in some cases where you actually need to mask the base data and not change the data view based on access</a:t>
            </a:r>
          </a:p>
          <a:p>
            <a:r>
              <a:rPr lang="en-US" dirty="0"/>
              <a:t>This masking still doesn’t support masking using custom dictionaries</a:t>
            </a:r>
          </a:p>
          <a:p>
            <a:r>
              <a:rPr lang="en-US" dirty="0"/>
              <a:t>Very limited customization available</a:t>
            </a:r>
          </a:p>
          <a:p>
            <a:r>
              <a:rPr lang="en-US" dirty="0"/>
              <a:t>There is a learning curve involved when moving large data sets to cloud and to keep up with every day loads</a:t>
            </a:r>
          </a:p>
        </p:txBody>
      </p:sp>
    </p:spTree>
    <p:extLst>
      <p:ext uri="{BB962C8B-B14F-4D97-AF65-F5344CB8AC3E}">
        <p14:creationId xmlns:p14="http://schemas.microsoft.com/office/powerpoint/2010/main" val="282567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EDD1-13C4-437A-A0D1-8BCA7C96BE57}"/>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3A1C66FB-2CAF-4A7D-A2FC-259EF57A541F}"/>
              </a:ext>
            </a:extLst>
          </p:cNvPr>
          <p:cNvSpPr>
            <a:spLocks noGrp="1"/>
          </p:cNvSpPr>
          <p:nvPr>
            <p:ph idx="1"/>
          </p:nvPr>
        </p:nvSpPr>
        <p:spPr/>
        <p:txBody>
          <a:bodyPr/>
          <a:lstStyle/>
          <a:p>
            <a:r>
              <a:rPr lang="en-US" dirty="0"/>
              <a:t>Need to research more how to mask the data when it is present in a </a:t>
            </a:r>
            <a:r>
              <a:rPr lang="en-US" dirty="0" err="1"/>
              <a:t>sql</a:t>
            </a:r>
            <a:r>
              <a:rPr lang="en-US" dirty="0"/>
              <a:t> data warehouse</a:t>
            </a:r>
          </a:p>
          <a:p>
            <a:r>
              <a:rPr lang="en-US" dirty="0"/>
              <a:t>Options for creating a data lake and masking that data needs to be researched as well</a:t>
            </a:r>
          </a:p>
          <a:p>
            <a:pPr marL="0" indent="0">
              <a:buNone/>
            </a:pPr>
            <a:endParaRPr lang="en-US" dirty="0"/>
          </a:p>
        </p:txBody>
      </p:sp>
    </p:spTree>
    <p:extLst>
      <p:ext uri="{BB962C8B-B14F-4D97-AF65-F5344CB8AC3E}">
        <p14:creationId xmlns:p14="http://schemas.microsoft.com/office/powerpoint/2010/main" val="208471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6326-9728-4428-BC10-123632F27EA4}"/>
              </a:ext>
            </a:extLst>
          </p:cNvPr>
          <p:cNvSpPr>
            <a:spLocks noGrp="1"/>
          </p:cNvSpPr>
          <p:nvPr>
            <p:ph type="title"/>
          </p:nvPr>
        </p:nvSpPr>
        <p:spPr/>
        <p:txBody>
          <a:bodyPr/>
          <a:lstStyle/>
          <a:p>
            <a:pPr algn="ctr"/>
            <a:r>
              <a:rPr lang="en-US" dirty="0"/>
              <a:t>URLs and Links</a:t>
            </a:r>
          </a:p>
        </p:txBody>
      </p:sp>
      <p:sp>
        <p:nvSpPr>
          <p:cNvPr id="3" name="Content Placeholder 2">
            <a:extLst>
              <a:ext uri="{FF2B5EF4-FFF2-40B4-BE49-F238E27FC236}">
                <a16:creationId xmlns:a16="http://schemas.microsoft.com/office/drawing/2014/main" id="{D2292061-0437-414D-BF31-8D71A276F71D}"/>
              </a:ext>
            </a:extLst>
          </p:cNvPr>
          <p:cNvSpPr>
            <a:spLocks noGrp="1"/>
          </p:cNvSpPr>
          <p:nvPr>
            <p:ph idx="1"/>
          </p:nvPr>
        </p:nvSpPr>
        <p:spPr/>
        <p:txBody>
          <a:bodyPr/>
          <a:lstStyle/>
          <a:p>
            <a:r>
              <a:rPr lang="en-US" dirty="0" err="1"/>
              <a:t>Github</a:t>
            </a:r>
            <a:r>
              <a:rPr lang="en-US" dirty="0"/>
              <a:t> link -- </a:t>
            </a:r>
            <a:r>
              <a:rPr lang="en-US" dirty="0">
                <a:hlinkClick r:id="rId2"/>
              </a:rPr>
              <a:t>https://github.com/sujathakestur/Data-Management-and-Masking</a:t>
            </a:r>
            <a:endParaRPr lang="en-US" dirty="0"/>
          </a:p>
          <a:p>
            <a:r>
              <a:rPr lang="en-US" dirty="0" err="1"/>
              <a:t>Youtube</a:t>
            </a:r>
            <a:r>
              <a:rPr lang="en-US" dirty="0"/>
              <a:t> 2 minute video -- </a:t>
            </a:r>
            <a:r>
              <a:rPr lang="en-US" dirty="0">
                <a:hlinkClick r:id="rId3"/>
              </a:rPr>
              <a:t>https://youtu.be/HMTSiAkJdRo</a:t>
            </a:r>
            <a:endParaRPr lang="en-US" dirty="0"/>
          </a:p>
          <a:p>
            <a:r>
              <a:rPr lang="en-US" dirty="0" err="1"/>
              <a:t>Youtube</a:t>
            </a:r>
            <a:r>
              <a:rPr lang="en-US" dirty="0"/>
              <a:t> 15 minute -- </a:t>
            </a:r>
            <a:r>
              <a:rPr lang="en-US" dirty="0">
                <a:hlinkClick r:id="rId4"/>
              </a:rPr>
              <a:t>https://youtu.be/ZOaRrkYNng0</a:t>
            </a:r>
            <a:r>
              <a:rPr lang="en-US" dirty="0"/>
              <a:t> (part 1)</a:t>
            </a:r>
          </a:p>
          <a:p>
            <a:pPr marL="0" indent="0">
              <a:buNone/>
            </a:pPr>
            <a:r>
              <a:rPr lang="en-US" dirty="0">
                <a:hlinkClick r:id="rId5"/>
              </a:rPr>
              <a:t>https://youtu.be/g72kE7V34pw</a:t>
            </a:r>
            <a:r>
              <a:rPr lang="en-US" dirty="0"/>
              <a:t>  (part 2)</a:t>
            </a:r>
          </a:p>
          <a:p>
            <a:pPr marL="0" indent="0">
              <a:buNone/>
            </a:pPr>
            <a:endParaRPr lang="en-US" dirty="0"/>
          </a:p>
          <a:p>
            <a:endParaRPr lang="en-US" dirty="0"/>
          </a:p>
        </p:txBody>
      </p:sp>
    </p:spTree>
    <p:extLst>
      <p:ext uri="{BB962C8B-B14F-4D97-AF65-F5344CB8AC3E}">
        <p14:creationId xmlns:p14="http://schemas.microsoft.com/office/powerpoint/2010/main" val="192274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E5AE-FA62-4E2C-B381-8647E7216644}"/>
              </a:ext>
            </a:extLst>
          </p:cNvPr>
          <p:cNvSpPr>
            <a:spLocks noGrp="1"/>
          </p:cNvSpPr>
          <p:nvPr>
            <p:ph type="title"/>
          </p:nvPr>
        </p:nvSpPr>
        <p:spPr/>
        <p:txBody>
          <a:bodyPr/>
          <a:lstStyle/>
          <a:p>
            <a:pPr algn="ctr"/>
            <a:r>
              <a:rPr lang="en-US" dirty="0"/>
              <a:t>Data Records Lost/Stolen by Industry</a:t>
            </a:r>
          </a:p>
        </p:txBody>
      </p:sp>
      <p:pic>
        <p:nvPicPr>
          <p:cNvPr id="2050" name="Picture 2" descr="Image result for data records lost or stolen in 2017">
            <a:extLst>
              <a:ext uri="{FF2B5EF4-FFF2-40B4-BE49-F238E27FC236}">
                <a16:creationId xmlns:a16="http://schemas.microsoft.com/office/drawing/2014/main" id="{4767BE80-109B-4521-B89F-C540C826CB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48644"/>
            <a:ext cx="97536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1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092F-6C6A-4522-9F9F-468BA844F0F9}"/>
              </a:ext>
            </a:extLst>
          </p:cNvPr>
          <p:cNvSpPr>
            <a:spLocks noGrp="1"/>
          </p:cNvSpPr>
          <p:nvPr>
            <p:ph type="title"/>
          </p:nvPr>
        </p:nvSpPr>
        <p:spPr/>
        <p:txBody>
          <a:bodyPr/>
          <a:lstStyle/>
          <a:p>
            <a:pPr algn="ctr"/>
            <a:r>
              <a:rPr lang="en-US" dirty="0"/>
              <a:t>Data Breach and Threats</a:t>
            </a:r>
          </a:p>
        </p:txBody>
      </p:sp>
      <p:sp>
        <p:nvSpPr>
          <p:cNvPr id="3" name="Content Placeholder 2">
            <a:extLst>
              <a:ext uri="{FF2B5EF4-FFF2-40B4-BE49-F238E27FC236}">
                <a16:creationId xmlns:a16="http://schemas.microsoft.com/office/drawing/2014/main" id="{53061B5E-E5EC-489A-AB91-148288E35461}"/>
              </a:ext>
            </a:extLst>
          </p:cNvPr>
          <p:cNvSpPr>
            <a:spLocks noGrp="1"/>
          </p:cNvSpPr>
          <p:nvPr>
            <p:ph idx="1"/>
          </p:nvPr>
        </p:nvSpPr>
        <p:spPr/>
        <p:txBody>
          <a:bodyPr/>
          <a:lstStyle/>
          <a:p>
            <a:pPr algn="just"/>
            <a:r>
              <a:rPr lang="en-US" dirty="0"/>
              <a:t>A data breach is an incident where information is stolen or taken from a system without the knowledge or authorization of the system’s owner</a:t>
            </a:r>
          </a:p>
          <a:p>
            <a:pPr algn="just"/>
            <a:r>
              <a:rPr lang="en-US" dirty="0"/>
              <a:t>A </a:t>
            </a:r>
            <a:r>
              <a:rPr lang="en-US" b="1" dirty="0"/>
              <a:t>breach</a:t>
            </a:r>
            <a:r>
              <a:rPr lang="en-US" dirty="0"/>
              <a:t> of protected health information (“PHI”) is defined as the acquisition, access, use, or disclosure of unsecured PHI, in a manner not permitted by </a:t>
            </a:r>
            <a:r>
              <a:rPr lang="en-US" b="1" dirty="0"/>
              <a:t>HIPAA</a:t>
            </a:r>
            <a:r>
              <a:rPr lang="en-US" dirty="0"/>
              <a:t>, which poses a significant risk of financial, reputational, or other harm to the affected individual</a:t>
            </a:r>
          </a:p>
          <a:p>
            <a:pPr algn="just"/>
            <a:r>
              <a:rPr lang="en-US" dirty="0"/>
              <a:t>How to “protect” the personal/health records or financial records without compromising the usability of the data?</a:t>
            </a:r>
          </a:p>
        </p:txBody>
      </p:sp>
    </p:spTree>
    <p:extLst>
      <p:ext uri="{BB962C8B-B14F-4D97-AF65-F5344CB8AC3E}">
        <p14:creationId xmlns:p14="http://schemas.microsoft.com/office/powerpoint/2010/main" val="299620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5824-89EE-4EC7-9D1F-A66ADA86B234}"/>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CAAE0731-64B9-4566-9B4E-88725C7B1602}"/>
              </a:ext>
            </a:extLst>
          </p:cNvPr>
          <p:cNvSpPr>
            <a:spLocks noGrp="1"/>
          </p:cNvSpPr>
          <p:nvPr>
            <p:ph idx="1"/>
          </p:nvPr>
        </p:nvSpPr>
        <p:spPr/>
        <p:txBody>
          <a:bodyPr>
            <a:normAutofit lnSpcReduction="10000"/>
          </a:bodyPr>
          <a:lstStyle/>
          <a:p>
            <a:pPr algn="just"/>
            <a:r>
              <a:rPr lang="en-US" dirty="0"/>
              <a:t>In a world that is getting more and more data driven, the need of the current hour is to protect the data from unauthorized access without compromising the usability</a:t>
            </a:r>
          </a:p>
          <a:p>
            <a:pPr algn="just"/>
            <a:r>
              <a:rPr lang="en-US" dirty="0"/>
              <a:t>The 2 common ways of achieving this is either by ENCRYPTING your data or MASKING it</a:t>
            </a:r>
          </a:p>
          <a:p>
            <a:pPr lvl="1" algn="just"/>
            <a:r>
              <a:rPr lang="en-US" b="1" dirty="0"/>
              <a:t>Encryption</a:t>
            </a:r>
            <a:r>
              <a:rPr lang="en-US" dirty="0"/>
              <a:t> is the process of transforming information by using some algorithm to make it unreadable to anyone except those possessing a key.</a:t>
            </a:r>
          </a:p>
          <a:p>
            <a:pPr lvl="1" algn="just"/>
            <a:r>
              <a:rPr lang="en-US" b="1" dirty="0"/>
              <a:t>Data masking</a:t>
            </a:r>
            <a:r>
              <a:rPr lang="en-US" dirty="0"/>
              <a:t> hides data elements that users of certain roles should not see and replaces them with similar-looking fake data. This enables the data to be still usable whilst also protecting the personal information</a:t>
            </a:r>
          </a:p>
          <a:p>
            <a:pPr algn="just"/>
            <a:r>
              <a:rPr lang="en-US" b="1" dirty="0"/>
              <a:t>Fundamental Difference</a:t>
            </a:r>
            <a:r>
              <a:rPr lang="en-US" dirty="0"/>
              <a:t>: For encryption, reversibility is required, and for masking, reversibility is a weakness. </a:t>
            </a:r>
          </a:p>
          <a:p>
            <a:endParaRPr lang="en-US" dirty="0"/>
          </a:p>
        </p:txBody>
      </p:sp>
    </p:spTree>
    <p:extLst>
      <p:ext uri="{BB962C8B-B14F-4D97-AF65-F5344CB8AC3E}">
        <p14:creationId xmlns:p14="http://schemas.microsoft.com/office/powerpoint/2010/main" val="285139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4F4B-9EAD-4FD7-9237-AECD0E236E92}"/>
              </a:ext>
            </a:extLst>
          </p:cNvPr>
          <p:cNvSpPr>
            <a:spLocks noGrp="1"/>
          </p:cNvSpPr>
          <p:nvPr>
            <p:ph type="title"/>
          </p:nvPr>
        </p:nvSpPr>
        <p:spPr/>
        <p:txBody>
          <a:bodyPr/>
          <a:lstStyle/>
          <a:p>
            <a:pPr algn="ctr"/>
            <a:r>
              <a:rPr lang="en-US" dirty="0"/>
              <a:t>Data Masking</a:t>
            </a:r>
          </a:p>
        </p:txBody>
      </p:sp>
      <p:sp>
        <p:nvSpPr>
          <p:cNvPr id="3" name="Content Placeholder 2">
            <a:extLst>
              <a:ext uri="{FF2B5EF4-FFF2-40B4-BE49-F238E27FC236}">
                <a16:creationId xmlns:a16="http://schemas.microsoft.com/office/drawing/2014/main" id="{B5175E4B-ECF4-4167-93C2-6AC156374672}"/>
              </a:ext>
            </a:extLst>
          </p:cNvPr>
          <p:cNvSpPr>
            <a:spLocks noGrp="1"/>
          </p:cNvSpPr>
          <p:nvPr>
            <p:ph idx="1"/>
          </p:nvPr>
        </p:nvSpPr>
        <p:spPr/>
        <p:txBody>
          <a:bodyPr>
            <a:normAutofit fontScale="92500" lnSpcReduction="20000"/>
          </a:bodyPr>
          <a:lstStyle/>
          <a:p>
            <a:pPr algn="just"/>
            <a:r>
              <a:rPr lang="en-US" dirty="0"/>
              <a:t>The main intention of this project is to showcase that this unauthorized access can be cut off by masking the data. </a:t>
            </a:r>
          </a:p>
          <a:p>
            <a:pPr algn="just"/>
            <a:r>
              <a:rPr lang="en-US" dirty="0"/>
              <a:t>It is also to showcase how to mask the data when it is on cloud using out of box service available from Azure</a:t>
            </a:r>
          </a:p>
          <a:p>
            <a:pPr algn="just"/>
            <a:r>
              <a:rPr lang="en-US" dirty="0"/>
              <a:t>The project also intends to show how the data is still usable for down stream processes even with only “masked view” of the data</a:t>
            </a:r>
          </a:p>
          <a:p>
            <a:pPr algn="just"/>
            <a:r>
              <a:rPr lang="en-US" dirty="0"/>
              <a:t>The kind of data masking that we are talking about/showcasing from this project perspective is Dynamic data masking</a:t>
            </a:r>
          </a:p>
          <a:p>
            <a:pPr algn="just"/>
            <a:r>
              <a:rPr lang="en-US" dirty="0"/>
              <a:t>Dynamic data masking is a service available out of box in Azure</a:t>
            </a:r>
          </a:p>
          <a:p>
            <a:pPr algn="just"/>
            <a:r>
              <a:rPr lang="en-US" dirty="0"/>
              <a:t>The project measures the number of different breast cancer diagnosis by year of diagnosis and number of breast cancer patients by state of residence</a:t>
            </a:r>
          </a:p>
        </p:txBody>
      </p:sp>
    </p:spTree>
    <p:extLst>
      <p:ext uri="{BB962C8B-B14F-4D97-AF65-F5344CB8AC3E}">
        <p14:creationId xmlns:p14="http://schemas.microsoft.com/office/powerpoint/2010/main" val="24882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A06D-6E6E-4A68-BEEF-78E0EA209A58}"/>
              </a:ext>
            </a:extLst>
          </p:cNvPr>
          <p:cNvSpPr>
            <a:spLocks noGrp="1"/>
          </p:cNvSpPr>
          <p:nvPr>
            <p:ph type="title"/>
          </p:nvPr>
        </p:nvSpPr>
        <p:spPr/>
        <p:txBody>
          <a:bodyPr/>
          <a:lstStyle/>
          <a:p>
            <a:pPr algn="ctr"/>
            <a:r>
              <a:rPr lang="en-US" dirty="0"/>
              <a:t>Dynamic Data Masking</a:t>
            </a:r>
          </a:p>
        </p:txBody>
      </p:sp>
      <p:pic>
        <p:nvPicPr>
          <p:cNvPr id="3074" name="Picture 2" descr="Image result for dynamic data masking pictorial">
            <a:extLst>
              <a:ext uri="{FF2B5EF4-FFF2-40B4-BE49-F238E27FC236}">
                <a16:creationId xmlns:a16="http://schemas.microsoft.com/office/drawing/2014/main" id="{7D37D81D-0C95-4382-ADA3-604B068F0F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116" y="2279396"/>
            <a:ext cx="5762172" cy="355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EA7D-8088-4AFE-87CB-FDD4C0FF06C3}"/>
              </a:ext>
            </a:extLst>
          </p:cNvPr>
          <p:cNvSpPr>
            <a:spLocks noGrp="1"/>
          </p:cNvSpPr>
          <p:nvPr>
            <p:ph type="title"/>
          </p:nvPr>
        </p:nvSpPr>
        <p:spPr/>
        <p:txBody>
          <a:bodyPr/>
          <a:lstStyle/>
          <a:p>
            <a:pPr algn="ctr"/>
            <a:r>
              <a:rPr lang="en-US" dirty="0"/>
              <a:t>Dynamic data masking</a:t>
            </a:r>
          </a:p>
        </p:txBody>
      </p:sp>
      <p:sp>
        <p:nvSpPr>
          <p:cNvPr id="3" name="Content Placeholder 2">
            <a:extLst>
              <a:ext uri="{FF2B5EF4-FFF2-40B4-BE49-F238E27FC236}">
                <a16:creationId xmlns:a16="http://schemas.microsoft.com/office/drawing/2014/main" id="{F9AF8E70-06A3-412C-A020-2A8F0F71CAE0}"/>
              </a:ext>
            </a:extLst>
          </p:cNvPr>
          <p:cNvSpPr>
            <a:spLocks noGrp="1"/>
          </p:cNvSpPr>
          <p:nvPr>
            <p:ph idx="1"/>
          </p:nvPr>
        </p:nvSpPr>
        <p:spPr/>
        <p:txBody>
          <a:bodyPr/>
          <a:lstStyle/>
          <a:p>
            <a:pPr algn="just"/>
            <a:r>
              <a:rPr lang="en-US" b="1" dirty="0"/>
              <a:t>Dynamic data masking</a:t>
            </a:r>
            <a:r>
              <a:rPr lang="en-US" dirty="0"/>
              <a:t> helps prevent unauthorized access to sensitive data by enabling customers to designate how much of the sensitive data to reveal with minimal impact on the application layer. </a:t>
            </a:r>
          </a:p>
          <a:p>
            <a:pPr algn="just"/>
            <a:r>
              <a:rPr lang="en-US" dirty="0"/>
              <a:t>This is a policy-based security feature that hides the sensitive data in the result set of a query over designated database fields, while the data in the database is not changed.</a:t>
            </a:r>
          </a:p>
          <a:p>
            <a:pPr algn="just"/>
            <a:r>
              <a:rPr lang="en-US" dirty="0"/>
              <a:t>The benefits DDM specifically offers include</a:t>
            </a:r>
          </a:p>
          <a:p>
            <a:pPr lvl="1" algn="just"/>
            <a:r>
              <a:rPr lang="en-US" dirty="0"/>
              <a:t>Simple to create</a:t>
            </a:r>
          </a:p>
          <a:p>
            <a:pPr lvl="1" algn="just"/>
            <a:r>
              <a:rPr lang="en-US" dirty="0"/>
              <a:t>No need of modifying the database procedures or application code</a:t>
            </a:r>
          </a:p>
          <a:p>
            <a:pPr lvl="1" algn="just"/>
            <a:r>
              <a:rPr lang="en-US" dirty="0"/>
              <a:t>Little to no performance impact on database operations</a:t>
            </a:r>
          </a:p>
        </p:txBody>
      </p:sp>
    </p:spTree>
    <p:extLst>
      <p:ext uri="{BB962C8B-B14F-4D97-AF65-F5344CB8AC3E}">
        <p14:creationId xmlns:p14="http://schemas.microsoft.com/office/powerpoint/2010/main" val="186209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670B-1293-47F5-A81E-684B1E28E620}"/>
              </a:ext>
            </a:extLst>
          </p:cNvPr>
          <p:cNvSpPr>
            <a:spLocks noGrp="1"/>
          </p:cNvSpPr>
          <p:nvPr>
            <p:ph type="title"/>
          </p:nvPr>
        </p:nvSpPr>
        <p:spPr/>
        <p:txBody>
          <a:bodyPr/>
          <a:lstStyle/>
          <a:p>
            <a:pPr algn="ctr"/>
            <a:r>
              <a:rPr lang="en-US" dirty="0"/>
              <a:t>Data set</a:t>
            </a:r>
          </a:p>
        </p:txBody>
      </p:sp>
      <p:sp>
        <p:nvSpPr>
          <p:cNvPr id="3" name="Content Placeholder 2">
            <a:extLst>
              <a:ext uri="{FF2B5EF4-FFF2-40B4-BE49-F238E27FC236}">
                <a16:creationId xmlns:a16="http://schemas.microsoft.com/office/drawing/2014/main" id="{1545DA2E-3358-4653-A662-1FF2D4EFE001}"/>
              </a:ext>
            </a:extLst>
          </p:cNvPr>
          <p:cNvSpPr>
            <a:spLocks noGrp="1"/>
          </p:cNvSpPr>
          <p:nvPr>
            <p:ph idx="1"/>
          </p:nvPr>
        </p:nvSpPr>
        <p:spPr/>
        <p:txBody>
          <a:bodyPr>
            <a:normAutofit fontScale="92500" lnSpcReduction="10000"/>
          </a:bodyPr>
          <a:lstStyle/>
          <a:p>
            <a:r>
              <a:rPr lang="en-US" b="1" dirty="0"/>
              <a:t>Disclaimer</a:t>
            </a:r>
            <a:r>
              <a:rPr lang="en-US" dirty="0"/>
              <a:t>: For the purpose of this project, I have considered a smaller dataset to migrate from on prime to Azure</a:t>
            </a:r>
          </a:p>
          <a:p>
            <a:r>
              <a:rPr lang="en-US" dirty="0"/>
              <a:t>There are 3 different tables which are used</a:t>
            </a:r>
          </a:p>
          <a:p>
            <a:pPr lvl="1" algn="just"/>
            <a:r>
              <a:rPr lang="en-US" dirty="0"/>
              <a:t>Patient – The data for patient was obtained from the patient matching challenge data set that was provided by federal government. This is publicly available. Patient table has a referential integrity with the provider table</a:t>
            </a:r>
          </a:p>
          <a:p>
            <a:pPr marL="457200" lvl="1" indent="0">
              <a:buNone/>
            </a:pPr>
            <a:r>
              <a:rPr lang="en-US" u="sng" dirty="0">
                <a:hlinkClick r:id="rId2"/>
              </a:rPr>
              <a:t>https://www.challenge.gov/challenge/patient-matching-algorithm-challenge/</a:t>
            </a:r>
            <a:endParaRPr lang="en-US" u="sng" dirty="0"/>
          </a:p>
          <a:p>
            <a:pPr lvl="1"/>
            <a:r>
              <a:rPr lang="en-US" dirty="0"/>
              <a:t>Provider – This table is about basic provider/doctor information. This data was made up</a:t>
            </a:r>
          </a:p>
          <a:p>
            <a:pPr lvl="1"/>
            <a:r>
              <a:rPr lang="en-US" dirty="0" err="1"/>
              <a:t>Patient_Metastatis</a:t>
            </a:r>
            <a:r>
              <a:rPr lang="en-US" dirty="0"/>
              <a:t> – This again is made up data which contains the patient diagnosis for breast cancer. This has a referential integrity with the patient table</a:t>
            </a:r>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726294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1158</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Data management and masking on Azure</vt:lpstr>
      <vt:lpstr>Data Breach/Threats</vt:lpstr>
      <vt:lpstr>Data Records Lost/Stolen by Industry</vt:lpstr>
      <vt:lpstr>Data Breach and Threats</vt:lpstr>
      <vt:lpstr>Problem Statement</vt:lpstr>
      <vt:lpstr>Data Masking</vt:lpstr>
      <vt:lpstr>Dynamic Data Masking</vt:lpstr>
      <vt:lpstr>Dynamic data masking</vt:lpstr>
      <vt:lpstr>Data set</vt:lpstr>
      <vt:lpstr>Data Set(contd..)</vt:lpstr>
      <vt:lpstr>Technology and Software</vt:lpstr>
      <vt:lpstr>Process Overview</vt:lpstr>
      <vt:lpstr>Code Overview</vt:lpstr>
      <vt:lpstr>Code Overview (contd..)</vt:lpstr>
      <vt:lpstr>Preliminary Results</vt:lpstr>
      <vt:lpstr>Final Results</vt:lpstr>
      <vt:lpstr>Final Results</vt:lpstr>
      <vt:lpstr>Data visualization</vt:lpstr>
      <vt:lpstr>Data visualization</vt:lpstr>
      <vt:lpstr>Data Visualization</vt:lpstr>
      <vt:lpstr>Lessons learned</vt:lpstr>
      <vt:lpstr>Future Work</vt:lpstr>
      <vt:lpstr>URLs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masking on Azure</dc:title>
  <dc:creator>Kestur, Sujatha</dc:creator>
  <cp:lastModifiedBy>Kestur, Sujatha</cp:lastModifiedBy>
  <cp:revision>62</cp:revision>
  <dcterms:created xsi:type="dcterms:W3CDTF">2018-02-07T17:20:21Z</dcterms:created>
  <dcterms:modified xsi:type="dcterms:W3CDTF">2018-02-11T01:38:58Z</dcterms:modified>
</cp:coreProperties>
</file>