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Nunito"/>
      <p:regular r:id="rId38"/>
      <p:bold r:id="rId39"/>
      <p:italic r:id="rId40"/>
      <p:boldItalic r:id="rId41"/>
    </p:embeddedFont>
    <p:embeddedFont>
      <p:font typeface="Lobster"/>
      <p:regular r:id="rId42"/>
    </p:embeddedFon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B05317-2DC4-4EE5-940B-7F6691C4E8CA}">
  <a:tblStyle styleId="{23B05317-2DC4-4EE5-940B-7F6691C4E8C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2" Type="http://schemas.openxmlformats.org/officeDocument/2006/relationships/font" Target="fonts/Lobster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.fntdata"/><Relationship Id="rId21" Type="http://schemas.openxmlformats.org/officeDocument/2006/relationships/slide" Target="slides/slide15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f499d921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f499d921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f499d921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f499d921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f499d921c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f499d921c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499d921c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f499d921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f499d921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f499d921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f499d921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f499d92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499d921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499d921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499d921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499d921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f499d921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f499d921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f499d921c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f499d921c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f499d92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f499d92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499d921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499d921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f499d921c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f499d921c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f499d921c_4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f499d921c_4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f499d921c_4_1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f499d921c_4_1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499d921c_4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f499d921c_4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1e5d8a54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1e5d8a54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f499d921c_4_1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f499d921c_4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f499d921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f499d921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f499d921c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f499d921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f499d921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f499d921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499d921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499d921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f499d921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f499d921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f499d921c_4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f499d921c_4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Profile: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0-25: -1-21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25-50: 21-83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50-75: 83-132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75-100: 132-884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# 0-25 =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25-50 = -1 - 6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50-75 = 6-41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75-100 = 41-678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f499d921c_4_1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f499d921c_4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f499d921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f499d921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f499d921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f499d921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f499d921c_4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f499d921c_4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f499d921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f499d921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f499d92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f499d92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6000" y="1304875"/>
            <a:ext cx="8857200" cy="15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Job Postings</a:t>
            </a:r>
            <a:endParaRPr b="1" sz="5000"/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 sz="3000"/>
              <a:t>Characteristics of real vs. fake job listings</a:t>
            </a:r>
            <a:endParaRPr b="1"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-28350" y="3145075"/>
            <a:ext cx="88572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Sujay Chebbi | Alexandre Nicolai | Patricia Schutter | Kaiwen Zhang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“Laziness” and word counts are good predictors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00" y="1905025"/>
            <a:ext cx="35433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500" y="1905050"/>
            <a:ext cx="34575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Missing Values</a:t>
            </a:r>
            <a:endParaRPr sz="35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775" y="1559250"/>
            <a:ext cx="4386225" cy="30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275750"/>
            <a:ext cx="75057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relative fraudulent job postings by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6112950" y="1376450"/>
            <a:ext cx="22119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list of cities with relative fraudulent job postings greater than or equal to 0.9, meaning that these cities are more likely to have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fraudulent job postings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0" y="1376450"/>
            <a:ext cx="5523899" cy="34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19150" y="275750"/>
            <a:ext cx="75057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relative fraudulent job postings by country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75" y="1376450"/>
            <a:ext cx="5338876" cy="34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6112950" y="1376450"/>
            <a:ext cx="22119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list of countries with relative fraudulent job postings greater than or equal to 0.01,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meaning that these countries are more likely to have fraudulent job postings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25" y="189125"/>
            <a:ext cx="8794951" cy="48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6" y="195000"/>
            <a:ext cx="8796529" cy="48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210462"/>
            <a:ext cx="4750249" cy="472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5092175" y="210450"/>
            <a:ext cx="36858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Result merging the two previous tables on their index (the sector).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5158925" y="1334650"/>
            <a:ext cx="35523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 = Real job announces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 = Fake Job announces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42" y="153163"/>
            <a:ext cx="8796529" cy="4837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3254475" y="831575"/>
            <a:ext cx="451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Proportion of fake jobs announces per sector in </a:t>
            </a:r>
            <a:r>
              <a:rPr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0" y="212600"/>
            <a:ext cx="4745736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/>
        </p:nvSpPr>
        <p:spPr>
          <a:xfrm>
            <a:off x="5092175" y="210450"/>
            <a:ext cx="36858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Table normalized using the Z-Score method.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6529" cy="48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3254475" y="831575"/>
            <a:ext cx="451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Proportion of fake jobs announces per sector in </a:t>
            </a:r>
            <a:r>
              <a:rPr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68525" y="799875"/>
            <a:ext cx="75057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Agenda</a:t>
            </a:r>
            <a:endParaRPr sz="3500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1737613"/>
            <a:ext cx="3599455" cy="2243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4"/>
          <p:cNvSpPr/>
          <p:nvPr/>
        </p:nvSpPr>
        <p:spPr>
          <a:xfrm>
            <a:off x="608025" y="1709075"/>
            <a:ext cx="3340800" cy="23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Goals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Solution &amp; Insights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6" y="204488"/>
            <a:ext cx="8796528" cy="48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/>
        </p:nvSpPr>
        <p:spPr>
          <a:xfrm>
            <a:off x="3254475" y="831575"/>
            <a:ext cx="4897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Proportion of fake jobs announces (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showing the salary range (per sector).</a:t>
            </a:r>
            <a:endParaRPr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3"/>
          <p:cNvPicPr preferRelativeResize="0"/>
          <p:nvPr/>
        </p:nvPicPr>
        <p:blipFill rotWithShape="1">
          <a:blip r:embed="rId3">
            <a:alphaModFix/>
          </a:blip>
          <a:srcRect b="209" l="0" r="0" t="0"/>
          <a:stretch/>
        </p:blipFill>
        <p:spPr>
          <a:xfrm>
            <a:off x="173738" y="153163"/>
            <a:ext cx="8796528" cy="48371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/>
        </p:nvSpPr>
        <p:spPr>
          <a:xfrm>
            <a:off x="3603550" y="841825"/>
            <a:ext cx="4897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Proportion of fake jobs announces (in </a:t>
            </a:r>
            <a:r>
              <a:rPr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) showing the benefits (per sector).</a:t>
            </a:r>
            <a:endParaRPr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/>
        </p:nvSpPr>
        <p:spPr>
          <a:xfrm>
            <a:off x="2283675" y="1303650"/>
            <a:ext cx="44754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Solution &amp; Insights</a:t>
            </a:r>
            <a:endParaRPr sz="75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758400" y="491225"/>
            <a:ext cx="75057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Logistic Regression</a:t>
            </a:r>
            <a:endParaRPr sz="3500"/>
          </a:p>
        </p:txBody>
      </p:sp>
      <p:graphicFrame>
        <p:nvGraphicFramePr>
          <p:cNvPr id="276" name="Google Shape;276;p35"/>
          <p:cNvGraphicFramePr/>
          <p:nvPr/>
        </p:nvGraphicFramePr>
        <p:xfrm>
          <a:off x="5159250" y="37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{23B05317-2DC4-4EE5-940B-7F6691C4E8CA}</a:tableStyleId>
              </a:tblPr>
              <a:tblGrid>
                <a:gridCol w="2733525"/>
                <a:gridCol w="89625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FEATURE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A4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IMPACT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A44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Industry [Education Management]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-2.453213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Industry [Internet]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-2.186165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Function [ Health Care Provider]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-2.02904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Location [ Greece]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-1.956881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Salary Range [55,000-75,000]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-1.781989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Industry [Computer Software]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-1.661547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Industry [Restaurants]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-1.599323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Required Experience [Associate]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-1.581123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Location [Germany]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-1.489198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Industry [Insurance]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-1.44227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[Operations]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-1.427709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Location [Philippines]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-1.403489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Employment Type [Temporary]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-1.39878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[Oil and Gas]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-1.343899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[Legal]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-1.310619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[Marketing]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-1.302265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Required Experience [Executive]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-1.243289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[Department]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-1.208611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Has company Logo [True]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-1.205376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Salary Range [0-0]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-1.081002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35"/>
          <p:cNvSpPr/>
          <p:nvPr/>
        </p:nvSpPr>
        <p:spPr>
          <a:xfrm>
            <a:off x="714450" y="1628775"/>
            <a:ext cx="4039800" cy="2621700"/>
          </a:xfrm>
          <a:prstGeom prst="round2DiagRect">
            <a:avLst>
              <a:gd fmla="val 16667" name="adj1"/>
              <a:gd fmla="val 7831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Features of a legit posting: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Industry</a:t>
            </a:r>
            <a:endParaRPr sz="1500">
              <a:solidFill>
                <a:schemeClr val="lt2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Function</a:t>
            </a:r>
            <a:endParaRPr sz="1500">
              <a:solidFill>
                <a:schemeClr val="lt2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Location</a:t>
            </a:r>
            <a:endParaRPr sz="1500">
              <a:solidFill>
                <a:schemeClr val="lt2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Salary Range</a:t>
            </a:r>
            <a:endParaRPr sz="1500">
              <a:solidFill>
                <a:schemeClr val="lt2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Department</a:t>
            </a:r>
            <a:endParaRPr sz="1500">
              <a:solidFill>
                <a:schemeClr val="lt2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Employment type</a:t>
            </a:r>
            <a:endParaRPr sz="1500">
              <a:solidFill>
                <a:schemeClr val="lt2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Required Experience</a:t>
            </a:r>
            <a:endParaRPr sz="1500">
              <a:solidFill>
                <a:schemeClr val="lt2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Company Logo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758400" y="491225"/>
            <a:ext cx="75057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Logistic Regression</a:t>
            </a:r>
            <a:endParaRPr sz="3500"/>
          </a:p>
        </p:txBody>
      </p:sp>
      <p:sp>
        <p:nvSpPr>
          <p:cNvPr id="283" name="Google Shape;283;p36"/>
          <p:cNvSpPr/>
          <p:nvPr/>
        </p:nvSpPr>
        <p:spPr>
          <a:xfrm>
            <a:off x="714450" y="1628775"/>
            <a:ext cx="4039800" cy="2621700"/>
          </a:xfrm>
          <a:prstGeom prst="round2DiagRect">
            <a:avLst>
              <a:gd fmla="val 16667" name="adj1"/>
              <a:gd fmla="val 7831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Features</a:t>
            </a:r>
            <a:r>
              <a:rPr lang="en" sz="1700">
                <a:solidFill>
                  <a:schemeClr val="lt1"/>
                </a:solidFill>
              </a:rPr>
              <a:t> of a fraudulent posting: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Department</a:t>
            </a:r>
            <a:endParaRPr sz="1500">
              <a:solidFill>
                <a:schemeClr val="lt2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Industry</a:t>
            </a:r>
            <a:endParaRPr sz="1500">
              <a:solidFill>
                <a:schemeClr val="lt2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Location</a:t>
            </a:r>
            <a:endParaRPr sz="1500">
              <a:solidFill>
                <a:schemeClr val="lt2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Salary Range</a:t>
            </a:r>
            <a:endParaRPr sz="1500">
              <a:solidFill>
                <a:schemeClr val="lt2"/>
              </a:solidFill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Title</a:t>
            </a:r>
            <a:endParaRPr sz="1500">
              <a:solidFill>
                <a:schemeClr val="lt2"/>
              </a:solidFill>
            </a:endParaRPr>
          </a:p>
        </p:txBody>
      </p:sp>
      <p:graphicFrame>
        <p:nvGraphicFramePr>
          <p:cNvPr id="284" name="Google Shape;284;p36"/>
          <p:cNvGraphicFramePr/>
          <p:nvPr/>
        </p:nvGraphicFramePr>
        <p:xfrm>
          <a:off x="4931400" y="37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{23B05317-2DC4-4EE5-940B-7F6691C4E8CA}</a:tableStyleId>
              </a:tblPr>
              <a:tblGrid>
                <a:gridCol w="2905125"/>
                <a:gridCol w="952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FEATURE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A4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IMPACT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A4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[Oil &amp; Energy]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3.441561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[Information Technology]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2.89915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Industry [Oil &amp; Energy]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2.886244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[Engineering]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2.723301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Location [Malaysia]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2.557432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Location [Australia]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2.239522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[Call Center]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2.218432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[Accounting/Payroll]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2.20586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Salary Range [7200-1380000]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2.190508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Industry [Leisure, Travel, &amp; Tourism]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2.147251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Industry [Computer Networking]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2.102746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Salary Range [28000-32000]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1.922421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[Clerical]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1.914747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[CSR]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1.863665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[Biotech]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1.695124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[Power Plant &amp; Energy]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1.660967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Industry [Hospitality]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1.645928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Title [12]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1.644899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 [Engineering]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1.631634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Industry [Accounting]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1.557629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/>
        </p:nvSpPr>
        <p:spPr>
          <a:xfrm>
            <a:off x="2334300" y="1851600"/>
            <a:ext cx="44754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75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/>
        </p:nvSpPr>
        <p:spPr>
          <a:xfrm>
            <a:off x="2334300" y="1836450"/>
            <a:ext cx="44754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Appendix</a:t>
            </a:r>
            <a:endParaRPr sz="75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819150" y="275750"/>
            <a:ext cx="75057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</a:t>
            </a:r>
            <a:r>
              <a:rPr lang="en"/>
              <a:t>fraudulent</a:t>
            </a:r>
            <a:r>
              <a:rPr lang="en"/>
              <a:t> and legitimate job postings by </a:t>
            </a:r>
            <a:r>
              <a:rPr lang="en"/>
              <a:t>location</a:t>
            </a:r>
            <a:r>
              <a:rPr lang="en"/>
              <a:t> </a:t>
            </a:r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475" y="1376450"/>
            <a:ext cx="3085949" cy="27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50" y="1376450"/>
            <a:ext cx="3085949" cy="2729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9"/>
          <p:cNvSpPr txBox="1"/>
          <p:nvPr/>
        </p:nvSpPr>
        <p:spPr>
          <a:xfrm>
            <a:off x="819150" y="4144400"/>
            <a:ext cx="26073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Top 15 cities with most legitimate job postings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5273550" y="4144400"/>
            <a:ext cx="273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Top 15 cities with most fraudulent job postings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819150" y="275750"/>
            <a:ext cx="75057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fraudulent and legitimate job postings by country</a:t>
            </a:r>
            <a:endParaRPr/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76450"/>
            <a:ext cx="3288250" cy="281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375" y="1376450"/>
            <a:ext cx="3288250" cy="28130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0"/>
          <p:cNvSpPr txBox="1"/>
          <p:nvPr/>
        </p:nvSpPr>
        <p:spPr>
          <a:xfrm>
            <a:off x="1078175" y="4189500"/>
            <a:ext cx="2770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Top 10 countries with most legitimate job postings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5227500" y="4189500"/>
            <a:ext cx="2808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Top 10 countries with most fraudulent job postings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819150" y="738675"/>
            <a:ext cx="7505700" cy="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By Feature</a:t>
            </a:r>
            <a:endParaRPr/>
          </a:p>
        </p:txBody>
      </p:sp>
      <p:graphicFrame>
        <p:nvGraphicFramePr>
          <p:cNvPr id="318" name="Google Shape;318;p41"/>
          <p:cNvGraphicFramePr/>
          <p:nvPr/>
        </p:nvGraphicFramePr>
        <p:xfrm>
          <a:off x="2064475" y="161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{23B05317-2DC4-4EE5-940B-7F6691C4E8CA}</a:tableStyleId>
              </a:tblPr>
              <a:tblGrid>
                <a:gridCol w="1228425"/>
                <a:gridCol w="1228425"/>
              </a:tblGrid>
              <a:tr h="219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Feature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A4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Amount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A44"/>
                    </a:solidFill>
                  </a:tcPr>
                </a:tc>
              </a:tr>
              <a:tr h="21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Title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0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Location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0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Department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11547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Salary Range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15012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Company Profile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3353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Description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13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Requirements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7326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Benefits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7326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Telecommuting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0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9" name="Google Shape;319;p41"/>
          <p:cNvGraphicFramePr/>
          <p:nvPr/>
        </p:nvGraphicFramePr>
        <p:xfrm>
          <a:off x="4703575" y="161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{23B05317-2DC4-4EE5-940B-7F6691C4E8CA}</a:tableStyleId>
              </a:tblPr>
              <a:tblGrid>
                <a:gridCol w="1172725"/>
                <a:gridCol w="1172725"/>
              </a:tblGrid>
              <a:tr h="21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Feature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A4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Amount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33A44"/>
                    </a:solidFill>
                  </a:tcPr>
                </a:tc>
              </a:tr>
              <a:tr h="21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Company Logo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0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Questions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0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Employment Type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3471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Required Experience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7050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3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Required Education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8105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Industry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4903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Function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6455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Fraudulent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33A44"/>
                          </a:solidFill>
                        </a:rPr>
                        <a:t>0</a:t>
                      </a:r>
                      <a:endParaRPr sz="1000">
                        <a:solidFill>
                          <a:srgbClr val="233A4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Goals</a:t>
            </a:r>
            <a:endParaRPr sz="3500"/>
          </a:p>
        </p:txBody>
      </p:sp>
      <p:sp>
        <p:nvSpPr>
          <p:cNvPr id="142" name="Google Shape;142;p15"/>
          <p:cNvSpPr/>
          <p:nvPr/>
        </p:nvSpPr>
        <p:spPr>
          <a:xfrm>
            <a:off x="303125" y="1800200"/>
            <a:ext cx="3900600" cy="2080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job postings, try to determine the features that make a job posting fraudulent or non-fraudulent.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72000" y="1800200"/>
            <a:ext cx="4017000" cy="1977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Importance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Optimize efficiency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Protect against job scams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819150" y="845600"/>
            <a:ext cx="75057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KNN</a:t>
            </a:r>
            <a:endParaRPr sz="3500"/>
          </a:p>
        </p:txBody>
      </p:sp>
      <p:pic>
        <p:nvPicPr>
          <p:cNvPr id="325" name="Google Shape;3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875" y="1513625"/>
            <a:ext cx="4282875" cy="29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819150" y="845600"/>
            <a:ext cx="75057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25" y="1849600"/>
            <a:ext cx="35433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50" y="1849600"/>
            <a:ext cx="35433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2334300" y="1303650"/>
            <a:ext cx="44754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Exploratory Analysis</a:t>
            </a:r>
            <a:endParaRPr sz="75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Dataset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000">
                <a:solidFill>
                  <a:schemeClr val="dk2"/>
                </a:solidFill>
              </a:rPr>
              <a:t>17,880 job postings with 18 features each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6095350" y="2141550"/>
            <a:ext cx="2511000" cy="2197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Employment Type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Required Experience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Required Education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Industry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Fraudulent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374700" y="2141550"/>
            <a:ext cx="2511000" cy="2197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Job ID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Job title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Salary Range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Company Profile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235013" y="2141550"/>
            <a:ext cx="2511000" cy="2197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Telecommuting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Company Logo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Dataset Challenges</a:t>
            </a:r>
            <a:endParaRPr sz="3500"/>
          </a:p>
        </p:txBody>
      </p:sp>
      <p:sp>
        <p:nvSpPr>
          <p:cNvPr id="162" name="Google Shape;162;p18"/>
          <p:cNvSpPr/>
          <p:nvPr/>
        </p:nvSpPr>
        <p:spPr>
          <a:xfrm>
            <a:off x="2754525" y="3341250"/>
            <a:ext cx="3614700" cy="1468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Missing Data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Dataset included 70,103 missing values across all rows and columns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754525" y="1650300"/>
            <a:ext cx="3695100" cy="1599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Categorical Data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All 18 columns were categorical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4 columns were made up of sentences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2334300" y="1851600"/>
            <a:ext cx="44754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Analysis</a:t>
            </a:r>
            <a:endParaRPr sz="75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Dummy Variables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250" y="1643400"/>
            <a:ext cx="2224400" cy="13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425" y="1693525"/>
            <a:ext cx="2224400" cy="13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5">
            <a:alphaModFix/>
          </a:blip>
          <a:srcRect b="0" l="10022" r="45192" t="0"/>
          <a:stretch/>
        </p:blipFill>
        <p:spPr>
          <a:xfrm>
            <a:off x="231175" y="2988100"/>
            <a:ext cx="4094976" cy="17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4549075" y="3038225"/>
            <a:ext cx="3979500" cy="17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Statistically significant proportion z-test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P-values effectively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Pattern between fraudulence and these characteristics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Assumptions: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Random sample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Proportions normally distributed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50" y="1643400"/>
            <a:ext cx="2224400" cy="11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for Extremes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325" y="1749825"/>
            <a:ext cx="2685750" cy="15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490625" y="3280138"/>
            <a:ext cx="2958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Bogus/misspelled/unusual cities vs. big-market cities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5866300" y="3280138"/>
            <a:ext cx="329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“Too good to be true” vs. “too good to be true”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362" y="2522900"/>
            <a:ext cx="2791274" cy="18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3236525" y="4388425"/>
            <a:ext cx="32442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“Be super detailed” vs. “don’t try at all”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25" y="1800199"/>
            <a:ext cx="2685750" cy="15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615475" y="1749825"/>
            <a:ext cx="470700" cy="675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1947450" y="1749825"/>
            <a:ext cx="824700" cy="399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