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Arial Black"/>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F115EF-CD22-4C76-BD9A-33EACFDD86F7}">
  <a:tblStyle styleId="{61F115EF-CD22-4C76-BD9A-33EACFDD86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font" Target="fonts/ArialBlack-regular.fntdata"/><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4fd8d674c_0_122: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 name="Google Shape;58;ga4fd8d674c_0_122:notes"/>
          <p:cNvSpPr txBox="1"/>
          <p:nvPr>
            <p:ph idx="1" type="body"/>
          </p:nvPr>
        </p:nvSpPr>
        <p:spPr>
          <a:xfrm>
            <a:off x="685800" y="4343406"/>
            <a:ext cx="5486400" cy="4114800"/>
          </a:xfrm>
          <a:prstGeom prst="rect">
            <a:avLst/>
          </a:prstGeom>
          <a:noFill/>
          <a:ln>
            <a:noFill/>
          </a:ln>
        </p:spPr>
        <p:txBody>
          <a:bodyPr anchorCtr="0" anchor="t" bIns="45650" lIns="91325" spcFirstLastPara="1" rIns="91325" wrap="square" tIns="45650">
            <a:noAutofit/>
          </a:bodyPr>
          <a:lstStyle/>
          <a:p>
            <a:pPr indent="0" lvl="0" marL="0" rtl="0" algn="l">
              <a:spcBef>
                <a:spcPts val="0"/>
              </a:spcBef>
              <a:spcAft>
                <a:spcPts val="0"/>
              </a:spcAft>
              <a:buNone/>
            </a:pPr>
            <a:r>
              <a:t/>
            </a:r>
            <a:endParaRPr/>
          </a:p>
        </p:txBody>
      </p:sp>
      <p:sp>
        <p:nvSpPr>
          <p:cNvPr id="59" name="Google Shape;59;ga4fd8d674c_0_122:notes"/>
          <p:cNvSpPr txBox="1"/>
          <p:nvPr>
            <p:ph idx="12" type="sldNum"/>
          </p:nvPr>
        </p:nvSpPr>
        <p:spPr>
          <a:xfrm>
            <a:off x="3884613" y="8685226"/>
            <a:ext cx="2971800" cy="457200"/>
          </a:xfrm>
          <a:prstGeom prst="rect">
            <a:avLst/>
          </a:prstGeom>
          <a:noFill/>
          <a:ln>
            <a:noFill/>
          </a:ln>
        </p:spPr>
        <p:txBody>
          <a:bodyPr anchorCtr="0" anchor="b" bIns="45650" lIns="91325" spcFirstLastPara="1" rIns="91325" wrap="square" tIns="4565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f9f69d5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f9f69d5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Josh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prof Sury mentioned, sorting by trading is a double edged sort because you are holding both the stocks that are so good people keep buying them, as well as the stocks so bad people want to get rid of them.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1998-2000 period of high volatility due to tech c</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ed340cc74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ed340cc74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Alex</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ed340cc7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ed340cc7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ed340cc74_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ed340cc74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Khoi</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ed340cc7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ed340cc7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Khoi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ed340cc74_3_34:notes"/>
          <p:cNvSpPr txBox="1"/>
          <p:nvPr>
            <p:ph idx="1" type="body"/>
          </p:nvPr>
        </p:nvSpPr>
        <p:spPr>
          <a:xfrm>
            <a:off x="685800" y="434340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Sujay</a:t>
            </a:r>
            <a:endParaRPr/>
          </a:p>
        </p:txBody>
      </p:sp>
      <p:sp>
        <p:nvSpPr>
          <p:cNvPr id="68" name="Google Shape;68;g9ed340cc74_3_34: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ed340cc74_3_63:notes"/>
          <p:cNvSpPr txBox="1"/>
          <p:nvPr>
            <p:ph idx="1" type="body"/>
          </p:nvPr>
        </p:nvSpPr>
        <p:spPr>
          <a:xfrm>
            <a:off x="685800" y="434340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Sujay</a:t>
            </a:r>
            <a:endParaRPr/>
          </a:p>
        </p:txBody>
      </p:sp>
      <p:sp>
        <p:nvSpPr>
          <p:cNvPr id="74" name="Google Shape;74;g9ed340cc74_3_63: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ed340cc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ed340cc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Xuxian: so to talk a little bit about data collection and pre processing.</a:t>
            </a:r>
            <a:endParaRPr>
              <a:solidFill>
                <a:schemeClr val="dk1"/>
              </a:solidFill>
            </a:endParaRPr>
          </a:p>
          <a:p>
            <a:pPr indent="0" lvl="0" marL="0" rtl="0" algn="l">
              <a:spcBef>
                <a:spcPts val="0"/>
              </a:spcBef>
              <a:spcAft>
                <a:spcPts val="0"/>
              </a:spcAft>
              <a:buNone/>
            </a:pPr>
            <a:r>
              <a:rPr lang="en">
                <a:solidFill>
                  <a:schemeClr val="dk1"/>
                </a:solidFill>
              </a:rPr>
              <a:t>We started with collect all historical performance, such as trading volume, price, shares outstanding, and adjusting factors, etc. for all the equity in the crsp.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Then we calculated the monthly relative trading volume per stock, which is dividing the monthly trading volume by the market trading volume. </a:t>
            </a:r>
            <a:endParaRPr>
              <a:solidFill>
                <a:schemeClr val="dk1"/>
              </a:solidFill>
            </a:endParaRPr>
          </a:p>
          <a:p>
            <a:pPr indent="0" lvl="0" marL="0" rtl="0" algn="l">
              <a:spcBef>
                <a:spcPts val="0"/>
              </a:spcBef>
              <a:spcAft>
                <a:spcPts val="0"/>
              </a:spcAft>
              <a:buNone/>
            </a:pPr>
            <a:r>
              <a:rPr lang="en">
                <a:solidFill>
                  <a:schemeClr val="dk1"/>
                </a:solidFill>
              </a:rPr>
              <a:t>Then we take out the securities in the bottom 10% market cap , retaining only 90% of the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Form there, we take the percentile based on trading volume.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ed340cc7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ed340cc7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Xuxian: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What we found, is that the high volume quartiles tends to outperform</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ed340cc74_3_73:notes"/>
          <p:cNvSpPr txBox="1"/>
          <p:nvPr>
            <p:ph idx="1" type="body"/>
          </p:nvPr>
        </p:nvSpPr>
        <p:spPr>
          <a:xfrm>
            <a:off x="685800" y="434340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Xuxian:</a:t>
            </a:r>
            <a:endParaRPr>
              <a:solidFill>
                <a:schemeClr val="dk1"/>
              </a:solidFill>
            </a:endParaRPr>
          </a:p>
          <a:p>
            <a:pPr indent="0" lvl="0" marL="0" rtl="0" algn="l">
              <a:spcBef>
                <a:spcPts val="0"/>
              </a:spcBef>
              <a:spcAft>
                <a:spcPts val="0"/>
              </a:spcAft>
              <a:buNone/>
            </a:pPr>
            <a:r>
              <a:rPr lang="en">
                <a:solidFill>
                  <a:schemeClr val="dk1"/>
                </a:solidFill>
              </a:rPr>
              <a:t>Here, it could be a little hard to see, but we have the lowest trading volume quartile as blue, then orange, then green, and red for the highest trading volume quartile. </a:t>
            </a:r>
            <a:endParaRPr>
              <a:solidFill>
                <a:schemeClr val="dk1"/>
              </a:solidFill>
            </a:endParaRPr>
          </a:p>
          <a:p>
            <a:pPr indent="0" lvl="0" marL="0" rtl="0" algn="l">
              <a:spcBef>
                <a:spcPts val="0"/>
              </a:spcBef>
              <a:spcAft>
                <a:spcPts val="0"/>
              </a:spcAft>
              <a:buNone/>
            </a:pPr>
            <a:r>
              <a:rPr lang="en">
                <a:solidFill>
                  <a:schemeClr val="dk1"/>
                </a:solidFill>
              </a:rPr>
              <a:t>And throughout the time horizon, the red generally outperform the others, and even at some recession.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at some times, the highest trading volume quartile was the worst performing, which is 2002 &amp; 2008 around the bubble.</a:t>
            </a:r>
            <a:endParaRPr>
              <a:solidFill>
                <a:schemeClr val="dk1"/>
              </a:solidFill>
            </a:endParaRPr>
          </a:p>
        </p:txBody>
      </p:sp>
      <p:sp>
        <p:nvSpPr>
          <p:cNvPr id="92" name="Google Shape;92;g9ed340cc74_3_73: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ed340cc74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ed340cc74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Xuxian: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here is essentially the same thing as the last one, but it is a line graph. The red line, which is the highest trading volume is somewhat consistently showing higher performance.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Convergences in market downturns ( 1990, 2000, 2008,...)</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Divergences in expansions (90s, pre dot-com, recovery after 2008)</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ed340cc7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ed340cc7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ed340cc74_3_78:notes"/>
          <p:cNvSpPr txBox="1"/>
          <p:nvPr>
            <p:ph idx="1" type="body"/>
          </p:nvPr>
        </p:nvSpPr>
        <p:spPr>
          <a:xfrm>
            <a:off x="685800" y="434340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
        <p:nvSpPr>
          <p:cNvPr id="113" name="Google Shape;113;g9ed340cc74_3_78: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 name="Shape 8"/>
        <p:cNvGrpSpPr/>
        <p:nvPr/>
      </p:nvGrpSpPr>
      <p:grpSpPr>
        <a:xfrm>
          <a:off x="0" y="0"/>
          <a:ext cx="0" cy="0"/>
          <a:chOff x="0" y="0"/>
          <a:chExt cx="0" cy="0"/>
        </a:xfrm>
      </p:grpSpPr>
      <p:sp>
        <p:nvSpPr>
          <p:cNvPr id="9" name="Google Shape;9;p2"/>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 name="Google Shape;10;p2"/>
          <p:cNvSpPr txBox="1"/>
          <p:nvPr>
            <p:ph idx="1" type="body"/>
          </p:nvPr>
        </p:nvSpPr>
        <p:spPr>
          <a:xfrm>
            <a:off x="457200" y="1737360"/>
            <a:ext cx="8229600" cy="29490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262626"/>
              </a:buClr>
              <a:buSzPts val="1800"/>
              <a:buChar char="•"/>
              <a:defRPr/>
            </a:lvl1pPr>
            <a:lvl2pPr indent="-342900" lvl="1" marL="914400" rtl="0" algn="l">
              <a:spcBef>
                <a:spcPts val="360"/>
              </a:spcBef>
              <a:spcAft>
                <a:spcPts val="0"/>
              </a:spcAft>
              <a:buClr>
                <a:srgbClr val="262626"/>
              </a:buClr>
              <a:buSzPts val="1800"/>
              <a:buChar char="–"/>
              <a:defRPr/>
            </a:lvl2pPr>
            <a:lvl3pPr indent="-342900" lvl="2" marL="1371600" rtl="0" algn="l">
              <a:spcBef>
                <a:spcPts val="360"/>
              </a:spcBef>
              <a:spcAft>
                <a:spcPts val="0"/>
              </a:spcAft>
              <a:buClr>
                <a:srgbClr val="262626"/>
              </a:buClr>
              <a:buSzPts val="1800"/>
              <a:buChar char="•"/>
              <a:defRPr/>
            </a:lvl3pPr>
            <a:lvl4pPr indent="-342900" lvl="3" marL="1828800" rtl="0" algn="l">
              <a:spcBef>
                <a:spcPts val="360"/>
              </a:spcBef>
              <a:spcAft>
                <a:spcPts val="0"/>
              </a:spcAft>
              <a:buClr>
                <a:srgbClr val="262626"/>
              </a:buClr>
              <a:buSzPts val="1800"/>
              <a:buChar char="–"/>
              <a:defRPr/>
            </a:lvl4pPr>
            <a:lvl5pPr indent="-342900" lvl="4" marL="2286000" rtl="0" algn="l">
              <a:spcBef>
                <a:spcPts val="360"/>
              </a:spcBef>
              <a:spcAft>
                <a:spcPts val="0"/>
              </a:spcAft>
              <a:buClr>
                <a:srgbClr val="262626"/>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 name="Shape 41"/>
        <p:cNvGrpSpPr/>
        <p:nvPr/>
      </p:nvGrpSpPr>
      <p:grpSpPr>
        <a:xfrm>
          <a:off x="0" y="0"/>
          <a:ext cx="0" cy="0"/>
          <a:chOff x="0" y="0"/>
          <a:chExt cx="0" cy="0"/>
        </a:xfrm>
      </p:grpSpPr>
      <p:sp>
        <p:nvSpPr>
          <p:cNvPr id="42" name="Google Shape;42;p12"/>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 name="Google Shape;43;p12"/>
          <p:cNvSpPr txBox="1"/>
          <p:nvPr>
            <p:ph idx="1" type="subTitle"/>
          </p:nvPr>
        </p:nvSpPr>
        <p:spPr>
          <a:xfrm>
            <a:off x="1371600" y="2914650"/>
            <a:ext cx="6400800" cy="13143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13"/>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13"/>
          <p:cNvSpPr txBox="1"/>
          <p:nvPr>
            <p:ph idx="1" type="body"/>
          </p:nvPr>
        </p:nvSpPr>
        <p:spPr>
          <a:xfrm>
            <a:off x="457200" y="1749028"/>
            <a:ext cx="4038600" cy="31086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rgbClr val="3F3F3F"/>
              </a:buClr>
              <a:buSzPts val="2800"/>
              <a:buChar char="•"/>
              <a:defRPr sz="2800"/>
            </a:lvl1pPr>
            <a:lvl2pPr indent="-381000" lvl="1" marL="914400" rtl="0" algn="l">
              <a:spcBef>
                <a:spcPts val="480"/>
              </a:spcBef>
              <a:spcAft>
                <a:spcPts val="0"/>
              </a:spcAft>
              <a:buClr>
                <a:srgbClr val="3F3F3F"/>
              </a:buClr>
              <a:buSzPts val="2400"/>
              <a:buChar char="–"/>
              <a:defRPr sz="2400"/>
            </a:lvl2pPr>
            <a:lvl3pPr indent="-355600" lvl="2" marL="1371600" rtl="0" algn="l">
              <a:spcBef>
                <a:spcPts val="400"/>
              </a:spcBef>
              <a:spcAft>
                <a:spcPts val="0"/>
              </a:spcAft>
              <a:buClr>
                <a:srgbClr val="3F3F3F"/>
              </a:buClr>
              <a:buSzPts val="2000"/>
              <a:buChar char="•"/>
              <a:defRPr sz="2000"/>
            </a:lvl3pPr>
            <a:lvl4pPr indent="-342900" lvl="3" marL="1828800" rtl="0" algn="l">
              <a:spcBef>
                <a:spcPts val="360"/>
              </a:spcBef>
              <a:spcAft>
                <a:spcPts val="0"/>
              </a:spcAft>
              <a:buClr>
                <a:srgbClr val="3F3F3F"/>
              </a:buClr>
              <a:buSzPts val="1800"/>
              <a:buChar char="–"/>
              <a:defRPr sz="1800"/>
            </a:lvl4pPr>
            <a:lvl5pPr indent="-342900" lvl="4" marL="2286000" rtl="0" algn="l">
              <a:spcBef>
                <a:spcPts val="360"/>
              </a:spcBef>
              <a:spcAft>
                <a:spcPts val="0"/>
              </a:spcAft>
              <a:buClr>
                <a:srgbClr val="3F3F3F"/>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47" name="Google Shape;47;p13"/>
          <p:cNvSpPr txBox="1"/>
          <p:nvPr>
            <p:ph idx="2" type="body"/>
          </p:nvPr>
        </p:nvSpPr>
        <p:spPr>
          <a:xfrm>
            <a:off x="4648200" y="1749028"/>
            <a:ext cx="4038600" cy="31086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rgbClr val="3F3F3F"/>
              </a:buClr>
              <a:buSzPts val="2800"/>
              <a:buChar char="•"/>
              <a:defRPr sz="2800"/>
            </a:lvl1pPr>
            <a:lvl2pPr indent="-381000" lvl="1" marL="914400" rtl="0" algn="l">
              <a:spcBef>
                <a:spcPts val="480"/>
              </a:spcBef>
              <a:spcAft>
                <a:spcPts val="0"/>
              </a:spcAft>
              <a:buClr>
                <a:srgbClr val="3F3F3F"/>
              </a:buClr>
              <a:buSzPts val="2400"/>
              <a:buChar char="–"/>
              <a:defRPr sz="2400"/>
            </a:lvl2pPr>
            <a:lvl3pPr indent="-355600" lvl="2" marL="1371600" rtl="0" algn="l">
              <a:spcBef>
                <a:spcPts val="400"/>
              </a:spcBef>
              <a:spcAft>
                <a:spcPts val="0"/>
              </a:spcAft>
              <a:buClr>
                <a:srgbClr val="3F3F3F"/>
              </a:buClr>
              <a:buSzPts val="2000"/>
              <a:buChar char="•"/>
              <a:defRPr sz="2000"/>
            </a:lvl3pPr>
            <a:lvl4pPr indent="-342900" lvl="3" marL="1828800" rtl="0" algn="l">
              <a:spcBef>
                <a:spcPts val="360"/>
              </a:spcBef>
              <a:spcAft>
                <a:spcPts val="0"/>
              </a:spcAft>
              <a:buClr>
                <a:srgbClr val="3F3F3F"/>
              </a:buClr>
              <a:buSzPts val="1800"/>
              <a:buChar char="–"/>
              <a:defRPr sz="1800"/>
            </a:lvl4pPr>
            <a:lvl5pPr indent="-342900" lvl="4" marL="2286000" rtl="0" algn="l">
              <a:spcBef>
                <a:spcPts val="360"/>
              </a:spcBef>
              <a:spcAft>
                <a:spcPts val="0"/>
              </a:spcAft>
              <a:buClr>
                <a:srgbClr val="3F3F3F"/>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48" name="Shape 48"/>
        <p:cNvGrpSpPr/>
        <p:nvPr/>
      </p:nvGrpSpPr>
      <p:grpSpPr>
        <a:xfrm>
          <a:off x="0" y="0"/>
          <a:ext cx="0" cy="0"/>
          <a:chOff x="0" y="0"/>
          <a:chExt cx="0" cy="0"/>
        </a:xfrm>
      </p:grpSpPr>
      <p:sp>
        <p:nvSpPr>
          <p:cNvPr id="49" name="Google Shape;49;p14"/>
          <p:cNvSpPr txBox="1"/>
          <p:nvPr>
            <p:ph type="title"/>
          </p:nvPr>
        </p:nvSpPr>
        <p:spPr>
          <a:xfrm>
            <a:off x="420688" y="641510"/>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3F3F3F"/>
              </a:buClr>
              <a:buSzPts val="2000"/>
              <a:buFont typeface="Arial"/>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 name="Google Shape;50;p14"/>
          <p:cNvSpPr txBox="1"/>
          <p:nvPr>
            <p:ph idx="1" type="body"/>
          </p:nvPr>
        </p:nvSpPr>
        <p:spPr>
          <a:xfrm>
            <a:off x="3575050" y="920884"/>
            <a:ext cx="5111700" cy="40512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rgbClr val="3F3F3F"/>
              </a:buClr>
              <a:buSzPts val="3200"/>
              <a:buChar char="•"/>
              <a:defRPr sz="3200"/>
            </a:lvl1pPr>
            <a:lvl2pPr indent="-406400" lvl="1" marL="914400" rtl="0" algn="l">
              <a:spcBef>
                <a:spcPts val="560"/>
              </a:spcBef>
              <a:spcAft>
                <a:spcPts val="0"/>
              </a:spcAft>
              <a:buClr>
                <a:srgbClr val="3F3F3F"/>
              </a:buClr>
              <a:buSzPts val="2800"/>
              <a:buChar char="–"/>
              <a:defRPr sz="2800"/>
            </a:lvl2pPr>
            <a:lvl3pPr indent="-381000" lvl="2" marL="1371600" rtl="0" algn="l">
              <a:spcBef>
                <a:spcPts val="480"/>
              </a:spcBef>
              <a:spcAft>
                <a:spcPts val="0"/>
              </a:spcAft>
              <a:buClr>
                <a:srgbClr val="3F3F3F"/>
              </a:buClr>
              <a:buSzPts val="2400"/>
              <a:buChar char="•"/>
              <a:defRPr sz="2400"/>
            </a:lvl3pPr>
            <a:lvl4pPr indent="-355600" lvl="3" marL="1828800" rtl="0" algn="l">
              <a:spcBef>
                <a:spcPts val="400"/>
              </a:spcBef>
              <a:spcAft>
                <a:spcPts val="0"/>
              </a:spcAft>
              <a:buClr>
                <a:srgbClr val="3F3F3F"/>
              </a:buClr>
              <a:buSzPts val="2000"/>
              <a:buChar char="–"/>
              <a:defRPr sz="2000"/>
            </a:lvl4pPr>
            <a:lvl5pPr indent="-355600" lvl="4" marL="2286000" rtl="0" algn="l">
              <a:spcBef>
                <a:spcPts val="400"/>
              </a:spcBef>
              <a:spcAft>
                <a:spcPts val="0"/>
              </a:spcAft>
              <a:buClr>
                <a:srgbClr val="3F3F3F"/>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51" name="Google Shape;51;p14"/>
          <p:cNvSpPr txBox="1"/>
          <p:nvPr>
            <p:ph idx="2" type="body"/>
          </p:nvPr>
        </p:nvSpPr>
        <p:spPr>
          <a:xfrm>
            <a:off x="420688" y="1601629"/>
            <a:ext cx="3008400" cy="3141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rgbClr val="3F3F3F"/>
              </a:buClr>
              <a:buSzPts val="1400"/>
              <a:buNone/>
              <a:defRPr sz="1400"/>
            </a:lvl1pPr>
            <a:lvl2pPr indent="-228600" lvl="1" marL="914400" rtl="0" algn="l">
              <a:spcBef>
                <a:spcPts val="240"/>
              </a:spcBef>
              <a:spcAft>
                <a:spcPts val="0"/>
              </a:spcAft>
              <a:buClr>
                <a:srgbClr val="3F3F3F"/>
              </a:buClr>
              <a:buSzPts val="1200"/>
              <a:buNone/>
              <a:defRPr sz="1200"/>
            </a:lvl2pPr>
            <a:lvl3pPr indent="-228600" lvl="2" marL="1371600" rtl="0" algn="l">
              <a:spcBef>
                <a:spcPts val="200"/>
              </a:spcBef>
              <a:spcAft>
                <a:spcPts val="0"/>
              </a:spcAft>
              <a:buClr>
                <a:srgbClr val="3F3F3F"/>
              </a:buClr>
              <a:buSzPts val="1000"/>
              <a:buNone/>
              <a:defRPr sz="1000"/>
            </a:lvl3pPr>
            <a:lvl4pPr indent="-228600" lvl="3" marL="1828800" rtl="0" algn="l">
              <a:spcBef>
                <a:spcPts val="180"/>
              </a:spcBef>
              <a:spcAft>
                <a:spcPts val="0"/>
              </a:spcAft>
              <a:buClr>
                <a:srgbClr val="3F3F3F"/>
              </a:buClr>
              <a:buSzPts val="900"/>
              <a:buNone/>
              <a:defRPr sz="900"/>
            </a:lvl4pPr>
            <a:lvl5pPr indent="-228600" lvl="4" marL="2286000" rtl="0" algn="l">
              <a:spcBef>
                <a:spcPts val="180"/>
              </a:spcBef>
              <a:spcAft>
                <a:spcPts val="0"/>
              </a:spcAft>
              <a:buClr>
                <a:srgbClr val="3F3F3F"/>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52" name="Shape 52"/>
        <p:cNvGrpSpPr/>
        <p:nvPr/>
      </p:nvGrpSpPr>
      <p:grpSpPr>
        <a:xfrm>
          <a:off x="0" y="0"/>
          <a:ext cx="0" cy="0"/>
          <a:chOff x="0" y="0"/>
          <a:chExt cx="0" cy="0"/>
        </a:xfrm>
      </p:grpSpPr>
      <p:sp>
        <p:nvSpPr>
          <p:cNvPr id="53" name="Google Shape;53;p15"/>
          <p:cNvSpPr txBox="1"/>
          <p:nvPr>
            <p:ph type="title"/>
          </p:nvPr>
        </p:nvSpPr>
        <p:spPr>
          <a:xfrm>
            <a:off x="1792288" y="3829050"/>
            <a:ext cx="5486400" cy="425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3F3F3F"/>
              </a:buClr>
              <a:buSzPts val="2000"/>
              <a:buFont typeface="Arial"/>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 name="Google Shape;54;p15"/>
          <p:cNvSpPr/>
          <p:nvPr>
            <p:ph idx="2" type="pic"/>
          </p:nvPr>
        </p:nvSpPr>
        <p:spPr>
          <a:xfrm>
            <a:off x="1792288" y="685800"/>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3F3F3F"/>
              </a:buClr>
              <a:buSzPts val="3200"/>
              <a:buFont typeface="Arial"/>
              <a:buNone/>
              <a:defRPr b="0" i="0" sz="3200" u="none" cap="none" strike="noStrike">
                <a:solidFill>
                  <a:srgbClr val="3F3F3F"/>
                </a:solidFill>
                <a:latin typeface="Calibri"/>
                <a:ea typeface="Calibri"/>
                <a:cs typeface="Calibri"/>
                <a:sym typeface="Calibri"/>
              </a:defRPr>
            </a:lvl1pPr>
            <a:lvl2pPr lvl="1" marR="0" rtl="0" algn="l">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2pPr>
            <a:lvl3pPr lvl="2" marR="0" rtl="0" algn="l">
              <a:spcBef>
                <a:spcPts val="48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3pPr>
            <a:lvl4pPr lvl="3" marR="0" rtl="0" algn="l">
              <a:spcBef>
                <a:spcPts val="400"/>
              </a:spcBef>
              <a:spcAft>
                <a:spcPts val="0"/>
              </a:spcAft>
              <a:buClr>
                <a:srgbClr val="3F3F3F"/>
              </a:buClr>
              <a:buSzPts val="2000"/>
              <a:buFont typeface="Arial"/>
              <a:buNone/>
              <a:defRPr b="0" i="0" sz="2000" u="none" cap="none" strike="noStrike">
                <a:solidFill>
                  <a:srgbClr val="3F3F3F"/>
                </a:solidFill>
                <a:latin typeface="Calibri"/>
                <a:ea typeface="Calibri"/>
                <a:cs typeface="Calibri"/>
                <a:sym typeface="Calibri"/>
              </a:defRPr>
            </a:lvl4pPr>
            <a:lvl5pPr lvl="4" marR="0" rtl="0" algn="l">
              <a:spcBef>
                <a:spcPts val="400"/>
              </a:spcBef>
              <a:spcAft>
                <a:spcPts val="0"/>
              </a:spcAft>
              <a:buClr>
                <a:srgbClr val="3F3F3F"/>
              </a:buClr>
              <a:buSzPts val="2000"/>
              <a:buFont typeface="Arial"/>
              <a:buNone/>
              <a:defRPr b="0" i="0" sz="2000" u="none" cap="none" strike="noStrike">
                <a:solidFill>
                  <a:srgbClr val="3F3F3F"/>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5" name="Google Shape;55;p15"/>
          <p:cNvSpPr txBox="1"/>
          <p:nvPr>
            <p:ph idx="1" type="body"/>
          </p:nvPr>
        </p:nvSpPr>
        <p:spPr>
          <a:xfrm>
            <a:off x="1792288" y="4254817"/>
            <a:ext cx="5486400" cy="6030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rgbClr val="3F3F3F"/>
              </a:buClr>
              <a:buSzPts val="1400"/>
              <a:buNone/>
              <a:defRPr sz="1400"/>
            </a:lvl1pPr>
            <a:lvl2pPr indent="-228600" lvl="1" marL="914400" rtl="0" algn="l">
              <a:spcBef>
                <a:spcPts val="240"/>
              </a:spcBef>
              <a:spcAft>
                <a:spcPts val="0"/>
              </a:spcAft>
              <a:buClr>
                <a:srgbClr val="3F3F3F"/>
              </a:buClr>
              <a:buSzPts val="1200"/>
              <a:buNone/>
              <a:defRPr sz="1200"/>
            </a:lvl2pPr>
            <a:lvl3pPr indent="-228600" lvl="2" marL="1371600" rtl="0" algn="l">
              <a:spcBef>
                <a:spcPts val="200"/>
              </a:spcBef>
              <a:spcAft>
                <a:spcPts val="0"/>
              </a:spcAft>
              <a:buClr>
                <a:srgbClr val="3F3F3F"/>
              </a:buClr>
              <a:buSzPts val="1000"/>
              <a:buNone/>
              <a:defRPr sz="1000"/>
            </a:lvl3pPr>
            <a:lvl4pPr indent="-228600" lvl="3" marL="1828800" rtl="0" algn="l">
              <a:spcBef>
                <a:spcPts val="180"/>
              </a:spcBef>
              <a:spcAft>
                <a:spcPts val="0"/>
              </a:spcAft>
              <a:buClr>
                <a:srgbClr val="3F3F3F"/>
              </a:buClr>
              <a:buSzPts val="900"/>
              <a:buNone/>
              <a:defRPr sz="900"/>
            </a:lvl4pPr>
            <a:lvl5pPr indent="-228600" lvl="4" marL="2286000" rtl="0" algn="l">
              <a:spcBef>
                <a:spcPts val="180"/>
              </a:spcBef>
              <a:spcAft>
                <a:spcPts val="0"/>
              </a:spcAft>
              <a:buClr>
                <a:srgbClr val="3F3F3F"/>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685800" y="1597343"/>
            <a:ext cx="7772400" cy="1103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4400"/>
              <a:buFont typeface="Arial"/>
              <a:buNone/>
              <a:defRPr>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3"/>
          <p:cNvSpPr txBox="1"/>
          <p:nvPr>
            <p:ph idx="1" type="subTitle"/>
          </p:nvPr>
        </p:nvSpPr>
        <p:spPr>
          <a:xfrm>
            <a:off x="1371600" y="2914650"/>
            <a:ext cx="6400800" cy="13143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262626"/>
              </a:buClr>
              <a:buSzPts val="3200"/>
              <a:buNone/>
              <a:defRPr>
                <a:solidFill>
                  <a:srgbClr val="262626"/>
                </a:solidFill>
                <a:latin typeface="Arial"/>
                <a:ea typeface="Arial"/>
                <a:cs typeface="Arial"/>
                <a:sym typeface="Aria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4" name="Shape 14"/>
        <p:cNvGrpSpPr/>
        <p:nvPr/>
      </p:nvGrpSpPr>
      <p:grpSpPr>
        <a:xfrm>
          <a:off x="0" y="0"/>
          <a:ext cx="0" cy="0"/>
          <a:chOff x="0" y="0"/>
          <a:chExt cx="0" cy="0"/>
        </a:xfrm>
      </p:grpSpPr>
      <p:sp>
        <p:nvSpPr>
          <p:cNvPr id="15" name="Google Shape;15;p4"/>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4000"/>
              <a:buFont typeface="Arial"/>
              <a:buNone/>
              <a:defRPr b="1" sz="4000" cap="none">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 name="Google Shape;16;p4"/>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3F3F3F"/>
              </a:buClr>
              <a:buSzPts val="2000"/>
              <a:buNone/>
              <a:defRPr sz="2000">
                <a:solidFill>
                  <a:srgbClr val="3F3F3F"/>
                </a:solidFill>
                <a:latin typeface="Arial"/>
                <a:ea typeface="Arial"/>
                <a:cs typeface="Arial"/>
                <a:sym typeface="Aria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457200" y="628650"/>
            <a:ext cx="82296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5"/>
          <p:cNvSpPr txBox="1"/>
          <p:nvPr>
            <p:ph idx="1" type="body"/>
          </p:nvPr>
        </p:nvSpPr>
        <p:spPr>
          <a:xfrm>
            <a:off x="457200" y="1474470"/>
            <a:ext cx="4038600" cy="30174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rgbClr val="262626"/>
              </a:buClr>
              <a:buSzPts val="2800"/>
              <a:buChar char="•"/>
              <a:defRPr sz="2800"/>
            </a:lvl1pPr>
            <a:lvl2pPr indent="-381000" lvl="1" marL="914400" rtl="0" algn="l">
              <a:spcBef>
                <a:spcPts val="480"/>
              </a:spcBef>
              <a:spcAft>
                <a:spcPts val="0"/>
              </a:spcAft>
              <a:buClr>
                <a:srgbClr val="262626"/>
              </a:buClr>
              <a:buSzPts val="2400"/>
              <a:buChar char="–"/>
              <a:defRPr sz="2400"/>
            </a:lvl2pPr>
            <a:lvl3pPr indent="-355600" lvl="2" marL="1371600" rtl="0" algn="l">
              <a:spcBef>
                <a:spcPts val="400"/>
              </a:spcBef>
              <a:spcAft>
                <a:spcPts val="0"/>
              </a:spcAft>
              <a:buClr>
                <a:srgbClr val="262626"/>
              </a:buClr>
              <a:buSzPts val="2000"/>
              <a:buChar char="•"/>
              <a:defRPr sz="2000"/>
            </a:lvl3pPr>
            <a:lvl4pPr indent="-342900" lvl="3" marL="1828800" rtl="0" algn="l">
              <a:spcBef>
                <a:spcPts val="360"/>
              </a:spcBef>
              <a:spcAft>
                <a:spcPts val="0"/>
              </a:spcAft>
              <a:buClr>
                <a:srgbClr val="262626"/>
              </a:buClr>
              <a:buSzPts val="1800"/>
              <a:buChar char="–"/>
              <a:defRPr sz="1800"/>
            </a:lvl4pPr>
            <a:lvl5pPr indent="-342900" lvl="4" marL="2286000" rtl="0" algn="l">
              <a:spcBef>
                <a:spcPts val="360"/>
              </a:spcBef>
              <a:spcAft>
                <a:spcPts val="0"/>
              </a:spcAft>
              <a:buClr>
                <a:srgbClr val="262626"/>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20" name="Google Shape;20;p5"/>
          <p:cNvSpPr txBox="1"/>
          <p:nvPr>
            <p:ph idx="2" type="body"/>
          </p:nvPr>
        </p:nvSpPr>
        <p:spPr>
          <a:xfrm>
            <a:off x="4648200" y="1474470"/>
            <a:ext cx="4038600" cy="30174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rgbClr val="262626"/>
              </a:buClr>
              <a:buSzPts val="2800"/>
              <a:buChar char="•"/>
              <a:defRPr sz="2800"/>
            </a:lvl1pPr>
            <a:lvl2pPr indent="-381000" lvl="1" marL="914400" rtl="0" algn="l">
              <a:spcBef>
                <a:spcPts val="480"/>
              </a:spcBef>
              <a:spcAft>
                <a:spcPts val="0"/>
              </a:spcAft>
              <a:buClr>
                <a:srgbClr val="262626"/>
              </a:buClr>
              <a:buSzPts val="2400"/>
              <a:buChar char="–"/>
              <a:defRPr sz="2400"/>
            </a:lvl2pPr>
            <a:lvl3pPr indent="-355600" lvl="2" marL="1371600" rtl="0" algn="l">
              <a:spcBef>
                <a:spcPts val="400"/>
              </a:spcBef>
              <a:spcAft>
                <a:spcPts val="0"/>
              </a:spcAft>
              <a:buClr>
                <a:srgbClr val="262626"/>
              </a:buClr>
              <a:buSzPts val="2000"/>
              <a:buChar char="•"/>
              <a:defRPr sz="2000"/>
            </a:lvl3pPr>
            <a:lvl4pPr indent="-342900" lvl="3" marL="1828800" rtl="0" algn="l">
              <a:spcBef>
                <a:spcPts val="360"/>
              </a:spcBef>
              <a:spcAft>
                <a:spcPts val="0"/>
              </a:spcAft>
              <a:buClr>
                <a:srgbClr val="262626"/>
              </a:buClr>
              <a:buSzPts val="1800"/>
              <a:buChar char="–"/>
              <a:defRPr sz="1800"/>
            </a:lvl4pPr>
            <a:lvl5pPr indent="-342900" lvl="4" marL="2286000" rtl="0" algn="l">
              <a:spcBef>
                <a:spcPts val="360"/>
              </a:spcBef>
              <a:spcAft>
                <a:spcPts val="0"/>
              </a:spcAft>
              <a:buClr>
                <a:srgbClr val="262626"/>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6"/>
          <p:cNvSpPr txBox="1"/>
          <p:nvPr>
            <p:ph type="title"/>
          </p:nvPr>
        </p:nvSpPr>
        <p:spPr>
          <a:xfrm>
            <a:off x="420688" y="641510"/>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2000"/>
              <a:buFont typeface="Arial"/>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6"/>
          <p:cNvSpPr txBox="1"/>
          <p:nvPr>
            <p:ph idx="1" type="body"/>
          </p:nvPr>
        </p:nvSpPr>
        <p:spPr>
          <a:xfrm>
            <a:off x="3575050" y="920884"/>
            <a:ext cx="5111700" cy="40512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rgbClr val="262626"/>
              </a:buClr>
              <a:buSzPts val="3200"/>
              <a:buChar char="•"/>
              <a:defRPr sz="3200"/>
            </a:lvl1pPr>
            <a:lvl2pPr indent="-406400" lvl="1" marL="914400" rtl="0" algn="l">
              <a:spcBef>
                <a:spcPts val="560"/>
              </a:spcBef>
              <a:spcAft>
                <a:spcPts val="0"/>
              </a:spcAft>
              <a:buClr>
                <a:srgbClr val="262626"/>
              </a:buClr>
              <a:buSzPts val="2800"/>
              <a:buChar char="–"/>
              <a:defRPr sz="2800"/>
            </a:lvl2pPr>
            <a:lvl3pPr indent="-381000" lvl="2" marL="1371600" rtl="0" algn="l">
              <a:spcBef>
                <a:spcPts val="480"/>
              </a:spcBef>
              <a:spcAft>
                <a:spcPts val="0"/>
              </a:spcAft>
              <a:buClr>
                <a:srgbClr val="262626"/>
              </a:buClr>
              <a:buSzPts val="2400"/>
              <a:buChar char="•"/>
              <a:defRPr sz="2400"/>
            </a:lvl3pPr>
            <a:lvl4pPr indent="-355600" lvl="3" marL="1828800" rtl="0" algn="l">
              <a:spcBef>
                <a:spcPts val="400"/>
              </a:spcBef>
              <a:spcAft>
                <a:spcPts val="0"/>
              </a:spcAft>
              <a:buClr>
                <a:srgbClr val="262626"/>
              </a:buClr>
              <a:buSzPts val="2000"/>
              <a:buChar char="–"/>
              <a:defRPr sz="2000"/>
            </a:lvl4pPr>
            <a:lvl5pPr indent="-355600" lvl="4" marL="2286000" rtl="0" algn="l">
              <a:spcBef>
                <a:spcPts val="400"/>
              </a:spcBef>
              <a:spcAft>
                <a:spcPts val="0"/>
              </a:spcAft>
              <a:buClr>
                <a:srgbClr val="262626"/>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24" name="Google Shape;24;p6"/>
          <p:cNvSpPr txBox="1"/>
          <p:nvPr>
            <p:ph idx="2" type="body"/>
          </p:nvPr>
        </p:nvSpPr>
        <p:spPr>
          <a:xfrm>
            <a:off x="420688" y="1601629"/>
            <a:ext cx="3008400" cy="3141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rgbClr val="262626"/>
              </a:buClr>
              <a:buSzPts val="1400"/>
              <a:buNone/>
              <a:defRPr sz="1400"/>
            </a:lvl1pPr>
            <a:lvl2pPr indent="-228600" lvl="1" marL="914400" rtl="0" algn="l">
              <a:spcBef>
                <a:spcPts val="240"/>
              </a:spcBef>
              <a:spcAft>
                <a:spcPts val="0"/>
              </a:spcAft>
              <a:buClr>
                <a:srgbClr val="262626"/>
              </a:buClr>
              <a:buSzPts val="1200"/>
              <a:buNone/>
              <a:defRPr sz="1200"/>
            </a:lvl2pPr>
            <a:lvl3pPr indent="-228600" lvl="2" marL="1371600" rtl="0" algn="l">
              <a:spcBef>
                <a:spcPts val="200"/>
              </a:spcBef>
              <a:spcAft>
                <a:spcPts val="0"/>
              </a:spcAft>
              <a:buClr>
                <a:srgbClr val="262626"/>
              </a:buClr>
              <a:buSzPts val="1000"/>
              <a:buNone/>
              <a:defRPr sz="1000"/>
            </a:lvl3pPr>
            <a:lvl4pPr indent="-228600" lvl="3" marL="1828800" rtl="0" algn="l">
              <a:spcBef>
                <a:spcPts val="180"/>
              </a:spcBef>
              <a:spcAft>
                <a:spcPts val="0"/>
              </a:spcAft>
              <a:buClr>
                <a:srgbClr val="262626"/>
              </a:buClr>
              <a:buSzPts val="900"/>
              <a:buNone/>
              <a:defRPr sz="900"/>
            </a:lvl4pPr>
            <a:lvl5pPr indent="-228600" lvl="4" marL="2286000" rtl="0" algn="l">
              <a:spcBef>
                <a:spcPts val="180"/>
              </a:spcBef>
              <a:spcAft>
                <a:spcPts val="0"/>
              </a:spcAft>
              <a:buClr>
                <a:srgbClr val="262626"/>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 name="Shape 25"/>
        <p:cNvGrpSpPr/>
        <p:nvPr/>
      </p:nvGrpSpPr>
      <p:grpSpPr>
        <a:xfrm>
          <a:off x="0" y="0"/>
          <a:ext cx="0" cy="0"/>
          <a:chOff x="0" y="0"/>
          <a:chExt cx="0" cy="0"/>
        </a:xfrm>
      </p:grpSpPr>
      <p:sp>
        <p:nvSpPr>
          <p:cNvPr id="26" name="Google Shape;26;p7"/>
          <p:cNvSpPr txBox="1"/>
          <p:nvPr>
            <p:ph type="title"/>
          </p:nvPr>
        </p:nvSpPr>
        <p:spPr>
          <a:xfrm>
            <a:off x="1792288" y="3829050"/>
            <a:ext cx="5486400" cy="425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2000"/>
              <a:buFont typeface="Arial"/>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7"/>
          <p:cNvSpPr/>
          <p:nvPr>
            <p:ph idx="2" type="pic"/>
          </p:nvPr>
        </p:nvSpPr>
        <p:spPr>
          <a:xfrm>
            <a:off x="1792288" y="685800"/>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262626"/>
              </a:buClr>
              <a:buSzPts val="3200"/>
              <a:buFont typeface="Arial"/>
              <a:buNone/>
              <a:defRPr b="0" i="0" sz="3200" u="none" cap="none" strike="noStrike">
                <a:solidFill>
                  <a:srgbClr val="262626"/>
                </a:solidFill>
                <a:latin typeface="Arial"/>
                <a:ea typeface="Arial"/>
                <a:cs typeface="Arial"/>
                <a:sym typeface="Arial"/>
              </a:defRPr>
            </a:lvl1pPr>
            <a:lvl2pPr lvl="1" marR="0" rtl="0" algn="l">
              <a:spcBef>
                <a:spcPts val="560"/>
              </a:spcBef>
              <a:spcAft>
                <a:spcPts val="0"/>
              </a:spcAft>
              <a:buClr>
                <a:srgbClr val="262626"/>
              </a:buClr>
              <a:buSzPts val="2800"/>
              <a:buFont typeface="Arial"/>
              <a:buNone/>
              <a:defRPr b="0" i="0" sz="2800" u="none" cap="none" strike="noStrike">
                <a:solidFill>
                  <a:srgbClr val="262626"/>
                </a:solidFill>
                <a:latin typeface="Arial"/>
                <a:ea typeface="Arial"/>
                <a:cs typeface="Arial"/>
                <a:sym typeface="Arial"/>
              </a:defRPr>
            </a:lvl2pPr>
            <a:lvl3pPr lvl="2" marR="0" rtl="0" algn="l">
              <a:spcBef>
                <a:spcPts val="480"/>
              </a:spcBef>
              <a:spcAft>
                <a:spcPts val="0"/>
              </a:spcAft>
              <a:buClr>
                <a:srgbClr val="262626"/>
              </a:buClr>
              <a:buSzPts val="2400"/>
              <a:buFont typeface="Arial"/>
              <a:buNone/>
              <a:defRPr b="0" i="0" sz="2400" u="none" cap="none" strike="noStrike">
                <a:solidFill>
                  <a:srgbClr val="262626"/>
                </a:solidFill>
                <a:latin typeface="Arial"/>
                <a:ea typeface="Arial"/>
                <a:cs typeface="Arial"/>
                <a:sym typeface="Arial"/>
              </a:defRPr>
            </a:lvl3pPr>
            <a:lvl4pPr lvl="3" marR="0" rtl="0" algn="l">
              <a:spcBef>
                <a:spcPts val="400"/>
              </a:spcBef>
              <a:spcAft>
                <a:spcPts val="0"/>
              </a:spcAft>
              <a:buClr>
                <a:srgbClr val="262626"/>
              </a:buClr>
              <a:buSzPts val="2000"/>
              <a:buFont typeface="Arial"/>
              <a:buNone/>
              <a:defRPr b="0" i="0" sz="2000" u="none" cap="none" strike="noStrike">
                <a:solidFill>
                  <a:srgbClr val="262626"/>
                </a:solidFill>
                <a:latin typeface="Arial"/>
                <a:ea typeface="Arial"/>
                <a:cs typeface="Arial"/>
                <a:sym typeface="Arial"/>
              </a:defRPr>
            </a:lvl4pPr>
            <a:lvl5pPr lvl="4" marR="0" rtl="0" algn="l">
              <a:spcBef>
                <a:spcPts val="400"/>
              </a:spcBef>
              <a:spcAft>
                <a:spcPts val="0"/>
              </a:spcAft>
              <a:buClr>
                <a:srgbClr val="262626"/>
              </a:buClr>
              <a:buSzPts val="2000"/>
              <a:buFont typeface="Arial"/>
              <a:buNone/>
              <a:defRPr b="0" i="0" sz="2000" u="none" cap="none" strike="noStrike">
                <a:solidFill>
                  <a:srgbClr val="262626"/>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8" name="Google Shape;28;p7"/>
          <p:cNvSpPr txBox="1"/>
          <p:nvPr>
            <p:ph idx="1" type="body"/>
          </p:nvPr>
        </p:nvSpPr>
        <p:spPr>
          <a:xfrm>
            <a:off x="1792288" y="4254817"/>
            <a:ext cx="5486400" cy="6030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rgbClr val="262626"/>
              </a:buClr>
              <a:buSzPts val="1400"/>
              <a:buNone/>
              <a:defRPr sz="1400"/>
            </a:lvl1pPr>
            <a:lvl2pPr indent="-228600" lvl="1" marL="914400" rtl="0" algn="l">
              <a:spcBef>
                <a:spcPts val="240"/>
              </a:spcBef>
              <a:spcAft>
                <a:spcPts val="0"/>
              </a:spcAft>
              <a:buClr>
                <a:srgbClr val="262626"/>
              </a:buClr>
              <a:buSzPts val="1200"/>
              <a:buNone/>
              <a:defRPr sz="1200"/>
            </a:lvl2pPr>
            <a:lvl3pPr indent="-228600" lvl="2" marL="1371600" rtl="0" algn="l">
              <a:spcBef>
                <a:spcPts val="200"/>
              </a:spcBef>
              <a:spcAft>
                <a:spcPts val="0"/>
              </a:spcAft>
              <a:buClr>
                <a:srgbClr val="262626"/>
              </a:buClr>
              <a:buSzPts val="1000"/>
              <a:buNone/>
              <a:defRPr sz="1000"/>
            </a:lvl3pPr>
            <a:lvl4pPr indent="-228600" lvl="3" marL="1828800" rtl="0" algn="l">
              <a:spcBef>
                <a:spcPts val="180"/>
              </a:spcBef>
              <a:spcAft>
                <a:spcPts val="0"/>
              </a:spcAft>
              <a:buClr>
                <a:srgbClr val="262626"/>
              </a:buClr>
              <a:buSzPts val="900"/>
              <a:buNone/>
              <a:defRPr sz="900"/>
            </a:lvl4pPr>
            <a:lvl5pPr indent="-228600" lvl="4" marL="2286000" rtl="0" algn="l">
              <a:spcBef>
                <a:spcPts val="180"/>
              </a:spcBef>
              <a:spcAft>
                <a:spcPts val="0"/>
              </a:spcAft>
              <a:buClr>
                <a:srgbClr val="262626"/>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9" name="Shape 29"/>
        <p:cNvGrpSpPr/>
        <p:nvPr/>
      </p:nvGrpSpPr>
      <p:grpSpPr>
        <a:xfrm>
          <a:off x="0" y="0"/>
          <a:ext cx="0" cy="0"/>
          <a:chOff x="0" y="0"/>
          <a:chExt cx="0" cy="0"/>
        </a:xfrm>
      </p:grpSpPr>
      <p:sp>
        <p:nvSpPr>
          <p:cNvPr id="30" name="Google Shape;30;p8"/>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3F3F3F"/>
              </a:buClr>
              <a:buSzPts val="4000"/>
              <a:buFont typeface="Arial"/>
              <a:buNone/>
              <a:defRPr b="1" sz="4000" cap="none">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 name="Google Shape;31;p8"/>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latin typeface="Arial"/>
                <a:ea typeface="Arial"/>
                <a:cs typeface="Arial"/>
                <a:sym typeface="Aria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0"/>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3F3F3F"/>
              </a:buClr>
              <a:buSzPts val="4000"/>
              <a:buFont typeface="Arial"/>
              <a:buNone/>
              <a:defRPr b="1" sz="4000" cap="none">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 name="Google Shape;37;p10"/>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latin typeface="Arial"/>
                <a:ea typeface="Arial"/>
                <a:cs typeface="Arial"/>
                <a:sym typeface="Aria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11"/>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11"/>
          <p:cNvSpPr txBox="1"/>
          <p:nvPr>
            <p:ph idx="1" type="body"/>
          </p:nvPr>
        </p:nvSpPr>
        <p:spPr>
          <a:xfrm>
            <a:off x="457200" y="1771650"/>
            <a:ext cx="8229600" cy="291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3F3F3F"/>
              </a:buClr>
              <a:buSzPts val="1800"/>
              <a:buChar char="•"/>
              <a:defRPr/>
            </a:lvl1pPr>
            <a:lvl2pPr indent="-342900" lvl="1" marL="914400" rtl="0" algn="l">
              <a:spcBef>
                <a:spcPts val="360"/>
              </a:spcBef>
              <a:spcAft>
                <a:spcPts val="0"/>
              </a:spcAft>
              <a:buClr>
                <a:srgbClr val="3F3F3F"/>
              </a:buClr>
              <a:buSzPts val="1800"/>
              <a:buChar char="–"/>
              <a:defRPr/>
            </a:lvl2pPr>
            <a:lvl3pPr indent="-342900" lvl="2" marL="1371600" rtl="0" algn="l">
              <a:spcBef>
                <a:spcPts val="360"/>
              </a:spcBef>
              <a:spcAft>
                <a:spcPts val="0"/>
              </a:spcAft>
              <a:buClr>
                <a:srgbClr val="3F3F3F"/>
              </a:buClr>
              <a:buSzPts val="1800"/>
              <a:buChar char="•"/>
              <a:defRPr/>
            </a:lvl3pPr>
            <a:lvl4pPr indent="-342900" lvl="3" marL="1828800" rtl="0" algn="l">
              <a:spcBef>
                <a:spcPts val="360"/>
              </a:spcBef>
              <a:spcAft>
                <a:spcPts val="0"/>
              </a:spcAft>
              <a:buClr>
                <a:srgbClr val="3F3F3F"/>
              </a:buClr>
              <a:buSzPts val="1800"/>
              <a:buChar char="–"/>
              <a:defRPr/>
            </a:lvl4pPr>
            <a:lvl5pPr indent="-342900" lvl="4" marL="2286000" rtl="0" algn="l">
              <a:spcBef>
                <a:spcPts val="360"/>
              </a:spcBef>
              <a:spcAft>
                <a:spcPts val="0"/>
              </a:spcAft>
              <a:buClr>
                <a:srgbClr val="3F3F3F"/>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28650"/>
            <a:ext cx="8229600" cy="857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262626"/>
              </a:buClr>
              <a:buSzPts val="4400"/>
              <a:buFont typeface="Arial"/>
              <a:buNone/>
              <a:defRPr b="0" i="0" sz="4400" u="none" cap="none" strike="noStrike">
                <a:solidFill>
                  <a:srgbClr val="262626"/>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457200" y="1680210"/>
            <a:ext cx="8229600" cy="2949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262626"/>
              </a:buClr>
              <a:buSzPts val="3200"/>
              <a:buFont typeface="Arial"/>
              <a:buChar char="•"/>
              <a:defRPr b="0" i="0" sz="3200" u="none" cap="none" strike="noStrike">
                <a:solidFill>
                  <a:srgbClr val="262626"/>
                </a:solidFill>
                <a:latin typeface="Arial"/>
                <a:ea typeface="Arial"/>
                <a:cs typeface="Arial"/>
                <a:sym typeface="Arial"/>
              </a:defRPr>
            </a:lvl1pPr>
            <a:lvl2pPr indent="-406400" lvl="1" marL="914400" marR="0" rtl="0" algn="l">
              <a:spcBef>
                <a:spcPts val="560"/>
              </a:spcBef>
              <a:spcAft>
                <a:spcPts val="0"/>
              </a:spcAft>
              <a:buClr>
                <a:srgbClr val="262626"/>
              </a:buClr>
              <a:buSzPts val="2800"/>
              <a:buFont typeface="Arial"/>
              <a:buChar char="–"/>
              <a:defRPr b="0" i="0" sz="2800" u="none" cap="none" strike="noStrike">
                <a:solidFill>
                  <a:srgbClr val="262626"/>
                </a:solidFill>
                <a:latin typeface="Arial"/>
                <a:ea typeface="Arial"/>
                <a:cs typeface="Arial"/>
                <a:sym typeface="Arial"/>
              </a:defRPr>
            </a:lvl2pPr>
            <a:lvl3pPr indent="-381000" lvl="2" marL="1371600" marR="0" rtl="0" algn="l">
              <a:spcBef>
                <a:spcPts val="480"/>
              </a:spcBef>
              <a:spcAft>
                <a:spcPts val="0"/>
              </a:spcAft>
              <a:buClr>
                <a:srgbClr val="262626"/>
              </a:buClr>
              <a:buSzPts val="2400"/>
              <a:buFont typeface="Arial"/>
              <a:buChar char="•"/>
              <a:defRPr b="0" i="0" sz="2400" u="none" cap="none" strike="noStrike">
                <a:solidFill>
                  <a:srgbClr val="262626"/>
                </a:solidFill>
                <a:latin typeface="Arial"/>
                <a:ea typeface="Arial"/>
                <a:cs typeface="Arial"/>
                <a:sym typeface="Arial"/>
              </a:defRPr>
            </a:lvl3pPr>
            <a:lvl4pPr indent="-355600" lvl="3" marL="1828800" marR="0" rtl="0" algn="l">
              <a:spcBef>
                <a:spcPts val="400"/>
              </a:spcBef>
              <a:spcAft>
                <a:spcPts val="0"/>
              </a:spcAft>
              <a:buClr>
                <a:srgbClr val="262626"/>
              </a:buClr>
              <a:buSzPts val="2000"/>
              <a:buFont typeface="Arial"/>
              <a:buChar char="–"/>
              <a:defRPr b="0" i="0" sz="2000" u="none" cap="none" strike="noStrike">
                <a:solidFill>
                  <a:srgbClr val="262626"/>
                </a:solidFill>
                <a:latin typeface="Arial"/>
                <a:ea typeface="Arial"/>
                <a:cs typeface="Arial"/>
                <a:sym typeface="Arial"/>
              </a:defRPr>
            </a:lvl4pPr>
            <a:lvl5pPr indent="-355600" lvl="4" marL="2286000" marR="0" rtl="0" algn="l">
              <a:spcBef>
                <a:spcPts val="400"/>
              </a:spcBef>
              <a:spcAft>
                <a:spcPts val="0"/>
              </a:spcAft>
              <a:buClr>
                <a:srgbClr val="262626"/>
              </a:buClr>
              <a:buSzPts val="2000"/>
              <a:buFont typeface="Arial"/>
              <a:buChar char="»"/>
              <a:defRPr b="0" i="0" sz="2000" u="none" cap="none" strike="noStrike">
                <a:solidFill>
                  <a:srgbClr val="262626"/>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2" name="Shape 32"/>
        <p:cNvGrpSpPr/>
        <p:nvPr/>
      </p:nvGrpSpPr>
      <p:grpSpPr>
        <a:xfrm>
          <a:off x="0" y="0"/>
          <a:ext cx="0" cy="0"/>
          <a:chOff x="0" y="0"/>
          <a:chExt cx="0" cy="0"/>
        </a:xfrm>
      </p:grpSpPr>
      <p:sp>
        <p:nvSpPr>
          <p:cNvPr id="33" name="Google Shape;33;p9"/>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3F3F3F"/>
              </a:buClr>
              <a:buSzPts val="4400"/>
              <a:buFont typeface="Arial"/>
              <a:buNone/>
              <a:defRPr b="0" i="0" sz="4400" u="none" cap="none" strike="noStrike">
                <a:solidFill>
                  <a:srgbClr val="3F3F3F"/>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4" name="Google Shape;34;p9"/>
          <p:cNvSpPr txBox="1"/>
          <p:nvPr>
            <p:ph idx="1" type="body"/>
          </p:nvPr>
        </p:nvSpPr>
        <p:spPr>
          <a:xfrm>
            <a:off x="457200" y="1679972"/>
            <a:ext cx="8229600" cy="2914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3F3F3F"/>
              </a:buClr>
              <a:buSzPts val="3200"/>
              <a:buFont typeface="Arial"/>
              <a:buChar char="•"/>
              <a:defRPr b="0" i="0" sz="3200" u="none" cap="none" strike="noStrike">
                <a:solidFill>
                  <a:srgbClr val="3F3F3F"/>
                </a:solidFill>
                <a:latin typeface="Calibri"/>
                <a:ea typeface="Calibri"/>
                <a:cs typeface="Calibri"/>
                <a:sym typeface="Calibri"/>
              </a:defRPr>
            </a:lvl1pPr>
            <a:lvl2pPr indent="-406400" lvl="1" marL="914400" marR="0" rtl="0" algn="l">
              <a:spcBef>
                <a:spcPts val="560"/>
              </a:spcBef>
              <a:spcAft>
                <a:spcPts val="0"/>
              </a:spcAft>
              <a:buClr>
                <a:srgbClr val="3F3F3F"/>
              </a:buClr>
              <a:buSzPts val="2800"/>
              <a:buFont typeface="Arial"/>
              <a:buChar char="–"/>
              <a:defRPr b="0" i="0" sz="2800" u="none" cap="none" strike="noStrike">
                <a:solidFill>
                  <a:srgbClr val="3F3F3F"/>
                </a:solidFill>
                <a:latin typeface="Calibri"/>
                <a:ea typeface="Calibri"/>
                <a:cs typeface="Calibri"/>
                <a:sym typeface="Calibri"/>
              </a:defRPr>
            </a:lvl2pPr>
            <a:lvl3pPr indent="-381000" lvl="2" marL="1371600" marR="0" rtl="0" algn="l">
              <a:spcBef>
                <a:spcPts val="480"/>
              </a:spcBef>
              <a:spcAft>
                <a:spcPts val="0"/>
              </a:spcAft>
              <a:buClr>
                <a:srgbClr val="3F3F3F"/>
              </a:buClr>
              <a:buSzPts val="2400"/>
              <a:buFont typeface="Arial"/>
              <a:buChar char="•"/>
              <a:defRPr b="0" i="0" sz="2400" u="none" cap="none" strike="noStrike">
                <a:solidFill>
                  <a:srgbClr val="3F3F3F"/>
                </a:solidFill>
                <a:latin typeface="Calibri"/>
                <a:ea typeface="Calibri"/>
                <a:cs typeface="Calibri"/>
                <a:sym typeface="Calibri"/>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5" r:id="rId2"/>
    <p:sldLayoutId id="2147483656" r:id="rId3"/>
    <p:sldLayoutId id="2147483657" r:id="rId4"/>
    <p:sldLayoutId id="2147483658" r:id="rId5"/>
    <p:sldLayoutId id="2147483659" r:id="rId6"/>
    <p:sldLayoutId id="2147483660" r:id="rId7"/>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cxnSp>
        <p:nvCxnSpPr>
          <p:cNvPr id="61" name="Google Shape;61;p16"/>
          <p:cNvCxnSpPr/>
          <p:nvPr/>
        </p:nvCxnSpPr>
        <p:spPr>
          <a:xfrm>
            <a:off x="628650" y="3105150"/>
            <a:ext cx="56199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16"/>
          <p:cNvSpPr txBox="1"/>
          <p:nvPr/>
        </p:nvSpPr>
        <p:spPr>
          <a:xfrm>
            <a:off x="548640" y="457200"/>
            <a:ext cx="7828500" cy="389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1200"/>
              <a:buFont typeface="Arial"/>
              <a:buNone/>
            </a:pPr>
            <a:r>
              <a:rPr lang="en" sz="1200">
                <a:solidFill>
                  <a:schemeClr val="lt1"/>
                </a:solidFill>
                <a:latin typeface="Arial Black"/>
                <a:ea typeface="Arial Black"/>
                <a:cs typeface="Arial Black"/>
                <a:sym typeface="Arial Black"/>
              </a:rPr>
              <a:t>Investment Theory &amp; Practice—Asset Management</a:t>
            </a:r>
            <a:endParaRPr sz="1200">
              <a:solidFill>
                <a:schemeClr val="lt1"/>
              </a:solidFill>
              <a:latin typeface="Arial Black"/>
              <a:ea typeface="Arial Black"/>
              <a:cs typeface="Arial Black"/>
              <a:sym typeface="Arial Black"/>
            </a:endParaRPr>
          </a:p>
          <a:p>
            <a:pPr indent="0" lvl="0" marL="0" marR="0" rtl="0" algn="l">
              <a:lnSpc>
                <a:spcPct val="90000"/>
              </a:lnSpc>
              <a:spcBef>
                <a:spcPts val="0"/>
              </a:spcBef>
              <a:spcAft>
                <a:spcPts val="0"/>
              </a:spcAft>
              <a:buClr>
                <a:schemeClr val="lt1"/>
              </a:buClr>
              <a:buSzPts val="1200"/>
              <a:buFont typeface="Arial"/>
              <a:buNone/>
            </a:pPr>
            <a:r>
              <a:rPr lang="en" sz="1200">
                <a:solidFill>
                  <a:schemeClr val="lt1"/>
                </a:solidFill>
                <a:latin typeface="Arial Black"/>
                <a:ea typeface="Arial Black"/>
                <a:cs typeface="Arial Black"/>
                <a:sym typeface="Arial Black"/>
              </a:rPr>
              <a:t>October 2020</a:t>
            </a:r>
            <a:endParaRPr b="0" i="0" sz="1200" u="none" cap="none" strike="noStrike">
              <a:solidFill>
                <a:schemeClr val="lt1"/>
              </a:solidFill>
              <a:latin typeface="Arial"/>
              <a:ea typeface="Arial"/>
              <a:cs typeface="Arial"/>
              <a:sym typeface="Arial"/>
            </a:endParaRPr>
          </a:p>
        </p:txBody>
      </p:sp>
      <p:sp>
        <p:nvSpPr>
          <p:cNvPr id="63" name="Google Shape;63;p16"/>
          <p:cNvSpPr txBox="1"/>
          <p:nvPr/>
        </p:nvSpPr>
        <p:spPr>
          <a:xfrm>
            <a:off x="66300" y="1511450"/>
            <a:ext cx="9011400" cy="792600"/>
          </a:xfrm>
          <a:prstGeom prst="rect">
            <a:avLst/>
          </a:prstGeom>
          <a:noFill/>
          <a:ln>
            <a:noFill/>
          </a:ln>
        </p:spPr>
        <p:txBody>
          <a:bodyPr anchorCtr="0" anchor="b" bIns="45700" lIns="91425" spcFirstLastPara="1" rIns="91425" wrap="square" tIns="45700">
            <a:noAutofit/>
          </a:bodyPr>
          <a:lstStyle/>
          <a:p>
            <a:pPr indent="0" lvl="0" marL="0" marR="0" rtl="0" algn="ctr">
              <a:lnSpc>
                <a:spcPct val="83333"/>
              </a:lnSpc>
              <a:spcBef>
                <a:spcPts val="0"/>
              </a:spcBef>
              <a:spcAft>
                <a:spcPts val="0"/>
              </a:spcAft>
              <a:buClr>
                <a:schemeClr val="lt1"/>
              </a:buClr>
              <a:buSzPts val="4800"/>
              <a:buFont typeface="Arial Black"/>
              <a:buNone/>
            </a:pPr>
            <a:r>
              <a:rPr b="1" lang="en" sz="4600">
                <a:solidFill>
                  <a:schemeClr val="lt1"/>
                </a:solidFill>
                <a:latin typeface="Arial Black"/>
                <a:ea typeface="Arial Black"/>
                <a:cs typeface="Arial Black"/>
                <a:sym typeface="Arial Black"/>
              </a:rPr>
              <a:t>Sorting by Trading Volume </a:t>
            </a:r>
            <a:endParaRPr sz="1200"/>
          </a:p>
        </p:txBody>
      </p:sp>
      <p:sp>
        <p:nvSpPr>
          <p:cNvPr id="64" name="Google Shape;64;p16"/>
          <p:cNvSpPr txBox="1"/>
          <p:nvPr/>
        </p:nvSpPr>
        <p:spPr>
          <a:xfrm>
            <a:off x="548640" y="3333749"/>
            <a:ext cx="7886700" cy="45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lang="en">
                <a:solidFill>
                  <a:schemeClr val="lt1"/>
                </a:solidFill>
              </a:rPr>
              <a:t>Josh Artmann, Sujay Chebbi, Xuxian Chen, Alexandre Nicolai, Khoi Tran</a:t>
            </a:r>
            <a:endParaRPr>
              <a:solidFill>
                <a:schemeClr val="lt1"/>
              </a:solidFill>
            </a:endParaRPr>
          </a:p>
          <a:p>
            <a:pPr indent="0" lvl="0" marL="0" marR="0" rtl="0" algn="l">
              <a:lnSpc>
                <a:spcPct val="90000"/>
              </a:lnSpc>
              <a:spcBef>
                <a:spcPts val="0"/>
              </a:spcBef>
              <a:spcAft>
                <a:spcPts val="0"/>
              </a:spcAft>
              <a:buClr>
                <a:schemeClr val="lt1"/>
              </a:buClr>
              <a:buSzPts val="1400"/>
              <a:buFont typeface="Arial"/>
              <a:buNone/>
            </a:pPr>
            <a:r>
              <a:rPr lang="en">
                <a:solidFill>
                  <a:schemeClr val="lt1"/>
                </a:solidFill>
                <a:latin typeface="Arial Black"/>
                <a:ea typeface="Arial Black"/>
                <a:cs typeface="Arial Black"/>
                <a:sym typeface="Arial Black"/>
              </a:rPr>
              <a:t>FIN </a:t>
            </a:r>
            <a:r>
              <a:rPr lang="en">
                <a:solidFill>
                  <a:schemeClr val="lt1"/>
                </a:solidFill>
                <a:latin typeface="Arial Black"/>
                <a:ea typeface="Arial Black"/>
                <a:cs typeface="Arial Black"/>
                <a:sym typeface="Arial Black"/>
              </a:rPr>
              <a:t>397</a:t>
            </a:r>
            <a:r>
              <a:rPr lang="en" sz="1200">
                <a:solidFill>
                  <a:schemeClr val="lt1"/>
                </a:solidFill>
                <a:latin typeface="Arial Black"/>
                <a:ea typeface="Arial Black"/>
                <a:cs typeface="Arial Black"/>
                <a:sym typeface="Arial Black"/>
              </a:rPr>
              <a:t>—The University of Texas at Austin</a:t>
            </a:r>
            <a:endParaRPr>
              <a:solidFill>
                <a:schemeClr val="lt1"/>
              </a:solidFill>
              <a:latin typeface="Arial Black"/>
              <a:ea typeface="Arial Black"/>
              <a:cs typeface="Arial Black"/>
              <a:sym typeface="Arial Black"/>
            </a:endParaRPr>
          </a:p>
        </p:txBody>
      </p:sp>
      <p:pic>
        <p:nvPicPr>
          <p:cNvPr id="65" name="Google Shape;65;p16"/>
          <p:cNvPicPr preferRelativeResize="0"/>
          <p:nvPr/>
        </p:nvPicPr>
        <p:blipFill rotWithShape="1">
          <a:blip r:embed="rId4">
            <a:alphaModFix/>
          </a:blip>
          <a:srcRect b="0" l="0" r="0" t="0"/>
          <a:stretch/>
        </p:blipFill>
        <p:spPr>
          <a:xfrm>
            <a:off x="6978699" y="320040"/>
            <a:ext cx="1877396" cy="9143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5"/>
          <p:cNvPicPr preferRelativeResize="0"/>
          <p:nvPr/>
        </p:nvPicPr>
        <p:blipFill>
          <a:blip r:embed="rId3">
            <a:alphaModFix/>
          </a:blip>
          <a:stretch>
            <a:fillRect/>
          </a:stretch>
        </p:blipFill>
        <p:spPr>
          <a:xfrm>
            <a:off x="359850" y="550850"/>
            <a:ext cx="8424301" cy="4374150"/>
          </a:xfrm>
          <a:prstGeom prst="rect">
            <a:avLst/>
          </a:prstGeom>
          <a:noFill/>
          <a:ln>
            <a:noFill/>
          </a:ln>
        </p:spPr>
      </p:pic>
      <p:sp>
        <p:nvSpPr>
          <p:cNvPr id="122" name="Google Shape;122;p25"/>
          <p:cNvSpPr txBox="1"/>
          <p:nvPr/>
        </p:nvSpPr>
        <p:spPr>
          <a:xfrm>
            <a:off x="719450" y="624800"/>
            <a:ext cx="27642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Annualized Standard Deviation</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 sz="1600">
                <a:latin typeface="Times New Roman"/>
                <a:ea typeface="Times New Roman"/>
                <a:cs typeface="Times New Roman"/>
                <a:sym typeface="Times New Roman"/>
              </a:rPr>
              <a:t>(Top 200 TV)</a:t>
            </a:r>
            <a:endParaRPr sz="1600">
              <a:latin typeface="Times New Roman"/>
              <a:ea typeface="Times New Roman"/>
              <a:cs typeface="Times New Roman"/>
              <a:sym typeface="Times New Roman"/>
            </a:endParaRPr>
          </a:p>
          <a:p>
            <a:pPr indent="0" lvl="0" marL="0" rtl="0" algn="ctr">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171450" y="546100"/>
            <a:ext cx="88011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100"/>
              <a:t>H-Null: The return of the 200 stock with highest trading volume is not statistically significant different from the 200 lowest trading volume stock</a:t>
            </a:r>
            <a:endParaRPr sz="2100"/>
          </a:p>
        </p:txBody>
      </p:sp>
      <p:sp>
        <p:nvSpPr>
          <p:cNvPr id="128" name="Google Shape;128;p26"/>
          <p:cNvSpPr txBox="1"/>
          <p:nvPr>
            <p:ph idx="1" type="body"/>
          </p:nvPr>
        </p:nvSpPr>
        <p:spPr>
          <a:xfrm>
            <a:off x="457200" y="1771650"/>
            <a:ext cx="8229600" cy="488700"/>
          </a:xfrm>
          <a:prstGeom prst="rect">
            <a:avLst/>
          </a:prstGeom>
        </p:spPr>
        <p:txBody>
          <a:bodyPr anchorCtr="0" anchor="t" bIns="45700" lIns="91425" spcFirstLastPara="1" rIns="91425" wrap="square" tIns="45700">
            <a:noAutofit/>
          </a:bodyPr>
          <a:lstStyle/>
          <a:p>
            <a:pPr indent="0" lvl="0" marL="0" rtl="0" algn="l">
              <a:lnSpc>
                <a:spcPct val="141666"/>
              </a:lnSpc>
              <a:spcBef>
                <a:spcPts val="0"/>
              </a:spcBef>
              <a:spcAft>
                <a:spcPts val="0"/>
              </a:spcAft>
              <a:buClr>
                <a:schemeClr val="dk1"/>
              </a:buClr>
              <a:buSzPts val="1100"/>
              <a:buFont typeface="Arial"/>
              <a:buNone/>
            </a:pPr>
            <a:r>
              <a:rPr lang="en" sz="900">
                <a:solidFill>
                  <a:schemeClr val="dk1"/>
                </a:solidFill>
                <a:highlight>
                  <a:srgbClr val="FFFFFE"/>
                </a:highlight>
                <a:latin typeface="Courier New"/>
                <a:ea typeface="Courier New"/>
                <a:cs typeface="Courier New"/>
                <a:sym typeface="Courier New"/>
              </a:rPr>
              <a:t>((diff[</a:t>
            </a:r>
            <a:r>
              <a:rPr lang="en" sz="900">
                <a:solidFill>
                  <a:srgbClr val="A31515"/>
                </a:solidFill>
                <a:highlight>
                  <a:srgbClr val="FFFFFE"/>
                </a:highlight>
                <a:latin typeface="Courier New"/>
                <a:ea typeface="Courier New"/>
                <a:cs typeface="Courier New"/>
                <a:sym typeface="Courier New"/>
              </a:rPr>
              <a:t>'top_trade_volumn_retx'</a:t>
            </a:r>
            <a:r>
              <a:rPr lang="en" sz="900">
                <a:solidFill>
                  <a:schemeClr val="dk1"/>
                </a:solidFill>
                <a:highlight>
                  <a:srgbClr val="FFFFFE"/>
                </a:highlight>
                <a:latin typeface="Courier New"/>
                <a:ea typeface="Courier New"/>
                <a:cs typeface="Courier New"/>
                <a:sym typeface="Courier New"/>
              </a:rPr>
              <a:t>] - diff[</a:t>
            </a:r>
            <a:r>
              <a:rPr lang="en" sz="900">
                <a:solidFill>
                  <a:srgbClr val="A31515"/>
                </a:solidFill>
                <a:highlight>
                  <a:srgbClr val="FFFFFE"/>
                </a:highlight>
                <a:latin typeface="Courier New"/>
                <a:ea typeface="Courier New"/>
                <a:cs typeface="Courier New"/>
                <a:sym typeface="Courier New"/>
              </a:rPr>
              <a:t>'btn_trade_volume_retx'</a:t>
            </a:r>
            <a:r>
              <a:rPr lang="en" sz="900">
                <a:solidFill>
                  <a:schemeClr val="dk1"/>
                </a:solidFill>
                <a:highlight>
                  <a:srgbClr val="FFFFFE"/>
                </a:highlight>
                <a:latin typeface="Courier New"/>
                <a:ea typeface="Courier New"/>
                <a:cs typeface="Courier New"/>
                <a:sym typeface="Courier New"/>
              </a:rPr>
              <a:t>]).mean()) / (( diff[</a:t>
            </a:r>
            <a:r>
              <a:rPr lang="en" sz="900">
                <a:solidFill>
                  <a:srgbClr val="A31515"/>
                </a:solidFill>
                <a:highlight>
                  <a:srgbClr val="FFFFFE"/>
                </a:highlight>
                <a:latin typeface="Courier New"/>
                <a:ea typeface="Courier New"/>
                <a:cs typeface="Courier New"/>
                <a:sym typeface="Courier New"/>
              </a:rPr>
              <a:t>'top_trade_volumn_retx'</a:t>
            </a:r>
            <a:r>
              <a:rPr lang="en" sz="900">
                <a:solidFill>
                  <a:schemeClr val="dk1"/>
                </a:solidFill>
                <a:highlight>
                  <a:srgbClr val="FFFFFE"/>
                </a:highlight>
                <a:latin typeface="Courier New"/>
                <a:ea typeface="Courier New"/>
                <a:cs typeface="Courier New"/>
                <a:sym typeface="Courier New"/>
              </a:rPr>
              <a:t>] - diff[</a:t>
            </a:r>
            <a:r>
              <a:rPr lang="en" sz="900">
                <a:solidFill>
                  <a:srgbClr val="A31515"/>
                </a:solidFill>
                <a:highlight>
                  <a:srgbClr val="FFFFFE"/>
                </a:highlight>
                <a:latin typeface="Courier New"/>
                <a:ea typeface="Courier New"/>
                <a:cs typeface="Courier New"/>
                <a:sym typeface="Courier New"/>
              </a:rPr>
              <a:t>'btn_trade_volume_retx'</a:t>
            </a:r>
            <a:r>
              <a:rPr lang="en" sz="900">
                <a:solidFill>
                  <a:schemeClr val="dk1"/>
                </a:solidFill>
                <a:highlight>
                  <a:srgbClr val="FFFFFE"/>
                </a:highlight>
                <a:latin typeface="Courier New"/>
                <a:ea typeface="Courier New"/>
                <a:cs typeface="Courier New"/>
                <a:sym typeface="Courier New"/>
              </a:rPr>
              <a:t>]).std()/math.sqrt(</a:t>
            </a:r>
            <a:r>
              <a:rPr lang="en" sz="900">
                <a:solidFill>
                  <a:srgbClr val="795E26"/>
                </a:solidFill>
                <a:highlight>
                  <a:srgbClr val="FFFFFE"/>
                </a:highlight>
                <a:latin typeface="Courier New"/>
                <a:ea typeface="Courier New"/>
                <a:cs typeface="Courier New"/>
                <a:sym typeface="Courier New"/>
              </a:rPr>
              <a:t>len</a:t>
            </a:r>
            <a:r>
              <a:rPr lang="en" sz="900">
                <a:solidFill>
                  <a:schemeClr val="dk1"/>
                </a:solidFill>
                <a:highlight>
                  <a:srgbClr val="FFFFFE"/>
                </a:highlight>
                <a:latin typeface="Courier New"/>
                <a:ea typeface="Courier New"/>
                <a:cs typeface="Courier New"/>
                <a:sym typeface="Courier New"/>
              </a:rPr>
              <a:t>(diff[</a:t>
            </a:r>
            <a:r>
              <a:rPr lang="en" sz="900">
                <a:solidFill>
                  <a:srgbClr val="A31515"/>
                </a:solidFill>
                <a:highlight>
                  <a:srgbClr val="FFFFFE"/>
                </a:highlight>
                <a:latin typeface="Courier New"/>
                <a:ea typeface="Courier New"/>
                <a:cs typeface="Courier New"/>
                <a:sym typeface="Courier New"/>
              </a:rPr>
              <a:t>'top_trade_volumn_retx'</a:t>
            </a:r>
            <a:r>
              <a:rPr lang="en" sz="900">
                <a:solidFill>
                  <a:schemeClr val="dk1"/>
                </a:solidFill>
                <a:highlight>
                  <a:srgbClr val="FFFFFE"/>
                </a:highlight>
                <a:latin typeface="Courier New"/>
                <a:ea typeface="Courier New"/>
                <a:cs typeface="Courier New"/>
                <a:sym typeface="Courier New"/>
              </a:rPr>
              <a:t>])))</a:t>
            </a:r>
            <a:endParaRPr/>
          </a:p>
        </p:txBody>
      </p:sp>
      <p:sp>
        <p:nvSpPr>
          <p:cNvPr id="129" name="Google Shape;129;p26"/>
          <p:cNvSpPr txBox="1"/>
          <p:nvPr/>
        </p:nvSpPr>
        <p:spPr>
          <a:xfrm>
            <a:off x="6674100" y="2219400"/>
            <a:ext cx="1637400" cy="5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rgbClr val="212121"/>
                </a:solidFill>
                <a:highlight>
                  <a:srgbClr val="FFFFFF"/>
                </a:highlight>
                <a:latin typeface="Courier New"/>
                <a:ea typeface="Courier New"/>
                <a:cs typeface="Courier New"/>
                <a:sym typeface="Courier New"/>
              </a:rPr>
              <a:t>4.25, Reject !</a:t>
            </a:r>
            <a:endParaRPr b="1" sz="1700">
              <a:latin typeface="Calibri"/>
              <a:ea typeface="Calibri"/>
              <a:cs typeface="Calibri"/>
              <a:sym typeface="Calibri"/>
            </a:endParaRPr>
          </a:p>
        </p:txBody>
      </p:sp>
      <p:sp>
        <p:nvSpPr>
          <p:cNvPr id="130" name="Google Shape;130;p26"/>
          <p:cNvSpPr txBox="1"/>
          <p:nvPr/>
        </p:nvSpPr>
        <p:spPr>
          <a:xfrm>
            <a:off x="302575" y="3613300"/>
            <a:ext cx="8115600" cy="542700"/>
          </a:xfrm>
          <a:prstGeom prst="rect">
            <a:avLst/>
          </a:prstGeom>
          <a:noFill/>
          <a:ln>
            <a:noFill/>
          </a:ln>
        </p:spPr>
        <p:txBody>
          <a:bodyPr anchorCtr="0" anchor="t" bIns="91425" lIns="91425" spcFirstLastPara="1" rIns="91425" wrap="square" tIns="91425">
            <a:noAutofit/>
          </a:bodyPr>
          <a:lstStyle/>
          <a:p>
            <a:pPr indent="0" lvl="0" marL="0" rtl="0" algn="l">
              <a:lnSpc>
                <a:spcPct val="141666"/>
              </a:lnSpc>
              <a:spcBef>
                <a:spcPts val="0"/>
              </a:spcBef>
              <a:spcAft>
                <a:spcPts val="0"/>
              </a:spcAft>
              <a:buNone/>
            </a:pPr>
            <a:r>
              <a:rPr lang="en" sz="900">
                <a:solidFill>
                  <a:schemeClr val="dk1"/>
                </a:solidFill>
                <a:highlight>
                  <a:srgbClr val="FFFFFE"/>
                </a:highlight>
                <a:latin typeface="Courier New"/>
                <a:ea typeface="Courier New"/>
                <a:cs typeface="Courier New"/>
                <a:sym typeface="Courier New"/>
              </a:rPr>
              <a:t>((percentile_retx[</a:t>
            </a:r>
            <a:r>
              <a:rPr lang="en" sz="900">
                <a:solidFill>
                  <a:srgbClr val="A31515"/>
                </a:solidFill>
                <a:highlight>
                  <a:srgbClr val="FFFFFE"/>
                </a:highlight>
                <a:latin typeface="Courier New"/>
                <a:ea typeface="Courier New"/>
                <a:cs typeface="Courier New"/>
                <a:sym typeface="Courier New"/>
              </a:rPr>
              <a:t>'75-100'</a:t>
            </a:r>
            <a:r>
              <a:rPr lang="en" sz="900">
                <a:solidFill>
                  <a:schemeClr val="dk1"/>
                </a:solidFill>
                <a:highlight>
                  <a:srgbClr val="FFFFFE"/>
                </a:highlight>
                <a:latin typeface="Courier New"/>
                <a:ea typeface="Courier New"/>
                <a:cs typeface="Courier New"/>
                <a:sym typeface="Courier New"/>
              </a:rPr>
              <a:t>] - percentile_retx[</a:t>
            </a:r>
            <a:r>
              <a:rPr lang="en" sz="900">
                <a:solidFill>
                  <a:srgbClr val="A31515"/>
                </a:solidFill>
                <a:highlight>
                  <a:srgbClr val="FFFFFE"/>
                </a:highlight>
                <a:latin typeface="Courier New"/>
                <a:ea typeface="Courier New"/>
                <a:cs typeface="Courier New"/>
                <a:sym typeface="Courier New"/>
              </a:rPr>
              <a:t>'0-25'</a:t>
            </a:r>
            <a:r>
              <a:rPr lang="en" sz="900">
                <a:solidFill>
                  <a:schemeClr val="dk1"/>
                </a:solidFill>
                <a:highlight>
                  <a:srgbClr val="FFFFFE"/>
                </a:highlight>
                <a:latin typeface="Courier New"/>
                <a:ea typeface="Courier New"/>
                <a:cs typeface="Courier New"/>
                <a:sym typeface="Courier New"/>
              </a:rPr>
              <a:t>]).mean() - </a:t>
            </a:r>
            <a:r>
              <a:rPr lang="en" sz="900">
                <a:solidFill>
                  <a:srgbClr val="09885A"/>
                </a:solidFill>
                <a:highlight>
                  <a:srgbClr val="FFFFFE"/>
                </a:highlight>
                <a:latin typeface="Courier New"/>
                <a:ea typeface="Courier New"/>
                <a:cs typeface="Courier New"/>
                <a:sym typeface="Courier New"/>
              </a:rPr>
              <a:t>0</a:t>
            </a:r>
            <a:r>
              <a:rPr lang="en" sz="900">
                <a:solidFill>
                  <a:schemeClr val="dk1"/>
                </a:solidFill>
                <a:highlight>
                  <a:srgbClr val="FFFFFE"/>
                </a:highlight>
                <a:latin typeface="Courier New"/>
                <a:ea typeface="Courier New"/>
                <a:cs typeface="Courier New"/>
                <a:sym typeface="Courier New"/>
              </a:rPr>
              <a:t> ) / (( percentile_retx[</a:t>
            </a:r>
            <a:r>
              <a:rPr lang="en" sz="900">
                <a:solidFill>
                  <a:srgbClr val="A31515"/>
                </a:solidFill>
                <a:highlight>
                  <a:srgbClr val="FFFFFE"/>
                </a:highlight>
                <a:latin typeface="Courier New"/>
                <a:ea typeface="Courier New"/>
                <a:cs typeface="Courier New"/>
                <a:sym typeface="Courier New"/>
              </a:rPr>
              <a:t>'75-100'</a:t>
            </a:r>
            <a:r>
              <a:rPr lang="en" sz="900">
                <a:solidFill>
                  <a:schemeClr val="dk1"/>
                </a:solidFill>
                <a:highlight>
                  <a:srgbClr val="FFFFFE"/>
                </a:highlight>
                <a:latin typeface="Courier New"/>
                <a:ea typeface="Courier New"/>
                <a:cs typeface="Courier New"/>
                <a:sym typeface="Courier New"/>
              </a:rPr>
              <a:t>] - percentile_retx[</a:t>
            </a:r>
            <a:r>
              <a:rPr lang="en" sz="900">
                <a:solidFill>
                  <a:srgbClr val="A31515"/>
                </a:solidFill>
                <a:highlight>
                  <a:srgbClr val="FFFFFE"/>
                </a:highlight>
                <a:latin typeface="Courier New"/>
                <a:ea typeface="Courier New"/>
                <a:cs typeface="Courier New"/>
                <a:sym typeface="Courier New"/>
              </a:rPr>
              <a:t>'0-25'</a:t>
            </a:r>
            <a:r>
              <a:rPr lang="en" sz="900">
                <a:solidFill>
                  <a:schemeClr val="dk1"/>
                </a:solidFill>
                <a:highlight>
                  <a:srgbClr val="FFFFFE"/>
                </a:highlight>
                <a:latin typeface="Courier New"/>
                <a:ea typeface="Courier New"/>
                <a:cs typeface="Courier New"/>
                <a:sym typeface="Courier New"/>
              </a:rPr>
              <a:t>]).std()/math.sqrt(</a:t>
            </a:r>
            <a:r>
              <a:rPr lang="en" sz="900">
                <a:solidFill>
                  <a:srgbClr val="795E26"/>
                </a:solidFill>
                <a:highlight>
                  <a:srgbClr val="FFFFFE"/>
                </a:highlight>
                <a:latin typeface="Courier New"/>
                <a:ea typeface="Courier New"/>
                <a:cs typeface="Courier New"/>
                <a:sym typeface="Courier New"/>
              </a:rPr>
              <a:t>len</a:t>
            </a:r>
            <a:r>
              <a:rPr lang="en" sz="900">
                <a:solidFill>
                  <a:schemeClr val="dk1"/>
                </a:solidFill>
                <a:highlight>
                  <a:srgbClr val="FFFFFE"/>
                </a:highlight>
                <a:latin typeface="Courier New"/>
                <a:ea typeface="Courier New"/>
                <a:cs typeface="Courier New"/>
                <a:sym typeface="Courier New"/>
              </a:rPr>
              <a:t>(percentile_retx[</a:t>
            </a:r>
            <a:r>
              <a:rPr lang="en" sz="900">
                <a:solidFill>
                  <a:srgbClr val="A31515"/>
                </a:solidFill>
                <a:highlight>
                  <a:srgbClr val="FFFFFE"/>
                </a:highlight>
                <a:latin typeface="Courier New"/>
                <a:ea typeface="Courier New"/>
                <a:cs typeface="Courier New"/>
                <a:sym typeface="Courier New"/>
              </a:rPr>
              <a:t>'75-100'</a:t>
            </a:r>
            <a:r>
              <a:rPr lang="en" sz="900">
                <a:solidFill>
                  <a:schemeClr val="dk1"/>
                </a:solidFill>
                <a:highlight>
                  <a:srgbClr val="FFFFFE"/>
                </a:highlight>
                <a:latin typeface="Courier New"/>
                <a:ea typeface="Courier New"/>
                <a:cs typeface="Courier New"/>
                <a:sym typeface="Courier New"/>
              </a:rPr>
              <a:t>])))</a:t>
            </a:r>
            <a:endParaRPr>
              <a:latin typeface="Calibri"/>
              <a:ea typeface="Calibri"/>
              <a:cs typeface="Calibri"/>
              <a:sym typeface="Calibri"/>
            </a:endParaRPr>
          </a:p>
        </p:txBody>
      </p:sp>
      <p:sp>
        <p:nvSpPr>
          <p:cNvPr id="131" name="Google Shape;131;p26"/>
          <p:cNvSpPr txBox="1"/>
          <p:nvPr>
            <p:ph type="title"/>
          </p:nvPr>
        </p:nvSpPr>
        <p:spPr>
          <a:xfrm>
            <a:off x="95250" y="2755900"/>
            <a:ext cx="88011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100"/>
              <a:t>H-Null: The return of top 25% trading volume is not statistically significant different from lowest 25% trading volume stocks</a:t>
            </a:r>
            <a:endParaRPr sz="2100"/>
          </a:p>
        </p:txBody>
      </p:sp>
      <p:sp>
        <p:nvSpPr>
          <p:cNvPr id="132" name="Google Shape;132;p26"/>
          <p:cNvSpPr txBox="1"/>
          <p:nvPr/>
        </p:nvSpPr>
        <p:spPr>
          <a:xfrm>
            <a:off x="6674100" y="3935375"/>
            <a:ext cx="1744200" cy="59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350">
                <a:solidFill>
                  <a:srgbClr val="212121"/>
                </a:solidFill>
                <a:highlight>
                  <a:srgbClr val="FFFFFF"/>
                </a:highlight>
                <a:latin typeface="Courier New"/>
                <a:ea typeface="Courier New"/>
                <a:cs typeface="Courier New"/>
                <a:sym typeface="Courier New"/>
              </a:rPr>
              <a:t>7.686, Reject!</a:t>
            </a:r>
            <a:endParaRPr b="1" sz="135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457200" y="675676"/>
            <a:ext cx="8229600" cy="534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Final Results</a:t>
            </a:r>
            <a:endParaRPr>
              <a:latin typeface="Times New Roman"/>
              <a:ea typeface="Times New Roman"/>
              <a:cs typeface="Times New Roman"/>
              <a:sym typeface="Times New Roman"/>
            </a:endParaRPr>
          </a:p>
        </p:txBody>
      </p:sp>
      <p:sp>
        <p:nvSpPr>
          <p:cNvPr id="138" name="Google Shape;138;p27"/>
          <p:cNvSpPr txBox="1"/>
          <p:nvPr>
            <p:ph idx="1" type="body"/>
          </p:nvPr>
        </p:nvSpPr>
        <p:spPr>
          <a:xfrm>
            <a:off x="457200" y="1271350"/>
            <a:ext cx="8229600" cy="19587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Font typeface="Times New Roman"/>
              <a:buChar char="-"/>
            </a:pPr>
            <a:r>
              <a:rPr lang="en" sz="2800">
                <a:latin typeface="Times New Roman"/>
                <a:ea typeface="Times New Roman"/>
                <a:cs typeface="Times New Roman"/>
                <a:sym typeface="Times New Roman"/>
              </a:rPr>
              <a:t>A</a:t>
            </a:r>
            <a:r>
              <a:rPr lang="en" sz="2800">
                <a:latin typeface="Times New Roman"/>
                <a:ea typeface="Times New Roman"/>
                <a:cs typeface="Times New Roman"/>
                <a:sym typeface="Times New Roman"/>
              </a:rPr>
              <a:t>ssumptions:</a:t>
            </a:r>
            <a:endParaRPr sz="28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2800">
                <a:latin typeface="Times New Roman"/>
                <a:ea typeface="Times New Roman"/>
                <a:cs typeface="Times New Roman"/>
                <a:sym typeface="Times New Roman"/>
              </a:rPr>
              <a:t>high volume portfolios trading cost of 5 BP </a:t>
            </a:r>
            <a:endParaRPr sz="28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2800">
                <a:latin typeface="Times New Roman"/>
                <a:ea typeface="Times New Roman"/>
                <a:cs typeface="Times New Roman"/>
                <a:sym typeface="Times New Roman"/>
              </a:rPr>
              <a:t>low volume portfolios trading cost of 10 BP</a:t>
            </a:r>
            <a:endParaRPr sz="2800">
              <a:latin typeface="Times New Roman"/>
              <a:ea typeface="Times New Roman"/>
              <a:cs typeface="Times New Roman"/>
              <a:sym typeface="Times New Roman"/>
            </a:endParaRPr>
          </a:p>
        </p:txBody>
      </p:sp>
      <p:graphicFrame>
        <p:nvGraphicFramePr>
          <p:cNvPr id="139" name="Google Shape;139;p27"/>
          <p:cNvGraphicFramePr/>
          <p:nvPr/>
        </p:nvGraphicFramePr>
        <p:xfrm>
          <a:off x="681975" y="2801500"/>
          <a:ext cx="3000000" cy="3000000"/>
        </p:xfrm>
        <a:graphic>
          <a:graphicData uri="http://schemas.openxmlformats.org/drawingml/2006/table">
            <a:tbl>
              <a:tblPr>
                <a:noFill/>
                <a:tableStyleId>{61F115EF-CD22-4C76-BD9A-33EACFDD86F7}</a:tableStyleId>
              </a:tblPr>
              <a:tblGrid>
                <a:gridCol w="1969200"/>
                <a:gridCol w="2065875"/>
                <a:gridCol w="2008175"/>
                <a:gridCol w="1736775"/>
              </a:tblGrid>
              <a:tr h="400275">
                <a:tc>
                  <a:txBody>
                    <a:bodyPr/>
                    <a:lstStyle/>
                    <a:p>
                      <a:pPr indent="0" lvl="0" marL="0" marR="0" rtl="0" algn="l">
                        <a:lnSpc>
                          <a:spcPct val="100000"/>
                        </a:lnSpc>
                        <a:spcBef>
                          <a:spcPts val="0"/>
                        </a:spcBef>
                        <a:spcAft>
                          <a:spcPts val="0"/>
                        </a:spcAft>
                        <a:buNone/>
                      </a:pPr>
                      <a:r>
                        <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Top_200 Portfolio</a:t>
                      </a:r>
                      <a:endParaRPr b="1" sz="1450">
                        <a:solidFill>
                          <a:srgbClr val="212121"/>
                        </a:solidFill>
                        <a:highlight>
                          <a:srgbClr val="FFFFFF"/>
                        </a:highlight>
                        <a:latin typeface="Times New Roman"/>
                        <a:ea typeface="Times New Roman"/>
                        <a:cs typeface="Times New Roman"/>
                        <a:sym typeface="Times New Roman"/>
                      </a:endParaRPr>
                    </a:p>
                  </a:txBody>
                  <a:tcPr marT="91425" marB="91425" marR="0" marL="91425"/>
                </a:tc>
                <a:tc>
                  <a:txBody>
                    <a:bodyPr/>
                    <a:lstStyle/>
                    <a:p>
                      <a:pPr indent="0" lvl="0" marL="0" marR="0" rtl="0" algn="l">
                        <a:lnSpc>
                          <a:spcPct val="100000"/>
                        </a:lnSpc>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Btm_200 Portfolio</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Difference</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r>
              <a:tr h="407075">
                <a:tc>
                  <a:txBody>
                    <a:bodyPr/>
                    <a:lstStyle/>
                    <a:p>
                      <a:pPr indent="0" lvl="0" marL="0" marR="0" rtl="0" algn="l">
                        <a:lnSpc>
                          <a:spcPct val="100000"/>
                        </a:lnSpc>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Cost of Trading</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Times New Roman"/>
                          <a:ea typeface="Times New Roman"/>
                          <a:cs typeface="Times New Roman"/>
                          <a:sym typeface="Times New Roman"/>
                        </a:rPr>
                        <a:t>5bp * 12 months</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Times New Roman"/>
                          <a:ea typeface="Times New Roman"/>
                          <a:cs typeface="Times New Roman"/>
                          <a:sym typeface="Times New Roman"/>
                        </a:rPr>
                        <a:t>10 </a:t>
                      </a:r>
                      <a:r>
                        <a:rPr b="1" lang="en" sz="1450">
                          <a:solidFill>
                            <a:srgbClr val="212121"/>
                          </a:solidFill>
                          <a:highlight>
                            <a:srgbClr val="FFFFFF"/>
                          </a:highlight>
                          <a:latin typeface="Times New Roman"/>
                          <a:ea typeface="Times New Roman"/>
                          <a:cs typeface="Times New Roman"/>
                          <a:sym typeface="Times New Roman"/>
                        </a:rPr>
                        <a:t>bp * 12 months</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r>
              <a:tr h="358250">
                <a:tc>
                  <a:txBody>
                    <a:bodyPr/>
                    <a:lstStyle/>
                    <a:p>
                      <a:pPr indent="0" lvl="0" marL="0" marR="0" rtl="0" algn="l">
                        <a:lnSpc>
                          <a:spcPct val="100000"/>
                        </a:lnSpc>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Avg </a:t>
                      </a:r>
                      <a:r>
                        <a:rPr b="1" lang="en" sz="1450">
                          <a:solidFill>
                            <a:srgbClr val="212121"/>
                          </a:solidFill>
                          <a:highlight>
                            <a:srgbClr val="FFFFFF"/>
                          </a:highlight>
                          <a:latin typeface="Times New Roman"/>
                          <a:ea typeface="Times New Roman"/>
                          <a:cs typeface="Times New Roman"/>
                          <a:sym typeface="Times New Roman"/>
                        </a:rPr>
                        <a:t>Annual Return</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27.711%</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15.29%</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12.421%</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r>
              <a:tr h="358250">
                <a:tc>
                  <a:txBody>
                    <a:bodyPr/>
                    <a:lstStyle/>
                    <a:p>
                      <a:pPr indent="0" lvl="0" marL="0" marR="0" rtl="0" algn="l">
                        <a:lnSpc>
                          <a:spcPct val="100000"/>
                        </a:lnSpc>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Avg Net Return</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27.111%</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14.29%</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12.821%</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r>
              <a:tr h="358250">
                <a:tc>
                  <a:txBody>
                    <a:bodyPr/>
                    <a:lstStyle/>
                    <a:p>
                      <a:pPr indent="0" lvl="0" marL="0" marR="0" rtl="0" algn="l">
                        <a:lnSpc>
                          <a:spcPct val="100000"/>
                        </a:lnSpc>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Std (</a:t>
                      </a:r>
                      <a:r>
                        <a:rPr b="1" lang="en" sz="1450">
                          <a:solidFill>
                            <a:srgbClr val="212121"/>
                          </a:solidFill>
                          <a:highlight>
                            <a:srgbClr val="FFFFFF"/>
                          </a:highlight>
                          <a:latin typeface="Times New Roman"/>
                          <a:ea typeface="Times New Roman"/>
                          <a:cs typeface="Times New Roman"/>
                          <a:sym typeface="Times New Roman"/>
                        </a:rPr>
                        <a:t>Annualized</a:t>
                      </a:r>
                      <a:r>
                        <a:rPr b="1" lang="en" sz="1450">
                          <a:solidFill>
                            <a:srgbClr val="212121"/>
                          </a:solidFill>
                          <a:highlight>
                            <a:srgbClr val="FFFFFF"/>
                          </a:highlight>
                          <a:latin typeface="Times New Roman"/>
                          <a:ea typeface="Times New Roman"/>
                          <a:cs typeface="Times New Roman"/>
                          <a:sym typeface="Times New Roman"/>
                        </a:rPr>
                        <a:t>) </a:t>
                      </a:r>
                      <a:endParaRPr b="1" sz="1450">
                        <a:solidFill>
                          <a:srgbClr val="21212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    (DrawDown %)</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27.24%</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b="1" lang="en" sz="1450">
                          <a:solidFill>
                            <a:srgbClr val="212121"/>
                          </a:solidFill>
                          <a:highlight>
                            <a:srgbClr val="FFFFFF"/>
                          </a:highlight>
                          <a:latin typeface="Times New Roman"/>
                          <a:ea typeface="Times New Roman"/>
                          <a:cs typeface="Times New Roman"/>
                          <a:sym typeface="Times New Roman"/>
                        </a:rPr>
                        <a:t>18.01%</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t/>
                      </a:r>
                      <a:endParaRPr b="1" sz="1450">
                        <a:solidFill>
                          <a:srgbClr val="212121"/>
                        </a:solidFill>
                        <a:highlight>
                          <a:srgbClr val="FFFFFF"/>
                        </a:highlight>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44700" y="791049"/>
            <a:ext cx="8454600" cy="1083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4200">
                <a:latin typeface="Times New Roman"/>
                <a:ea typeface="Times New Roman"/>
                <a:cs typeface="Times New Roman"/>
                <a:sym typeface="Times New Roman"/>
              </a:rPr>
              <a:t>Shortcomings</a:t>
            </a:r>
            <a:endParaRPr sz="4200">
              <a:latin typeface="Times New Roman"/>
              <a:ea typeface="Times New Roman"/>
              <a:cs typeface="Times New Roman"/>
              <a:sym typeface="Times New Roman"/>
            </a:endParaRPr>
          </a:p>
        </p:txBody>
      </p:sp>
      <p:sp>
        <p:nvSpPr>
          <p:cNvPr id="145" name="Google Shape;145;p28"/>
          <p:cNvSpPr txBox="1"/>
          <p:nvPr>
            <p:ph idx="1" type="body"/>
          </p:nvPr>
        </p:nvSpPr>
        <p:spPr>
          <a:xfrm>
            <a:off x="457200" y="1771650"/>
            <a:ext cx="8229600" cy="2914500"/>
          </a:xfrm>
          <a:prstGeom prst="rect">
            <a:avLst/>
          </a:prstGeom>
        </p:spPr>
        <p:txBody>
          <a:bodyPr anchorCtr="0" anchor="t" bIns="45700" lIns="91425" spcFirstLastPara="1" rIns="91425" wrap="square" tIns="45700">
            <a:noAutofit/>
          </a:bodyPr>
          <a:lstStyle/>
          <a:p>
            <a:pPr indent="-419100" lvl="0" marL="457200" rtl="0" algn="l">
              <a:spcBef>
                <a:spcPts val="360"/>
              </a:spcBef>
              <a:spcAft>
                <a:spcPts val="0"/>
              </a:spcAft>
              <a:buSzPts val="3000"/>
              <a:buFont typeface="Times New Roman"/>
              <a:buChar char="-"/>
            </a:pPr>
            <a:r>
              <a:rPr lang="en" sz="3000">
                <a:latin typeface="Times New Roman"/>
                <a:ea typeface="Times New Roman"/>
                <a:cs typeface="Times New Roman"/>
                <a:sym typeface="Times New Roman"/>
              </a:rPr>
              <a:t>Strategy assumes pre-knowledge of stocks with highest trading volume for that month.</a:t>
            </a:r>
            <a:endParaRPr sz="3000">
              <a:latin typeface="Times New Roman"/>
              <a:ea typeface="Times New Roman"/>
              <a:cs typeface="Times New Roman"/>
              <a:sym typeface="Times New Roman"/>
            </a:endParaRPr>
          </a:p>
          <a:p>
            <a:pPr indent="0" lvl="0" marL="457200" rtl="0" algn="l">
              <a:spcBef>
                <a:spcPts val="360"/>
              </a:spcBef>
              <a:spcAft>
                <a:spcPts val="0"/>
              </a:spcAft>
              <a:buNone/>
            </a:pPr>
            <a:r>
              <a:t/>
            </a:r>
            <a:endParaRPr sz="3000">
              <a:latin typeface="Times New Roman"/>
              <a:ea typeface="Times New Roman"/>
              <a:cs typeface="Times New Roman"/>
              <a:sym typeface="Times New Roman"/>
            </a:endParaRPr>
          </a:p>
          <a:p>
            <a:pPr indent="-419100" lvl="0" marL="457200" rtl="0" algn="l">
              <a:spcBef>
                <a:spcPts val="360"/>
              </a:spcBef>
              <a:spcAft>
                <a:spcPts val="0"/>
              </a:spcAft>
              <a:buSzPts val="3000"/>
              <a:buFont typeface="Times New Roman"/>
              <a:buChar char="-"/>
            </a:pPr>
            <a:r>
              <a:rPr lang="en" sz="3000">
                <a:latin typeface="Times New Roman"/>
                <a:ea typeface="Times New Roman"/>
                <a:cs typeface="Times New Roman"/>
                <a:sym typeface="Times New Roman"/>
              </a:rPr>
              <a:t>Strategy does not hedge against selloffs of low performing stocks in portfolio for each month.  </a:t>
            </a:r>
            <a:endParaRPr sz="3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457200" y="53520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latin typeface="Times New Roman"/>
                <a:ea typeface="Times New Roman"/>
                <a:cs typeface="Times New Roman"/>
                <a:sym typeface="Times New Roman"/>
              </a:rPr>
              <a:t>How To Improve</a:t>
            </a:r>
            <a:endParaRPr>
              <a:latin typeface="Times New Roman"/>
              <a:ea typeface="Times New Roman"/>
              <a:cs typeface="Times New Roman"/>
              <a:sym typeface="Times New Roman"/>
            </a:endParaRPr>
          </a:p>
        </p:txBody>
      </p:sp>
      <p:sp>
        <p:nvSpPr>
          <p:cNvPr id="151" name="Google Shape;151;p29"/>
          <p:cNvSpPr txBox="1"/>
          <p:nvPr>
            <p:ph idx="1" type="body"/>
          </p:nvPr>
        </p:nvSpPr>
        <p:spPr>
          <a:xfrm>
            <a:off x="391950" y="1392600"/>
            <a:ext cx="8229600" cy="3350400"/>
          </a:xfrm>
          <a:prstGeom prst="rect">
            <a:avLst/>
          </a:prstGeom>
        </p:spPr>
        <p:txBody>
          <a:bodyPr anchorCtr="0" anchor="t" bIns="45700" lIns="91425" spcFirstLastPara="1" rIns="91425" wrap="square" tIns="45700">
            <a:noAutofit/>
          </a:bodyPr>
          <a:lstStyle/>
          <a:p>
            <a:pPr indent="-241300" lvl="0" marL="457200" marR="0" rtl="0" algn="l">
              <a:lnSpc>
                <a:spcPct val="150000"/>
              </a:lnSpc>
              <a:spcBef>
                <a:spcPts val="360"/>
              </a:spcBef>
              <a:spcAft>
                <a:spcPts val="0"/>
              </a:spcAft>
              <a:buSzPts val="200"/>
              <a:buFont typeface="Times New Roman"/>
              <a:buChar char="❏"/>
            </a:pPr>
            <a:r>
              <a:rPr lang="en" sz="1500">
                <a:latin typeface="Times New Roman"/>
                <a:ea typeface="Times New Roman"/>
                <a:cs typeface="Times New Roman"/>
                <a:sym typeface="Times New Roman"/>
              </a:rPr>
              <a:t>Research the relationship of high trading volume and mom</a:t>
            </a:r>
            <a:r>
              <a:rPr lang="en" sz="1500">
                <a:latin typeface="Times New Roman"/>
                <a:ea typeface="Times New Roman"/>
                <a:cs typeface="Times New Roman"/>
                <a:sym typeface="Times New Roman"/>
              </a:rPr>
              <a:t>entum factor for better stock selection</a:t>
            </a:r>
            <a:endParaRPr sz="1500">
              <a:latin typeface="Times New Roman"/>
              <a:ea typeface="Times New Roman"/>
              <a:cs typeface="Times New Roman"/>
              <a:sym typeface="Times New Roman"/>
            </a:endParaRPr>
          </a:p>
          <a:p>
            <a:pPr indent="-241300" lvl="0" marL="457200" marR="0" rtl="0" algn="l">
              <a:lnSpc>
                <a:spcPct val="150000"/>
              </a:lnSpc>
              <a:spcBef>
                <a:spcPts val="0"/>
              </a:spcBef>
              <a:spcAft>
                <a:spcPts val="0"/>
              </a:spcAft>
              <a:buSzPts val="200"/>
              <a:buFont typeface="Times New Roman"/>
              <a:buChar char="❏"/>
            </a:pPr>
            <a:r>
              <a:rPr lang="en" sz="1500">
                <a:latin typeface="Times New Roman"/>
                <a:ea typeface="Times New Roman"/>
                <a:cs typeface="Times New Roman"/>
                <a:sym typeface="Times New Roman"/>
              </a:rPr>
              <a:t>Hedge against low performing stocks by dropping security if it falls below mean return for all stocks in portfolio</a:t>
            </a:r>
            <a:endParaRPr sz="1500">
              <a:latin typeface="Times New Roman"/>
              <a:ea typeface="Times New Roman"/>
              <a:cs typeface="Times New Roman"/>
              <a:sym typeface="Times New Roman"/>
            </a:endParaRPr>
          </a:p>
          <a:p>
            <a:pPr indent="-241300" lvl="0" marL="457200" rtl="0" algn="l">
              <a:lnSpc>
                <a:spcPct val="150000"/>
              </a:lnSpc>
              <a:spcBef>
                <a:spcPts val="0"/>
              </a:spcBef>
              <a:spcAft>
                <a:spcPts val="0"/>
              </a:spcAft>
              <a:buSzPts val="200"/>
              <a:buFont typeface="Times New Roman"/>
              <a:buChar char="❏"/>
            </a:pPr>
            <a:r>
              <a:rPr lang="en" sz="1500">
                <a:latin typeface="Times New Roman"/>
                <a:ea typeface="Times New Roman"/>
                <a:cs typeface="Times New Roman"/>
                <a:sym typeface="Times New Roman"/>
              </a:rPr>
              <a:t>Add a factor in addition to volume to rebalance each month </a:t>
            </a:r>
            <a:endParaRPr sz="1500">
              <a:latin typeface="Times New Roman"/>
              <a:ea typeface="Times New Roman"/>
              <a:cs typeface="Times New Roman"/>
              <a:sym typeface="Times New Roman"/>
            </a:endParaRPr>
          </a:p>
          <a:p>
            <a:pPr indent="0" lvl="0" marL="457200" marR="0" rtl="0" algn="l">
              <a:lnSpc>
                <a:spcPct val="150000"/>
              </a:lnSpc>
              <a:spcBef>
                <a:spcPts val="360"/>
              </a:spcBef>
              <a:spcAft>
                <a:spcPts val="0"/>
              </a:spcAft>
              <a:buNone/>
            </a:pPr>
            <a:r>
              <a:rPr lang="en" sz="1500">
                <a:latin typeface="Times New Roman"/>
                <a:ea typeface="Times New Roman"/>
                <a:cs typeface="Times New Roman"/>
                <a:sym typeface="Times New Roman"/>
              </a:rPr>
              <a:t>Eg. Price to book ratio</a:t>
            </a:r>
            <a:endParaRPr sz="1500">
              <a:latin typeface="Times New Roman"/>
              <a:ea typeface="Times New Roman"/>
              <a:cs typeface="Times New Roman"/>
              <a:sym typeface="Times New Roman"/>
            </a:endParaRPr>
          </a:p>
          <a:p>
            <a:pPr indent="-241300" lvl="0" marL="457200" marR="0" rtl="0" algn="l">
              <a:lnSpc>
                <a:spcPct val="150000"/>
              </a:lnSpc>
              <a:spcBef>
                <a:spcPts val="360"/>
              </a:spcBef>
              <a:spcAft>
                <a:spcPts val="0"/>
              </a:spcAft>
              <a:buSzPts val="200"/>
              <a:buFont typeface="Times New Roman"/>
              <a:buChar char="❏"/>
            </a:pPr>
            <a:r>
              <a:rPr lang="en" sz="1500">
                <a:latin typeface="Times New Roman"/>
                <a:ea typeface="Times New Roman"/>
                <a:cs typeface="Times New Roman"/>
                <a:sym typeface="Times New Roman"/>
              </a:rPr>
              <a:t>Volume alone does not factor in momentum 1000 shares of AMZN vs 1000 shares of BAC)</a:t>
            </a:r>
            <a:endParaRPr sz="1500">
              <a:latin typeface="Times New Roman"/>
              <a:ea typeface="Times New Roman"/>
              <a:cs typeface="Times New Roman"/>
              <a:sym typeface="Times New Roman"/>
            </a:endParaRPr>
          </a:p>
          <a:p>
            <a:pPr indent="-241300" lvl="0" marL="457200" marR="0" rtl="0" algn="l">
              <a:lnSpc>
                <a:spcPct val="150000"/>
              </a:lnSpc>
              <a:spcBef>
                <a:spcPts val="0"/>
              </a:spcBef>
              <a:spcAft>
                <a:spcPts val="0"/>
              </a:spcAft>
              <a:buSzPts val="200"/>
              <a:buFont typeface="Times New Roman"/>
              <a:buChar char="❏"/>
            </a:pPr>
            <a:r>
              <a:rPr lang="en" sz="1500">
                <a:latin typeface="Times New Roman"/>
                <a:ea typeface="Times New Roman"/>
                <a:cs typeface="Times New Roman"/>
                <a:sym typeface="Times New Roman"/>
              </a:rPr>
              <a:t>Build a Predictive model to identify most traded volume stocks. Use relative volume for allocation instead of equally weighted.</a:t>
            </a:r>
            <a:endParaRPr sz="15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7"/>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4400"/>
              <a:buFont typeface="Arial"/>
              <a:buNone/>
            </a:pPr>
            <a:r>
              <a:rPr lang="en">
                <a:solidFill>
                  <a:srgbClr val="262626"/>
                </a:solidFill>
                <a:latin typeface="Times New Roman"/>
                <a:ea typeface="Times New Roman"/>
                <a:cs typeface="Times New Roman"/>
                <a:sym typeface="Times New Roman"/>
              </a:rPr>
              <a:t>Investment Strategy</a:t>
            </a:r>
            <a:endParaRPr>
              <a:latin typeface="Times New Roman"/>
              <a:ea typeface="Times New Roman"/>
              <a:cs typeface="Times New Roman"/>
              <a:sym typeface="Times New Roman"/>
            </a:endParaRPr>
          </a:p>
        </p:txBody>
      </p:sp>
      <p:sp>
        <p:nvSpPr>
          <p:cNvPr id="71" name="Google Shape;71;p17"/>
          <p:cNvSpPr txBox="1"/>
          <p:nvPr>
            <p:ph idx="1" type="body"/>
          </p:nvPr>
        </p:nvSpPr>
        <p:spPr>
          <a:xfrm>
            <a:off x="457200" y="1771650"/>
            <a:ext cx="8229600" cy="2914500"/>
          </a:xfrm>
          <a:prstGeom prst="rect">
            <a:avLst/>
          </a:prstGeom>
          <a:noFill/>
          <a:ln>
            <a:noFill/>
          </a:ln>
        </p:spPr>
        <p:txBody>
          <a:bodyPr anchorCtr="0" anchor="t" bIns="45700" lIns="91425" spcFirstLastPara="1" rIns="91425" wrap="square" tIns="45700">
            <a:noAutofit/>
          </a:bodyPr>
          <a:lstStyle/>
          <a:p>
            <a:pPr indent="0" lvl="0" marL="203200" rtl="0" algn="l">
              <a:spcBef>
                <a:spcPts val="0"/>
              </a:spcBef>
              <a:spcAft>
                <a:spcPts val="0"/>
              </a:spcAft>
              <a:buClr>
                <a:srgbClr val="3F3F3F"/>
              </a:buClr>
              <a:buSzPts val="3200"/>
              <a:buNone/>
            </a:pPr>
            <a:r>
              <a:rPr lang="en" sz="2700">
                <a:latin typeface="Times New Roman"/>
                <a:ea typeface="Times New Roman"/>
                <a:cs typeface="Times New Roman"/>
                <a:sym typeface="Times New Roman"/>
              </a:rPr>
              <a:t>We are going to create a p</a:t>
            </a:r>
            <a:r>
              <a:rPr lang="en" sz="2700">
                <a:latin typeface="Times New Roman"/>
                <a:ea typeface="Times New Roman"/>
                <a:cs typeface="Times New Roman"/>
                <a:sym typeface="Times New Roman"/>
              </a:rPr>
              <a:t>ortfolio consisting of:</a:t>
            </a:r>
            <a:endParaRPr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Char char="•"/>
            </a:pPr>
            <a:r>
              <a:rPr lang="en" sz="2700">
                <a:latin typeface="Times New Roman"/>
                <a:ea typeface="Times New Roman"/>
                <a:cs typeface="Times New Roman"/>
                <a:sym typeface="Times New Roman"/>
              </a:rPr>
              <a:t>200 stocks with </a:t>
            </a:r>
            <a:r>
              <a:rPr lang="en" sz="2700">
                <a:latin typeface="Times New Roman"/>
                <a:ea typeface="Times New Roman"/>
                <a:cs typeface="Times New Roman"/>
                <a:sym typeface="Times New Roman"/>
              </a:rPr>
              <a:t>highest</a:t>
            </a:r>
            <a:r>
              <a:rPr lang="en" sz="2700">
                <a:latin typeface="Times New Roman"/>
                <a:ea typeface="Times New Roman"/>
                <a:cs typeface="Times New Roman"/>
                <a:sym typeface="Times New Roman"/>
              </a:rPr>
              <a:t> monthly trading volume</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 sz="2700">
                <a:latin typeface="Times New Roman"/>
                <a:ea typeface="Times New Roman"/>
                <a:cs typeface="Times New Roman"/>
                <a:sym typeface="Times New Roman"/>
              </a:rPr>
              <a:t>Equally weighted</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 sz="2700">
                <a:latin typeface="Times New Roman"/>
                <a:ea typeface="Times New Roman"/>
                <a:cs typeface="Times New Roman"/>
                <a:sym typeface="Times New Roman"/>
              </a:rPr>
              <a:t>Rebalance monthly:</a:t>
            </a:r>
            <a:endParaRPr sz="2700">
              <a:latin typeface="Times New Roman"/>
              <a:ea typeface="Times New Roman"/>
              <a:cs typeface="Times New Roman"/>
              <a:sym typeface="Times New Roman"/>
            </a:endParaRPr>
          </a:p>
          <a:p>
            <a:pPr indent="-400050" lvl="1" marL="914400" marR="0" rtl="0" algn="l">
              <a:lnSpc>
                <a:spcPct val="100000"/>
              </a:lnSpc>
              <a:spcBef>
                <a:spcPts val="0"/>
              </a:spcBef>
              <a:spcAft>
                <a:spcPts val="0"/>
              </a:spcAft>
              <a:buSzPts val="2700"/>
              <a:buFont typeface="Times New Roman"/>
              <a:buChar char="–"/>
            </a:pPr>
            <a:r>
              <a:rPr lang="en" sz="2700">
                <a:latin typeface="Times New Roman"/>
                <a:ea typeface="Times New Roman"/>
                <a:cs typeface="Times New Roman"/>
                <a:sym typeface="Times New Roman"/>
              </a:rPr>
              <a:t>Sell previous securities</a:t>
            </a:r>
            <a:endParaRPr sz="2700">
              <a:latin typeface="Times New Roman"/>
              <a:ea typeface="Times New Roman"/>
              <a:cs typeface="Times New Roman"/>
              <a:sym typeface="Times New Roman"/>
            </a:endParaRPr>
          </a:p>
          <a:p>
            <a:pPr indent="-400050" lvl="1" marL="914400" marR="0" rtl="0" algn="l">
              <a:lnSpc>
                <a:spcPct val="100000"/>
              </a:lnSpc>
              <a:spcBef>
                <a:spcPts val="0"/>
              </a:spcBef>
              <a:spcAft>
                <a:spcPts val="0"/>
              </a:spcAft>
              <a:buSzPts val="2700"/>
              <a:buFont typeface="Times New Roman"/>
              <a:buChar char="–"/>
            </a:pPr>
            <a:r>
              <a:rPr lang="en" sz="2700">
                <a:latin typeface="Times New Roman"/>
                <a:ea typeface="Times New Roman"/>
                <a:cs typeface="Times New Roman"/>
                <a:sym typeface="Times New Roman"/>
              </a:rPr>
              <a:t>Buy next month’s securities    </a:t>
            </a:r>
            <a:endParaRPr sz="2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8"/>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4400"/>
              <a:buFont typeface="Arial"/>
              <a:buNone/>
            </a:pPr>
            <a:r>
              <a:rPr lang="en">
                <a:solidFill>
                  <a:srgbClr val="262626"/>
                </a:solidFill>
                <a:latin typeface="Times New Roman"/>
                <a:ea typeface="Times New Roman"/>
                <a:cs typeface="Times New Roman"/>
                <a:sym typeface="Times New Roman"/>
              </a:rPr>
              <a:t>Rationale </a:t>
            </a:r>
            <a:endParaRPr>
              <a:latin typeface="Times New Roman"/>
              <a:ea typeface="Times New Roman"/>
              <a:cs typeface="Times New Roman"/>
              <a:sym typeface="Times New Roman"/>
            </a:endParaRPr>
          </a:p>
        </p:txBody>
      </p:sp>
      <p:sp>
        <p:nvSpPr>
          <p:cNvPr id="77" name="Google Shape;77;p18"/>
          <p:cNvSpPr txBox="1"/>
          <p:nvPr>
            <p:ph idx="1" type="body"/>
          </p:nvPr>
        </p:nvSpPr>
        <p:spPr>
          <a:xfrm>
            <a:off x="457200" y="1854125"/>
            <a:ext cx="8229600" cy="25272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rgbClr val="262626"/>
              </a:buClr>
              <a:buSzPts val="1800"/>
              <a:buFont typeface="Times New Roman"/>
              <a:buChar char="•"/>
            </a:pPr>
            <a:r>
              <a:rPr lang="en" sz="1800">
                <a:solidFill>
                  <a:srgbClr val="262626"/>
                </a:solidFill>
                <a:latin typeface="Times New Roman"/>
                <a:ea typeface="Times New Roman"/>
                <a:cs typeface="Times New Roman"/>
                <a:sym typeface="Times New Roman"/>
              </a:rPr>
              <a:t>Higher trading volume stocks will likely have much higher buying trends versus low volume stocks -&gt; higher buying trends, higher returns.</a:t>
            </a:r>
            <a:endParaRPr sz="1800">
              <a:solidFill>
                <a:srgbClr val="262626"/>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262626"/>
              </a:solidFill>
              <a:latin typeface="Times New Roman"/>
              <a:ea typeface="Times New Roman"/>
              <a:cs typeface="Times New Roman"/>
              <a:sym typeface="Times New Roman"/>
            </a:endParaRPr>
          </a:p>
          <a:p>
            <a:pPr indent="-342900" lvl="0" marL="457200" rtl="0" algn="l">
              <a:spcBef>
                <a:spcPts val="0"/>
              </a:spcBef>
              <a:spcAft>
                <a:spcPts val="0"/>
              </a:spcAft>
              <a:buClr>
                <a:srgbClr val="262626"/>
              </a:buClr>
              <a:buSzPts val="1800"/>
              <a:buFont typeface="Times New Roman"/>
              <a:buChar char="•"/>
            </a:pPr>
            <a:r>
              <a:rPr lang="en" sz="1800">
                <a:solidFill>
                  <a:srgbClr val="262626"/>
                </a:solidFill>
                <a:latin typeface="Times New Roman"/>
                <a:ea typeface="Times New Roman"/>
                <a:cs typeface="Times New Roman"/>
                <a:sym typeface="Times New Roman"/>
              </a:rPr>
              <a:t>Efficient market: Market participants will be more attracted to good fundamental companies so when there is a good earnings/good news -&gt; more shares are purchased.</a:t>
            </a:r>
            <a:endParaRPr sz="1800">
              <a:solidFill>
                <a:srgbClr val="262626"/>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262626"/>
              </a:solidFill>
              <a:latin typeface="Times New Roman"/>
              <a:ea typeface="Times New Roman"/>
              <a:cs typeface="Times New Roman"/>
              <a:sym typeface="Times New Roman"/>
            </a:endParaRPr>
          </a:p>
          <a:p>
            <a:pPr indent="-342900" lvl="0" marL="457200" rtl="0" algn="l">
              <a:spcBef>
                <a:spcPts val="0"/>
              </a:spcBef>
              <a:spcAft>
                <a:spcPts val="0"/>
              </a:spcAft>
              <a:buClr>
                <a:srgbClr val="262626"/>
              </a:buClr>
              <a:buSzPts val="1800"/>
              <a:buFont typeface="Times New Roman"/>
              <a:buChar char="•"/>
            </a:pPr>
            <a:r>
              <a:rPr lang="en" sz="1800">
                <a:solidFill>
                  <a:srgbClr val="262626"/>
                </a:solidFill>
                <a:latin typeface="Times New Roman"/>
                <a:ea typeface="Times New Roman"/>
                <a:cs typeface="Times New Roman"/>
                <a:sym typeface="Times New Roman"/>
              </a:rPr>
              <a:t>The higher the volume, the tighter the Bid-Ask spread -&gt; less cost incurred.</a:t>
            </a:r>
            <a:endParaRPr sz="1800">
              <a:solidFill>
                <a:srgbClr val="262626"/>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rgbClr val="262626"/>
              </a:solidFill>
              <a:latin typeface="Arial"/>
              <a:ea typeface="Arial"/>
              <a:cs typeface="Arial"/>
              <a:sym typeface="Arial"/>
            </a:endParaRPr>
          </a:p>
          <a:p>
            <a:pPr indent="0" lvl="0" marL="0" rtl="0" algn="l">
              <a:spcBef>
                <a:spcPts val="0"/>
              </a:spcBef>
              <a:spcAft>
                <a:spcPts val="0"/>
              </a:spcAft>
              <a:buNone/>
            </a:pPr>
            <a:r>
              <a:t/>
            </a:r>
            <a:endParaRPr sz="1500">
              <a:solidFill>
                <a:srgbClr val="262626"/>
              </a:solidFill>
              <a:latin typeface="Arial"/>
              <a:ea typeface="Arial"/>
              <a:cs typeface="Arial"/>
              <a:sym typeface="Arial"/>
            </a:endParaRPr>
          </a:p>
          <a:p>
            <a:pPr indent="0" lvl="0" marL="0" rtl="0" algn="l">
              <a:spcBef>
                <a:spcPts val="0"/>
              </a:spcBef>
              <a:spcAft>
                <a:spcPts val="0"/>
              </a:spcAft>
              <a:buNone/>
            </a:pPr>
            <a:r>
              <a:t/>
            </a:r>
            <a:endParaRPr sz="1500">
              <a:solidFill>
                <a:srgbClr val="26262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9"/>
          <p:cNvSpPr txBox="1"/>
          <p:nvPr>
            <p:ph idx="1" type="body"/>
          </p:nvPr>
        </p:nvSpPr>
        <p:spPr>
          <a:xfrm>
            <a:off x="499225" y="1679975"/>
            <a:ext cx="8229600" cy="33126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Font typeface="Times New Roman"/>
              <a:buChar char="●"/>
            </a:pPr>
            <a:r>
              <a:rPr b="1" i="1" lang="en" sz="2000" u="sng">
                <a:latin typeface="Times New Roman"/>
                <a:ea typeface="Times New Roman"/>
                <a:cs typeface="Times New Roman"/>
                <a:sym typeface="Times New Roman"/>
              </a:rPr>
              <a:t>Data Acquisition:</a:t>
            </a:r>
            <a:endParaRPr b="1" i="1" sz="2000" u="sng">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We pulled </a:t>
            </a:r>
            <a:r>
              <a:rPr lang="en" sz="1800">
                <a:latin typeface="Times New Roman"/>
                <a:ea typeface="Times New Roman"/>
                <a:cs typeface="Times New Roman"/>
                <a:sym typeface="Times New Roman"/>
              </a:rPr>
              <a:t>all </a:t>
            </a:r>
            <a:r>
              <a:rPr lang="en" sz="1800">
                <a:latin typeface="Times New Roman"/>
                <a:ea typeface="Times New Roman"/>
                <a:cs typeface="Times New Roman"/>
                <a:sym typeface="Times New Roman"/>
              </a:rPr>
              <a:t>historical performances (with volume) from CRSP database for date range 01/01/1985 - 12/31/2019</a:t>
            </a:r>
            <a:endParaRPr sz="18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i="1" lang="en" sz="2000" u="sng">
                <a:latin typeface="Times New Roman"/>
                <a:ea typeface="Times New Roman"/>
                <a:cs typeface="Times New Roman"/>
                <a:sym typeface="Times New Roman"/>
              </a:rPr>
              <a:t>Data Cleanup:</a:t>
            </a:r>
            <a:endParaRPr b="1" i="1" sz="2000" u="sng">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We created a calculated field called “relative trading volume” by taking the monthly trading volume of a stock and divide it by the total trading volume of all stocks for that month. </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Eliminated the bottom 10% of firms by market cap because those volumes were ~ 0.</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Split stocks to quartiles </a:t>
            </a:r>
            <a:r>
              <a:rPr lang="en" sz="1800">
                <a:latin typeface="Times New Roman"/>
                <a:ea typeface="Times New Roman"/>
                <a:cs typeface="Times New Roman"/>
                <a:sym typeface="Times New Roman"/>
              </a:rPr>
              <a:t>based</a:t>
            </a:r>
            <a:r>
              <a:rPr lang="en" sz="1800">
                <a:latin typeface="Times New Roman"/>
                <a:ea typeface="Times New Roman"/>
                <a:cs typeface="Times New Roman"/>
                <a:sym typeface="Times New Roman"/>
              </a:rPr>
              <a:t> on trading volume.</a:t>
            </a:r>
            <a:endParaRPr sz="1500">
              <a:latin typeface="Times New Roman"/>
              <a:ea typeface="Times New Roman"/>
              <a:cs typeface="Times New Roman"/>
              <a:sym typeface="Times New Roman"/>
            </a:endParaRPr>
          </a:p>
        </p:txBody>
      </p:sp>
      <p:sp>
        <p:nvSpPr>
          <p:cNvPr id="83" name="Google Shape;83;p19"/>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4400"/>
              <a:buFont typeface="Arial"/>
              <a:buNone/>
            </a:pPr>
            <a:r>
              <a:rPr lang="en">
                <a:solidFill>
                  <a:srgbClr val="262626"/>
                </a:solidFill>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0"/>
          <p:cNvSpPr txBox="1"/>
          <p:nvPr>
            <p:ph type="title"/>
          </p:nvPr>
        </p:nvSpPr>
        <p:spPr>
          <a:xfrm>
            <a:off x="457200" y="7774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Findings	</a:t>
            </a:r>
            <a:endParaRPr>
              <a:latin typeface="Times New Roman"/>
              <a:ea typeface="Times New Roman"/>
              <a:cs typeface="Times New Roman"/>
              <a:sym typeface="Times New Roman"/>
            </a:endParaRPr>
          </a:p>
        </p:txBody>
      </p:sp>
      <p:sp>
        <p:nvSpPr>
          <p:cNvPr id="89" name="Google Shape;89;p20"/>
          <p:cNvSpPr txBox="1"/>
          <p:nvPr>
            <p:ph idx="1" type="body"/>
          </p:nvPr>
        </p:nvSpPr>
        <p:spPr>
          <a:xfrm>
            <a:off x="157775" y="1771650"/>
            <a:ext cx="8759700" cy="2914500"/>
          </a:xfrm>
          <a:prstGeom prst="rect">
            <a:avLst/>
          </a:prstGeom>
        </p:spPr>
        <p:txBody>
          <a:bodyPr anchorCtr="0" anchor="t" bIns="45700" lIns="91425" spcFirstLastPara="1" rIns="91425" wrap="square" tIns="45700">
            <a:noAutofit/>
          </a:bodyPr>
          <a:lstStyle/>
          <a:p>
            <a:pPr indent="-304800" lvl="0" marL="457200" rtl="0" algn="l">
              <a:spcBef>
                <a:spcPts val="360"/>
              </a:spcBef>
              <a:spcAft>
                <a:spcPts val="0"/>
              </a:spcAft>
              <a:buSzPts val="1200"/>
              <a:buFont typeface="Times New Roman"/>
              <a:buChar char="-"/>
            </a:pPr>
            <a:r>
              <a:rPr lang="en" sz="2600">
                <a:latin typeface="Times New Roman"/>
                <a:ea typeface="Times New Roman"/>
                <a:cs typeface="Times New Roman"/>
                <a:sym typeface="Times New Roman"/>
              </a:rPr>
              <a:t>High volume quartiles tends to outperform in favorabl</a:t>
            </a:r>
            <a:r>
              <a:rPr lang="en" sz="2600">
                <a:latin typeface="Times New Roman"/>
                <a:ea typeface="Times New Roman"/>
                <a:cs typeface="Times New Roman"/>
                <a:sym typeface="Times New Roman"/>
              </a:rPr>
              <a:t>e </a:t>
            </a:r>
            <a:r>
              <a:rPr lang="en" sz="2600">
                <a:latin typeface="Times New Roman"/>
                <a:ea typeface="Times New Roman"/>
                <a:cs typeface="Times New Roman"/>
                <a:sym typeface="Times New Roman"/>
              </a:rPr>
              <a:t>times.</a:t>
            </a:r>
            <a:endParaRPr sz="26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2600">
                <a:latin typeface="Times New Roman"/>
                <a:ea typeface="Times New Roman"/>
                <a:cs typeface="Times New Roman"/>
                <a:sym typeface="Times New Roman"/>
              </a:rPr>
              <a:t>But in some time generate more losses in market downturns.</a:t>
            </a:r>
            <a:endParaRPr sz="2600">
              <a:latin typeface="Times New Roman"/>
              <a:ea typeface="Times New Roman"/>
              <a:cs typeface="Times New Roman"/>
              <a:sym typeface="Times New Roman"/>
            </a:endParaRPr>
          </a:p>
          <a:p>
            <a:pPr indent="0" lvl="0" marL="457200" rtl="0" algn="l">
              <a:spcBef>
                <a:spcPts val="36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1"/>
          <p:cNvPicPr preferRelativeResize="0"/>
          <p:nvPr/>
        </p:nvPicPr>
        <p:blipFill>
          <a:blip r:embed="rId3">
            <a:alphaModFix/>
          </a:blip>
          <a:stretch>
            <a:fillRect/>
          </a:stretch>
        </p:blipFill>
        <p:spPr>
          <a:xfrm>
            <a:off x="246800" y="1122800"/>
            <a:ext cx="8184351" cy="3981900"/>
          </a:xfrm>
          <a:prstGeom prst="rect">
            <a:avLst/>
          </a:prstGeom>
          <a:noFill/>
          <a:ln>
            <a:noFill/>
          </a:ln>
        </p:spPr>
      </p:pic>
      <p:sp>
        <p:nvSpPr>
          <p:cNvPr id="95" name="Google Shape;95;p21"/>
          <p:cNvSpPr txBox="1"/>
          <p:nvPr>
            <p:ph type="title"/>
          </p:nvPr>
        </p:nvSpPr>
        <p:spPr>
          <a:xfrm>
            <a:off x="578350" y="432703"/>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4400"/>
              <a:buFont typeface="Arial"/>
              <a:buNone/>
            </a:pPr>
            <a:r>
              <a:rPr lang="en">
                <a:solidFill>
                  <a:srgbClr val="262626"/>
                </a:solidFill>
                <a:latin typeface="Times New Roman"/>
                <a:ea typeface="Times New Roman"/>
                <a:cs typeface="Times New Roman"/>
                <a:sym typeface="Times New Roman"/>
              </a:rPr>
              <a:t>Exploratory &amp; Statistical Proof</a:t>
            </a:r>
            <a:endParaRPr>
              <a:latin typeface="Times New Roman"/>
              <a:ea typeface="Times New Roman"/>
              <a:cs typeface="Times New Roman"/>
              <a:sym typeface="Times New Roman"/>
            </a:endParaRPr>
          </a:p>
        </p:txBody>
      </p:sp>
      <p:sp>
        <p:nvSpPr>
          <p:cNvPr id="96" name="Google Shape;96;p21"/>
          <p:cNvSpPr txBox="1"/>
          <p:nvPr/>
        </p:nvSpPr>
        <p:spPr>
          <a:xfrm>
            <a:off x="578350" y="1199075"/>
            <a:ext cx="2442300" cy="59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Annualized Return Per Year By Trading Volume Percentile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type="title"/>
          </p:nvPr>
        </p:nvSpPr>
        <p:spPr>
          <a:xfrm>
            <a:off x="457200" y="7774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2"/>
          <p:cNvSpPr txBox="1"/>
          <p:nvPr>
            <p:ph idx="1" type="body"/>
          </p:nvPr>
        </p:nvSpPr>
        <p:spPr>
          <a:xfrm>
            <a:off x="457200" y="1771650"/>
            <a:ext cx="8229600" cy="291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03" name="Google Shape;103;p22"/>
          <p:cNvPicPr preferRelativeResize="0"/>
          <p:nvPr/>
        </p:nvPicPr>
        <p:blipFill>
          <a:blip r:embed="rId3">
            <a:alphaModFix/>
          </a:blip>
          <a:stretch>
            <a:fillRect/>
          </a:stretch>
        </p:blipFill>
        <p:spPr>
          <a:xfrm>
            <a:off x="24074" y="476175"/>
            <a:ext cx="9095849" cy="4590800"/>
          </a:xfrm>
          <a:prstGeom prst="rect">
            <a:avLst/>
          </a:prstGeom>
          <a:noFill/>
          <a:ln>
            <a:noFill/>
          </a:ln>
        </p:spPr>
      </p:pic>
      <p:sp>
        <p:nvSpPr>
          <p:cNvPr id="104" name="Google Shape;104;p22"/>
          <p:cNvSpPr txBox="1"/>
          <p:nvPr/>
        </p:nvSpPr>
        <p:spPr>
          <a:xfrm>
            <a:off x="412525" y="631950"/>
            <a:ext cx="26169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Average Monthly Return Per Year</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457200" y="7774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Portfolio Backtesting</a:t>
            </a:r>
            <a:endParaRPr>
              <a:latin typeface="Times New Roman"/>
              <a:ea typeface="Times New Roman"/>
              <a:cs typeface="Times New Roman"/>
              <a:sym typeface="Times New Roman"/>
            </a:endParaRPr>
          </a:p>
        </p:txBody>
      </p:sp>
      <p:sp>
        <p:nvSpPr>
          <p:cNvPr id="110" name="Google Shape;110;p23"/>
          <p:cNvSpPr txBox="1"/>
          <p:nvPr>
            <p:ph idx="1" type="body"/>
          </p:nvPr>
        </p:nvSpPr>
        <p:spPr>
          <a:xfrm>
            <a:off x="457200" y="1771650"/>
            <a:ext cx="8229600" cy="291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We created 2 portfolios that consist of the top 200 and the bottom 200 </a:t>
            </a:r>
            <a:r>
              <a:rPr lang="en"/>
              <a:t>relative trading volume stocks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4"/>
          <p:cNvPicPr preferRelativeResize="0"/>
          <p:nvPr/>
        </p:nvPicPr>
        <p:blipFill>
          <a:blip r:embed="rId3">
            <a:alphaModFix/>
          </a:blip>
          <a:stretch>
            <a:fillRect/>
          </a:stretch>
        </p:blipFill>
        <p:spPr>
          <a:xfrm>
            <a:off x="152400" y="622700"/>
            <a:ext cx="8708299" cy="4368400"/>
          </a:xfrm>
          <a:prstGeom prst="rect">
            <a:avLst/>
          </a:prstGeom>
          <a:noFill/>
          <a:ln>
            <a:noFill/>
          </a:ln>
        </p:spPr>
      </p:pic>
      <p:sp>
        <p:nvSpPr>
          <p:cNvPr id="116" name="Google Shape;116;p24"/>
          <p:cNvSpPr txBox="1"/>
          <p:nvPr/>
        </p:nvSpPr>
        <p:spPr>
          <a:xfrm>
            <a:off x="662650" y="713150"/>
            <a:ext cx="2335200" cy="5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700">
                <a:solidFill>
                  <a:srgbClr val="262626"/>
                </a:solidFill>
                <a:latin typeface="Times New Roman"/>
                <a:ea typeface="Times New Roman"/>
                <a:cs typeface="Times New Roman"/>
                <a:sym typeface="Times New Roman"/>
              </a:rPr>
              <a:t>Annualized Return</a:t>
            </a:r>
            <a:endParaRPr sz="17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16-9 Light Backgroun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6-9 White Backgrou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