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CFFAFD-7614-4C6E-9210-05EDFB3D6F2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D9AE4-FAA8-41A6-A8EF-24B0BE6401D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21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CFFAFD-7614-4C6E-9210-05EDFB3D6F2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D9AE4-FAA8-41A6-A8EF-24B0BE6401D3}" type="slidenum">
              <a:rPr lang="en-IN" smtClean="0"/>
              <a:t>‹#›</a:t>
            </a:fld>
            <a:endParaRPr lang="en-IN"/>
          </a:p>
        </p:txBody>
      </p:sp>
    </p:spTree>
    <p:extLst>
      <p:ext uri="{BB962C8B-B14F-4D97-AF65-F5344CB8AC3E}">
        <p14:creationId xmlns:p14="http://schemas.microsoft.com/office/powerpoint/2010/main" val="132279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CFFAFD-7614-4C6E-9210-05EDFB3D6F2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D9AE4-FAA8-41A6-A8EF-24B0BE6401D3}" type="slidenum">
              <a:rPr lang="en-IN" smtClean="0"/>
              <a:t>‹#›</a:t>
            </a:fld>
            <a:endParaRPr lang="en-IN"/>
          </a:p>
        </p:txBody>
      </p:sp>
    </p:spTree>
    <p:extLst>
      <p:ext uri="{BB962C8B-B14F-4D97-AF65-F5344CB8AC3E}">
        <p14:creationId xmlns:p14="http://schemas.microsoft.com/office/powerpoint/2010/main" val="3056977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CFFAFD-7614-4C6E-9210-05EDFB3D6F2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D9AE4-FAA8-41A6-A8EF-24B0BE6401D3}" type="slidenum">
              <a:rPr lang="en-IN" smtClean="0"/>
              <a:t>‹#›</a:t>
            </a:fld>
            <a:endParaRPr lang="en-IN"/>
          </a:p>
        </p:txBody>
      </p:sp>
    </p:spTree>
    <p:extLst>
      <p:ext uri="{BB962C8B-B14F-4D97-AF65-F5344CB8AC3E}">
        <p14:creationId xmlns:p14="http://schemas.microsoft.com/office/powerpoint/2010/main" val="2181384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FFAFD-7614-4C6E-9210-05EDFB3D6F2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D9AE4-FAA8-41A6-A8EF-24B0BE6401D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26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CFFAFD-7614-4C6E-9210-05EDFB3D6F2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D9AE4-FAA8-41A6-A8EF-24B0BE6401D3}" type="slidenum">
              <a:rPr lang="en-IN" smtClean="0"/>
              <a:t>‹#›</a:t>
            </a:fld>
            <a:endParaRPr lang="en-IN"/>
          </a:p>
        </p:txBody>
      </p:sp>
    </p:spTree>
    <p:extLst>
      <p:ext uri="{BB962C8B-B14F-4D97-AF65-F5344CB8AC3E}">
        <p14:creationId xmlns:p14="http://schemas.microsoft.com/office/powerpoint/2010/main" val="5908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CFFAFD-7614-4C6E-9210-05EDFB3D6F21}" type="datetimeFigureOut">
              <a:rPr lang="en-IN" smtClean="0"/>
              <a:t>16-04-2023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0D9AE4-FAA8-41A6-A8EF-24B0BE6401D3}" type="slidenum">
              <a:rPr lang="en-IN" smtClean="0"/>
              <a:t>‹#›</a:t>
            </a:fld>
            <a:endParaRPr lang="en-IN"/>
          </a:p>
        </p:txBody>
      </p:sp>
    </p:spTree>
    <p:extLst>
      <p:ext uri="{BB962C8B-B14F-4D97-AF65-F5344CB8AC3E}">
        <p14:creationId xmlns:p14="http://schemas.microsoft.com/office/powerpoint/2010/main" val="86456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CFFAFD-7614-4C6E-9210-05EDFB3D6F21}"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0D9AE4-FAA8-41A6-A8EF-24B0BE6401D3}" type="slidenum">
              <a:rPr lang="en-IN" smtClean="0"/>
              <a:t>‹#›</a:t>
            </a:fld>
            <a:endParaRPr lang="en-IN"/>
          </a:p>
        </p:txBody>
      </p:sp>
    </p:spTree>
    <p:extLst>
      <p:ext uri="{BB962C8B-B14F-4D97-AF65-F5344CB8AC3E}">
        <p14:creationId xmlns:p14="http://schemas.microsoft.com/office/powerpoint/2010/main" val="237580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CFFAFD-7614-4C6E-9210-05EDFB3D6F21}" type="datetimeFigureOut">
              <a:rPr lang="en-IN" smtClean="0"/>
              <a:t>16-04-2023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50D9AE4-FAA8-41A6-A8EF-24B0BE6401D3}" type="slidenum">
              <a:rPr lang="en-IN" smtClean="0"/>
              <a:t>‹#›</a:t>
            </a:fld>
            <a:endParaRPr lang="en-IN"/>
          </a:p>
        </p:txBody>
      </p:sp>
    </p:spTree>
    <p:extLst>
      <p:ext uri="{BB962C8B-B14F-4D97-AF65-F5344CB8AC3E}">
        <p14:creationId xmlns:p14="http://schemas.microsoft.com/office/powerpoint/2010/main" val="173061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CFFAFD-7614-4C6E-9210-05EDFB3D6F21}" type="datetimeFigureOut">
              <a:rPr lang="en-IN" smtClean="0"/>
              <a:t>16-04-2023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0D9AE4-FAA8-41A6-A8EF-24B0BE6401D3}" type="slidenum">
              <a:rPr lang="en-IN" smtClean="0"/>
              <a:t>‹#›</a:t>
            </a:fld>
            <a:endParaRPr lang="en-IN"/>
          </a:p>
        </p:txBody>
      </p:sp>
    </p:spTree>
    <p:extLst>
      <p:ext uri="{BB962C8B-B14F-4D97-AF65-F5344CB8AC3E}">
        <p14:creationId xmlns:p14="http://schemas.microsoft.com/office/powerpoint/2010/main" val="374134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FAFD-7614-4C6E-9210-05EDFB3D6F2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D9AE4-FAA8-41A6-A8EF-24B0BE6401D3}" type="slidenum">
              <a:rPr lang="en-IN" smtClean="0"/>
              <a:t>‹#›</a:t>
            </a:fld>
            <a:endParaRPr lang="en-IN"/>
          </a:p>
        </p:txBody>
      </p:sp>
    </p:spTree>
    <p:extLst>
      <p:ext uri="{BB962C8B-B14F-4D97-AF65-F5344CB8AC3E}">
        <p14:creationId xmlns:p14="http://schemas.microsoft.com/office/powerpoint/2010/main" val="292097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CFFAFD-7614-4C6E-9210-05EDFB3D6F21}" type="datetimeFigureOut">
              <a:rPr lang="en-IN" smtClean="0"/>
              <a:t>16-04-2023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0D9AE4-FAA8-41A6-A8EF-24B0BE6401D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904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D81F-B3FF-E043-69A6-BEB871B4890E}"/>
              </a:ext>
            </a:extLst>
          </p:cNvPr>
          <p:cNvSpPr>
            <a:spLocks noGrp="1"/>
          </p:cNvSpPr>
          <p:nvPr>
            <p:ph type="ctrTitle"/>
          </p:nvPr>
        </p:nvSpPr>
        <p:spPr/>
        <p:txBody>
          <a:bodyPr/>
          <a:lstStyle/>
          <a:p>
            <a:r>
              <a:rPr lang="en-US" dirty="0"/>
              <a:t>Arcana Hackathon IIT M</a:t>
            </a:r>
            <a:endParaRPr lang="en-IN" dirty="0"/>
          </a:p>
        </p:txBody>
      </p:sp>
      <p:sp>
        <p:nvSpPr>
          <p:cNvPr id="3" name="Subtitle 2">
            <a:extLst>
              <a:ext uri="{FF2B5EF4-FFF2-40B4-BE49-F238E27FC236}">
                <a16:creationId xmlns:a16="http://schemas.microsoft.com/office/drawing/2014/main" id="{1D9DDC05-D8D7-98AB-3933-3FD4AFD62C6A}"/>
              </a:ext>
            </a:extLst>
          </p:cNvPr>
          <p:cNvSpPr>
            <a:spLocks noGrp="1"/>
          </p:cNvSpPr>
          <p:nvPr>
            <p:ph type="subTitle" idx="1"/>
          </p:nvPr>
        </p:nvSpPr>
        <p:spPr>
          <a:xfrm>
            <a:off x="1100051" y="4455620"/>
            <a:ext cx="10186514" cy="1143000"/>
          </a:xfrm>
        </p:spPr>
        <p:txBody>
          <a:bodyPr>
            <a:normAutofit fontScale="92500"/>
          </a:bodyPr>
          <a:lstStyle/>
          <a:p>
            <a:r>
              <a:rPr lang="en-US" dirty="0"/>
              <a:t>Sujay Srivastava, </a:t>
            </a:r>
            <a:r>
              <a:rPr lang="en-US" dirty="0" err="1"/>
              <a:t>Siddhesh</a:t>
            </a:r>
            <a:r>
              <a:rPr lang="en-US" dirty="0"/>
              <a:t> Mahajan</a:t>
            </a:r>
          </a:p>
          <a:p>
            <a:r>
              <a:rPr lang="en-US" dirty="0"/>
              <a:t>Public Sentiment Analysis (</a:t>
            </a:r>
            <a:r>
              <a:rPr lang="en-US" dirty="0" err="1"/>
              <a:t>StockTwits</a:t>
            </a:r>
            <a:r>
              <a:rPr lang="en-US" dirty="0"/>
              <a:t>) and STOCK Co-Occurrence</a:t>
            </a:r>
          </a:p>
        </p:txBody>
      </p:sp>
    </p:spTree>
    <p:extLst>
      <p:ext uri="{BB962C8B-B14F-4D97-AF65-F5344CB8AC3E}">
        <p14:creationId xmlns:p14="http://schemas.microsoft.com/office/powerpoint/2010/main" val="139121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DFFF-25F5-C987-805E-091C029EE0C3}"/>
              </a:ext>
            </a:extLst>
          </p:cNvPr>
          <p:cNvSpPr>
            <a:spLocks noGrp="1"/>
          </p:cNvSpPr>
          <p:nvPr>
            <p:ph type="title"/>
          </p:nvPr>
        </p:nvSpPr>
        <p:spPr/>
        <p:txBody>
          <a:bodyPr/>
          <a:lstStyle/>
          <a:p>
            <a:r>
              <a:rPr lang="en-US" dirty="0"/>
              <a:t>The AIM</a:t>
            </a:r>
            <a:endParaRPr lang="en-IN" dirty="0"/>
          </a:p>
        </p:txBody>
      </p:sp>
      <p:sp>
        <p:nvSpPr>
          <p:cNvPr id="3" name="Content Placeholder 2">
            <a:extLst>
              <a:ext uri="{FF2B5EF4-FFF2-40B4-BE49-F238E27FC236}">
                <a16:creationId xmlns:a16="http://schemas.microsoft.com/office/drawing/2014/main" id="{AA8F2F8F-DB8C-68DC-5B5B-581CACE1C325}"/>
              </a:ext>
            </a:extLst>
          </p:cNvPr>
          <p:cNvSpPr>
            <a:spLocks noGrp="1"/>
          </p:cNvSpPr>
          <p:nvPr>
            <p:ph idx="1"/>
          </p:nvPr>
        </p:nvSpPr>
        <p:spPr/>
        <p:txBody>
          <a:bodyPr>
            <a:normAutofit lnSpcReduction="10000"/>
          </a:bodyPr>
          <a:lstStyle/>
          <a:p>
            <a:r>
              <a:rPr lang="en-US" dirty="0"/>
              <a:t>We built a public sentiment analysis model of stocks using tweets on public forum ( here </a:t>
            </a:r>
            <a:r>
              <a:rPr lang="en-US" dirty="0" err="1"/>
              <a:t>StockTwits</a:t>
            </a:r>
            <a:r>
              <a:rPr lang="en-US" dirty="0"/>
              <a:t>)</a:t>
            </a:r>
          </a:p>
          <a:p>
            <a:r>
              <a:rPr lang="en-US" dirty="0"/>
              <a:t>Investors often want to know public sentiments on stocks because it can help them make informed investment decisions. Public sentiment can provide insights into how the market perceives a particular stock, which can impact its price and trading volume.</a:t>
            </a:r>
          </a:p>
          <a:p>
            <a:endParaRPr lang="en-US" dirty="0"/>
          </a:p>
          <a:p>
            <a:pPr marL="0" indent="0">
              <a:buNone/>
            </a:pPr>
            <a:r>
              <a:rPr lang="en-US" sz="2800" dirty="0"/>
              <a:t>Why </a:t>
            </a:r>
            <a:r>
              <a:rPr lang="en-US" sz="2800" dirty="0" err="1"/>
              <a:t>StockTwits</a:t>
            </a:r>
            <a:r>
              <a:rPr lang="en-US" sz="2800" dirty="0"/>
              <a:t>?</a:t>
            </a:r>
          </a:p>
          <a:p>
            <a:pPr marL="0" indent="0">
              <a:buNone/>
            </a:pPr>
            <a:r>
              <a:rPr lang="en-US" dirty="0" err="1"/>
              <a:t>StockTwits</a:t>
            </a:r>
            <a:r>
              <a:rPr lang="en-US" dirty="0"/>
              <a:t> is a social media platform that is specifically focused on discussing stocks, and it allows users to share their thoughts and opinions on individual stocks, as well as broader market trends. By analyzing the sentiment of </a:t>
            </a:r>
            <a:r>
              <a:rPr lang="en-US" dirty="0" err="1"/>
              <a:t>StockTwits</a:t>
            </a:r>
            <a:r>
              <a:rPr lang="en-US" dirty="0"/>
              <a:t> users, investors can gain a better understanding of how the broader market is feeling about specific stocks and potentially make more informed investment decisions.</a:t>
            </a:r>
            <a:endParaRPr lang="en-IN" dirty="0"/>
          </a:p>
        </p:txBody>
      </p:sp>
    </p:spTree>
    <p:extLst>
      <p:ext uri="{BB962C8B-B14F-4D97-AF65-F5344CB8AC3E}">
        <p14:creationId xmlns:p14="http://schemas.microsoft.com/office/powerpoint/2010/main" val="193454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656C-5E4B-F6E4-CC1D-861413969F07}"/>
              </a:ext>
            </a:extLst>
          </p:cNvPr>
          <p:cNvSpPr>
            <a:spLocks noGrp="1"/>
          </p:cNvSpPr>
          <p:nvPr>
            <p:ph type="title"/>
          </p:nvPr>
        </p:nvSpPr>
        <p:spPr>
          <a:xfrm>
            <a:off x="1097280" y="286604"/>
            <a:ext cx="10058400" cy="869844"/>
          </a:xfrm>
        </p:spPr>
        <p:txBody>
          <a:bodyPr/>
          <a:lstStyle/>
          <a:p>
            <a:r>
              <a:rPr lang="en-US" dirty="0"/>
              <a:t>Method</a:t>
            </a:r>
            <a:endParaRPr lang="en-IN" dirty="0"/>
          </a:p>
        </p:txBody>
      </p:sp>
      <p:sp>
        <p:nvSpPr>
          <p:cNvPr id="3" name="Content Placeholder 2">
            <a:extLst>
              <a:ext uri="{FF2B5EF4-FFF2-40B4-BE49-F238E27FC236}">
                <a16:creationId xmlns:a16="http://schemas.microsoft.com/office/drawing/2014/main" id="{3E386F5B-57BE-B81F-6158-3A4FF63B1749}"/>
              </a:ext>
            </a:extLst>
          </p:cNvPr>
          <p:cNvSpPr>
            <a:spLocks noGrp="1"/>
          </p:cNvSpPr>
          <p:nvPr>
            <p:ph idx="1"/>
          </p:nvPr>
        </p:nvSpPr>
        <p:spPr/>
        <p:txBody>
          <a:bodyPr/>
          <a:lstStyle/>
          <a:p>
            <a:r>
              <a:rPr lang="en-US" sz="2400" b="1" dirty="0"/>
              <a:t>#1 Co-occurrence of Companies in Tweets</a:t>
            </a:r>
          </a:p>
          <a:p>
            <a:r>
              <a:rPr lang="en-US" dirty="0"/>
              <a:t>Co-occurrence of companies in tweets can be a good public sentiment parameter because it can provide insights into how people are talking about different companies in relation to each other. This can be particularly useful for investors who are interested in understanding the competitive landscape, current </a:t>
            </a:r>
            <a:r>
              <a:rPr lang="en-US" dirty="0" err="1"/>
              <a:t>trends,etc</a:t>
            </a:r>
            <a:r>
              <a:rPr lang="en-US" dirty="0"/>
              <a:t>.</a:t>
            </a:r>
          </a:p>
          <a:p>
            <a:endParaRPr lang="en-IN" dirty="0"/>
          </a:p>
        </p:txBody>
      </p:sp>
      <p:pic>
        <p:nvPicPr>
          <p:cNvPr id="5" name="Picture 4">
            <a:extLst>
              <a:ext uri="{FF2B5EF4-FFF2-40B4-BE49-F238E27FC236}">
                <a16:creationId xmlns:a16="http://schemas.microsoft.com/office/drawing/2014/main" id="{E1640382-DCF1-E31F-8B6C-5221CF950549}"/>
              </a:ext>
            </a:extLst>
          </p:cNvPr>
          <p:cNvPicPr>
            <a:picLocks noChangeAspect="1"/>
          </p:cNvPicPr>
          <p:nvPr/>
        </p:nvPicPr>
        <p:blipFill>
          <a:blip r:embed="rId2"/>
          <a:stretch>
            <a:fillRect/>
          </a:stretch>
        </p:blipFill>
        <p:spPr>
          <a:xfrm>
            <a:off x="3480117" y="3635526"/>
            <a:ext cx="4747671" cy="2545301"/>
          </a:xfrm>
          <a:prstGeom prst="rect">
            <a:avLst/>
          </a:prstGeom>
        </p:spPr>
      </p:pic>
    </p:spTree>
    <p:extLst>
      <p:ext uri="{BB962C8B-B14F-4D97-AF65-F5344CB8AC3E}">
        <p14:creationId xmlns:p14="http://schemas.microsoft.com/office/powerpoint/2010/main" val="214329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24D58-3FE9-AD80-FDE8-DF1E319E2E56}"/>
              </a:ext>
            </a:extLst>
          </p:cNvPr>
          <p:cNvSpPr>
            <a:spLocks noGrp="1"/>
          </p:cNvSpPr>
          <p:nvPr>
            <p:ph idx="1"/>
          </p:nvPr>
        </p:nvSpPr>
        <p:spPr>
          <a:xfrm>
            <a:off x="1097280" y="1210235"/>
            <a:ext cx="10058400" cy="4658859"/>
          </a:xfrm>
        </p:spPr>
        <p:txBody>
          <a:bodyPr>
            <a:normAutofit/>
          </a:bodyPr>
          <a:lstStyle/>
          <a:p>
            <a:r>
              <a:rPr lang="en-US" sz="2800" b="1" dirty="0"/>
              <a:t># 2 Sentimental Analysis of stocks</a:t>
            </a:r>
          </a:p>
          <a:p>
            <a:r>
              <a:rPr lang="en-US" dirty="0"/>
              <a:t>The recent tweets with particular company tagged is captured from </a:t>
            </a:r>
            <a:r>
              <a:rPr lang="en-US" dirty="0" err="1"/>
              <a:t>StockTwits</a:t>
            </a:r>
            <a:r>
              <a:rPr lang="en-US" dirty="0"/>
              <a:t>. Percentage of tweets which predicts bullish market (as opposed to) is considered as the sentiment of the stocks</a:t>
            </a:r>
            <a:r>
              <a:rPr lang="en-US"/>
              <a:t>.  </a:t>
            </a:r>
            <a:endParaRPr lang="en-IN" sz="2800" b="1" dirty="0"/>
          </a:p>
        </p:txBody>
      </p:sp>
      <p:pic>
        <p:nvPicPr>
          <p:cNvPr id="5" name="Picture 4">
            <a:extLst>
              <a:ext uri="{FF2B5EF4-FFF2-40B4-BE49-F238E27FC236}">
                <a16:creationId xmlns:a16="http://schemas.microsoft.com/office/drawing/2014/main" id="{40743BC1-F015-001D-5805-F5E6BB3EAD2D}"/>
              </a:ext>
            </a:extLst>
          </p:cNvPr>
          <p:cNvPicPr>
            <a:picLocks noChangeAspect="1"/>
          </p:cNvPicPr>
          <p:nvPr/>
        </p:nvPicPr>
        <p:blipFill>
          <a:blip r:embed="rId2"/>
          <a:stretch>
            <a:fillRect/>
          </a:stretch>
        </p:blipFill>
        <p:spPr>
          <a:xfrm>
            <a:off x="3424751" y="3429000"/>
            <a:ext cx="4983912" cy="2720576"/>
          </a:xfrm>
          <a:prstGeom prst="rect">
            <a:avLst/>
          </a:prstGeom>
        </p:spPr>
      </p:pic>
    </p:spTree>
    <p:extLst>
      <p:ext uri="{BB962C8B-B14F-4D97-AF65-F5344CB8AC3E}">
        <p14:creationId xmlns:p14="http://schemas.microsoft.com/office/powerpoint/2010/main" val="28034228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TotalTime>
  <Words>249</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Calibri Light</vt:lpstr>
      <vt:lpstr>Retrospect</vt:lpstr>
      <vt:lpstr>Arcana Hackathon IIT M</vt:lpstr>
      <vt:lpstr>The AIM</vt:lpstr>
      <vt:lpstr>Method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Arcana Hackathon IIT M</dc:title>
  <dc:creator>LENOVO</dc:creator>
  <cp:lastModifiedBy>LENOVO</cp:lastModifiedBy>
  <cp:revision>1</cp:revision>
  <dcterms:created xsi:type="dcterms:W3CDTF">2023-04-16T08:44:27Z</dcterms:created>
  <dcterms:modified xsi:type="dcterms:W3CDTF">2023-04-16T09:17:16Z</dcterms:modified>
</cp:coreProperties>
</file>