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9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1933D-E037-492E-9EA8-83135FD7EB4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1933D-E037-492E-9EA8-83135FD7EB4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1933D-E037-492E-9EA8-83135FD7EB4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1933D-E037-492E-9EA8-83135FD7EB4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1933D-E037-492E-9EA8-83135FD7EB47}"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1933D-E037-492E-9EA8-83135FD7EB47}"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1933D-E037-492E-9EA8-83135FD7EB47}"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1933D-E037-492E-9EA8-83135FD7EB47}"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1933D-E037-492E-9EA8-83135FD7EB47}"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1933D-E037-492E-9EA8-83135FD7EB47}"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1933D-E037-492E-9EA8-83135FD7EB47}"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BEB05-73F3-4233-AEC0-9F9381AB1B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1933D-E037-492E-9EA8-83135FD7EB47}" type="datetimeFigureOut">
              <a:rPr lang="en-US" smtClean="0"/>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BEB05-73F3-4233-AEC0-9F9381AB1B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Arial Black" pitchFamily="34" charset="0"/>
              </a:rPr>
              <a:t>Flight Price </a:t>
            </a:r>
            <a:r>
              <a:rPr lang="en-US" b="1" dirty="0" err="1" smtClean="0">
                <a:latin typeface="Arial Black" pitchFamily="34" charset="0"/>
              </a:rPr>
              <a:t>Predicton</a:t>
            </a:r>
            <a:r>
              <a:rPr lang="en-US" b="1" dirty="0" smtClean="0">
                <a:latin typeface="Arial Black" pitchFamily="34" charset="0"/>
              </a:rPr>
              <a:t> Project Using ML Algorithms </a:t>
            </a:r>
            <a:endParaRPr lang="en-US" b="1" dirty="0">
              <a:latin typeface="Arial Black" pitchFamily="34" charset="0"/>
            </a:endParaRPr>
          </a:p>
        </p:txBody>
      </p:sp>
      <p:sp>
        <p:nvSpPr>
          <p:cNvPr id="3" name="Subtitle 2"/>
          <p:cNvSpPr>
            <a:spLocks noGrp="1"/>
          </p:cNvSpPr>
          <p:nvPr>
            <p:ph type="subTitle" idx="1"/>
          </p:nvPr>
        </p:nvSpPr>
        <p:spPr/>
        <p:txBody>
          <a:bodyPr>
            <a:normAutofit fontScale="85000" lnSpcReduction="10000"/>
          </a:bodyPr>
          <a:lstStyle/>
          <a:p>
            <a:r>
              <a:rPr lang="en-US" dirty="0" smtClean="0">
                <a:solidFill>
                  <a:schemeClr val="tx1"/>
                </a:solidFill>
                <a:latin typeface="Arial Black" pitchFamily="34" charset="0"/>
              </a:rPr>
              <a:t>Submitted By:- </a:t>
            </a:r>
            <a:r>
              <a:rPr lang="en-US" dirty="0" err="1" smtClean="0">
                <a:solidFill>
                  <a:schemeClr val="tx1"/>
                </a:solidFill>
                <a:latin typeface="Arial Black" pitchFamily="34" charset="0"/>
              </a:rPr>
              <a:t>Sujay</a:t>
            </a:r>
            <a:r>
              <a:rPr lang="en-US" dirty="0" smtClean="0">
                <a:solidFill>
                  <a:schemeClr val="tx1"/>
                </a:solidFill>
                <a:latin typeface="Arial Black" pitchFamily="34" charset="0"/>
              </a:rPr>
              <a:t> </a:t>
            </a:r>
            <a:r>
              <a:rPr lang="en-US" dirty="0" err="1" smtClean="0">
                <a:solidFill>
                  <a:schemeClr val="tx1"/>
                </a:solidFill>
                <a:latin typeface="Arial Black" pitchFamily="34" charset="0"/>
              </a:rPr>
              <a:t>Nimbalkar</a:t>
            </a:r>
            <a:endParaRPr lang="en-US" dirty="0" smtClean="0">
              <a:solidFill>
                <a:schemeClr val="tx1"/>
              </a:solidFill>
              <a:latin typeface="Arial Black" pitchFamily="34" charset="0"/>
            </a:endParaRPr>
          </a:p>
          <a:p>
            <a:r>
              <a:rPr lang="en-US" dirty="0" smtClean="0">
                <a:solidFill>
                  <a:schemeClr val="tx1"/>
                </a:solidFill>
                <a:latin typeface="Arial Black" pitchFamily="34" charset="0"/>
              </a:rPr>
              <a:t>Submitted To:- </a:t>
            </a:r>
            <a:r>
              <a:rPr lang="en-US" dirty="0" err="1" smtClean="0">
                <a:solidFill>
                  <a:schemeClr val="tx1"/>
                </a:solidFill>
                <a:latin typeface="Arial Black" pitchFamily="34" charset="0"/>
              </a:rPr>
              <a:t>Swati</a:t>
            </a:r>
            <a:r>
              <a:rPr lang="en-US" dirty="0" smtClean="0">
                <a:solidFill>
                  <a:schemeClr val="tx1"/>
                </a:solidFill>
                <a:latin typeface="Arial Black" pitchFamily="34" charset="0"/>
              </a:rPr>
              <a:t> </a:t>
            </a:r>
            <a:r>
              <a:rPr lang="en-US" dirty="0" err="1" smtClean="0">
                <a:solidFill>
                  <a:schemeClr val="tx1"/>
                </a:solidFill>
                <a:latin typeface="Arial Black" pitchFamily="34" charset="0"/>
              </a:rPr>
              <a:t>Mahaseth</a:t>
            </a:r>
            <a:endParaRPr lang="en-US" dirty="0" smtClean="0">
              <a:solidFill>
                <a:schemeClr val="tx1"/>
              </a:solidFill>
              <a:latin typeface="Arial Black" pitchFamily="34" charset="0"/>
            </a:endParaRPr>
          </a:p>
          <a:p>
            <a:r>
              <a:rPr lang="en-US" dirty="0" smtClean="0">
                <a:solidFill>
                  <a:schemeClr val="tx1"/>
                </a:solidFill>
                <a:latin typeface="Arial Black" pitchFamily="34" charset="0"/>
              </a:rPr>
              <a:t>Date:- 27/02/2022</a:t>
            </a:r>
            <a:endParaRPr lang="en-US" dirty="0">
              <a:solidFill>
                <a:schemeClr val="tx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Black" pitchFamily="34" charset="0"/>
              </a:rPr>
              <a:t>Univaraite</a:t>
            </a:r>
            <a:r>
              <a:rPr lang="en-US" dirty="0" smtClean="0">
                <a:latin typeface="Arial Black" pitchFamily="34" charset="0"/>
              </a:rPr>
              <a:t> Analysis</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In this analysis we have checked with all the parameters we came to know about the outliers present.</a:t>
            </a:r>
          </a:p>
          <a:p>
            <a:r>
              <a:rPr lang="en-US" dirty="0" smtClean="0"/>
              <a:t>We have used box plot for this to plot and check.</a:t>
            </a:r>
          </a:p>
          <a:p>
            <a:r>
              <a:rPr lang="en-US" dirty="0" smtClean="0"/>
              <a:t>Finally we came to the conclusion looking at the plots that there are extreme outliers present.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Black" pitchFamily="34" charset="0"/>
              </a:rPr>
              <a:t>Biavariate</a:t>
            </a:r>
            <a:r>
              <a:rPr lang="en-US" dirty="0" smtClean="0">
                <a:latin typeface="Arial Black" pitchFamily="34" charset="0"/>
              </a:rPr>
              <a:t> Analysis</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For </a:t>
            </a:r>
            <a:r>
              <a:rPr lang="en-US" dirty="0" err="1"/>
              <a:t>B</a:t>
            </a:r>
            <a:r>
              <a:rPr lang="en-US" dirty="0" err="1" smtClean="0"/>
              <a:t>ivariate</a:t>
            </a:r>
            <a:r>
              <a:rPr lang="en-US" dirty="0" smtClean="0"/>
              <a:t> Analysis we have used scatter plots to check the relation of each columns with the  target column.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Multivariate Analysis</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We have done </a:t>
            </a:r>
            <a:r>
              <a:rPr lang="en-US" dirty="0" err="1" smtClean="0"/>
              <a:t>Multivaraite</a:t>
            </a:r>
            <a:r>
              <a:rPr lang="en-US" dirty="0" smtClean="0"/>
              <a:t> Analysis to check the co-relation</a:t>
            </a:r>
          </a:p>
          <a:p>
            <a:r>
              <a:rPr lang="en-US" dirty="0" smtClean="0"/>
              <a:t>We have also plotted the heat Map to observe</a:t>
            </a:r>
          </a:p>
          <a:p>
            <a:r>
              <a:rPr lang="en-US" dirty="0" smtClean="0"/>
              <a:t>Here the light shades are highly co-related.</a:t>
            </a:r>
          </a:p>
          <a:p>
            <a:pPr>
              <a:buNone/>
            </a:pPr>
            <a:r>
              <a:rPr lang="en-US" dirty="0" smtClean="0"/>
              <a:t> </a:t>
            </a:r>
            <a:endParaRPr lang="en-US" dirty="0"/>
          </a:p>
        </p:txBody>
      </p:sp>
      <p:pic>
        <p:nvPicPr>
          <p:cNvPr id="5" name="Picture 4" descr="Screenshot (302).png"/>
          <p:cNvPicPr>
            <a:picLocks noChangeAspect="1"/>
          </p:cNvPicPr>
          <p:nvPr/>
        </p:nvPicPr>
        <p:blipFill>
          <a:blip r:embed="rId2"/>
          <a:stretch>
            <a:fillRect/>
          </a:stretch>
        </p:blipFill>
        <p:spPr>
          <a:xfrm>
            <a:off x="0" y="3810000"/>
            <a:ext cx="9144000" cy="304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Observations </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Here the light shades are Highly co-related </a:t>
            </a:r>
          </a:p>
          <a:p>
            <a:r>
              <a:rPr lang="en-US" dirty="0" smtClean="0"/>
              <a:t>We can also see that total stops columns is negatively co-related with the target column.</a:t>
            </a:r>
          </a:p>
          <a:p>
            <a:r>
              <a:rPr lang="en-US" dirty="0" smtClean="0"/>
              <a:t>Route column is positively co-related with the target column.</a:t>
            </a:r>
          </a:p>
          <a:p>
            <a:r>
              <a:rPr lang="en-US" dirty="0" err="1" smtClean="0"/>
              <a:t>Source,arrival</a:t>
            </a:r>
            <a:r>
              <a:rPr lang="en-US" dirty="0" smtClean="0"/>
              <a:t> time and some other columns are also positively co-related with the target column.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Checking the </a:t>
            </a:r>
            <a:r>
              <a:rPr lang="en-US" dirty="0" err="1" smtClean="0">
                <a:latin typeface="Arial Black" pitchFamily="34" charset="0"/>
              </a:rPr>
              <a:t>skewness</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We have also checked for the </a:t>
            </a:r>
            <a:r>
              <a:rPr lang="en-US" dirty="0" err="1" smtClean="0"/>
              <a:t>skewness</a:t>
            </a:r>
            <a:r>
              <a:rPr lang="en-US" dirty="0" smtClean="0"/>
              <a:t> present in each columns by plotting dist plots.</a:t>
            </a:r>
          </a:p>
          <a:p>
            <a:r>
              <a:rPr lang="en-US" dirty="0" err="1" smtClean="0"/>
              <a:t>Skewness</a:t>
            </a:r>
            <a:r>
              <a:rPr lang="en-US" dirty="0" smtClean="0"/>
              <a:t> is present in the curves as seen in all the columns.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Data cleaning 	</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Data cleaning removed the unnecessary Data from the data set which is not required</a:t>
            </a:r>
          </a:p>
          <a:p>
            <a:r>
              <a:rPr lang="en-US" dirty="0" smtClean="0"/>
              <a:t>We also removed the null values form the data set.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Removing the outliers </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Removed the outliers using </a:t>
            </a:r>
            <a:r>
              <a:rPr lang="en-US" dirty="0" err="1" smtClean="0"/>
              <a:t>scipy.stats</a:t>
            </a:r>
            <a:r>
              <a:rPr lang="en-US" dirty="0" smtClean="0"/>
              <a:t> importing the </a:t>
            </a:r>
            <a:r>
              <a:rPr lang="en-US" dirty="0" err="1" smtClean="0"/>
              <a:t>zscore</a:t>
            </a:r>
            <a:r>
              <a:rPr lang="en-US" dirty="0" smtClean="0"/>
              <a:t>.</a:t>
            </a:r>
          </a:p>
          <a:p>
            <a:r>
              <a:rPr lang="en-US" dirty="0" smtClean="0"/>
              <a:t>So first we had 10683 rows and 10 columns</a:t>
            </a:r>
          </a:p>
          <a:p>
            <a:r>
              <a:rPr lang="en-US" dirty="0" smtClean="0"/>
              <a:t>Now the shape of the data set have 10658 rows and 11 columns of the new </a:t>
            </a:r>
            <a:r>
              <a:rPr lang="en-US" dirty="0" err="1" smtClean="0"/>
              <a:t>dataset,we</a:t>
            </a:r>
            <a:r>
              <a:rPr lang="en-US" dirty="0" smtClean="0"/>
              <a:t> have deleted 25 rows.</a:t>
            </a:r>
            <a:endParaRPr lang="en-US" dirty="0"/>
          </a:p>
        </p:txBody>
      </p:sp>
      <p:pic>
        <p:nvPicPr>
          <p:cNvPr id="4" name="Picture 3" descr="Screenshot (304).png"/>
          <p:cNvPicPr>
            <a:picLocks noChangeAspect="1"/>
          </p:cNvPicPr>
          <p:nvPr/>
        </p:nvPicPr>
        <p:blipFill>
          <a:blip r:embed="rId2"/>
          <a:stretch>
            <a:fillRect/>
          </a:stretch>
        </p:blipFill>
        <p:spPr>
          <a:xfrm>
            <a:off x="0" y="4876800"/>
            <a:ext cx="9144000" cy="1981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Further the data was checked to remove the </a:t>
            </a:r>
            <a:r>
              <a:rPr lang="en-US" dirty="0" err="1" smtClean="0"/>
              <a:t>skewness</a:t>
            </a:r>
            <a:r>
              <a:rPr lang="en-US" dirty="0" smtClean="0"/>
              <a:t> in dataset but there is no </a:t>
            </a:r>
            <a:r>
              <a:rPr lang="en-US" dirty="0" err="1" smtClean="0"/>
              <a:t>skewness</a:t>
            </a:r>
            <a:r>
              <a:rPr lang="en-US" dirty="0" smtClean="0"/>
              <a:t> hence the data undergone for the train test split and lastly we found the best algorithm using the best model using all the important libraries which were required and got our best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6000" dirty="0" smtClean="0">
                <a:latin typeface="Arial Black" pitchFamily="34" charset="0"/>
              </a:rPr>
              <a:t>Thank you</a:t>
            </a:r>
            <a:endParaRPr lang="en-US" sz="6000" dirty="0">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dian-Airlines-aircraft.jpe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itchFamily="34" charset="0"/>
              </a:rPr>
              <a:t>Data scrapping Done from Yatra.com</a:t>
            </a:r>
            <a:endParaRPr lang="en-US" dirty="0">
              <a:latin typeface="Arial Black" pitchFamily="34" charset="0"/>
            </a:endParaRPr>
          </a:p>
        </p:txBody>
      </p:sp>
      <p:sp>
        <p:nvSpPr>
          <p:cNvPr id="3" name="Subtitle 2"/>
          <p:cNvSpPr>
            <a:spLocks noGrp="1"/>
          </p:cNvSpPr>
          <p:nvPr>
            <p:ph type="subTitle" idx="1"/>
          </p:nvPr>
        </p:nvSpPr>
        <p:spPr/>
        <p:txBody>
          <a:bodyPr>
            <a:normAutofit fontScale="77500" lnSpcReduction="20000"/>
          </a:bodyPr>
          <a:lstStyle/>
          <a:p>
            <a:r>
              <a:rPr lang="en-US" dirty="0" smtClean="0">
                <a:solidFill>
                  <a:schemeClr val="tx1"/>
                </a:solidFill>
                <a:latin typeface="Arial Black" pitchFamily="34" charset="0"/>
              </a:rPr>
              <a:t>To work on this project we have explored various websites like </a:t>
            </a:r>
            <a:r>
              <a:rPr lang="en-US" dirty="0" err="1" smtClean="0">
                <a:solidFill>
                  <a:schemeClr val="tx1"/>
                </a:solidFill>
                <a:latin typeface="Arial Black" pitchFamily="34" charset="0"/>
              </a:rPr>
              <a:t>Goibibo,Trivago,MMT</a:t>
            </a:r>
            <a:r>
              <a:rPr lang="en-US" dirty="0" smtClean="0">
                <a:solidFill>
                  <a:schemeClr val="tx1"/>
                </a:solidFill>
                <a:latin typeface="Arial Black" pitchFamily="34" charset="0"/>
              </a:rPr>
              <a:t>, </a:t>
            </a:r>
            <a:r>
              <a:rPr lang="en-US" dirty="0" err="1" smtClean="0">
                <a:solidFill>
                  <a:schemeClr val="tx1"/>
                </a:solidFill>
                <a:latin typeface="Arial Black" pitchFamily="34" charset="0"/>
              </a:rPr>
              <a:t>Yatra</a:t>
            </a:r>
            <a:r>
              <a:rPr lang="en-US" dirty="0" smtClean="0">
                <a:solidFill>
                  <a:schemeClr val="tx1"/>
                </a:solidFill>
                <a:latin typeface="Arial Black" pitchFamily="34" charset="0"/>
              </a:rPr>
              <a:t> etc…</a:t>
            </a:r>
          </a:p>
          <a:p>
            <a:r>
              <a:rPr lang="en-US" dirty="0" smtClean="0">
                <a:solidFill>
                  <a:schemeClr val="tx1"/>
                </a:solidFill>
                <a:latin typeface="Arial Black" pitchFamily="34" charset="0"/>
              </a:rPr>
              <a:t>Finally we scrapped the data from the Yatra.com</a:t>
            </a:r>
            <a:endParaRPr lang="en-US" dirty="0">
              <a:solidFill>
                <a:schemeClr val="tx1"/>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89).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Arial Black" pitchFamily="34" charset="0"/>
              </a:rPr>
              <a:t>Scrapping the Data and created a Data Frame</a:t>
            </a:r>
            <a:r>
              <a:rPr lang="en-US" sz="2000" dirty="0" smtClean="0"/>
              <a:t>. </a:t>
            </a:r>
            <a:r>
              <a:rPr lang="en-US" sz="2000" dirty="0" smtClean="0">
                <a:latin typeface="Arial Black" pitchFamily="34" charset="0"/>
              </a:rPr>
              <a:t>As we can see in the picture we have 10683 rows and 11 columns</a:t>
            </a:r>
            <a:endParaRPr lang="en-US" sz="2000" dirty="0">
              <a:latin typeface="Arial Black" pitchFamily="34" charset="0"/>
            </a:endParaRPr>
          </a:p>
        </p:txBody>
      </p:sp>
      <p:pic>
        <p:nvPicPr>
          <p:cNvPr id="4" name="Content Placeholder 3" descr="Screenshot (291).png"/>
          <p:cNvPicPr>
            <a:picLocks noGrp="1" noChangeAspect="1"/>
          </p:cNvPicPr>
          <p:nvPr>
            <p:ph idx="1"/>
          </p:nvPr>
        </p:nvPicPr>
        <p:blipFill>
          <a:blip r:embed="rId2"/>
          <a:stretch>
            <a:fillRect/>
          </a:stretch>
        </p:blipFill>
        <p:spPr>
          <a:xfrm>
            <a:off x="457200" y="1447800"/>
            <a:ext cx="8229600" cy="49529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Identifying the Problem </a:t>
            </a:r>
            <a:endParaRPr lang="en-US" b="1" dirty="0">
              <a:latin typeface="Arial Black" pitchFamily="34" charset="0"/>
            </a:endParaRPr>
          </a:p>
        </p:txBody>
      </p:sp>
      <p:sp>
        <p:nvSpPr>
          <p:cNvPr id="3" name="Content Placeholder 2"/>
          <p:cNvSpPr>
            <a:spLocks noGrp="1"/>
          </p:cNvSpPr>
          <p:nvPr>
            <p:ph idx="1"/>
          </p:nvPr>
        </p:nvSpPr>
        <p:spPr/>
        <p:txBody>
          <a:bodyPr/>
          <a:lstStyle/>
          <a:p>
            <a:r>
              <a:rPr lang="en-US" dirty="0" smtClean="0">
                <a:latin typeface="Arial Black" pitchFamily="34" charset="0"/>
              </a:rPr>
              <a:t>Here in the Data set we can see that the price is the dependant variable which is in the continuous nature Hence the problem is linear Regression Problem.</a:t>
            </a:r>
          </a:p>
          <a:p>
            <a:endParaRPr lang="en-US" dirty="0"/>
          </a:p>
        </p:txBody>
      </p:sp>
      <p:pic>
        <p:nvPicPr>
          <p:cNvPr id="4" name="Picture 3" descr="Screenshot (293).png"/>
          <p:cNvPicPr>
            <a:picLocks noChangeAspect="1"/>
          </p:cNvPicPr>
          <p:nvPr/>
        </p:nvPicPr>
        <p:blipFill>
          <a:blip r:embed="rId2"/>
          <a:stretch>
            <a:fillRect/>
          </a:stretch>
        </p:blipFill>
        <p:spPr>
          <a:xfrm>
            <a:off x="0" y="3657600"/>
            <a:ext cx="9144000" cy="297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Arial Black" pitchFamily="34" charset="0"/>
              </a:rPr>
              <a:t>EDA</a:t>
            </a:r>
            <a:br>
              <a:rPr lang="en-US" sz="3200" dirty="0" smtClean="0">
                <a:latin typeface="Arial Black" pitchFamily="34" charset="0"/>
              </a:rPr>
            </a:br>
            <a:r>
              <a:rPr lang="en-US" sz="3200" dirty="0" smtClean="0">
                <a:latin typeface="Arial Black" pitchFamily="34" charset="0"/>
              </a:rPr>
              <a:t>Checked for the data types, columns &amp; Null values</a:t>
            </a:r>
            <a:endParaRPr lang="en-US" sz="3200" dirty="0">
              <a:latin typeface="Arial Black" pitchFamily="34" charset="0"/>
            </a:endParaRPr>
          </a:p>
        </p:txBody>
      </p:sp>
      <p:sp>
        <p:nvSpPr>
          <p:cNvPr id="3" name="Content Placeholder 2"/>
          <p:cNvSpPr>
            <a:spLocks noGrp="1"/>
          </p:cNvSpPr>
          <p:nvPr>
            <p:ph idx="1"/>
          </p:nvPr>
        </p:nvSpPr>
        <p:spPr/>
        <p:txBody>
          <a:bodyPr/>
          <a:lstStyle/>
          <a:p>
            <a:r>
              <a:rPr lang="en-US" dirty="0" smtClean="0"/>
              <a:t>We have plotted a heat map to check the Null values in the Data set but as there are only few Null values in the Data Set we cannot see them in the Heat map.</a:t>
            </a:r>
          </a:p>
          <a:p>
            <a:endParaRPr lang="en-US" dirty="0"/>
          </a:p>
        </p:txBody>
      </p:sp>
      <p:pic>
        <p:nvPicPr>
          <p:cNvPr id="4" name="Picture 3" descr="Screenshot (295).png"/>
          <p:cNvPicPr>
            <a:picLocks noChangeAspect="1"/>
          </p:cNvPicPr>
          <p:nvPr/>
        </p:nvPicPr>
        <p:blipFill>
          <a:blip r:embed="rId2"/>
          <a:stretch>
            <a:fillRect/>
          </a:stretch>
        </p:blipFill>
        <p:spPr>
          <a:xfrm>
            <a:off x="0" y="3733800"/>
            <a:ext cx="9144000" cy="27730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Statistical Summary</a:t>
            </a:r>
            <a:endParaRPr lang="en-US" dirty="0">
              <a:latin typeface="Arial Black"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t>After the Statistical Summary we have </a:t>
            </a:r>
            <a:r>
              <a:rPr lang="en-US" dirty="0" err="1" smtClean="0"/>
              <a:t>sevral</a:t>
            </a:r>
            <a:r>
              <a:rPr lang="en-US" dirty="0" smtClean="0"/>
              <a:t> Observations like </a:t>
            </a:r>
          </a:p>
          <a:p>
            <a:r>
              <a:rPr lang="en-US" dirty="0" smtClean="0"/>
              <a:t>All the Columns are in the string format hence we cannot </a:t>
            </a:r>
            <a:r>
              <a:rPr lang="en-US" dirty="0" err="1" smtClean="0"/>
              <a:t>analyse</a:t>
            </a:r>
            <a:r>
              <a:rPr lang="en-US" dirty="0" smtClean="0"/>
              <a:t> them.</a:t>
            </a:r>
          </a:p>
          <a:p>
            <a:r>
              <a:rPr lang="en-US" dirty="0" smtClean="0"/>
              <a:t>There is difference between the mean &amp; median</a:t>
            </a:r>
          </a:p>
          <a:p>
            <a:r>
              <a:rPr lang="en-US" dirty="0" smtClean="0"/>
              <a:t>Huge difference is seen in max and 75% which results that outliers are present.</a:t>
            </a:r>
          </a:p>
          <a:p>
            <a:r>
              <a:rPr lang="en-US" dirty="0" smtClean="0"/>
              <a:t>So we need to convert all the columns in the integer format.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Label Encoding </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By importing the necessary library we have done the label encoding to convert all the columns into integer format </a:t>
            </a:r>
            <a:endParaRPr lang="en-US" dirty="0"/>
          </a:p>
        </p:txBody>
      </p:sp>
      <p:pic>
        <p:nvPicPr>
          <p:cNvPr id="4" name="Picture 3" descr="Screenshot (298).png"/>
          <p:cNvPicPr>
            <a:picLocks noChangeAspect="1"/>
          </p:cNvPicPr>
          <p:nvPr/>
        </p:nvPicPr>
        <p:blipFill>
          <a:blip r:embed="rId2"/>
          <a:stretch>
            <a:fillRect/>
          </a:stretch>
        </p:blipFill>
        <p:spPr>
          <a:xfrm>
            <a:off x="0" y="3135212"/>
            <a:ext cx="9144000" cy="37227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527</Words>
  <Application>Microsoft Office PowerPoint</Application>
  <PresentationFormat>On-screen Show (4:3)</PresentationFormat>
  <Paragraphs>48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Flight Price Predicton Project Using ML Algorithms </vt:lpstr>
      <vt:lpstr>Slide 2</vt:lpstr>
      <vt:lpstr>Data scrapping Done from Yatra.com</vt:lpstr>
      <vt:lpstr>Slide 4</vt:lpstr>
      <vt:lpstr>Scrapping the Data and created a Data Frame. As we can see in the picture we have 10683 rows and 11 columns</vt:lpstr>
      <vt:lpstr>Identifying the Problem </vt:lpstr>
      <vt:lpstr>EDA Checked for the data types, columns &amp; Null values</vt:lpstr>
      <vt:lpstr>Statistical Summary</vt:lpstr>
      <vt:lpstr>Label Encoding </vt:lpstr>
      <vt:lpstr>Univaraite Analysis</vt:lpstr>
      <vt:lpstr>Biavariate Analysis</vt:lpstr>
      <vt:lpstr>Multivariate Analysis</vt:lpstr>
      <vt:lpstr>Observations </vt:lpstr>
      <vt:lpstr>Checking the skewness</vt:lpstr>
      <vt:lpstr>Data cleaning  </vt:lpstr>
      <vt:lpstr>Removing the outliers </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Predicton Project Using ML Algorithms </dc:title>
  <dc:creator>Dell</dc:creator>
  <cp:lastModifiedBy>Dell</cp:lastModifiedBy>
  <cp:revision>14</cp:revision>
  <dcterms:created xsi:type="dcterms:W3CDTF">2022-02-27T07:21:21Z</dcterms:created>
  <dcterms:modified xsi:type="dcterms:W3CDTF">2022-02-27T08:22:50Z</dcterms:modified>
</cp:coreProperties>
</file>