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16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ACF52-0092-4C2E-80C3-7A6976F5ADDC}" type="datetimeFigureOut">
              <a:rPr lang="en-US" smtClean="0"/>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E271D6-CAD9-401F-BEE4-864D4B8B609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E271D6-CAD9-401F-BEE4-864D4B8B6094}"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F3543-210E-40F7-848A-BD743629AEB3}"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F3543-210E-40F7-848A-BD743629AEB3}"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F3543-210E-40F7-848A-BD743629AEB3}"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F3543-210E-40F7-848A-BD743629AEB3}"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F3543-210E-40F7-848A-BD743629AEB3}"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F3543-210E-40F7-848A-BD743629AEB3}"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F3543-210E-40F7-848A-BD743629AEB3}"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F3543-210E-40F7-848A-BD743629AEB3}" type="datetimeFigureOut">
              <a:rPr lang="en-US" smtClean="0"/>
              <a:pPr/>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AF856-E320-49E2-8BB8-3BE7A9C75C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t>Micro Credit Defaulter Project Using Machine Learning Algorithms</a:t>
            </a:r>
            <a:endParaRPr lang="en-US" b="1" i="1" dirty="0"/>
          </a:p>
        </p:txBody>
      </p:sp>
      <p:sp>
        <p:nvSpPr>
          <p:cNvPr id="3" name="Subtitle 2"/>
          <p:cNvSpPr>
            <a:spLocks noGrp="1"/>
          </p:cNvSpPr>
          <p:nvPr>
            <p:ph type="subTitle" idx="1"/>
          </p:nvPr>
        </p:nvSpPr>
        <p:spPr/>
        <p:txBody>
          <a:bodyPr/>
          <a:lstStyle/>
          <a:p>
            <a:r>
              <a:rPr lang="en-US" b="1" dirty="0" smtClean="0">
                <a:solidFill>
                  <a:schemeClr val="tx1"/>
                </a:solidFill>
              </a:rPr>
              <a:t>Submitted to </a:t>
            </a:r>
            <a:r>
              <a:rPr lang="en-US" b="1" dirty="0" err="1" smtClean="0">
                <a:solidFill>
                  <a:schemeClr val="tx1"/>
                </a:solidFill>
              </a:rPr>
              <a:t>Fliprobo</a:t>
            </a:r>
            <a:r>
              <a:rPr lang="en-US" b="1" dirty="0" smtClean="0">
                <a:solidFill>
                  <a:schemeClr val="tx1"/>
                </a:solidFill>
              </a:rPr>
              <a:t> Technologies</a:t>
            </a:r>
          </a:p>
          <a:p>
            <a:r>
              <a:rPr lang="en-US" b="1" dirty="0" err="1" smtClean="0">
                <a:solidFill>
                  <a:schemeClr val="tx1"/>
                </a:solidFill>
              </a:rPr>
              <a:t>Banglore</a:t>
            </a:r>
            <a:r>
              <a:rPr lang="en-US" b="1" dirty="0" smtClean="0">
                <a:solidFill>
                  <a:schemeClr val="tx1"/>
                </a:solidFill>
              </a:rPr>
              <a:t> </a:t>
            </a:r>
          </a:p>
          <a:p>
            <a:r>
              <a:rPr lang="en-US" b="1" dirty="0" smtClean="0">
                <a:solidFill>
                  <a:schemeClr val="tx1"/>
                </a:solidFill>
              </a:rPr>
              <a:t>Submitted by:- </a:t>
            </a:r>
            <a:r>
              <a:rPr lang="en-US" b="1" dirty="0" err="1" smtClean="0">
                <a:solidFill>
                  <a:schemeClr val="tx1"/>
                </a:solidFill>
              </a:rPr>
              <a:t>Sujay</a:t>
            </a:r>
            <a:r>
              <a:rPr lang="en-US" b="1" dirty="0" smtClean="0">
                <a:solidFill>
                  <a:schemeClr val="tx1"/>
                </a:solidFill>
              </a:rPr>
              <a:t> </a:t>
            </a:r>
            <a:r>
              <a:rPr lang="en-US" b="1" dirty="0" err="1" smtClean="0">
                <a:solidFill>
                  <a:schemeClr val="tx1"/>
                </a:solidFill>
              </a:rPr>
              <a:t>Nimbalkar</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Again importing all the necessary libraries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import </a:t>
            </a:r>
            <a:r>
              <a:rPr lang="en-US" b="1" dirty="0" err="1" smtClean="0"/>
              <a:t>seaborn</a:t>
            </a:r>
            <a:r>
              <a:rPr lang="en-US" b="1" dirty="0" smtClean="0"/>
              <a:t> as </a:t>
            </a:r>
            <a:r>
              <a:rPr lang="en-US" b="1" dirty="0" err="1" smtClean="0"/>
              <a:t>sns</a:t>
            </a:r>
            <a:endParaRPr lang="en-US" b="1" dirty="0" smtClean="0"/>
          </a:p>
          <a:p>
            <a:r>
              <a:rPr lang="en-US" b="1" dirty="0" smtClean="0"/>
              <a:t>import </a:t>
            </a:r>
            <a:r>
              <a:rPr lang="en-US" b="1" dirty="0" err="1" smtClean="0"/>
              <a:t>matplotlib.pyplot</a:t>
            </a:r>
            <a:r>
              <a:rPr lang="en-US" b="1" dirty="0" smtClean="0"/>
              <a:t> as </a:t>
            </a:r>
            <a:r>
              <a:rPr lang="en-US" b="1" dirty="0" err="1" smtClean="0"/>
              <a:t>plt</a:t>
            </a:r>
            <a:endParaRPr lang="en-US" b="1" dirty="0" smtClean="0"/>
          </a:p>
          <a:p>
            <a:r>
              <a:rPr lang="en-US" b="1" dirty="0" smtClean="0"/>
              <a:t>from </a:t>
            </a:r>
            <a:r>
              <a:rPr lang="en-US" b="1" dirty="0" err="1" smtClean="0"/>
              <a:t>scipy.stats</a:t>
            </a:r>
            <a:r>
              <a:rPr lang="en-US" b="1" dirty="0" smtClean="0"/>
              <a:t> import </a:t>
            </a:r>
            <a:r>
              <a:rPr lang="en-US" b="1" dirty="0" err="1" smtClean="0"/>
              <a:t>zscore</a:t>
            </a:r>
            <a:endParaRPr lang="en-US" b="1" dirty="0" smtClean="0"/>
          </a:p>
          <a:p>
            <a:r>
              <a:rPr lang="en-US" b="1" dirty="0" smtClean="0"/>
              <a:t>from </a:t>
            </a:r>
            <a:r>
              <a:rPr lang="en-US" b="1" dirty="0" err="1" smtClean="0"/>
              <a:t>sklearn.linear_model</a:t>
            </a:r>
            <a:r>
              <a:rPr lang="en-US" b="1" dirty="0" smtClean="0"/>
              <a:t> import </a:t>
            </a:r>
            <a:r>
              <a:rPr lang="en-US" b="1" dirty="0" err="1" smtClean="0"/>
              <a:t>LogisticRegression</a:t>
            </a:r>
            <a:endParaRPr lang="en-US" b="1" dirty="0" smtClean="0"/>
          </a:p>
          <a:p>
            <a:r>
              <a:rPr lang="en-US" b="1" dirty="0" smtClean="0"/>
              <a:t>from </a:t>
            </a:r>
            <a:r>
              <a:rPr lang="en-US" b="1" dirty="0" err="1" smtClean="0"/>
              <a:t>sklearn.naive_bayes</a:t>
            </a:r>
            <a:r>
              <a:rPr lang="en-US" b="1" dirty="0" smtClean="0"/>
              <a:t> import </a:t>
            </a:r>
            <a:r>
              <a:rPr lang="en-US" b="1" dirty="0" err="1" smtClean="0"/>
              <a:t>GaussianNB</a:t>
            </a:r>
            <a:endParaRPr lang="en-US" b="1" dirty="0" smtClean="0"/>
          </a:p>
          <a:p>
            <a:r>
              <a:rPr lang="en-US" b="1" dirty="0" smtClean="0"/>
              <a:t>from </a:t>
            </a:r>
            <a:r>
              <a:rPr lang="en-US" b="1" dirty="0" err="1" smtClean="0"/>
              <a:t>sklearn.ensemble</a:t>
            </a:r>
            <a:r>
              <a:rPr lang="en-US" b="1" dirty="0" smtClean="0"/>
              <a:t> import </a:t>
            </a:r>
            <a:r>
              <a:rPr lang="en-US" b="1" dirty="0" err="1" smtClean="0"/>
              <a:t>RandomForestClassifier</a:t>
            </a:r>
            <a:endParaRPr lang="en-US" b="1" dirty="0" smtClean="0"/>
          </a:p>
          <a:p>
            <a:r>
              <a:rPr lang="en-US" b="1" dirty="0" smtClean="0"/>
              <a:t>from </a:t>
            </a:r>
            <a:r>
              <a:rPr lang="en-US" b="1" dirty="0" err="1" smtClean="0"/>
              <a:t>sklearn.ensemble</a:t>
            </a:r>
            <a:r>
              <a:rPr lang="en-US" b="1" dirty="0" smtClean="0"/>
              <a:t> import </a:t>
            </a:r>
            <a:r>
              <a:rPr lang="en-US" b="1" dirty="0" err="1" smtClean="0"/>
              <a:t>AdaBoostClassifier</a:t>
            </a:r>
            <a:endParaRPr lang="en-US" b="1" dirty="0" smtClean="0"/>
          </a:p>
          <a:p>
            <a:r>
              <a:rPr lang="en-US" b="1" dirty="0" smtClean="0"/>
              <a:t>from </a:t>
            </a:r>
            <a:r>
              <a:rPr lang="en-US" b="1" dirty="0" err="1" smtClean="0"/>
              <a:t>sklearn.metrics</a:t>
            </a:r>
            <a:r>
              <a:rPr lang="en-US" b="1" dirty="0" smtClean="0"/>
              <a:t> import </a:t>
            </a:r>
            <a:r>
              <a:rPr lang="en-US" b="1" dirty="0" err="1" smtClean="0"/>
              <a:t>accuracy_score,confusion_matrix,classification_report</a:t>
            </a:r>
            <a:endParaRPr lang="en-US" b="1" dirty="0" smtClean="0"/>
          </a:p>
          <a:p>
            <a:r>
              <a:rPr lang="en-US" b="1" dirty="0" smtClean="0"/>
              <a:t>from </a:t>
            </a:r>
            <a:r>
              <a:rPr lang="en-US" b="1" dirty="0" err="1" smtClean="0"/>
              <a:t>sklearn.preprocessing</a:t>
            </a:r>
            <a:r>
              <a:rPr lang="en-US" b="1" dirty="0" smtClean="0"/>
              <a:t> import </a:t>
            </a:r>
            <a:r>
              <a:rPr lang="en-US" b="1" dirty="0" err="1" smtClean="0"/>
              <a:t>StandardScaler</a:t>
            </a:r>
            <a:endParaRPr lang="en-US" b="1" dirty="0" smtClean="0"/>
          </a:p>
          <a:p>
            <a:r>
              <a:rPr lang="en-US" b="1" dirty="0" smtClean="0"/>
              <a:t>from </a:t>
            </a:r>
            <a:r>
              <a:rPr lang="en-US" b="1" dirty="0" err="1" smtClean="0"/>
              <a:t>sklearn.model_selection</a:t>
            </a:r>
            <a:r>
              <a:rPr lang="en-US" b="1" dirty="0" smtClean="0"/>
              <a:t> import </a:t>
            </a:r>
            <a:r>
              <a:rPr lang="en-US" b="1" dirty="0" err="1" smtClean="0"/>
              <a:t>cross_val_score</a:t>
            </a:r>
            <a:endParaRPr lang="en-US" b="1" dirty="0" smtClean="0"/>
          </a:p>
          <a:p>
            <a:r>
              <a:rPr lang="en-US" b="1" dirty="0" smtClean="0"/>
              <a:t>import warnings</a:t>
            </a:r>
          </a:p>
          <a:p>
            <a:r>
              <a:rPr lang="en-US" b="1" dirty="0" err="1" smtClean="0"/>
              <a:t>warnings.filterwarnings</a:t>
            </a:r>
            <a:r>
              <a:rPr lang="en-US" b="1" dirty="0" smtClean="0"/>
              <a:t>('ignore')</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Checking the imbalance in our data set</a:t>
            </a:r>
            <a:br>
              <a:rPr lang="en-US" sz="2000" b="1" dirty="0" smtClean="0"/>
            </a:br>
            <a:r>
              <a:rPr lang="en-US" sz="2000" b="1" dirty="0" smtClean="0"/>
              <a:t>so the below picture resemble the imbalance in the data set   </a:t>
            </a:r>
            <a:endParaRPr lang="en-US" sz="2000" b="1" dirty="0"/>
          </a:p>
        </p:txBody>
      </p:sp>
      <p:pic>
        <p:nvPicPr>
          <p:cNvPr id="4" name="Content Placeholder 3" descr="Screenshot (181).png"/>
          <p:cNvPicPr>
            <a:picLocks noGrp="1" noChangeAspect="1"/>
          </p:cNvPicPr>
          <p:nvPr>
            <p:ph idx="1"/>
          </p:nvPr>
        </p:nvPicPr>
        <p:blipFill>
          <a:blip r:embed="rId2"/>
          <a:stretch>
            <a:fillRect/>
          </a:stretch>
        </p:blipFill>
        <p:spPr>
          <a:xfrm>
            <a:off x="0" y="1371600"/>
            <a:ext cx="8734801" cy="4724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Below is the example of </a:t>
            </a:r>
            <a:r>
              <a:rPr lang="en-US" sz="2000" b="1" dirty="0" err="1" smtClean="0"/>
              <a:t>Bivariate</a:t>
            </a:r>
            <a:r>
              <a:rPr lang="en-US" sz="2000" b="1" dirty="0" smtClean="0"/>
              <a:t> analysis we have plotted scatter plot </a:t>
            </a:r>
            <a:endParaRPr lang="en-US" sz="2000" b="1" dirty="0"/>
          </a:p>
        </p:txBody>
      </p:sp>
      <p:pic>
        <p:nvPicPr>
          <p:cNvPr id="4" name="Content Placeholder 3" descr="Screenshot (183).png"/>
          <p:cNvPicPr>
            <a:picLocks noGrp="1" noChangeAspect="1"/>
          </p:cNvPicPr>
          <p:nvPr>
            <p:ph idx="1"/>
          </p:nvPr>
        </p:nvPicPr>
        <p:blipFill>
          <a:blip r:embed="rId2"/>
          <a:stretch>
            <a:fillRect/>
          </a:stretch>
        </p:blipFill>
        <p:spPr>
          <a:xfrm>
            <a:off x="0" y="1066800"/>
            <a:ext cx="8686800" cy="4876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Example of Multivariate analysis </a:t>
            </a:r>
            <a:br>
              <a:rPr lang="en-US" sz="2000" b="1" dirty="0" smtClean="0"/>
            </a:br>
            <a:r>
              <a:rPr lang="en-US" sz="2000" b="1" dirty="0" smtClean="0"/>
              <a:t>Here we will check the co relation </a:t>
            </a:r>
            <a:r>
              <a:rPr lang="en-US" sz="2000" b="1" dirty="0" err="1" smtClean="0"/>
              <a:t>matrics</a:t>
            </a:r>
            <a:r>
              <a:rPr lang="en-US" sz="2000" b="1" dirty="0" smtClean="0"/>
              <a:t> by plotting heat map</a:t>
            </a:r>
            <a:endParaRPr lang="en-US" sz="2000" b="1" dirty="0"/>
          </a:p>
        </p:txBody>
      </p:sp>
      <p:pic>
        <p:nvPicPr>
          <p:cNvPr id="4" name="Content Placeholder 3" descr="Screenshot (185).png"/>
          <p:cNvPicPr>
            <a:picLocks noGrp="1" noChangeAspect="1"/>
          </p:cNvPicPr>
          <p:nvPr>
            <p:ph idx="1"/>
          </p:nvPr>
        </p:nvPicPr>
        <p:blipFill>
          <a:blip r:embed="rId2"/>
          <a:stretch>
            <a:fillRect/>
          </a:stretch>
        </p:blipFill>
        <p:spPr>
          <a:xfrm>
            <a:off x="457200" y="1295400"/>
            <a:ext cx="8229600" cy="525779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smtClean="0"/>
              <a:t>hc</a:t>
            </a:r>
            <a:r>
              <a:rPr lang="en-US" sz="2000" dirty="0" smtClean="0"/>
              <a:t>['label'].</a:t>
            </a:r>
            <a:r>
              <a:rPr lang="en-US" sz="2000" dirty="0" err="1" smtClean="0"/>
              <a:t>sort_values</a:t>
            </a:r>
            <a:r>
              <a:rPr lang="en-US" sz="2000" dirty="0" smtClean="0"/>
              <a:t>(ascending=False)</a:t>
            </a:r>
            <a:endParaRPr lang="en-US" sz="2000" dirty="0"/>
          </a:p>
        </p:txBody>
      </p:sp>
      <p:pic>
        <p:nvPicPr>
          <p:cNvPr id="4" name="Content Placeholder 3" descr="Screenshot (187).png"/>
          <p:cNvPicPr>
            <a:picLocks noGrp="1" noChangeAspect="1"/>
          </p:cNvPicPr>
          <p:nvPr>
            <p:ph idx="1"/>
          </p:nvPr>
        </p:nvPicPr>
        <p:blipFill>
          <a:blip r:embed="rId2"/>
          <a:stretch>
            <a:fillRect/>
          </a:stretch>
        </p:blipFill>
        <p:spPr>
          <a:xfrm>
            <a:off x="623336" y="1843599"/>
            <a:ext cx="7897328" cy="403916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Observations:</a:t>
            </a:r>
            <a:br>
              <a:rPr lang="en-US" b="1" dirty="0" smtClean="0"/>
            </a:br>
            <a:endParaRPr lang="en-US" b="1" dirty="0"/>
          </a:p>
        </p:txBody>
      </p:sp>
      <p:sp>
        <p:nvSpPr>
          <p:cNvPr id="3" name="Content Placeholder 2"/>
          <p:cNvSpPr>
            <a:spLocks noGrp="1"/>
          </p:cNvSpPr>
          <p:nvPr>
            <p:ph idx="1"/>
          </p:nvPr>
        </p:nvSpPr>
        <p:spPr/>
        <p:txBody>
          <a:bodyPr/>
          <a:lstStyle/>
          <a:p>
            <a:r>
              <a:rPr lang="en-US" b="1" dirty="0" smtClean="0"/>
              <a:t>Now we can clearly identify the correlation of independent variable with target variable "label" .The variables who has values less than 0.01</a:t>
            </a:r>
          </a:p>
          <a:p>
            <a:r>
              <a:rPr lang="en-US" b="1" dirty="0" smtClean="0"/>
              <a:t>correlation value(very week relationship).</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Label Encoding </a:t>
            </a:r>
            <a:endParaRPr lang="en-US" b="1" dirty="0"/>
          </a:p>
        </p:txBody>
      </p:sp>
      <p:sp>
        <p:nvSpPr>
          <p:cNvPr id="3" name="Content Placeholder 2"/>
          <p:cNvSpPr>
            <a:spLocks noGrp="1"/>
          </p:cNvSpPr>
          <p:nvPr>
            <p:ph idx="1"/>
          </p:nvPr>
        </p:nvSpPr>
        <p:spPr/>
        <p:txBody>
          <a:bodyPr/>
          <a:lstStyle/>
          <a:p>
            <a:r>
              <a:rPr lang="en-US" b="1" dirty="0" smtClean="0"/>
              <a:t>After label Encoding the column is totally converted into the integer format.</a:t>
            </a:r>
          </a:p>
          <a:p>
            <a:r>
              <a:rPr lang="en-US" b="1" dirty="0" smtClean="0"/>
              <a:t>So we have to apply Label encoding on the whole dataset, because some values seems are not realistic ,so just to deal with them.</a:t>
            </a:r>
          </a:p>
          <a:p>
            <a:endParaRPr lang="en-US" b="1" dirty="0" smtClean="0"/>
          </a:p>
          <a:p>
            <a:r>
              <a:rPr lang="en-US" b="1" dirty="0" smtClean="0"/>
              <a:t>we apply Label encoding on the whole dataset.</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picture represents after  label encoding </a:t>
            </a:r>
            <a:endParaRPr lang="en-US" dirty="0"/>
          </a:p>
        </p:txBody>
      </p:sp>
      <p:pic>
        <p:nvPicPr>
          <p:cNvPr id="4" name="Content Placeholder 3" descr="Screenshot (189).png"/>
          <p:cNvPicPr>
            <a:picLocks noGrp="1" noChangeAspect="1"/>
          </p:cNvPicPr>
          <p:nvPr>
            <p:ph idx="1"/>
          </p:nvPr>
        </p:nvPicPr>
        <p:blipFill>
          <a:blip r:embed="rId2"/>
          <a:stretch>
            <a:fillRect/>
          </a:stretch>
        </p:blipFill>
        <p:spPr>
          <a:xfrm>
            <a:off x="457200" y="1371600"/>
            <a:ext cx="8229600" cy="50291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for outliers </a:t>
            </a:r>
            <a:endParaRPr lang="en-US" b="1" dirty="0"/>
          </a:p>
        </p:txBody>
      </p:sp>
      <p:pic>
        <p:nvPicPr>
          <p:cNvPr id="4" name="Content Placeholder 3" descr="Screenshot (191).png"/>
          <p:cNvPicPr>
            <a:picLocks noGrp="1" noChangeAspect="1"/>
          </p:cNvPicPr>
          <p:nvPr>
            <p:ph idx="1"/>
          </p:nvPr>
        </p:nvPicPr>
        <p:blipFill>
          <a:blip r:embed="rId2"/>
          <a:stretch>
            <a:fillRect/>
          </a:stretch>
        </p:blipFill>
        <p:spPr>
          <a:xfrm>
            <a:off x="457200" y="1219200"/>
            <a:ext cx="8229600" cy="533399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err="1" smtClean="0"/>
              <a:t>df.iloc</a:t>
            </a:r>
            <a:r>
              <a:rPr lang="en-US" sz="2000" b="1" dirty="0" smtClean="0"/>
              <a:t>[:,10:20].</a:t>
            </a:r>
            <a:r>
              <a:rPr lang="en-US" sz="2000" b="1" dirty="0" err="1" smtClean="0"/>
              <a:t>boxplot</a:t>
            </a:r>
            <a:r>
              <a:rPr lang="en-US" sz="2000" b="1" dirty="0" smtClean="0"/>
              <a:t>(</a:t>
            </a:r>
            <a:r>
              <a:rPr lang="en-US" sz="2000" b="1" dirty="0" err="1" smtClean="0"/>
              <a:t>figsize</a:t>
            </a:r>
            <a:r>
              <a:rPr lang="en-US" sz="2000" b="1" dirty="0" smtClean="0"/>
              <a:t>=[20,8])</a:t>
            </a:r>
            <a:br>
              <a:rPr lang="en-US" sz="2000" b="1" dirty="0" smtClean="0"/>
            </a:br>
            <a:r>
              <a:rPr lang="en-US" sz="2000" b="1" dirty="0" err="1" smtClean="0"/>
              <a:t>plt.subplots_adjust</a:t>
            </a:r>
            <a:r>
              <a:rPr lang="en-US" sz="2000" b="1" dirty="0" smtClean="0"/>
              <a:t>(bottom=0.25)</a:t>
            </a:r>
            <a:br>
              <a:rPr lang="en-US" sz="2000" b="1" dirty="0" smtClean="0"/>
            </a:br>
            <a:r>
              <a:rPr lang="en-US" sz="2000" b="1" dirty="0" smtClean="0"/>
              <a:t/>
            </a:r>
            <a:br>
              <a:rPr lang="en-US" sz="2000" b="1" dirty="0" smtClean="0"/>
            </a:br>
            <a:r>
              <a:rPr lang="en-US" sz="2000" b="1" dirty="0" err="1" smtClean="0"/>
              <a:t>plt.show</a:t>
            </a:r>
            <a:r>
              <a:rPr lang="en-US" sz="2000" b="1" dirty="0" smtClean="0"/>
              <a:t>()</a:t>
            </a:r>
            <a:endParaRPr lang="en-US" sz="2000" b="1" dirty="0"/>
          </a:p>
        </p:txBody>
      </p:sp>
      <p:pic>
        <p:nvPicPr>
          <p:cNvPr id="4" name="Content Placeholder 3" descr="Screenshot (193).png"/>
          <p:cNvPicPr>
            <a:picLocks noGrp="1" noChangeAspect="1"/>
          </p:cNvPicPr>
          <p:nvPr>
            <p:ph idx="1"/>
          </p:nvPr>
        </p:nvPicPr>
        <p:blipFill>
          <a:blip r:embed="rId2"/>
          <a:stretch>
            <a:fillRect/>
          </a:stretch>
        </p:blipFill>
        <p:spPr>
          <a:xfrm>
            <a:off x="457200" y="2613266"/>
            <a:ext cx="8229600" cy="24998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Machine-Learning-1600x1200.jpeg"/>
          <p:cNvPicPr>
            <a:picLocks noChangeAspect="1"/>
          </p:cNvPicPr>
          <p:nvPr/>
        </p:nvPicPr>
        <p:blipFill>
          <a:blip r:embed="rId2"/>
          <a:stretch>
            <a:fillRect/>
          </a:stretch>
        </p:blipFill>
        <p:spPr>
          <a:xfrm>
            <a:off x="0"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err="1" smtClean="0"/>
              <a:t>df.iloc</a:t>
            </a:r>
            <a:r>
              <a:rPr lang="en-US" sz="2400" b="1" dirty="0" smtClean="0"/>
              <a:t>[:,20:30].</a:t>
            </a:r>
            <a:r>
              <a:rPr lang="en-US" sz="2400" b="1" dirty="0" err="1" smtClean="0"/>
              <a:t>boxplot</a:t>
            </a:r>
            <a:r>
              <a:rPr lang="en-US" sz="2400" b="1" dirty="0" smtClean="0"/>
              <a:t>(</a:t>
            </a:r>
            <a:r>
              <a:rPr lang="en-US" sz="2400" b="1" dirty="0" err="1" smtClean="0"/>
              <a:t>figsize</a:t>
            </a:r>
            <a:r>
              <a:rPr lang="en-US" sz="2400" b="1" dirty="0" smtClean="0"/>
              <a:t>=[20,8])</a:t>
            </a:r>
            <a:br>
              <a:rPr lang="en-US" sz="2400" b="1" dirty="0" smtClean="0"/>
            </a:br>
            <a:r>
              <a:rPr lang="en-US" sz="2400" b="1" dirty="0" err="1" smtClean="0"/>
              <a:t>plt.subplots_adjust</a:t>
            </a:r>
            <a:r>
              <a:rPr lang="en-US" sz="2400" b="1" dirty="0" smtClean="0"/>
              <a:t>(bottom=0.25)</a:t>
            </a:r>
            <a:br>
              <a:rPr lang="en-US" sz="2400" b="1" dirty="0" smtClean="0"/>
            </a:br>
            <a:r>
              <a:rPr lang="en-US" sz="2400" b="1" dirty="0" err="1" smtClean="0"/>
              <a:t>plt.show</a:t>
            </a:r>
            <a:r>
              <a:rPr lang="en-US" sz="2400" b="1" dirty="0" smtClean="0"/>
              <a:t>()</a:t>
            </a:r>
            <a:endParaRPr lang="en-US" sz="2400" b="1" dirty="0"/>
          </a:p>
        </p:txBody>
      </p:sp>
      <p:pic>
        <p:nvPicPr>
          <p:cNvPr id="4" name="Content Placeholder 3" descr="Screenshot (195).png"/>
          <p:cNvPicPr>
            <a:picLocks noGrp="1" noChangeAspect="1"/>
          </p:cNvPicPr>
          <p:nvPr>
            <p:ph idx="1"/>
          </p:nvPr>
        </p:nvPicPr>
        <p:blipFill>
          <a:blip r:embed="rId2"/>
          <a:stretch>
            <a:fillRect/>
          </a:stretch>
        </p:blipFill>
        <p:spPr>
          <a:xfrm>
            <a:off x="0" y="1828800"/>
            <a:ext cx="9144000" cy="4648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err="1" smtClean="0"/>
              <a:t>df.iloc</a:t>
            </a:r>
            <a:r>
              <a:rPr lang="en-US" sz="2000" b="1" dirty="0" smtClean="0"/>
              <a:t>[:,30:37].</a:t>
            </a:r>
            <a:r>
              <a:rPr lang="en-US" sz="2000" b="1" dirty="0" err="1" smtClean="0"/>
              <a:t>boxplot</a:t>
            </a:r>
            <a:r>
              <a:rPr lang="en-US" sz="2000" b="1" dirty="0" smtClean="0"/>
              <a:t>(</a:t>
            </a:r>
            <a:r>
              <a:rPr lang="en-US" sz="2000" b="1" dirty="0" err="1" smtClean="0"/>
              <a:t>figsize</a:t>
            </a:r>
            <a:r>
              <a:rPr lang="en-US" sz="2000" b="1" dirty="0" smtClean="0"/>
              <a:t>=[20,8])</a:t>
            </a:r>
            <a:br>
              <a:rPr lang="en-US" sz="2000" b="1" dirty="0" smtClean="0"/>
            </a:br>
            <a:r>
              <a:rPr lang="en-US" sz="2000" b="1" dirty="0" err="1" smtClean="0"/>
              <a:t>plt.subplots_adjust</a:t>
            </a:r>
            <a:r>
              <a:rPr lang="en-US" sz="2000" b="1" dirty="0" smtClean="0"/>
              <a:t>(bottom=0.25)</a:t>
            </a:r>
            <a:br>
              <a:rPr lang="en-US" sz="2000" b="1" dirty="0" smtClean="0"/>
            </a:br>
            <a:r>
              <a:rPr lang="en-US" sz="2000" b="1" dirty="0" err="1" smtClean="0"/>
              <a:t>plt.show</a:t>
            </a:r>
            <a:r>
              <a:rPr lang="en-US" sz="2000" b="1" dirty="0" smtClean="0"/>
              <a:t>()</a:t>
            </a:r>
            <a:endParaRPr lang="en-US" sz="2000" b="1" dirty="0"/>
          </a:p>
        </p:txBody>
      </p:sp>
      <p:pic>
        <p:nvPicPr>
          <p:cNvPr id="4" name="Content Placeholder 3" descr="Screenshot (197).png"/>
          <p:cNvPicPr>
            <a:picLocks noGrp="1" noChangeAspect="1"/>
          </p:cNvPicPr>
          <p:nvPr>
            <p:ph idx="1"/>
          </p:nvPr>
        </p:nvPicPr>
        <p:blipFill>
          <a:blip r:embed="rId2"/>
          <a:stretch>
            <a:fillRect/>
          </a:stretch>
        </p:blipFill>
        <p:spPr>
          <a:xfrm>
            <a:off x="0" y="1600200"/>
            <a:ext cx="9144000" cy="4953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p:txBody>
          <a:bodyPr/>
          <a:lstStyle/>
          <a:p>
            <a:r>
              <a:rPr lang="en-US" b="1" dirty="0" smtClean="0"/>
              <a:t>We are losing high data while removing the outlier .so we are not going to implement any method to remove </a:t>
            </a:r>
            <a:r>
              <a:rPr lang="en-US" b="1" dirty="0" err="1" smtClean="0"/>
              <a:t>oultier</a:t>
            </a:r>
            <a:r>
              <a:rPr lang="en-US" b="1" dirty="0" smtClean="0"/>
              <a:t> So when we remove </a:t>
            </a:r>
            <a:r>
              <a:rPr lang="en-US" b="1" dirty="0" err="1" smtClean="0"/>
              <a:t>skewness</a:t>
            </a:r>
            <a:r>
              <a:rPr lang="en-US" b="1" dirty="0" smtClean="0"/>
              <a:t> outliers will also removed</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smtClean="0"/>
              <a:t>Separating independent variable and target variable.</a:t>
            </a:r>
            <a:endParaRPr lang="en-US" b="1" dirty="0"/>
          </a:p>
        </p:txBody>
      </p:sp>
      <p:pic>
        <p:nvPicPr>
          <p:cNvPr id="4" name="Content Placeholder 3" descr="Screenshot (199).png"/>
          <p:cNvPicPr>
            <a:picLocks noGrp="1" noChangeAspect="1"/>
          </p:cNvPicPr>
          <p:nvPr>
            <p:ph idx="1"/>
          </p:nvPr>
        </p:nvPicPr>
        <p:blipFill>
          <a:blip r:embed="rId2"/>
          <a:stretch>
            <a:fillRect/>
          </a:stretch>
        </p:blipFill>
        <p:spPr>
          <a:xfrm>
            <a:off x="792954" y="1600200"/>
            <a:ext cx="7558092" cy="45259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from </a:t>
            </a:r>
            <a:r>
              <a:rPr lang="en-US" sz="2000" b="1" dirty="0" err="1" smtClean="0"/>
              <a:t>sklearn.preprocessing</a:t>
            </a:r>
            <a:r>
              <a:rPr lang="en-US" sz="2000" b="1" dirty="0" smtClean="0"/>
              <a:t> import </a:t>
            </a:r>
            <a:r>
              <a:rPr lang="en-US" sz="2000" b="1" dirty="0" err="1" smtClean="0"/>
              <a:t>power_transform</a:t>
            </a:r>
            <a:r>
              <a:rPr lang="en-US" sz="2000" b="1" dirty="0" smtClean="0"/>
              <a:t/>
            </a:r>
            <a:br>
              <a:rPr lang="en-US" sz="2000" b="1" dirty="0" smtClean="0"/>
            </a:br>
            <a:r>
              <a:rPr lang="en-US" sz="2000" b="1" dirty="0" err="1" smtClean="0"/>
              <a:t>df_new</a:t>
            </a:r>
            <a:r>
              <a:rPr lang="en-US" sz="2000" b="1" dirty="0" smtClean="0"/>
              <a:t>=</a:t>
            </a:r>
            <a:r>
              <a:rPr lang="en-US" sz="2000" b="1" dirty="0" err="1" smtClean="0"/>
              <a:t>power_transform</a:t>
            </a:r>
            <a:r>
              <a:rPr lang="en-US" sz="2000" b="1" dirty="0" smtClean="0"/>
              <a:t>(x1)</a:t>
            </a:r>
            <a:br>
              <a:rPr lang="en-US" sz="2000" b="1" dirty="0" smtClean="0"/>
            </a:br>
            <a:r>
              <a:rPr lang="en-US" sz="2000" b="1" dirty="0" err="1" smtClean="0"/>
              <a:t>df_new</a:t>
            </a:r>
            <a:r>
              <a:rPr lang="en-US" sz="2000" b="1" dirty="0" smtClean="0"/>
              <a:t>=</a:t>
            </a:r>
            <a:r>
              <a:rPr lang="en-US" sz="2000" b="1" dirty="0" err="1" smtClean="0"/>
              <a:t>pd.DataFrame</a:t>
            </a:r>
            <a:r>
              <a:rPr lang="en-US" sz="2000" b="1" dirty="0" smtClean="0"/>
              <a:t>(</a:t>
            </a:r>
            <a:r>
              <a:rPr lang="en-US" sz="2000" b="1" dirty="0" err="1" smtClean="0"/>
              <a:t>df_new,columns</a:t>
            </a:r>
            <a:r>
              <a:rPr lang="en-US" sz="2000" b="1" dirty="0" smtClean="0"/>
              <a:t>=x1.columns</a:t>
            </a:r>
            <a:r>
              <a:rPr lang="en-US" sz="2000" b="1" dirty="0" smtClean="0"/>
              <a:t>)</a:t>
            </a:r>
            <a:br>
              <a:rPr lang="en-US" sz="2000" b="1" dirty="0" smtClean="0"/>
            </a:br>
            <a:r>
              <a:rPr lang="en-US" sz="2000" b="1" dirty="0" smtClean="0"/>
              <a:t>Here  we can see that the </a:t>
            </a:r>
            <a:r>
              <a:rPr lang="en-US" sz="2000" b="1" dirty="0" err="1" smtClean="0"/>
              <a:t>skewness</a:t>
            </a:r>
            <a:r>
              <a:rPr lang="en-US" sz="2000" b="1" dirty="0" smtClean="0"/>
              <a:t> has been removed </a:t>
            </a:r>
            <a:endParaRPr lang="en-US" sz="2000" b="1" dirty="0"/>
          </a:p>
        </p:txBody>
      </p:sp>
      <p:pic>
        <p:nvPicPr>
          <p:cNvPr id="4" name="Content Placeholder 3" descr="Screenshot (201).png"/>
          <p:cNvPicPr>
            <a:picLocks noGrp="1" noChangeAspect="1"/>
          </p:cNvPicPr>
          <p:nvPr>
            <p:ph idx="1"/>
          </p:nvPr>
        </p:nvPicPr>
        <p:blipFill>
          <a:blip r:embed="rId2"/>
          <a:stretch>
            <a:fillRect/>
          </a:stretch>
        </p:blipFill>
        <p:spPr>
          <a:xfrm>
            <a:off x="0" y="1524000"/>
            <a:ext cx="9144000" cy="5105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We have scaled the data using standard </a:t>
            </a:r>
            <a:r>
              <a:rPr lang="en-US" sz="2000" b="1" dirty="0" err="1" smtClean="0"/>
              <a:t>scaler</a:t>
            </a:r>
            <a:r>
              <a:rPr lang="en-US" sz="2000" b="1" dirty="0" err="1" smtClean="0"/>
              <a:t>,</a:t>
            </a:r>
            <a:r>
              <a:rPr lang="en-US" sz="2000" b="1" dirty="0" err="1" smtClean="0"/>
              <a:t>Now</a:t>
            </a:r>
            <a:r>
              <a:rPr lang="en-US" sz="2000" b="1" dirty="0" smtClean="0"/>
              <a:t> we have handled the class imbalance problem with </a:t>
            </a:r>
            <a:r>
              <a:rPr lang="en-US" sz="2000" b="1" dirty="0" err="1" smtClean="0"/>
              <a:t>oversampeling</a:t>
            </a:r>
            <a:r>
              <a:rPr lang="en-US" sz="2000" b="1" dirty="0" smtClean="0"/>
              <a:t> with the minority class.</a:t>
            </a:r>
            <a:endParaRPr lang="en-US" sz="2000" b="1" dirty="0"/>
          </a:p>
        </p:txBody>
      </p:sp>
      <p:sp>
        <p:nvSpPr>
          <p:cNvPr id="3" name="Content Placeholder 2"/>
          <p:cNvSpPr>
            <a:spLocks noGrp="1"/>
          </p:cNvSpPr>
          <p:nvPr>
            <p:ph idx="1"/>
          </p:nvPr>
        </p:nvSpPr>
        <p:spPr/>
        <p:txBody>
          <a:bodyPr/>
          <a:lstStyle/>
          <a:p>
            <a:r>
              <a:rPr lang="en-US" b="1" dirty="0" smtClean="0"/>
              <a:t>Creating </a:t>
            </a:r>
            <a:r>
              <a:rPr lang="en-US" b="1" dirty="0" err="1" smtClean="0"/>
              <a:t>train_test_split</a:t>
            </a:r>
            <a:r>
              <a:rPr lang="en-US" b="1" dirty="0" smtClean="0"/>
              <a:t> method we got the </a:t>
            </a:r>
            <a:r>
              <a:rPr lang="en-US" b="1" dirty="0" smtClean="0"/>
              <a:t>best accuracy score of 0.7728309361342552</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Finding the best algorithm using multiple models </a:t>
            </a:r>
            <a:br>
              <a:rPr lang="en-US" sz="2400" b="1" dirty="0" smtClean="0"/>
            </a:br>
            <a:r>
              <a:rPr lang="en-US" sz="2400" b="1" dirty="0" smtClean="0"/>
              <a:t>1.Logistic Regression</a:t>
            </a:r>
            <a:endParaRPr lang="en-US" sz="2400" b="1" dirty="0"/>
          </a:p>
        </p:txBody>
      </p:sp>
      <p:pic>
        <p:nvPicPr>
          <p:cNvPr id="4" name="Content Placeholder 3" descr="Screenshot (203).png"/>
          <p:cNvPicPr>
            <a:picLocks noGrp="1" noChangeAspect="1"/>
          </p:cNvPicPr>
          <p:nvPr>
            <p:ph idx="1"/>
          </p:nvPr>
        </p:nvPicPr>
        <p:blipFill>
          <a:blip r:embed="rId2"/>
          <a:stretch>
            <a:fillRect/>
          </a:stretch>
        </p:blipFill>
        <p:spPr>
          <a:xfrm>
            <a:off x="457200" y="1600200"/>
            <a:ext cx="8229600" cy="4191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With </a:t>
            </a:r>
            <a:r>
              <a:rPr lang="en-US" sz="2800" b="1" dirty="0" err="1" smtClean="0"/>
              <a:t>GaussianNB</a:t>
            </a:r>
            <a:endParaRPr lang="en-US" sz="2800" b="1" dirty="0"/>
          </a:p>
        </p:txBody>
      </p:sp>
      <p:pic>
        <p:nvPicPr>
          <p:cNvPr id="4" name="Content Placeholder 3" descr="Screenshot (205).png"/>
          <p:cNvPicPr>
            <a:picLocks noGrp="1" noChangeAspect="1"/>
          </p:cNvPicPr>
          <p:nvPr>
            <p:ph idx="1"/>
          </p:nvPr>
        </p:nvPicPr>
        <p:blipFill>
          <a:blip r:embed="rId2"/>
          <a:stretch>
            <a:fillRect/>
          </a:stretch>
        </p:blipFill>
        <p:spPr>
          <a:xfrm>
            <a:off x="775757" y="1219200"/>
            <a:ext cx="7592485" cy="5334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With </a:t>
            </a:r>
            <a:r>
              <a:rPr lang="en-US" b="1" dirty="0" err="1" smtClean="0"/>
              <a:t>RandomForestClassifier</a:t>
            </a:r>
            <a:endParaRPr lang="en-US" b="1" dirty="0"/>
          </a:p>
        </p:txBody>
      </p:sp>
      <p:pic>
        <p:nvPicPr>
          <p:cNvPr id="4" name="Content Placeholder 3" descr="Screenshot (207).png"/>
          <p:cNvPicPr>
            <a:picLocks noGrp="1" noChangeAspect="1"/>
          </p:cNvPicPr>
          <p:nvPr>
            <p:ph idx="1"/>
          </p:nvPr>
        </p:nvPicPr>
        <p:blipFill>
          <a:blip r:embed="rId2"/>
          <a:stretch>
            <a:fillRect/>
          </a:stretch>
        </p:blipFill>
        <p:spPr>
          <a:xfrm>
            <a:off x="457200" y="1371600"/>
            <a:ext cx="8229600" cy="525779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With </a:t>
            </a:r>
            <a:r>
              <a:rPr lang="en-US" b="1" dirty="0" err="1" smtClean="0"/>
              <a:t>AdaBoostClassifier</a:t>
            </a:r>
            <a:endParaRPr lang="en-US" b="1" dirty="0"/>
          </a:p>
        </p:txBody>
      </p:sp>
      <p:pic>
        <p:nvPicPr>
          <p:cNvPr id="5" name="Content Placeholder 4" descr="Screenshot (209).png"/>
          <p:cNvPicPr>
            <a:picLocks noGrp="1" noChangeAspect="1"/>
          </p:cNvPicPr>
          <p:nvPr>
            <p:ph idx="1"/>
          </p:nvPr>
        </p:nvPicPr>
        <p:blipFill>
          <a:blip r:embed="rId2"/>
          <a:stretch>
            <a:fillRect/>
          </a:stretch>
        </p:blipFill>
        <p:spPr>
          <a:xfrm>
            <a:off x="457200" y="1295400"/>
            <a:ext cx="8229600" cy="5181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smtClean="0"/>
              <a:t>    </a:t>
            </a:r>
            <a:endParaRPr lang="en-US" b="1" i="1" dirty="0"/>
          </a:p>
        </p:txBody>
      </p:sp>
      <p:sp>
        <p:nvSpPr>
          <p:cNvPr id="3" name="Content Placeholder 2"/>
          <p:cNvSpPr>
            <a:spLocks noGrp="1"/>
          </p:cNvSpPr>
          <p:nvPr>
            <p:ph idx="1"/>
          </p:nvPr>
        </p:nvSpPr>
        <p:spPr/>
        <p:txBody>
          <a:bodyPr>
            <a:normAutofit fontScale="40000" lnSpcReduction="2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Many microfinance institutions (MFI), experts and </a:t>
            </a:r>
            <a:r>
              <a:rPr lang="en-US" dirty="0" err="1"/>
              <a:t>donorsare</a:t>
            </a:r>
            <a:r>
              <a:rPr lang="en-US" dirty="0"/>
              <a:t>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a:t>
            </a:r>
            <a:r>
              <a:rPr lang="en-US" dirty="0" err="1"/>
              <a:t>MFShas</a:t>
            </a:r>
            <a:r>
              <a:rPr lang="en-US" dirty="0"/>
              <a:t> been uneven with both significant challenges and successes.</a:t>
            </a:r>
          </a:p>
          <a:p>
            <a:r>
              <a:rPr lang="en-US" dirty="0"/>
              <a:t>Today, microfinance is widely accepted as a poverty-reduction tool, representing $70 billion in outstanding loans and a global outreach of 200 million clients.</a:t>
            </a:r>
          </a:p>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dirty="0"/>
              <a:t>They understand the importance of communication and how it affects a person’s life, thus, focusing on providing their services and products to low income families and poor customers that can help them in the need of hour. </a:t>
            </a:r>
          </a:p>
          <a:p>
            <a:r>
              <a:rPr lang="en-US" dirty="0"/>
              <a:t>They </a:t>
            </a:r>
            <a:r>
              <a:rPr lang="en-US" dirty="0" err="1"/>
              <a:t>arecollaborating</a:t>
            </a:r>
            <a:r>
              <a:rPr lang="en-US" dirty="0"/>
              <a:t>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be6(in Indonesian Rupiah), while, for the loan amount of 10(in Indonesian Rupiah), the payback amount should be 12(in Indonesian Rupiah). </a:t>
            </a:r>
          </a:p>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Importing all the necessary libraries and loading the data set </a:t>
            </a:r>
            <a:endParaRPr lang="en-US" dirty="0"/>
          </a:p>
        </p:txBody>
      </p:sp>
      <p:pic>
        <p:nvPicPr>
          <p:cNvPr id="4" name="Content Placeholder 3" descr="Screenshot (171).png"/>
          <p:cNvPicPr>
            <a:picLocks noGrp="1" noChangeAspect="1"/>
          </p:cNvPicPr>
          <p:nvPr>
            <p:ph idx="1"/>
          </p:nvPr>
        </p:nvPicPr>
        <p:blipFill>
          <a:blip r:embed="rId2"/>
          <a:stretch>
            <a:fillRect/>
          </a:stretch>
        </p:blipFill>
        <p:spPr>
          <a:xfrm>
            <a:off x="0" y="2049299"/>
            <a:ext cx="9144000" cy="450390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Now we have identified the problem looking at the data set, hence from the below picture you can clearly see that the problem is of logistic regression problem and label is dependant variable target</a:t>
            </a:r>
            <a:endParaRPr lang="en-US" sz="2000" b="1" dirty="0"/>
          </a:p>
        </p:txBody>
      </p:sp>
      <p:pic>
        <p:nvPicPr>
          <p:cNvPr id="4" name="Content Placeholder 3" descr="Screenshot (173).png"/>
          <p:cNvPicPr>
            <a:picLocks noGrp="1" noChangeAspect="1"/>
          </p:cNvPicPr>
          <p:nvPr>
            <p:ph idx="1"/>
          </p:nvPr>
        </p:nvPicPr>
        <p:blipFill>
          <a:blip r:embed="rId2"/>
          <a:stretch>
            <a:fillRect/>
          </a:stretch>
        </p:blipFill>
        <p:spPr>
          <a:xfrm>
            <a:off x="457200" y="1828800"/>
            <a:ext cx="8229600" cy="4648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picture is showing the Data type </a:t>
            </a:r>
            <a:endParaRPr lang="en-US" dirty="0"/>
          </a:p>
        </p:txBody>
      </p:sp>
      <p:pic>
        <p:nvPicPr>
          <p:cNvPr id="4" name="Content Placeholder 3" descr="Screenshot (174).png"/>
          <p:cNvPicPr>
            <a:picLocks noGrp="1" noChangeAspect="1"/>
          </p:cNvPicPr>
          <p:nvPr>
            <p:ph idx="1"/>
          </p:nvPr>
        </p:nvPicPr>
        <p:blipFill>
          <a:blip r:embed="rId2"/>
          <a:stretch>
            <a:fillRect/>
          </a:stretch>
        </p:blipFill>
        <p:spPr>
          <a:xfrm>
            <a:off x="0" y="2042178"/>
            <a:ext cx="9144000" cy="443482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have checked the Null values in the data set using is null function </a:t>
            </a:r>
            <a:endParaRPr lang="en-US" dirty="0"/>
          </a:p>
        </p:txBody>
      </p:sp>
      <p:pic>
        <p:nvPicPr>
          <p:cNvPr id="4" name="Content Placeholder 3" descr="Screenshot (176).png"/>
          <p:cNvPicPr>
            <a:picLocks noGrp="1" noChangeAspect="1"/>
          </p:cNvPicPr>
          <p:nvPr>
            <p:ph idx="1"/>
          </p:nvPr>
        </p:nvPicPr>
        <p:blipFill>
          <a:blip r:embed="rId3"/>
          <a:stretch>
            <a:fillRect/>
          </a:stretch>
        </p:blipFill>
        <p:spPr>
          <a:xfrm>
            <a:off x="0" y="1447800"/>
            <a:ext cx="9144000" cy="5410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is Description of the Data set </a:t>
            </a:r>
            <a:endParaRPr lang="en-US" dirty="0"/>
          </a:p>
        </p:txBody>
      </p:sp>
      <p:pic>
        <p:nvPicPr>
          <p:cNvPr id="6" name="Content Placeholder 5" descr="Screenshot (178).png"/>
          <p:cNvPicPr>
            <a:picLocks noGrp="1" noChangeAspect="1"/>
          </p:cNvPicPr>
          <p:nvPr>
            <p:ph idx="1"/>
          </p:nvPr>
        </p:nvPicPr>
        <p:blipFill>
          <a:blip r:embed="rId2"/>
          <a:stretch>
            <a:fillRect/>
          </a:stretch>
        </p:blipFill>
        <p:spPr>
          <a:xfrm>
            <a:off x="228600" y="1167714"/>
            <a:ext cx="8915400" cy="546168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observations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a:t>
            </a:r>
            <a:r>
              <a:rPr lang="en-US" b="1" dirty="0" smtClean="0"/>
              <a:t>1 we can see the huge difference between the range of data of all the columns.</a:t>
            </a:r>
          </a:p>
          <a:p>
            <a:r>
              <a:rPr lang="en-US" b="1" dirty="0" smtClean="0"/>
              <a:t>  </a:t>
            </a:r>
          </a:p>
          <a:p>
            <a:r>
              <a:rPr lang="en-US" b="1" dirty="0" smtClean="0"/>
              <a:t> 2 we can see the huge </a:t>
            </a:r>
            <a:r>
              <a:rPr lang="en-US" b="1" dirty="0" smtClean="0"/>
              <a:t>difference </a:t>
            </a:r>
            <a:r>
              <a:rPr lang="en-US" b="1" dirty="0" smtClean="0"/>
              <a:t>in 50% percentile and mean .  </a:t>
            </a:r>
          </a:p>
          <a:p>
            <a:r>
              <a:rPr lang="en-US" b="1" dirty="0" smtClean="0"/>
              <a:t>    </a:t>
            </a:r>
          </a:p>
          <a:p>
            <a:r>
              <a:rPr lang="en-US" b="1" dirty="0" smtClean="0"/>
              <a:t> 3 There is a large difference  in 75% percentile, which </a:t>
            </a:r>
            <a:r>
              <a:rPr lang="en-US" b="1" dirty="0" smtClean="0"/>
              <a:t>shows </a:t>
            </a:r>
            <a:r>
              <a:rPr lang="en-US" b="1" dirty="0" smtClean="0"/>
              <a:t>the extreme outliers present in many columns like</a:t>
            </a:r>
          </a:p>
          <a:p>
            <a:endParaRPr lang="en-US" b="1" dirty="0" smtClean="0"/>
          </a:p>
          <a:p>
            <a:r>
              <a:rPr lang="en-US" b="1" dirty="0" smtClean="0"/>
              <a:t> aon,daily_decr30,daily_decr90  etc.</a:t>
            </a:r>
          </a:p>
          <a:p>
            <a:r>
              <a:rPr lang="en-US" b="1" dirty="0" smtClean="0"/>
              <a:t> </a:t>
            </a:r>
          </a:p>
          <a:p>
            <a:r>
              <a:rPr lang="en-US" b="1" dirty="0" smtClean="0"/>
              <a:t> 4 There is a small difference in 75% </a:t>
            </a:r>
            <a:r>
              <a:rPr lang="en-US" b="1" dirty="0" smtClean="0"/>
              <a:t>percentile </a:t>
            </a:r>
            <a:r>
              <a:rPr lang="en-US" b="1" dirty="0" smtClean="0"/>
              <a:t>in Unnamed column  which shows that their are no outliers</a:t>
            </a:r>
          </a:p>
          <a:p>
            <a:r>
              <a:rPr lang="en-US" b="1" dirty="0" smtClean="0"/>
              <a:t>    </a:t>
            </a:r>
          </a:p>
          <a:p>
            <a:r>
              <a:rPr lang="en-US" b="1" dirty="0" smtClean="0"/>
              <a:t>--&gt;By observing the above points we can see that their are extreme outliers in the </a:t>
            </a:r>
            <a:r>
              <a:rPr lang="en-US" b="1" dirty="0" err="1" smtClean="0"/>
              <a:t>data,due</a:t>
            </a:r>
            <a:r>
              <a:rPr lang="en-US" b="1" dirty="0" smtClean="0"/>
              <a:t> to this </a:t>
            </a:r>
          </a:p>
          <a:p>
            <a:r>
              <a:rPr lang="en-US" b="1" dirty="0" err="1" smtClean="0"/>
              <a:t>skewness</a:t>
            </a:r>
            <a:r>
              <a:rPr lang="en-US" b="1" dirty="0" smtClean="0"/>
              <a:t> is also present ,and their is huge difference between the range of each column.</a:t>
            </a:r>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918</Words>
  <Application>Microsoft Office PowerPoint</Application>
  <PresentationFormat>On-screen Show (4:3)</PresentationFormat>
  <Paragraphs>72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Micro Credit Defaulter Project Using Machine Learning Algorithms</vt:lpstr>
      <vt:lpstr>Slide 2</vt:lpstr>
      <vt:lpstr>    </vt:lpstr>
      <vt:lpstr>Importing all the necessary libraries and loading the data set </vt:lpstr>
      <vt:lpstr>Now we have identified the problem looking at the data set, hence from the below picture you can clearly see that the problem is of logistic regression problem and label is dependant variable target</vt:lpstr>
      <vt:lpstr>Below picture is showing the Data type </vt:lpstr>
      <vt:lpstr>We have checked the Null values in the data set using is null function </vt:lpstr>
      <vt:lpstr>Below is Description of the Data set </vt:lpstr>
      <vt:lpstr>Key observations </vt:lpstr>
      <vt:lpstr>Again importing all the necessary libraries</vt:lpstr>
      <vt:lpstr>Checking the imbalance in our data set so the below picture resemble the imbalance in the data set   </vt:lpstr>
      <vt:lpstr>Below is the example of Bivariate analysis we have plotted scatter plot </vt:lpstr>
      <vt:lpstr>Example of Multivariate analysis  Here we will check the co relation matrics by plotting heat map</vt:lpstr>
      <vt:lpstr>hc['label'].sort_values(ascending=False)</vt:lpstr>
      <vt:lpstr>Observations: </vt:lpstr>
      <vt:lpstr>Label Encoding </vt:lpstr>
      <vt:lpstr>Below picture represents after  label encoding </vt:lpstr>
      <vt:lpstr>Checking for outliers </vt:lpstr>
      <vt:lpstr>df.iloc[:,10:20].boxplot(figsize=[20,8]) plt.subplots_adjust(bottom=0.25)  plt.show()</vt:lpstr>
      <vt:lpstr>df.iloc[:,20:30].boxplot(figsize=[20,8]) plt.subplots_adjust(bottom=0.25) plt.show()</vt:lpstr>
      <vt:lpstr>df.iloc[:,30:37].boxplot(figsize=[20,8]) plt.subplots_adjust(bottom=0.25) plt.show()</vt:lpstr>
      <vt:lpstr>Observations:-</vt:lpstr>
      <vt:lpstr> Separating independent variable and target variable.</vt:lpstr>
      <vt:lpstr>from sklearn.preprocessing import power_transform df_new=power_transform(x1) df_new=pd.DataFrame(df_new,columns=x1.columns) Here  we can see that the skewness has been removed </vt:lpstr>
      <vt:lpstr>We have scaled the data using standard scaler,Now we have handled the class imbalance problem with oversampeling with the minority class.</vt:lpstr>
      <vt:lpstr>Finding the best algorithm using multiple models  1.Logistic Regression</vt:lpstr>
      <vt:lpstr>With GaussianNB</vt:lpstr>
      <vt:lpstr>With RandomForestClassifier</vt:lpstr>
      <vt:lpstr>With AdaBoostClassifier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Dell</dc:creator>
  <cp:lastModifiedBy>Dell</cp:lastModifiedBy>
  <cp:revision>48</cp:revision>
  <dcterms:created xsi:type="dcterms:W3CDTF">2021-12-31T10:02:56Z</dcterms:created>
  <dcterms:modified xsi:type="dcterms:W3CDTF">2022-01-03T12:53:26Z</dcterms:modified>
</cp:coreProperties>
</file>