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A14FB-2343-41A1-9011-A2D68A5F0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C8C1A-E7E6-4B7B-A08D-2A3AA2582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C625B-1293-4A82-909A-FE08BC62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8B2E-D9E9-484B-9574-7038E53EF774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E9877-4915-4CC4-9595-DCF08311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13C05-F309-4C30-9677-E85B6AB9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41BC-F24D-40A0-8ED0-5BE35E84DA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837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284F-B823-407B-AC06-B85091BB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2D41E-C14B-4B4E-B14B-D8458390B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9B891-897B-467E-81AB-1E52AD5C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8B2E-D9E9-484B-9574-7038E53EF774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01CBE-5DA0-41F6-ACD5-52348DAF5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276FB-4EF7-42C6-ACDB-292884CA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41BC-F24D-40A0-8ED0-5BE35E84DA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684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712E1-B28A-487E-B347-0C460D824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A6081-FCFD-475B-90EB-43244F604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F3283-B772-4F84-B03E-B46BF746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8B2E-D9E9-484B-9574-7038E53EF774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08E30-8699-40A7-BCD3-B0641647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9844C-BA6E-40FE-87C3-81CF18EF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41BC-F24D-40A0-8ED0-5BE35E84DA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081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06AF1-A392-459A-94D2-FDC51AB6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939B4-7C51-4A51-BD2D-903F271E3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783D1-8320-40F5-A503-217CDEEB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8B2E-D9E9-484B-9574-7038E53EF774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C1051-1144-4BA9-A859-45FE9917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849FC-816E-44C9-B2A4-B70F2850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41BC-F24D-40A0-8ED0-5BE35E84DA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987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3922-7BC7-4A93-B4E2-02D9D829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C749C-CBE8-4145-9963-956077380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485F1-D891-44DD-825B-8355698E1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8B2E-D9E9-484B-9574-7038E53EF774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1BD0E-A78D-4E92-A62E-C951FAAC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4B4D3-C51A-4C8C-9B2B-08EDE61E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41BC-F24D-40A0-8ED0-5BE35E84DA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64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B3A5-A1C5-4966-BC51-B967EFBE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A9DA3-CD38-4809-9D94-316FE4312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B4F10-1DBE-44D8-9375-393B8B8D2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33A6D-4DBE-442F-B61B-910AD73E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8B2E-D9E9-484B-9574-7038E53EF774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E4729-734A-4B7D-BB61-D174623FD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83D78-4746-464D-B47C-FD669F7D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41BC-F24D-40A0-8ED0-5BE35E84DA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515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F12E-C0AF-47C2-A73B-80A1D850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AB81A-8B86-4500-8B04-8462CABA9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D7747-0E19-40BA-B8E3-2523AB42D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0A273-42C6-445D-877D-972199173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C794D-0E9D-46A6-BC08-68010DD93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28479-B856-4B68-AE6F-B555351F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8B2E-D9E9-484B-9574-7038E53EF774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F4A2A-3096-414D-8B3B-4A8ED8C7F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96C00-5FAE-49E7-8A17-F2E5228A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41BC-F24D-40A0-8ED0-5BE35E84DA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120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F8BF-5D4B-4E3B-9251-51B586D5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F08F8-4294-496D-91CA-CE4A2365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8B2E-D9E9-484B-9574-7038E53EF774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90E44-9DD9-45A7-B489-2336D81C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EEA63-68F0-4777-82EE-32BB0120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41BC-F24D-40A0-8ED0-5BE35E84DA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417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23813-34C6-4866-B899-B406E521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8B2E-D9E9-484B-9574-7038E53EF774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8574F-669E-4C01-B99D-7C72C219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3F71E-4D67-48F5-AF47-2312B93BD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41BC-F24D-40A0-8ED0-5BE35E84DA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865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194B-1651-4F80-AA48-89FD3A87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6AA66-4305-4B04-8AB7-D4C87AC8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0290A-AF88-4BCC-9CA1-9C6619625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F861B-56D1-4295-B900-F3D65BC5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8B2E-D9E9-484B-9574-7038E53EF774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83660-EDAD-444D-A8B2-CB8785D8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A99FB-245E-4A5B-AA6D-76E0A119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41BC-F24D-40A0-8ED0-5BE35E84DA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361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7271-A8ED-44EF-98BB-D52681FB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3746D-0EC3-44F6-B281-BAB56FBAB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C5D23-7053-4503-839C-7955A9116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65068-C776-429F-AB27-D2A2C68F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8B2E-D9E9-484B-9574-7038E53EF774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19753-4F29-4622-8542-3EBED42D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97A89-DBDA-413F-B55E-4BAE8F12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41BC-F24D-40A0-8ED0-5BE35E84DA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41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34721-1CD4-4E46-B7F8-DDDECB2D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C1BB7-8A45-4F58-A7C2-A7AF29546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0D386-4671-448B-B792-26110FCB1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88B2E-D9E9-484B-9574-7038E53EF774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323C9-7218-405D-8E4B-79AA43A94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48CB9-40FE-42C8-A50F-E76E0858D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F41BC-F24D-40A0-8ED0-5BE35E84DA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750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E3FD-A5EB-4CFB-A234-9CE459E4F4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API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1AA78-B746-4663-A2CF-3C0743CC9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Identity and Access Management</a:t>
            </a:r>
          </a:p>
        </p:txBody>
      </p:sp>
    </p:spTree>
    <p:extLst>
      <p:ext uri="{BB962C8B-B14F-4D97-AF65-F5344CB8AC3E}">
        <p14:creationId xmlns:p14="http://schemas.microsoft.com/office/powerpoint/2010/main" val="204313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C9F4-2B3C-4BF0-9347-17B73815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384"/>
            <a:ext cx="10515600" cy="1325563"/>
          </a:xfrm>
        </p:spPr>
        <p:txBody>
          <a:bodyPr/>
          <a:lstStyle/>
          <a:p>
            <a:r>
              <a:rPr lang="en-AU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78706-C31A-4041-928C-ECBF8029D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2773"/>
            <a:ext cx="6653407" cy="4854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>
                <a:cs typeface="Arial"/>
              </a:rPr>
              <a:t>Organisation wants to setup API platform, which needs to support following API access scenarios:</a:t>
            </a:r>
          </a:p>
          <a:p>
            <a:r>
              <a:rPr lang="en-AU" sz="2000" dirty="0">
                <a:cs typeface="Arial"/>
              </a:rPr>
              <a:t>Applications – 1</a:t>
            </a:r>
            <a:r>
              <a:rPr lang="en-AU" sz="2000" baseline="30000" dirty="0">
                <a:cs typeface="Arial"/>
              </a:rPr>
              <a:t>st</a:t>
            </a:r>
            <a:r>
              <a:rPr lang="en-AU" sz="2000" dirty="0">
                <a:cs typeface="Arial"/>
              </a:rPr>
              <a:t> and 3</a:t>
            </a:r>
            <a:r>
              <a:rPr lang="en-AU" sz="2000" baseline="30000" dirty="0">
                <a:cs typeface="Arial"/>
              </a:rPr>
              <a:t>rd</a:t>
            </a:r>
            <a:r>
              <a:rPr lang="en-AU" sz="2000" dirty="0">
                <a:cs typeface="Arial"/>
              </a:rPr>
              <a:t> party</a:t>
            </a:r>
          </a:p>
          <a:p>
            <a:r>
              <a:rPr lang="en-AU" sz="2000" dirty="0">
                <a:cs typeface="Arial"/>
              </a:rPr>
              <a:t>User Engagements – corporate (internal), customers, intermediaries (providers, referrers, developers, etc.)</a:t>
            </a:r>
          </a:p>
          <a:p>
            <a:pPr marL="0" indent="0">
              <a:buNone/>
            </a:pPr>
            <a:endParaRPr lang="en-AU" sz="2000" dirty="0">
              <a:cs typeface="Arial"/>
            </a:endParaRPr>
          </a:p>
          <a:p>
            <a:pPr marL="0" indent="0">
              <a:buNone/>
            </a:pPr>
            <a:r>
              <a:rPr lang="en-AU" sz="2000" dirty="0">
                <a:cs typeface="Arial"/>
              </a:rPr>
              <a:t>Constraints</a:t>
            </a:r>
          </a:p>
          <a:p>
            <a:r>
              <a:rPr lang="en-AU" sz="2000" dirty="0">
                <a:cs typeface="Arial"/>
              </a:rPr>
              <a:t>Organisation has several identity stores, distributed through various lines of business, with their own administration processes and teams.</a:t>
            </a:r>
          </a:p>
          <a:p>
            <a:r>
              <a:rPr lang="en-AU" sz="2000" dirty="0">
                <a:cs typeface="Arial"/>
              </a:rPr>
              <a:t>Organisation’s partners also have their own identity stores.</a:t>
            </a:r>
          </a:p>
          <a:p>
            <a:endParaRPr lang="en-AU" sz="2000" dirty="0">
              <a:cs typeface="Arial"/>
            </a:endParaRPr>
          </a:p>
          <a:p>
            <a:pPr marL="0" indent="0">
              <a:buNone/>
            </a:pPr>
            <a:endParaRPr lang="en-AU" sz="2000" dirty="0">
              <a:cs typeface="Arial"/>
            </a:endParaRPr>
          </a:p>
          <a:p>
            <a:endParaRPr lang="en-AU" sz="2000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E82697DD-C17F-4014-B40A-1999323B0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1177" y="2128996"/>
            <a:ext cx="1447800" cy="1123950"/>
          </a:xfrm>
          <a:prstGeom prst="rect">
            <a:avLst/>
          </a:prstGeom>
        </p:spPr>
      </p:pic>
      <p:pic>
        <p:nvPicPr>
          <p:cNvPr id="24" name="Graphic 23" descr="User">
            <a:extLst>
              <a:ext uri="{FF2B5EF4-FFF2-40B4-BE49-F238E27FC236}">
                <a16:creationId xmlns:a16="http://schemas.microsoft.com/office/drawing/2014/main" id="{7EBE3DD1-A557-46F0-A122-E5EF2E7098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4580" y="1258543"/>
            <a:ext cx="497019" cy="49701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F1FF9FC-0D70-446B-ADB7-05E0F7A6D33B}"/>
              </a:ext>
            </a:extLst>
          </p:cNvPr>
          <p:cNvSpPr txBox="1"/>
          <p:nvPr/>
        </p:nvSpPr>
        <p:spPr>
          <a:xfrm>
            <a:off x="9089770" y="2894075"/>
            <a:ext cx="649334" cy="197664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sz="1100" dirty="0"/>
              <a:t>User Apps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AC353B-8B25-4626-8A2E-64CC1F9C7605}"/>
              </a:ext>
            </a:extLst>
          </p:cNvPr>
          <p:cNvSpPr txBox="1"/>
          <p:nvPr/>
        </p:nvSpPr>
        <p:spPr>
          <a:xfrm>
            <a:off x="8850812" y="1707225"/>
            <a:ext cx="1041799" cy="218651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AU" sz="1000" dirty="0"/>
              <a:t>Corporate (Internal)</a:t>
            </a:r>
          </a:p>
        </p:txBody>
      </p:sp>
      <p:pic>
        <p:nvPicPr>
          <p:cNvPr id="27" name="Graphic 26" descr="User">
            <a:extLst>
              <a:ext uri="{FF2B5EF4-FFF2-40B4-BE49-F238E27FC236}">
                <a16:creationId xmlns:a16="http://schemas.microsoft.com/office/drawing/2014/main" id="{286303CE-6BBE-40CC-9EC6-535A0EC855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1337" y="1240368"/>
            <a:ext cx="497019" cy="49701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83ACEF0-F050-43E8-8DB6-1FCE066D9F17}"/>
              </a:ext>
            </a:extLst>
          </p:cNvPr>
          <p:cNvSpPr txBox="1"/>
          <p:nvPr/>
        </p:nvSpPr>
        <p:spPr>
          <a:xfrm>
            <a:off x="9672722" y="1732702"/>
            <a:ext cx="948634" cy="324684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AU" sz="1000" dirty="0"/>
              <a:t>Customer</a:t>
            </a:r>
          </a:p>
          <a:p>
            <a:pPr algn="ctr"/>
            <a:r>
              <a:rPr lang="en-AU" sz="1000" dirty="0"/>
              <a:t>(B2C)</a:t>
            </a:r>
          </a:p>
        </p:txBody>
      </p:sp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0950447C-0115-4791-A98C-9D76021FF4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6948" y="1244437"/>
            <a:ext cx="497019" cy="49701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273C7EB-9175-4B82-9968-54B02BFB6608}"/>
              </a:ext>
            </a:extLst>
          </p:cNvPr>
          <p:cNvSpPr txBox="1"/>
          <p:nvPr/>
        </p:nvSpPr>
        <p:spPr>
          <a:xfrm>
            <a:off x="8017484" y="1724008"/>
            <a:ext cx="874177" cy="324684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AU" sz="1000" dirty="0"/>
              <a:t>Intermediary (B2B)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019E1D2-F35E-49F2-9FC1-2F0A77C679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144" y="2475913"/>
            <a:ext cx="477598" cy="477598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AAA14C-371A-494E-BF58-02C5CF55A170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>
            <a:off x="9330691" y="3312403"/>
            <a:ext cx="15492" cy="41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E9A7914-A235-4A22-9AB9-F1EA2611D698}"/>
              </a:ext>
            </a:extLst>
          </p:cNvPr>
          <p:cNvSpPr/>
          <p:nvPr/>
        </p:nvSpPr>
        <p:spPr>
          <a:xfrm>
            <a:off x="7703821" y="2312995"/>
            <a:ext cx="3253739" cy="999408"/>
          </a:xfrm>
          <a:prstGeom prst="rect">
            <a:avLst/>
          </a:prstGeom>
          <a:noFill/>
          <a:ln w="12700">
            <a:solidFill>
              <a:schemeClr val="tx2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AU" sz="1100" b="1" dirty="0">
                <a:solidFill>
                  <a:schemeClr val="tx2"/>
                </a:solidFill>
              </a:rPr>
              <a:t>1</a:t>
            </a:r>
            <a:r>
              <a:rPr lang="en-AU" sz="1100" b="1" baseline="30000" dirty="0">
                <a:solidFill>
                  <a:schemeClr val="tx2"/>
                </a:solidFill>
              </a:rPr>
              <a:t>st</a:t>
            </a:r>
            <a:r>
              <a:rPr lang="en-AU" sz="1100" b="1" dirty="0">
                <a:solidFill>
                  <a:schemeClr val="tx2"/>
                </a:solidFill>
              </a:rPr>
              <a:t> &amp;</a:t>
            </a:r>
          </a:p>
          <a:p>
            <a:pPr algn="r"/>
            <a:r>
              <a:rPr lang="en-AU" sz="1100" b="1" dirty="0">
                <a:solidFill>
                  <a:schemeClr val="tx2"/>
                </a:solidFill>
              </a:rPr>
              <a:t>3</a:t>
            </a:r>
            <a:r>
              <a:rPr lang="en-AU" sz="1100" b="1" baseline="30000" dirty="0">
                <a:solidFill>
                  <a:schemeClr val="tx2"/>
                </a:solidFill>
              </a:rPr>
              <a:t>rd</a:t>
            </a:r>
            <a:r>
              <a:rPr lang="en-AU" sz="1100" b="1" dirty="0">
                <a:solidFill>
                  <a:schemeClr val="tx2"/>
                </a:solidFill>
              </a:rPr>
              <a:t>  Party </a:t>
            </a:r>
          </a:p>
          <a:p>
            <a:pPr algn="r"/>
            <a:r>
              <a:rPr lang="en-AU" sz="1100" b="1" dirty="0">
                <a:solidFill>
                  <a:schemeClr val="tx2"/>
                </a:solidFill>
              </a:rPr>
              <a:t>App </a:t>
            </a:r>
          </a:p>
          <a:p>
            <a:pPr algn="r"/>
            <a:r>
              <a:rPr lang="en-AU" sz="1100" b="1" dirty="0">
                <a:solidFill>
                  <a:schemeClr val="tx2"/>
                </a:solidFill>
              </a:rPr>
              <a:t>Ownership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516245-BD41-4BD8-8642-DDA7A0B1B724}"/>
              </a:ext>
            </a:extLst>
          </p:cNvPr>
          <p:cNvSpPr txBox="1"/>
          <p:nvPr/>
        </p:nvSpPr>
        <p:spPr>
          <a:xfrm>
            <a:off x="8248513" y="2906579"/>
            <a:ext cx="942392" cy="174180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sz="1100" dirty="0"/>
              <a:t>Stand-alone Apps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4E59709-3765-4F5B-B8FA-5F98656E3369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>
            <a:off x="9330691" y="2154669"/>
            <a:ext cx="252" cy="32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B964963-A909-4087-BCE7-BFB5C18E03E8}"/>
              </a:ext>
            </a:extLst>
          </p:cNvPr>
          <p:cNvSpPr/>
          <p:nvPr/>
        </p:nvSpPr>
        <p:spPr>
          <a:xfrm>
            <a:off x="7703821" y="975360"/>
            <a:ext cx="3253740" cy="1179309"/>
          </a:xfrm>
          <a:prstGeom prst="rect">
            <a:avLst/>
          </a:prstGeom>
          <a:noFill/>
          <a:ln w="12700">
            <a:solidFill>
              <a:schemeClr val="tx2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AU" sz="1100" b="1" dirty="0">
                <a:solidFill>
                  <a:schemeClr val="tx2"/>
                </a:solidFill>
              </a:rPr>
              <a:t>User Engagements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67ADB-FBF9-414A-B1BF-4D2D1E4D1590}"/>
              </a:ext>
            </a:extLst>
          </p:cNvPr>
          <p:cNvSpPr/>
          <p:nvPr/>
        </p:nvSpPr>
        <p:spPr>
          <a:xfrm>
            <a:off x="8232656" y="3727973"/>
            <a:ext cx="2227053" cy="6705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API Management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8C57BC-2446-45DA-B6D6-1105F8E6B4C3}"/>
              </a:ext>
            </a:extLst>
          </p:cNvPr>
          <p:cNvSpPr/>
          <p:nvPr/>
        </p:nvSpPr>
        <p:spPr>
          <a:xfrm>
            <a:off x="7825679" y="4791068"/>
            <a:ext cx="931312" cy="6705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API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5A9B1D0-C780-4232-998F-A8F9AA4BB45D}"/>
              </a:ext>
            </a:extLst>
          </p:cNvPr>
          <p:cNvSpPr/>
          <p:nvPr/>
        </p:nvSpPr>
        <p:spPr>
          <a:xfrm>
            <a:off x="8906056" y="4782606"/>
            <a:ext cx="931312" cy="6705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API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FB0CB6-8254-4C97-A0C6-4F4AE184D14C}"/>
              </a:ext>
            </a:extLst>
          </p:cNvPr>
          <p:cNvSpPr/>
          <p:nvPr/>
        </p:nvSpPr>
        <p:spPr>
          <a:xfrm>
            <a:off x="9986433" y="4775984"/>
            <a:ext cx="931312" cy="6705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API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08C9DEC-52DB-42DD-B20F-748D1D8CDD76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 flipH="1">
            <a:off x="8291335" y="4398533"/>
            <a:ext cx="1054848" cy="392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6CB0ED9-0B4B-4A9F-BCBC-948A48F7C980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9346183" y="4398533"/>
            <a:ext cx="25529" cy="384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1462F71-C8D6-4A39-A019-4F43DDE70550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>
            <a:off x="9346183" y="4398533"/>
            <a:ext cx="1105906" cy="377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77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CE7C47-19C1-408E-99B0-4723BC9F2F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247" y="3304048"/>
            <a:ext cx="329494" cy="3294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F8270B6-9488-48C9-91F0-F375B3123AAF}"/>
              </a:ext>
            </a:extLst>
          </p:cNvPr>
          <p:cNvSpPr>
            <a:spLocks noGrp="1"/>
          </p:cNvSpPr>
          <p:nvPr/>
        </p:nvSpPr>
        <p:spPr>
          <a:xfrm>
            <a:off x="2468697" y="308390"/>
            <a:ext cx="7254606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solidFill>
                  <a:schemeClr val="bg1">
                    <a:lumMod val="65000"/>
                  </a:schemeClr>
                </a:solidFill>
              </a:rPr>
              <a:t> Authorization – Desired Permission Granularity</a:t>
            </a:r>
          </a:p>
        </p:txBody>
      </p:sp>
      <p:sp>
        <p:nvSpPr>
          <p:cNvPr id="7" name="TextBox 84">
            <a:extLst>
              <a:ext uri="{FF2B5EF4-FFF2-40B4-BE49-F238E27FC236}">
                <a16:creationId xmlns:a16="http://schemas.microsoft.com/office/drawing/2014/main" id="{0D9764A7-DF76-43D2-A31E-B082B4293E89}"/>
              </a:ext>
            </a:extLst>
          </p:cNvPr>
          <p:cNvSpPr txBox="1"/>
          <p:nvPr/>
        </p:nvSpPr>
        <p:spPr>
          <a:xfrm>
            <a:off x="5810280" y="1736197"/>
            <a:ext cx="36069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b="1" dirty="0">
                <a:cs typeface="Arial"/>
              </a:rPr>
              <a:t>Operation Level Permission</a:t>
            </a:r>
            <a:r>
              <a:rPr lang="en-AU" sz="1100" dirty="0">
                <a:cs typeface="Arial"/>
              </a:rPr>
              <a:t> </a:t>
            </a:r>
          </a:p>
          <a:p>
            <a:r>
              <a:rPr lang="en-AU" sz="1100" dirty="0">
                <a:cs typeface="Arial"/>
              </a:rPr>
              <a:t>Is API call authorized to invoke this operation?</a:t>
            </a:r>
          </a:p>
          <a:p>
            <a:r>
              <a:rPr lang="en-AU" sz="1100" dirty="0">
                <a:cs typeface="Arial"/>
              </a:rPr>
              <a:t>E.g. GET /api/policy{id}/claims</a:t>
            </a:r>
          </a:p>
        </p:txBody>
      </p:sp>
      <p:pic>
        <p:nvPicPr>
          <p:cNvPr id="8" name="table">
            <a:extLst>
              <a:ext uri="{FF2B5EF4-FFF2-40B4-BE49-F238E27FC236}">
                <a16:creationId xmlns:a16="http://schemas.microsoft.com/office/drawing/2014/main" id="{C4E7B5C8-1A6E-4F15-A5D6-279897B1D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812" y="3835978"/>
            <a:ext cx="1830365" cy="822960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4BAF6933-8BF2-437A-85A9-460818F2D1FF}"/>
              </a:ext>
            </a:extLst>
          </p:cNvPr>
          <p:cNvSpPr/>
          <p:nvPr/>
        </p:nvSpPr>
        <p:spPr>
          <a:xfrm>
            <a:off x="5521350" y="3885461"/>
            <a:ext cx="338803" cy="7239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4C746F7D-8CEB-49AA-99C5-DB7B6027A664}"/>
              </a:ext>
            </a:extLst>
          </p:cNvPr>
          <p:cNvSpPr/>
          <p:nvPr/>
        </p:nvSpPr>
        <p:spPr>
          <a:xfrm rot="5400000">
            <a:off x="4349409" y="4051165"/>
            <a:ext cx="265723" cy="17949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E7EE2A1-02E9-48B5-A54C-54428CB037C3}"/>
              </a:ext>
            </a:extLst>
          </p:cNvPr>
          <p:cNvSpPr/>
          <p:nvPr/>
        </p:nvSpPr>
        <p:spPr>
          <a:xfrm>
            <a:off x="5415176" y="1667561"/>
            <a:ext cx="338803" cy="7239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12" name="TextBox 76">
            <a:extLst>
              <a:ext uri="{FF2B5EF4-FFF2-40B4-BE49-F238E27FC236}">
                <a16:creationId xmlns:a16="http://schemas.microsoft.com/office/drawing/2014/main" id="{2DE88641-0767-48C2-B6F0-6B34944DCE8C}"/>
              </a:ext>
            </a:extLst>
          </p:cNvPr>
          <p:cNvSpPr txBox="1"/>
          <p:nvPr/>
        </p:nvSpPr>
        <p:spPr>
          <a:xfrm>
            <a:off x="5858521" y="3693906"/>
            <a:ext cx="315700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b="1" dirty="0">
                <a:cs typeface="Arial"/>
              </a:rPr>
              <a:t>Resource Level Permission</a:t>
            </a:r>
            <a:r>
              <a:rPr lang="en-AU" sz="1100" dirty="0">
                <a:cs typeface="Arial"/>
              </a:rPr>
              <a:t> </a:t>
            </a:r>
          </a:p>
          <a:p>
            <a:r>
              <a:rPr lang="en-AU" sz="1100" dirty="0">
                <a:cs typeface="Arial"/>
              </a:rPr>
              <a:t>Is API call authorized to operate on this particular resource?</a:t>
            </a:r>
          </a:p>
          <a:p>
            <a:r>
              <a:rPr lang="en-AU" sz="1100" dirty="0">
                <a:cs typeface="Arial"/>
              </a:rPr>
              <a:t>E.g. policy id 123456.</a:t>
            </a:r>
          </a:p>
          <a:p>
            <a:r>
              <a:rPr lang="en-AU" sz="1100" dirty="0">
                <a:cs typeface="Arial"/>
              </a:rPr>
              <a:t>This is based on data authority for API call:</a:t>
            </a:r>
          </a:p>
          <a:p>
            <a:r>
              <a:rPr lang="en-AU" sz="1100" dirty="0">
                <a:cs typeface="Arial"/>
              </a:rPr>
              <a:t>“All” – caller can operate on any policy</a:t>
            </a:r>
          </a:p>
          <a:p>
            <a:r>
              <a:rPr lang="en-AU" sz="1100" dirty="0">
                <a:cs typeface="Arial"/>
              </a:rPr>
              <a:t>“Own” – caller can operate only specific policies they own</a:t>
            </a:r>
          </a:p>
          <a:p>
            <a:endParaRPr lang="en-AU" sz="1100" dirty="0">
              <a:cs typeface="Arial"/>
            </a:endParaRPr>
          </a:p>
        </p:txBody>
      </p:sp>
      <p:sp>
        <p:nvSpPr>
          <p:cNvPr id="13" name="TextBox 77">
            <a:extLst>
              <a:ext uri="{FF2B5EF4-FFF2-40B4-BE49-F238E27FC236}">
                <a16:creationId xmlns:a16="http://schemas.microsoft.com/office/drawing/2014/main" id="{C6262706-919C-450C-ACD5-F89DF1CA482A}"/>
              </a:ext>
            </a:extLst>
          </p:cNvPr>
          <p:cNvSpPr txBox="1"/>
          <p:nvPr/>
        </p:nvSpPr>
        <p:spPr>
          <a:xfrm>
            <a:off x="3363139" y="5238310"/>
            <a:ext cx="27974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b="1" dirty="0">
                <a:cs typeface="Arial"/>
              </a:rPr>
              <a:t>Field Level Permission</a:t>
            </a:r>
            <a:r>
              <a:rPr lang="en-AU" sz="1100" dirty="0">
                <a:cs typeface="Arial"/>
              </a:rPr>
              <a:t> </a:t>
            </a:r>
          </a:p>
          <a:p>
            <a:r>
              <a:rPr lang="en-AU" sz="1100" dirty="0">
                <a:cs typeface="Arial"/>
              </a:rPr>
              <a:t>Is API call authorized to view a particular field? E.g. sensitive field like bank account number</a:t>
            </a:r>
          </a:p>
          <a:p>
            <a:r>
              <a:rPr lang="en-AU" sz="1100" dirty="0">
                <a:cs typeface="Arial"/>
              </a:rPr>
              <a:t>This is based on specific client app identity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F6E999-11FA-46AF-AE93-A1D2E8CC9A54}"/>
              </a:ext>
            </a:extLst>
          </p:cNvPr>
          <p:cNvCxnSpPr>
            <a:cxnSpLocks/>
            <a:stCxn id="17" idx="2"/>
            <a:endCxn id="4" idx="0"/>
          </p:cNvCxnSpPr>
          <p:nvPr/>
        </p:nvCxnSpPr>
        <p:spPr>
          <a:xfrm>
            <a:off x="4492664" y="2289160"/>
            <a:ext cx="7330" cy="101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88">
            <a:extLst>
              <a:ext uri="{FF2B5EF4-FFF2-40B4-BE49-F238E27FC236}">
                <a16:creationId xmlns:a16="http://schemas.microsoft.com/office/drawing/2014/main" id="{C24200D5-9B62-430A-BFA6-39B7C806B160}"/>
              </a:ext>
            </a:extLst>
          </p:cNvPr>
          <p:cNvSpPr txBox="1"/>
          <p:nvPr/>
        </p:nvSpPr>
        <p:spPr>
          <a:xfrm>
            <a:off x="3337905" y="1287350"/>
            <a:ext cx="1345903" cy="136313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000" dirty="0"/>
              <a:t>Inbound API Call</a:t>
            </a:r>
          </a:p>
        </p:txBody>
      </p:sp>
      <p:sp>
        <p:nvSpPr>
          <p:cNvPr id="16" name="TextBox 24">
            <a:extLst>
              <a:ext uri="{FF2B5EF4-FFF2-40B4-BE49-F238E27FC236}">
                <a16:creationId xmlns:a16="http://schemas.microsoft.com/office/drawing/2014/main" id="{4F2D57FE-4E93-47C0-847C-8F473F442055}"/>
              </a:ext>
            </a:extLst>
          </p:cNvPr>
          <p:cNvSpPr txBox="1"/>
          <p:nvPr/>
        </p:nvSpPr>
        <p:spPr>
          <a:xfrm>
            <a:off x="2921358" y="3960418"/>
            <a:ext cx="883563" cy="589729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000" dirty="0"/>
              <a:t>API Physical Resource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AB24DE-E595-4521-9AAE-698022C67B94}"/>
              </a:ext>
            </a:extLst>
          </p:cNvPr>
          <p:cNvSpPr/>
          <p:nvPr/>
        </p:nvSpPr>
        <p:spPr>
          <a:xfrm>
            <a:off x="3614896" y="1758298"/>
            <a:ext cx="1755536" cy="5308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200" dirty="0"/>
              <a:t>API Management Proxy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EE06EF-0635-40D6-8C2B-D248B03CDB5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490470" y="1204828"/>
            <a:ext cx="2194" cy="553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628B81-A9BA-4EF9-BF68-027BD236A73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499994" y="3633542"/>
            <a:ext cx="0" cy="20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E14BC5-5539-4E96-8E86-3B9318BE8547}"/>
              </a:ext>
            </a:extLst>
          </p:cNvPr>
          <p:cNvSpPr/>
          <p:nvPr/>
        </p:nvSpPr>
        <p:spPr>
          <a:xfrm>
            <a:off x="2782596" y="3124913"/>
            <a:ext cx="6322736" cy="3221393"/>
          </a:xfrm>
          <a:prstGeom prst="rect">
            <a:avLst/>
          </a:prstGeom>
          <a:noFill/>
          <a:ln w="12700"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1400" dirty="0">
                <a:solidFill>
                  <a:schemeClr val="tx2"/>
                </a:solidFill>
              </a:rPr>
              <a:t> Organisation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938B0A-E574-4AAC-9E86-7C8A03B1476E}"/>
              </a:ext>
            </a:extLst>
          </p:cNvPr>
          <p:cNvSpPr/>
          <p:nvPr/>
        </p:nvSpPr>
        <p:spPr>
          <a:xfrm>
            <a:off x="2774770" y="1131350"/>
            <a:ext cx="6330562" cy="1349738"/>
          </a:xfrm>
          <a:prstGeom prst="rect">
            <a:avLst/>
          </a:prstGeom>
          <a:noFill/>
          <a:ln w="12700"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1400" dirty="0">
                <a:solidFill>
                  <a:schemeClr val="tx2"/>
                </a:solidFill>
              </a:rPr>
              <a:t> API Management Platform</a:t>
            </a:r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4F04B377-1B66-4C3D-96F0-88465C9D86E3}"/>
              </a:ext>
            </a:extLst>
          </p:cNvPr>
          <p:cNvSpPr txBox="1"/>
          <p:nvPr/>
        </p:nvSpPr>
        <p:spPr>
          <a:xfrm>
            <a:off x="4515931" y="2545541"/>
            <a:ext cx="3539293" cy="415006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900" dirty="0"/>
              <a:t>Client App Context (custom attributes)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900" dirty="0"/>
              <a:t>End User Context (roles, groups, custom attributes)</a:t>
            </a:r>
            <a:endParaRPr lang="en-AU" sz="900" dirty="0">
              <a:solidFill>
                <a:schemeClr val="accent1"/>
              </a:solidFill>
            </a:endParaRPr>
          </a:p>
        </p:txBody>
      </p:sp>
      <p:sp>
        <p:nvSpPr>
          <p:cNvPr id="5" name="TextBox 42">
            <a:extLst>
              <a:ext uri="{FF2B5EF4-FFF2-40B4-BE49-F238E27FC236}">
                <a16:creationId xmlns:a16="http://schemas.microsoft.com/office/drawing/2014/main" id="{025A3516-D5FC-4A0F-A7A7-DA27917FAA9B}"/>
              </a:ext>
            </a:extLst>
          </p:cNvPr>
          <p:cNvSpPr txBox="1"/>
          <p:nvPr/>
        </p:nvSpPr>
        <p:spPr>
          <a:xfrm>
            <a:off x="3463412" y="3272255"/>
            <a:ext cx="950543" cy="255110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000" dirty="0">
                <a:solidFill>
                  <a:schemeClr val="tx1"/>
                </a:solidFill>
              </a:rPr>
              <a:t>Backend API</a:t>
            </a:r>
            <a:r>
              <a:rPr lang="en-AU" sz="10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40043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9">
            <a:extLst>
              <a:ext uri="{FF2B5EF4-FFF2-40B4-BE49-F238E27FC236}">
                <a16:creationId xmlns:a16="http://schemas.microsoft.com/office/drawing/2014/main" id="{7586E55F-499E-431B-B666-0D4F01DE0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5617" y="3440645"/>
            <a:ext cx="1447800" cy="1123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CE7C47-19C1-408E-99B0-4723BC9F2F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20" y="4795011"/>
            <a:ext cx="329494" cy="329494"/>
          </a:xfrm>
          <a:prstGeom prst="rect">
            <a:avLst/>
          </a:prstGeom>
        </p:spPr>
      </p:pic>
      <p:sp>
        <p:nvSpPr>
          <p:cNvPr id="6" name="TextBox 42">
            <a:extLst>
              <a:ext uri="{FF2B5EF4-FFF2-40B4-BE49-F238E27FC236}">
                <a16:creationId xmlns:a16="http://schemas.microsoft.com/office/drawing/2014/main" id="{025A3516-D5FC-4A0F-A7A7-DA27917FAA9B}"/>
              </a:ext>
            </a:extLst>
          </p:cNvPr>
          <p:cNvSpPr txBox="1"/>
          <p:nvPr/>
        </p:nvSpPr>
        <p:spPr>
          <a:xfrm>
            <a:off x="2654517" y="4812383"/>
            <a:ext cx="403172" cy="284414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000" dirty="0"/>
              <a:t>API</a:t>
            </a:r>
          </a:p>
        </p:txBody>
      </p:sp>
      <p:pic>
        <p:nvPicPr>
          <p:cNvPr id="7" name="Graphic 72" descr="User">
            <a:extLst>
              <a:ext uri="{FF2B5EF4-FFF2-40B4-BE49-F238E27FC236}">
                <a16:creationId xmlns:a16="http://schemas.microsoft.com/office/drawing/2014/main" id="{0CB8C38C-50AA-40F6-AA18-19D2DF3363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62244" y="3063891"/>
            <a:ext cx="343251" cy="343251"/>
          </a:xfrm>
          <a:prstGeom prst="rect">
            <a:avLst/>
          </a:prstGeom>
        </p:spPr>
      </p:pic>
      <p:sp>
        <p:nvSpPr>
          <p:cNvPr id="8" name="TextBox 74">
            <a:extLst>
              <a:ext uri="{FF2B5EF4-FFF2-40B4-BE49-F238E27FC236}">
                <a16:creationId xmlns:a16="http://schemas.microsoft.com/office/drawing/2014/main" id="{C75306F4-D311-43B8-B384-1A3B41E85CA6}"/>
              </a:ext>
            </a:extLst>
          </p:cNvPr>
          <p:cNvSpPr txBox="1"/>
          <p:nvPr/>
        </p:nvSpPr>
        <p:spPr>
          <a:xfrm>
            <a:off x="2634282" y="3880076"/>
            <a:ext cx="649334" cy="197664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000" dirty="0"/>
              <a:t>User</a:t>
            </a:r>
          </a:p>
          <a:p>
            <a:r>
              <a:rPr lang="en-AU" sz="1000" dirty="0"/>
              <a:t>App</a:t>
            </a:r>
          </a:p>
        </p:txBody>
      </p:sp>
      <p:sp>
        <p:nvSpPr>
          <p:cNvPr id="9" name="TextBox 79">
            <a:extLst>
              <a:ext uri="{FF2B5EF4-FFF2-40B4-BE49-F238E27FC236}">
                <a16:creationId xmlns:a16="http://schemas.microsoft.com/office/drawing/2014/main" id="{9EE68A34-7213-46F0-A17C-BE828CA421D1}"/>
              </a:ext>
            </a:extLst>
          </p:cNvPr>
          <p:cNvSpPr txBox="1"/>
          <p:nvPr/>
        </p:nvSpPr>
        <p:spPr>
          <a:xfrm>
            <a:off x="2644039" y="3103487"/>
            <a:ext cx="522006" cy="175828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000" dirty="0"/>
              <a:t>End User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F8270B6-9488-48C9-91F0-F375B3123AAF}"/>
              </a:ext>
            </a:extLst>
          </p:cNvPr>
          <p:cNvSpPr>
            <a:spLocks noGrp="1"/>
          </p:cNvSpPr>
          <p:nvPr/>
        </p:nvSpPr>
        <p:spPr>
          <a:xfrm>
            <a:off x="2884061" y="551960"/>
            <a:ext cx="7148221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solidFill>
                  <a:schemeClr val="bg1">
                    <a:lumMod val="65000"/>
                  </a:schemeClr>
                </a:solidFill>
              </a:rPr>
              <a:t>Authorization – Desired Permission Assignment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02C025-CE8B-45F1-8837-952C515F0D3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451" y="3845926"/>
            <a:ext cx="477598" cy="477598"/>
          </a:xfrm>
          <a:prstGeom prst="rect">
            <a:avLst/>
          </a:prstGeom>
        </p:spPr>
      </p:pic>
      <p:sp>
        <p:nvSpPr>
          <p:cNvPr id="12" name="TextBox 61">
            <a:extLst>
              <a:ext uri="{FF2B5EF4-FFF2-40B4-BE49-F238E27FC236}">
                <a16:creationId xmlns:a16="http://schemas.microsoft.com/office/drawing/2014/main" id="{F944BF38-E658-45B8-B928-402FF0079DD1}"/>
              </a:ext>
            </a:extLst>
          </p:cNvPr>
          <p:cNvSpPr txBox="1"/>
          <p:nvPr/>
        </p:nvSpPr>
        <p:spPr>
          <a:xfrm>
            <a:off x="8560151" y="3813964"/>
            <a:ext cx="1101014" cy="174180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000" dirty="0"/>
              <a:t>Stand-alone App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68B3DA-A5AE-4D38-B817-B0BF8B22A73F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3326250" y="3486581"/>
            <a:ext cx="3546" cy="359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99D30A8-5CA0-4C2E-BF1F-98CA14BE5B7A}"/>
              </a:ext>
            </a:extLst>
          </p:cNvPr>
          <p:cNvSpPr/>
          <p:nvPr/>
        </p:nvSpPr>
        <p:spPr>
          <a:xfrm>
            <a:off x="3777593" y="1302307"/>
            <a:ext cx="214667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1400" b="1" dirty="0">
                <a:solidFill>
                  <a:schemeClr val="tx2"/>
                </a:solidFill>
              </a:rPr>
              <a:t>User Identity based access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F6E999-11FA-46AF-AE93-A1D2E8CC9A54}"/>
              </a:ext>
            </a:extLst>
          </p:cNvPr>
          <p:cNvCxnSpPr>
            <a:cxnSpLocks/>
          </p:cNvCxnSpPr>
          <p:nvPr/>
        </p:nvCxnSpPr>
        <p:spPr>
          <a:xfrm>
            <a:off x="3317567" y="4292698"/>
            <a:ext cx="0" cy="39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88">
            <a:extLst>
              <a:ext uri="{FF2B5EF4-FFF2-40B4-BE49-F238E27FC236}">
                <a16:creationId xmlns:a16="http://schemas.microsoft.com/office/drawing/2014/main" id="{C24200D5-9B62-430A-BFA6-39B7C806B160}"/>
              </a:ext>
            </a:extLst>
          </p:cNvPr>
          <p:cNvSpPr txBox="1"/>
          <p:nvPr/>
        </p:nvSpPr>
        <p:spPr>
          <a:xfrm>
            <a:off x="2953986" y="4555339"/>
            <a:ext cx="687227" cy="52988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C56A3E-36DC-4F0F-83AD-90B938A49D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433" y="4741051"/>
            <a:ext cx="329494" cy="329494"/>
          </a:xfrm>
          <a:prstGeom prst="rect">
            <a:avLst/>
          </a:prstGeom>
        </p:spPr>
      </p:pic>
      <p:sp>
        <p:nvSpPr>
          <p:cNvPr id="18" name="TextBox 30">
            <a:extLst>
              <a:ext uri="{FF2B5EF4-FFF2-40B4-BE49-F238E27FC236}">
                <a16:creationId xmlns:a16="http://schemas.microsoft.com/office/drawing/2014/main" id="{0C07B668-D29E-41A9-9CB2-D28FFAFB28CB}"/>
              </a:ext>
            </a:extLst>
          </p:cNvPr>
          <p:cNvSpPr txBox="1"/>
          <p:nvPr/>
        </p:nvSpPr>
        <p:spPr>
          <a:xfrm>
            <a:off x="8578624" y="4776662"/>
            <a:ext cx="1101014" cy="154872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000" dirty="0"/>
              <a:t>API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F97B4B-5B86-4C65-80E8-27C7B92AC7BC}"/>
              </a:ext>
            </a:extLst>
          </p:cNvPr>
          <p:cNvCxnSpPr>
            <a:cxnSpLocks/>
          </p:cNvCxnSpPr>
          <p:nvPr/>
        </p:nvCxnSpPr>
        <p:spPr>
          <a:xfrm>
            <a:off x="8715180" y="4194359"/>
            <a:ext cx="0" cy="40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18BD843-61FA-4933-96C8-B7AF8F23C285}"/>
              </a:ext>
            </a:extLst>
          </p:cNvPr>
          <p:cNvSpPr/>
          <p:nvPr/>
        </p:nvSpPr>
        <p:spPr>
          <a:xfrm>
            <a:off x="5286536" y="3744973"/>
            <a:ext cx="1675752" cy="69247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100" dirty="0">
                <a:solidFill>
                  <a:schemeClr val="tx2"/>
                </a:solidFill>
              </a:rPr>
              <a:t>Operation Level Permissions</a:t>
            </a:r>
          </a:p>
          <a:p>
            <a:pPr algn="ctr"/>
            <a:r>
              <a:rPr lang="en-AU" sz="1100" dirty="0">
                <a:solidFill>
                  <a:schemeClr val="tx2"/>
                </a:solidFill>
              </a:rPr>
              <a:t>e.g. </a:t>
            </a:r>
          </a:p>
          <a:p>
            <a:pPr algn="ctr"/>
            <a:r>
              <a:rPr lang="en-AU" sz="1100" dirty="0">
                <a:solidFill>
                  <a:schemeClr val="tx2"/>
                </a:solidFill>
              </a:rPr>
              <a:t>GET /api/policy/{id}claims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8DEB36-F422-4D2D-81B1-DFF3C1B0C9B6}"/>
              </a:ext>
            </a:extLst>
          </p:cNvPr>
          <p:cNvSpPr/>
          <p:nvPr/>
        </p:nvSpPr>
        <p:spPr>
          <a:xfrm>
            <a:off x="5309920" y="2864195"/>
            <a:ext cx="1675752" cy="73776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100" dirty="0">
                <a:solidFill>
                  <a:schemeClr val="tx2"/>
                </a:solidFill>
              </a:rPr>
              <a:t>Resource Level Permissions</a:t>
            </a:r>
          </a:p>
          <a:p>
            <a:pPr algn="ctr"/>
            <a:r>
              <a:rPr lang="en-AU" sz="1100" dirty="0">
                <a:solidFill>
                  <a:schemeClr val="tx2"/>
                </a:solidFill>
              </a:rPr>
              <a:t>e.g. data segments - ‘All’, ‘Organisation’, ‘Own’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685DCC-399E-47F1-B637-6BA2AE17C063}"/>
              </a:ext>
            </a:extLst>
          </p:cNvPr>
          <p:cNvSpPr/>
          <p:nvPr/>
        </p:nvSpPr>
        <p:spPr>
          <a:xfrm>
            <a:off x="5286536" y="4693059"/>
            <a:ext cx="1675752" cy="68263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100" dirty="0">
                <a:solidFill>
                  <a:schemeClr val="tx2"/>
                </a:solidFill>
              </a:rPr>
              <a:t>Field Level Permissions</a:t>
            </a:r>
          </a:p>
          <a:p>
            <a:pPr algn="ctr"/>
            <a:r>
              <a:rPr lang="en-AU" sz="1100" dirty="0">
                <a:solidFill>
                  <a:schemeClr val="tx2"/>
                </a:solidFill>
              </a:rPr>
              <a:t>e.g. ‘</a:t>
            </a:r>
            <a:r>
              <a:rPr lang="en-AU" sz="1100" dirty="0" err="1">
                <a:solidFill>
                  <a:schemeClr val="tx2"/>
                </a:solidFill>
              </a:rPr>
              <a:t>mobileApp</a:t>
            </a:r>
            <a:r>
              <a:rPr lang="en-AU" sz="1100" dirty="0">
                <a:solidFill>
                  <a:schemeClr val="tx2"/>
                </a:solidFill>
              </a:rPr>
              <a:t>’ can access account number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95C9E4-02DF-4C5E-8118-A2D40F418DCF}"/>
              </a:ext>
            </a:extLst>
          </p:cNvPr>
          <p:cNvCxnSpPr>
            <a:cxnSpLocks/>
            <a:stCxn id="21" idx="1"/>
            <a:endCxn id="7" idx="3"/>
          </p:cNvCxnSpPr>
          <p:nvPr/>
        </p:nvCxnSpPr>
        <p:spPr>
          <a:xfrm flipH="1">
            <a:off x="3505495" y="3233078"/>
            <a:ext cx="1804425" cy="243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9A16D3-66B2-4809-B1FB-567E191C30A8}"/>
              </a:ext>
            </a:extLst>
          </p:cNvPr>
          <p:cNvCxnSpPr>
            <a:cxnSpLocks/>
            <a:stCxn id="20" idx="1"/>
            <a:endCxn id="11" idx="3"/>
          </p:cNvCxnSpPr>
          <p:nvPr/>
        </p:nvCxnSpPr>
        <p:spPr>
          <a:xfrm flipH="1" flipV="1">
            <a:off x="3565049" y="4084725"/>
            <a:ext cx="1721487" cy="648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1F75AC-007A-4B3D-B65E-B16EDAB1AA3A}"/>
              </a:ext>
            </a:extLst>
          </p:cNvPr>
          <p:cNvCxnSpPr>
            <a:cxnSpLocks/>
            <a:stCxn id="22" idx="1"/>
            <a:endCxn id="11" idx="3"/>
          </p:cNvCxnSpPr>
          <p:nvPr/>
        </p:nvCxnSpPr>
        <p:spPr>
          <a:xfrm flipH="1" flipV="1">
            <a:off x="3565049" y="4084725"/>
            <a:ext cx="1721487" cy="94965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B3276B-ABFA-44FF-8D12-80D75B61C63A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962288" y="4194359"/>
            <a:ext cx="1707229" cy="84001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728F77-EEC1-4DF1-8D60-3A3D74969894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962288" y="4091211"/>
            <a:ext cx="1588145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E1240E-676E-404C-8728-EEBF6B7C96D3}"/>
              </a:ext>
            </a:extLst>
          </p:cNvPr>
          <p:cNvCxnSpPr>
            <a:cxnSpLocks/>
            <a:stCxn id="21" idx="3"/>
            <a:endCxn id="12" idx="1"/>
          </p:cNvCxnSpPr>
          <p:nvPr/>
        </p:nvCxnSpPr>
        <p:spPr>
          <a:xfrm>
            <a:off x="6985672" y="3233078"/>
            <a:ext cx="1574479" cy="66797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42627B3-0EBC-4A1A-86D5-D8A70B52721B}"/>
              </a:ext>
            </a:extLst>
          </p:cNvPr>
          <p:cNvSpPr/>
          <p:nvPr/>
        </p:nvSpPr>
        <p:spPr>
          <a:xfrm>
            <a:off x="6458172" y="1301998"/>
            <a:ext cx="2655342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chemeClr val="tx2"/>
                </a:solidFill>
              </a:rPr>
              <a:t>Application Identity based access</a:t>
            </a:r>
          </a:p>
        </p:txBody>
      </p:sp>
      <p:sp>
        <p:nvSpPr>
          <p:cNvPr id="30" name="TextBox 59">
            <a:extLst>
              <a:ext uri="{FF2B5EF4-FFF2-40B4-BE49-F238E27FC236}">
                <a16:creationId xmlns:a16="http://schemas.microsoft.com/office/drawing/2014/main" id="{82C5248E-AF48-4345-9BBF-5E8AA2C314F7}"/>
              </a:ext>
            </a:extLst>
          </p:cNvPr>
          <p:cNvSpPr txBox="1"/>
          <p:nvPr/>
        </p:nvSpPr>
        <p:spPr>
          <a:xfrm>
            <a:off x="3133541" y="1579306"/>
            <a:ext cx="2797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1400" dirty="0">
                <a:cs typeface="Arial"/>
              </a:rPr>
              <a:t>Is used when end user is interacting with App, which makes API calls on behalf of the user (impersonating user). </a:t>
            </a:r>
          </a:p>
        </p:txBody>
      </p:sp>
      <p:sp>
        <p:nvSpPr>
          <p:cNvPr id="31" name="TextBox 60">
            <a:extLst>
              <a:ext uri="{FF2B5EF4-FFF2-40B4-BE49-F238E27FC236}">
                <a16:creationId xmlns:a16="http://schemas.microsoft.com/office/drawing/2014/main" id="{832557F5-2C4E-4FAE-87E4-D96DEAE9C22B}"/>
              </a:ext>
            </a:extLst>
          </p:cNvPr>
          <p:cNvSpPr txBox="1"/>
          <p:nvPr/>
        </p:nvSpPr>
        <p:spPr>
          <a:xfrm>
            <a:off x="6458172" y="1563890"/>
            <a:ext cx="2797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dirty="0">
                <a:cs typeface="Arial"/>
              </a:rPr>
              <a:t>Is used when there is no end user involved and App makes API calls on behalf of itself, using it’s own permissions. </a:t>
            </a:r>
          </a:p>
        </p:txBody>
      </p:sp>
      <p:sp>
        <p:nvSpPr>
          <p:cNvPr id="32" name="TextBox 62">
            <a:extLst>
              <a:ext uri="{FF2B5EF4-FFF2-40B4-BE49-F238E27FC236}">
                <a16:creationId xmlns:a16="http://schemas.microsoft.com/office/drawing/2014/main" id="{56A274BE-DDC6-4516-B5F4-0F0CD999A8ED}"/>
              </a:ext>
            </a:extLst>
          </p:cNvPr>
          <p:cNvSpPr txBox="1"/>
          <p:nvPr/>
        </p:nvSpPr>
        <p:spPr>
          <a:xfrm>
            <a:off x="4031872" y="4695564"/>
            <a:ext cx="776746" cy="72665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dirty="0">
                <a:solidFill>
                  <a:schemeClr val="accent1"/>
                </a:solidFill>
              </a:rPr>
              <a:t>inferred</a:t>
            </a:r>
          </a:p>
          <a:p>
            <a:r>
              <a:rPr lang="en-AU" sz="1100" dirty="0">
                <a:solidFill>
                  <a:schemeClr val="accent1"/>
                </a:solidFill>
              </a:rPr>
              <a:t>from app context</a:t>
            </a:r>
          </a:p>
        </p:txBody>
      </p:sp>
      <p:sp>
        <p:nvSpPr>
          <p:cNvPr id="33" name="TextBox 65">
            <a:extLst>
              <a:ext uri="{FF2B5EF4-FFF2-40B4-BE49-F238E27FC236}">
                <a16:creationId xmlns:a16="http://schemas.microsoft.com/office/drawing/2014/main" id="{5272E8DC-BD95-4B1C-90F5-DFE09518CD80}"/>
              </a:ext>
            </a:extLst>
          </p:cNvPr>
          <p:cNvSpPr txBox="1"/>
          <p:nvPr/>
        </p:nvSpPr>
        <p:spPr>
          <a:xfrm>
            <a:off x="3818133" y="3801126"/>
            <a:ext cx="1298483" cy="172546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dirty="0">
                <a:solidFill>
                  <a:schemeClr val="accent1"/>
                </a:solidFill>
              </a:rPr>
              <a:t>(many) assigned to</a:t>
            </a:r>
          </a:p>
        </p:txBody>
      </p:sp>
      <p:sp>
        <p:nvSpPr>
          <p:cNvPr id="34" name="TextBox 67">
            <a:extLst>
              <a:ext uri="{FF2B5EF4-FFF2-40B4-BE49-F238E27FC236}">
                <a16:creationId xmlns:a16="http://schemas.microsoft.com/office/drawing/2014/main" id="{5139CFF3-1C67-4CB4-AE83-521C62D79D38}"/>
              </a:ext>
            </a:extLst>
          </p:cNvPr>
          <p:cNvSpPr txBox="1"/>
          <p:nvPr/>
        </p:nvSpPr>
        <p:spPr>
          <a:xfrm>
            <a:off x="3770885" y="2935438"/>
            <a:ext cx="1273643" cy="180250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dirty="0">
                <a:solidFill>
                  <a:schemeClr val="accent1"/>
                </a:solidFill>
              </a:rPr>
              <a:t>(one) assigned to</a:t>
            </a:r>
          </a:p>
        </p:txBody>
      </p:sp>
      <p:sp>
        <p:nvSpPr>
          <p:cNvPr id="35" name="TextBox 68">
            <a:extLst>
              <a:ext uri="{FF2B5EF4-FFF2-40B4-BE49-F238E27FC236}">
                <a16:creationId xmlns:a16="http://schemas.microsoft.com/office/drawing/2014/main" id="{DD7390F5-738F-498B-B7D3-6E8BFB239599}"/>
              </a:ext>
            </a:extLst>
          </p:cNvPr>
          <p:cNvSpPr txBox="1"/>
          <p:nvPr/>
        </p:nvSpPr>
        <p:spPr>
          <a:xfrm>
            <a:off x="7468514" y="4735496"/>
            <a:ext cx="776746" cy="170302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dirty="0">
                <a:solidFill>
                  <a:schemeClr val="accent1"/>
                </a:solidFill>
              </a:rPr>
              <a:t>inferred</a:t>
            </a:r>
          </a:p>
          <a:p>
            <a:r>
              <a:rPr lang="en-AU" sz="1100" dirty="0">
                <a:solidFill>
                  <a:schemeClr val="accent1"/>
                </a:solidFill>
              </a:rPr>
              <a:t>from app context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9C73F79-DCEA-4C48-9F9F-B06604C5C8E5}"/>
              </a:ext>
            </a:extLst>
          </p:cNvPr>
          <p:cNvCxnSpPr>
            <a:cxnSpLocks/>
          </p:cNvCxnSpPr>
          <p:nvPr/>
        </p:nvCxnSpPr>
        <p:spPr>
          <a:xfrm>
            <a:off x="6147796" y="1548645"/>
            <a:ext cx="0" cy="1259338"/>
          </a:xfrm>
          <a:prstGeom prst="line">
            <a:avLst/>
          </a:prstGeom>
          <a:ln w="34925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85">
            <a:extLst>
              <a:ext uri="{FF2B5EF4-FFF2-40B4-BE49-F238E27FC236}">
                <a16:creationId xmlns:a16="http://schemas.microsoft.com/office/drawing/2014/main" id="{5FE2C4F7-095C-431B-B37C-919B3E84339C}"/>
              </a:ext>
            </a:extLst>
          </p:cNvPr>
          <p:cNvSpPr txBox="1"/>
          <p:nvPr/>
        </p:nvSpPr>
        <p:spPr>
          <a:xfrm>
            <a:off x="7176184" y="2910257"/>
            <a:ext cx="1344972" cy="212329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dirty="0">
                <a:solidFill>
                  <a:schemeClr val="accent1"/>
                </a:solidFill>
              </a:rPr>
              <a:t>(one) assigned to</a:t>
            </a:r>
          </a:p>
        </p:txBody>
      </p:sp>
      <p:sp>
        <p:nvSpPr>
          <p:cNvPr id="38" name="TextBox 87">
            <a:extLst>
              <a:ext uri="{FF2B5EF4-FFF2-40B4-BE49-F238E27FC236}">
                <a16:creationId xmlns:a16="http://schemas.microsoft.com/office/drawing/2014/main" id="{602AAA7F-1A88-4CC7-B494-A4FA078C4B59}"/>
              </a:ext>
            </a:extLst>
          </p:cNvPr>
          <p:cNvSpPr txBox="1"/>
          <p:nvPr/>
        </p:nvSpPr>
        <p:spPr>
          <a:xfrm>
            <a:off x="7073356" y="3850144"/>
            <a:ext cx="1447800" cy="212316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dirty="0">
                <a:solidFill>
                  <a:schemeClr val="accent1"/>
                </a:solidFill>
              </a:rPr>
              <a:t>(many) assigned to</a:t>
            </a:r>
          </a:p>
        </p:txBody>
      </p:sp>
    </p:spTree>
    <p:extLst>
      <p:ext uri="{BB962C8B-B14F-4D97-AF65-F5344CB8AC3E}">
        <p14:creationId xmlns:p14="http://schemas.microsoft.com/office/powerpoint/2010/main" val="22092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424AA2-007A-4C13-B0A0-FEBFF4C55C7B}"/>
              </a:ext>
            </a:extLst>
          </p:cNvPr>
          <p:cNvSpPr txBox="1"/>
          <p:nvPr/>
        </p:nvSpPr>
        <p:spPr>
          <a:xfrm>
            <a:off x="794202" y="2206175"/>
            <a:ext cx="881553" cy="368849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sz="900" dirty="0">
                <a:solidFill>
                  <a:schemeClr val="accent1"/>
                </a:solidFill>
              </a:rPr>
              <a:t>1 - client</a:t>
            </a:r>
          </a:p>
          <a:p>
            <a:r>
              <a:rPr lang="en-AU" sz="900" dirty="0">
                <a:solidFill>
                  <a:schemeClr val="accent1"/>
                </a:solidFill>
              </a:rPr>
              <a:t>authenticates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06EBF8-349C-4996-AB2A-88A97A7E44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475" y="5493150"/>
            <a:ext cx="329494" cy="329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4EFAAD-607C-45EA-865B-EB49ED81569C}"/>
              </a:ext>
            </a:extLst>
          </p:cNvPr>
          <p:cNvSpPr txBox="1"/>
          <p:nvPr/>
        </p:nvSpPr>
        <p:spPr>
          <a:xfrm>
            <a:off x="1313850" y="5948399"/>
            <a:ext cx="881960" cy="351565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sz="1000" dirty="0"/>
              <a:t>Backend API</a:t>
            </a:r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FDEDC91A-7C7F-4F4F-9276-0A842A548B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8795" y="3877343"/>
            <a:ext cx="343251" cy="3432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0C398D-F5EC-444B-86E0-BC5E6A542041}"/>
              </a:ext>
            </a:extLst>
          </p:cNvPr>
          <p:cNvSpPr txBox="1"/>
          <p:nvPr/>
        </p:nvSpPr>
        <p:spPr>
          <a:xfrm>
            <a:off x="1031193" y="3048121"/>
            <a:ext cx="649334" cy="358706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sz="1000" dirty="0"/>
              <a:t>Client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5E9C6-AB4B-4866-BFC7-9B918197113C}"/>
              </a:ext>
            </a:extLst>
          </p:cNvPr>
          <p:cNvSpPr txBox="1"/>
          <p:nvPr/>
        </p:nvSpPr>
        <p:spPr>
          <a:xfrm>
            <a:off x="3391234" y="4220594"/>
            <a:ext cx="787746" cy="413518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sz="1000" dirty="0"/>
              <a:t>End User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BBAC74-BECE-45E7-B318-D82A34291C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23" y="2763793"/>
            <a:ext cx="477598" cy="4775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7BA9D59-980C-411D-9F0D-0BC435D2566B}"/>
              </a:ext>
            </a:extLst>
          </p:cNvPr>
          <p:cNvSpPr/>
          <p:nvPr/>
        </p:nvSpPr>
        <p:spPr>
          <a:xfrm>
            <a:off x="1044564" y="1113059"/>
            <a:ext cx="1320298" cy="747412"/>
          </a:xfrm>
          <a:prstGeom prst="rect">
            <a:avLst/>
          </a:prstGeom>
          <a:solidFill>
            <a:srgbClr val="D6EDBD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AU" sz="1000" dirty="0">
                <a:solidFill>
                  <a:schemeClr val="tx2"/>
                </a:solidFill>
              </a:rPr>
              <a:t>Authorization</a:t>
            </a:r>
          </a:p>
          <a:p>
            <a:pPr algn="ctr"/>
            <a:r>
              <a:rPr lang="en-AU" sz="1000" dirty="0">
                <a:solidFill>
                  <a:schemeClr val="tx2"/>
                </a:solidFill>
              </a:rPr>
              <a:t>Service</a:t>
            </a:r>
          </a:p>
          <a:p>
            <a:pPr algn="ctr"/>
            <a:r>
              <a:rPr lang="en-AU" sz="1000" dirty="0">
                <a:solidFill>
                  <a:schemeClr val="tx2"/>
                </a:solidFill>
              </a:rPr>
              <a:t>(App Authentication and Token Service)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682932-EAEF-47FB-A05C-2C038C322951}"/>
              </a:ext>
            </a:extLst>
          </p:cNvPr>
          <p:cNvSpPr/>
          <p:nvPr/>
        </p:nvSpPr>
        <p:spPr>
          <a:xfrm>
            <a:off x="2903979" y="2695799"/>
            <a:ext cx="745994" cy="6147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AU" sz="1000" dirty="0">
                <a:solidFill>
                  <a:schemeClr val="tx2"/>
                </a:solidFill>
              </a:rPr>
              <a:t>Azure AD</a:t>
            </a:r>
          </a:p>
          <a:p>
            <a:pPr algn="ctr"/>
            <a:r>
              <a:rPr lang="en-AU" sz="1000" dirty="0">
                <a:solidFill>
                  <a:schemeClr val="tx2"/>
                </a:solidFill>
              </a:rPr>
              <a:t>(Internal, B2B)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73FD80-5C13-442B-A395-43A60A733E55}"/>
              </a:ext>
            </a:extLst>
          </p:cNvPr>
          <p:cNvCxnSpPr>
            <a:cxnSpLocks/>
            <a:stCxn id="7" idx="0"/>
            <a:endCxn id="16" idx="2"/>
          </p:cNvCxnSpPr>
          <p:nvPr/>
        </p:nvCxnSpPr>
        <p:spPr>
          <a:xfrm flipH="1" flipV="1">
            <a:off x="3708865" y="3561924"/>
            <a:ext cx="1556" cy="31541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C4B5CBE-7B89-4BE4-9C0E-5F1DC198C3CD}"/>
              </a:ext>
            </a:extLst>
          </p:cNvPr>
          <p:cNvSpPr txBox="1"/>
          <p:nvPr/>
        </p:nvSpPr>
        <p:spPr>
          <a:xfrm>
            <a:off x="1871776" y="2157937"/>
            <a:ext cx="831861" cy="464299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sz="900" dirty="0">
                <a:solidFill>
                  <a:schemeClr val="accent1"/>
                </a:solidFill>
              </a:rPr>
              <a:t>3 - Id /access/ refresh tokens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28EB3B-E3ED-42AD-BDA3-31C2FC3F0485}"/>
              </a:ext>
            </a:extLst>
          </p:cNvPr>
          <p:cNvSpPr txBox="1"/>
          <p:nvPr/>
        </p:nvSpPr>
        <p:spPr>
          <a:xfrm>
            <a:off x="3937501" y="3861954"/>
            <a:ext cx="1392681" cy="180679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sz="900" dirty="0">
                <a:solidFill>
                  <a:schemeClr val="accent1"/>
                </a:solidFill>
              </a:rPr>
              <a:t>2 - user authenticates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826117-3171-4032-9097-1BA7A9E89136}"/>
              </a:ext>
            </a:extLst>
          </p:cNvPr>
          <p:cNvSpPr/>
          <p:nvPr/>
        </p:nvSpPr>
        <p:spPr>
          <a:xfrm>
            <a:off x="2743203" y="2397382"/>
            <a:ext cx="1931323" cy="116454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AU" sz="1000" b="1" dirty="0">
                <a:solidFill>
                  <a:schemeClr val="tx2"/>
                </a:solidFill>
              </a:rPr>
              <a:t>LOB Identity Stores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EBED54-BBE2-42D0-A0C5-3020DBF2311A}"/>
              </a:ext>
            </a:extLst>
          </p:cNvPr>
          <p:cNvSpPr txBox="1"/>
          <p:nvPr/>
        </p:nvSpPr>
        <p:spPr>
          <a:xfrm>
            <a:off x="1860834" y="4883005"/>
            <a:ext cx="969078" cy="597532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sz="900" dirty="0">
                <a:solidFill>
                  <a:schemeClr val="accent1"/>
                </a:solidFill>
              </a:rPr>
              <a:t>5 - user and </a:t>
            </a:r>
          </a:p>
          <a:p>
            <a:r>
              <a:rPr lang="en-AU" sz="900" dirty="0">
                <a:solidFill>
                  <a:schemeClr val="accent1"/>
                </a:solidFill>
              </a:rPr>
              <a:t>client app context (roles, groups, custom claims)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D9AA845-D36E-456E-A3C8-32960618FCFB}"/>
              </a:ext>
            </a:extLst>
          </p:cNvPr>
          <p:cNvSpPr txBox="1">
            <a:spLocks/>
          </p:cNvSpPr>
          <p:nvPr/>
        </p:nvSpPr>
        <p:spPr>
          <a:xfrm>
            <a:off x="6890577" y="260902"/>
            <a:ext cx="3356839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000" dirty="0">
                <a:solidFill>
                  <a:schemeClr val="bg1">
                    <a:lumMod val="65000"/>
                  </a:schemeClr>
                </a:solidFill>
              </a:rPr>
              <a:t>Runtime Flows (OAuth 2.0)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85744-F429-4A0E-832E-68645DFC1239}"/>
              </a:ext>
            </a:extLst>
          </p:cNvPr>
          <p:cNvSpPr/>
          <p:nvPr/>
        </p:nvSpPr>
        <p:spPr>
          <a:xfrm>
            <a:off x="912605" y="4025601"/>
            <a:ext cx="1699136" cy="747412"/>
          </a:xfrm>
          <a:prstGeom prst="rect">
            <a:avLst/>
          </a:prstGeom>
          <a:solidFill>
            <a:srgbClr val="D6EDBD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AU" sz="1000" dirty="0">
                <a:solidFill>
                  <a:schemeClr val="tx2"/>
                </a:solidFill>
              </a:rPr>
              <a:t>API Management</a:t>
            </a:r>
          </a:p>
          <a:p>
            <a:pPr algn="ctr"/>
            <a:r>
              <a:rPr lang="en-AU" sz="1000" dirty="0">
                <a:solidFill>
                  <a:schemeClr val="tx2"/>
                </a:solidFill>
              </a:rPr>
              <a:t>Proxy</a:t>
            </a:r>
          </a:p>
        </p:txBody>
      </p:sp>
      <p:pic>
        <p:nvPicPr>
          <p:cNvPr id="20" name="Graphic 19" descr="User">
            <a:extLst>
              <a:ext uri="{FF2B5EF4-FFF2-40B4-BE49-F238E27FC236}">
                <a16:creationId xmlns:a16="http://schemas.microsoft.com/office/drawing/2014/main" id="{EF9B5D63-4386-48C7-B162-8B9515FD7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4012" y="3741574"/>
            <a:ext cx="394319" cy="39431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A73F1FE-8FD2-44EA-9726-F92B028D4537}"/>
              </a:ext>
            </a:extLst>
          </p:cNvPr>
          <p:cNvSpPr txBox="1"/>
          <p:nvPr/>
        </p:nvSpPr>
        <p:spPr>
          <a:xfrm>
            <a:off x="4986388" y="4173558"/>
            <a:ext cx="953967" cy="475040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sz="1000" dirty="0"/>
              <a:t>Consumer Developers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9C4A7C-D9FD-4C7A-A363-6682D42FFC03}"/>
              </a:ext>
            </a:extLst>
          </p:cNvPr>
          <p:cNvSpPr/>
          <p:nvPr/>
        </p:nvSpPr>
        <p:spPr>
          <a:xfrm>
            <a:off x="4986388" y="2695800"/>
            <a:ext cx="849568" cy="603586"/>
          </a:xfrm>
          <a:prstGeom prst="rect">
            <a:avLst/>
          </a:prstGeom>
          <a:solidFill>
            <a:srgbClr val="D6EDBD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AU" sz="1000" dirty="0">
                <a:solidFill>
                  <a:schemeClr val="tx2"/>
                </a:solidFill>
              </a:rPr>
              <a:t>Developer Identity Store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98BBD9D-2BD4-4FCD-89E0-55EA54BA1BA1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5411172" y="3299386"/>
            <a:ext cx="0" cy="44218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66B871-7A9B-49A5-B448-B5E8D064B379}"/>
              </a:ext>
            </a:extLst>
          </p:cNvPr>
          <p:cNvCxnSpPr>
            <a:cxnSpLocks/>
            <a:stCxn id="29" idx="2"/>
            <a:endCxn id="12" idx="0"/>
          </p:cNvCxnSpPr>
          <p:nvPr/>
        </p:nvCxnSpPr>
        <p:spPr>
          <a:xfrm flipH="1">
            <a:off x="3276976" y="1859293"/>
            <a:ext cx="551006" cy="83650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FC9F42-109E-4E79-BCD7-F478FAC3D3C2}"/>
              </a:ext>
            </a:extLst>
          </p:cNvPr>
          <p:cNvCxnSpPr>
            <a:cxnSpLocks/>
          </p:cNvCxnSpPr>
          <p:nvPr/>
        </p:nvCxnSpPr>
        <p:spPr>
          <a:xfrm flipH="1">
            <a:off x="1613799" y="1860471"/>
            <a:ext cx="1064" cy="90332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F3E92E-2B65-4873-A167-E27ED5F7D201}"/>
              </a:ext>
            </a:extLst>
          </p:cNvPr>
          <p:cNvCxnSpPr>
            <a:cxnSpLocks/>
          </p:cNvCxnSpPr>
          <p:nvPr/>
        </p:nvCxnSpPr>
        <p:spPr>
          <a:xfrm flipV="1">
            <a:off x="1808369" y="1860471"/>
            <a:ext cx="0" cy="89628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21397D-7DCA-4E32-A12D-3EEA1EE79D5B}"/>
              </a:ext>
            </a:extLst>
          </p:cNvPr>
          <p:cNvCxnSpPr>
            <a:cxnSpLocks/>
            <a:stCxn id="19" idx="0"/>
            <a:endCxn id="10" idx="2"/>
          </p:cNvCxnSpPr>
          <p:nvPr/>
        </p:nvCxnSpPr>
        <p:spPr>
          <a:xfrm flipH="1" flipV="1">
            <a:off x="1759222" y="3241391"/>
            <a:ext cx="2951" cy="78421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4E2615-7E07-4744-9662-484E9B3AB6E2}"/>
              </a:ext>
            </a:extLst>
          </p:cNvPr>
          <p:cNvCxnSpPr>
            <a:cxnSpLocks/>
            <a:stCxn id="5" idx="0"/>
            <a:endCxn id="19" idx="2"/>
          </p:cNvCxnSpPr>
          <p:nvPr/>
        </p:nvCxnSpPr>
        <p:spPr>
          <a:xfrm flipV="1">
            <a:off x="1759222" y="4773013"/>
            <a:ext cx="2951" cy="72013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ABEA953-185B-473B-9160-B5FB6D224058}"/>
              </a:ext>
            </a:extLst>
          </p:cNvPr>
          <p:cNvSpPr/>
          <p:nvPr/>
        </p:nvSpPr>
        <p:spPr>
          <a:xfrm>
            <a:off x="3293475" y="1111881"/>
            <a:ext cx="1069014" cy="747412"/>
          </a:xfrm>
          <a:prstGeom prst="rect">
            <a:avLst/>
          </a:prstGeom>
          <a:solidFill>
            <a:srgbClr val="D6EDBD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AU" sz="1000" dirty="0">
                <a:solidFill>
                  <a:schemeClr val="tx2"/>
                </a:solidFill>
              </a:rPr>
              <a:t>User login and consent app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6AB3B1-90EF-47C1-BFCD-EF612C7AC75D}"/>
              </a:ext>
            </a:extLst>
          </p:cNvPr>
          <p:cNvSpPr/>
          <p:nvPr/>
        </p:nvSpPr>
        <p:spPr>
          <a:xfrm>
            <a:off x="3730290" y="2684670"/>
            <a:ext cx="897381" cy="6147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AU" sz="1000" dirty="0">
                <a:solidFill>
                  <a:schemeClr val="tx2"/>
                </a:solidFill>
              </a:rPr>
              <a:t>Azure AD B2C</a:t>
            </a:r>
          </a:p>
          <a:p>
            <a:pPr algn="ctr"/>
            <a:r>
              <a:rPr lang="en-AU" sz="1000" dirty="0">
                <a:solidFill>
                  <a:schemeClr val="tx2"/>
                </a:solidFill>
              </a:rPr>
              <a:t>(Customers)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CBC195-82EC-45AB-8B66-4D6D673A1743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3827982" y="1859293"/>
            <a:ext cx="350999" cy="82537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E12C4E-59F0-45C8-B82B-D60F78AC6557}"/>
              </a:ext>
            </a:extLst>
          </p:cNvPr>
          <p:cNvCxnSpPr>
            <a:cxnSpLocks/>
            <a:stCxn id="29" idx="2"/>
            <a:endCxn id="22" idx="0"/>
          </p:cNvCxnSpPr>
          <p:nvPr/>
        </p:nvCxnSpPr>
        <p:spPr>
          <a:xfrm>
            <a:off x="3827982" y="1859293"/>
            <a:ext cx="1583190" cy="83650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09674E-B3CB-40A8-A18F-7CEF8CF5A457}"/>
              </a:ext>
            </a:extLst>
          </p:cNvPr>
          <p:cNvCxnSpPr>
            <a:cxnSpLocks/>
            <a:stCxn id="29" idx="1"/>
            <a:endCxn id="11" idx="3"/>
          </p:cNvCxnSpPr>
          <p:nvPr/>
        </p:nvCxnSpPr>
        <p:spPr>
          <a:xfrm flipH="1">
            <a:off x="2364862" y="1485587"/>
            <a:ext cx="928613" cy="117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90B89BF-9391-4C50-B993-987CB1501666}"/>
              </a:ext>
            </a:extLst>
          </p:cNvPr>
          <p:cNvSpPr txBox="1"/>
          <p:nvPr/>
        </p:nvSpPr>
        <p:spPr>
          <a:xfrm>
            <a:off x="1779880" y="3399114"/>
            <a:ext cx="831861" cy="464299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sz="900" dirty="0">
                <a:solidFill>
                  <a:schemeClr val="accent1"/>
                </a:solidFill>
              </a:rPr>
              <a:t>4 - access token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30C8E2-FBD9-4AAC-A578-B29FB7C378D7}"/>
              </a:ext>
            </a:extLst>
          </p:cNvPr>
          <p:cNvSpPr txBox="1"/>
          <p:nvPr/>
        </p:nvSpPr>
        <p:spPr>
          <a:xfrm>
            <a:off x="7083336" y="618228"/>
            <a:ext cx="31640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cs typeface="Arial"/>
              </a:rPr>
              <a:t>Desired Setup</a:t>
            </a:r>
          </a:p>
          <a:p>
            <a:endParaRPr lang="en-AU" sz="1200" dirty="0">
              <a:cs typeface="Arial"/>
            </a:endParaRPr>
          </a:p>
          <a:p>
            <a:r>
              <a:rPr lang="en-AU" sz="1200" dirty="0">
                <a:cs typeface="Arial"/>
              </a:rPr>
              <a:t>Backend APIs don’t talk OAuth 2.0</a:t>
            </a:r>
          </a:p>
          <a:p>
            <a:endParaRPr lang="en-AU" sz="1200" dirty="0">
              <a:cs typeface="Arial"/>
            </a:endParaRPr>
          </a:p>
          <a:p>
            <a:r>
              <a:rPr lang="en-AU" sz="1200" dirty="0">
                <a:cs typeface="Arial"/>
              </a:rPr>
              <a:t>Organisation provides on-boarding and management for end user identities. Multiple identity stores exist for multiple business units E.g. Azure AD (for Internal, B2B) and Azure B2C (for Customers)</a:t>
            </a:r>
          </a:p>
          <a:p>
            <a:endParaRPr lang="en-AU" sz="1200" dirty="0">
              <a:cs typeface="Arial"/>
            </a:endParaRPr>
          </a:p>
          <a:p>
            <a:r>
              <a:rPr lang="en-AU" sz="1200" dirty="0">
                <a:cs typeface="Arial"/>
              </a:rPr>
              <a:t>API Management Platform functions as </a:t>
            </a:r>
            <a:r>
              <a:rPr lang="en-AU" sz="1200" b="1" dirty="0">
                <a:cs typeface="Arial"/>
              </a:rPr>
              <a:t>Open ID connect provider</a:t>
            </a:r>
            <a:r>
              <a:rPr lang="en-AU" sz="1200" dirty="0">
                <a:cs typeface="Arial"/>
              </a:rPr>
              <a:t>, supporting the following:</a:t>
            </a:r>
          </a:p>
          <a:p>
            <a:endParaRPr lang="en-AU" sz="1200" dirty="0"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>
                <a:cs typeface="Arial"/>
              </a:rPr>
              <a:t>Onboarding and management for Consumer App Identities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dirty="0"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>
                <a:cs typeface="Arial"/>
              </a:rPr>
              <a:t>Issues OAuth 2.0 tokens (id, access, refresh) to client app (Open ID Connect provider)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dirty="0"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>
                <a:cs typeface="Arial"/>
              </a:rPr>
              <a:t>Facilitates login and consent app, that can work with multiple identity providers. (Open ID Connect provider)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dirty="0"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>
                <a:cs typeface="Arial"/>
              </a:rPr>
              <a:t>Last mile security – provides mutual TLS certificate based authentication between proxy and backend API, using CA certificates purchased by organisation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dirty="0"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>
                <a:cs typeface="Arial"/>
              </a:rPr>
              <a:t>Able to interact with Azure Key Vault for secrets and certificates.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3E8A2BA7-574B-4774-BCFF-161414BBA8BA}"/>
              </a:ext>
            </a:extLst>
          </p:cNvPr>
          <p:cNvSpPr/>
          <p:nvPr/>
        </p:nvSpPr>
        <p:spPr>
          <a:xfrm>
            <a:off x="4160738" y="488428"/>
            <a:ext cx="343251" cy="353689"/>
          </a:xfrm>
          <a:prstGeom prst="flowChartConnector">
            <a:avLst/>
          </a:prstGeom>
          <a:solidFill>
            <a:srgbClr val="D6EDBD"/>
          </a:solidFill>
          <a:ln>
            <a:solidFill>
              <a:srgbClr val="D6E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E48D6A-802C-41D4-B215-9BE9ACD4A3E5}"/>
              </a:ext>
            </a:extLst>
          </p:cNvPr>
          <p:cNvSpPr txBox="1"/>
          <p:nvPr/>
        </p:nvSpPr>
        <p:spPr>
          <a:xfrm>
            <a:off x="4563022" y="460625"/>
            <a:ext cx="1272934" cy="413518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sz="1000" dirty="0"/>
              <a:t>API Management Platform Capability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F8652C6-6AAC-45FD-9381-E5FEB031402F}"/>
              </a:ext>
            </a:extLst>
          </p:cNvPr>
          <p:cNvSpPr/>
          <p:nvPr/>
        </p:nvSpPr>
        <p:spPr>
          <a:xfrm>
            <a:off x="4002869" y="237131"/>
            <a:ext cx="1833087" cy="67332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1000" b="1" dirty="0">
                <a:solidFill>
                  <a:schemeClr val="tx2"/>
                </a:solidFill>
              </a:rPr>
              <a:t>Legend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C4F5F076-0EBA-49A4-B0DC-4990305CEB2D}"/>
              </a:ext>
            </a:extLst>
          </p:cNvPr>
          <p:cNvSpPr/>
          <p:nvPr/>
        </p:nvSpPr>
        <p:spPr>
          <a:xfrm>
            <a:off x="2781788" y="4656351"/>
            <a:ext cx="338803" cy="11662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A8E120-05BC-44DD-B6D0-4D05F2E83003}"/>
              </a:ext>
            </a:extLst>
          </p:cNvPr>
          <p:cNvSpPr txBox="1"/>
          <p:nvPr/>
        </p:nvSpPr>
        <p:spPr>
          <a:xfrm>
            <a:off x="3229572" y="5101835"/>
            <a:ext cx="787746" cy="413518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sz="1000" dirty="0"/>
              <a:t>Last mile</a:t>
            </a:r>
          </a:p>
        </p:txBody>
      </p:sp>
    </p:spTree>
    <p:extLst>
      <p:ext uri="{BB962C8B-B14F-4D97-AF65-F5344CB8AC3E}">
        <p14:creationId xmlns:p14="http://schemas.microsoft.com/office/powerpoint/2010/main" val="2448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887538-35C4-4E03-B27A-250D5C9A41ED}"/>
              </a:ext>
            </a:extLst>
          </p:cNvPr>
          <p:cNvSpPr txBox="1"/>
          <p:nvPr/>
        </p:nvSpPr>
        <p:spPr>
          <a:xfrm>
            <a:off x="6516108" y="2880518"/>
            <a:ext cx="1368000" cy="1620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906BEA-08A2-4138-AC4A-299BDB81C352}"/>
              </a:ext>
            </a:extLst>
          </p:cNvPr>
          <p:cNvSpPr/>
          <p:nvPr/>
        </p:nvSpPr>
        <p:spPr>
          <a:xfrm>
            <a:off x="6689987" y="3023772"/>
            <a:ext cx="1070042" cy="417159"/>
          </a:xfrm>
          <a:prstGeom prst="rect">
            <a:avLst/>
          </a:prstGeom>
          <a:solidFill>
            <a:schemeClr val="bg1"/>
          </a:solidFill>
          <a:ln w="15875">
            <a:solidFill>
              <a:srgbClr val="FE5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00335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Developer Portal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671989-3506-45E1-84B9-925CF8C2C534}"/>
              </a:ext>
            </a:extLst>
          </p:cNvPr>
          <p:cNvSpPr/>
          <p:nvPr/>
        </p:nvSpPr>
        <p:spPr>
          <a:xfrm>
            <a:off x="5474255" y="5898466"/>
            <a:ext cx="1342885" cy="779788"/>
          </a:xfrm>
          <a:prstGeom prst="rect">
            <a:avLst/>
          </a:prstGeom>
          <a:noFill/>
          <a:ln w="12700"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00335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 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A68929-8B14-4F88-A270-175775FB42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657" y="6163367"/>
            <a:ext cx="329494" cy="3294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19A50E-0121-4E11-B523-00B02E4E2A53}"/>
              </a:ext>
            </a:extLst>
          </p:cNvPr>
          <p:cNvSpPr txBox="1"/>
          <p:nvPr/>
        </p:nvSpPr>
        <p:spPr>
          <a:xfrm>
            <a:off x="6960772" y="2160539"/>
            <a:ext cx="655160" cy="237675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00335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Corporate Azure 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E5940B-D4EA-4BFE-8D81-8DA83A75F8EC}"/>
              </a:ext>
            </a:extLst>
          </p:cNvPr>
          <p:cNvSpPr txBox="1"/>
          <p:nvPr/>
        </p:nvSpPr>
        <p:spPr>
          <a:xfrm>
            <a:off x="5874748" y="6481842"/>
            <a:ext cx="942392" cy="174180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00335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Backend API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D47633-DE55-498B-B917-345BD31196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270" y="1717299"/>
            <a:ext cx="390144" cy="3901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B459540-AB73-4E9A-82F6-CC08D50D0B95}"/>
              </a:ext>
            </a:extLst>
          </p:cNvPr>
          <p:cNvSpPr/>
          <p:nvPr/>
        </p:nvSpPr>
        <p:spPr>
          <a:xfrm>
            <a:off x="5760241" y="5010214"/>
            <a:ext cx="1070042" cy="417159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00335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Edge Proxy, Policies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9BF520-E19E-4F6E-939E-31957333B77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978241" y="4357374"/>
            <a:ext cx="1317021" cy="6528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398A84-E5C1-41A0-BDA9-1FEB4F0C6A7A}"/>
              </a:ext>
            </a:extLst>
          </p:cNvPr>
          <p:cNvSpPr txBox="1"/>
          <p:nvPr/>
        </p:nvSpPr>
        <p:spPr>
          <a:xfrm>
            <a:off x="4485830" y="1663530"/>
            <a:ext cx="757322" cy="178675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00335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Consumer Developer</a:t>
            </a:r>
          </a:p>
        </p:txBody>
      </p:sp>
      <p:pic>
        <p:nvPicPr>
          <p:cNvPr id="16" name="Graphic 15" descr="User">
            <a:extLst>
              <a:ext uri="{FF2B5EF4-FFF2-40B4-BE49-F238E27FC236}">
                <a16:creationId xmlns:a16="http://schemas.microsoft.com/office/drawing/2014/main" id="{6BFC55E2-B077-4E82-AE5A-60FC115A74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8590" y="1985985"/>
            <a:ext cx="343251" cy="343251"/>
          </a:xfrm>
          <a:prstGeom prst="rect">
            <a:avLst/>
          </a:prstGeom>
        </p:spPr>
      </p:pic>
      <p:pic>
        <p:nvPicPr>
          <p:cNvPr id="17" name="Graphic 16" descr="User">
            <a:extLst>
              <a:ext uri="{FF2B5EF4-FFF2-40B4-BE49-F238E27FC236}">
                <a16:creationId xmlns:a16="http://schemas.microsoft.com/office/drawing/2014/main" id="{4CCBB98D-DA70-4333-8673-B019EB5F3C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9210" y="1695781"/>
            <a:ext cx="343251" cy="3432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03F3329-4859-4485-85C8-B430B17A3AFF}"/>
              </a:ext>
            </a:extLst>
          </p:cNvPr>
          <p:cNvSpPr txBox="1"/>
          <p:nvPr/>
        </p:nvSpPr>
        <p:spPr>
          <a:xfrm>
            <a:off x="3792963" y="2018962"/>
            <a:ext cx="767516" cy="204922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00335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Consumer End User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A8E52E-9E1B-410E-9246-F46AF44A507F}"/>
              </a:ext>
            </a:extLst>
          </p:cNvPr>
          <p:cNvSpPr/>
          <p:nvPr/>
        </p:nvSpPr>
        <p:spPr>
          <a:xfrm>
            <a:off x="3764084" y="1373308"/>
            <a:ext cx="1422106" cy="101288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srgbClr val="00335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Organisation and External</a:t>
            </a:r>
          </a:p>
        </p:txBody>
      </p:sp>
      <p:pic>
        <p:nvPicPr>
          <p:cNvPr id="20" name="Graphic 19" descr="User">
            <a:extLst>
              <a:ext uri="{FF2B5EF4-FFF2-40B4-BE49-F238E27FC236}">
                <a16:creationId xmlns:a16="http://schemas.microsoft.com/office/drawing/2014/main" id="{9840F87F-E750-4862-8497-2A2337B308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25044" y="1713427"/>
            <a:ext cx="343251" cy="3432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93EC6C4-2555-44A7-887F-0DA7256C28ED}"/>
              </a:ext>
            </a:extLst>
          </p:cNvPr>
          <p:cNvSpPr txBox="1"/>
          <p:nvPr/>
        </p:nvSpPr>
        <p:spPr>
          <a:xfrm>
            <a:off x="8903191" y="1972759"/>
            <a:ext cx="742332" cy="394399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00335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00335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Producers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9D9E082-593B-4C4A-A787-4CF248F6B8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55357" y="3216533"/>
            <a:ext cx="1447800" cy="11239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C7EAA21-EAFB-4212-BB34-2F1540CC84DE}"/>
              </a:ext>
            </a:extLst>
          </p:cNvPr>
          <p:cNvSpPr txBox="1"/>
          <p:nvPr/>
        </p:nvSpPr>
        <p:spPr>
          <a:xfrm>
            <a:off x="4280386" y="3913286"/>
            <a:ext cx="649334" cy="197664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00335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User Apps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C0CEEDD-B64E-4330-B635-D0E21D1DA24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980" y="3503760"/>
            <a:ext cx="477598" cy="47759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AA1BA1F-9614-4166-A640-7610D1BCFFE5}"/>
              </a:ext>
            </a:extLst>
          </p:cNvPr>
          <p:cNvSpPr txBox="1"/>
          <p:nvPr/>
        </p:nvSpPr>
        <p:spPr>
          <a:xfrm>
            <a:off x="3445033" y="3963636"/>
            <a:ext cx="942392" cy="174180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00335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Stand-alone Apps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46DEEB-4567-43A3-B530-C101B4DB1C7A}"/>
              </a:ext>
            </a:extLst>
          </p:cNvPr>
          <p:cNvSpPr/>
          <p:nvPr/>
        </p:nvSpPr>
        <p:spPr>
          <a:xfrm>
            <a:off x="6618002" y="1373307"/>
            <a:ext cx="1218193" cy="111040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00335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srgbClr val="00335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User Identity Store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29BF45-BEE9-47BE-8D49-40ABC5B4663B}"/>
              </a:ext>
            </a:extLst>
          </p:cNvPr>
          <p:cNvSpPr/>
          <p:nvPr/>
        </p:nvSpPr>
        <p:spPr>
          <a:xfrm>
            <a:off x="3690708" y="4990625"/>
            <a:ext cx="1032830" cy="417159"/>
          </a:xfrm>
          <a:prstGeom prst="rect">
            <a:avLst/>
          </a:prstGeom>
          <a:solidFill>
            <a:schemeClr val="bg1"/>
          </a:solidFill>
          <a:ln w="15875">
            <a:solidFill>
              <a:srgbClr val="FE5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00335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Edge Authorization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100430-EC5B-476B-8600-60C6E2787347}"/>
              </a:ext>
            </a:extLst>
          </p:cNvPr>
          <p:cNvSpPr/>
          <p:nvPr/>
        </p:nvSpPr>
        <p:spPr>
          <a:xfrm>
            <a:off x="3434571" y="3276155"/>
            <a:ext cx="1543670" cy="106432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srgbClr val="00335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Client Apps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02786C-9CF8-4F8A-997B-AD17B9D04412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>
            <a:off x="4475137" y="2386194"/>
            <a:ext cx="3642" cy="11175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3A7736-61EA-4148-A11F-756E69C5FB05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6295262" y="5427373"/>
            <a:ext cx="9142" cy="7359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D14E30-737C-4186-B9B0-84199E5B6676}"/>
              </a:ext>
            </a:extLst>
          </p:cNvPr>
          <p:cNvCxnSpPr>
            <a:cxnSpLocks/>
          </p:cNvCxnSpPr>
          <p:nvPr/>
        </p:nvCxnSpPr>
        <p:spPr>
          <a:xfrm>
            <a:off x="3914306" y="4340483"/>
            <a:ext cx="717" cy="65014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54B9C9-CBB3-4F6D-85AD-FE7E181F57DD}"/>
              </a:ext>
            </a:extLst>
          </p:cNvPr>
          <p:cNvSpPr txBox="1"/>
          <p:nvPr/>
        </p:nvSpPr>
        <p:spPr>
          <a:xfrm>
            <a:off x="3188575" y="4467561"/>
            <a:ext cx="862431" cy="342113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authenticates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EDB091-A1CB-4432-9D22-C9355F17434A}"/>
              </a:ext>
            </a:extLst>
          </p:cNvPr>
          <p:cNvSpPr/>
          <p:nvPr/>
        </p:nvSpPr>
        <p:spPr>
          <a:xfrm>
            <a:off x="6683829" y="3597327"/>
            <a:ext cx="1070042" cy="417159"/>
          </a:xfrm>
          <a:prstGeom prst="rect">
            <a:avLst/>
          </a:prstGeom>
          <a:solidFill>
            <a:schemeClr val="bg1"/>
          </a:solidFill>
          <a:ln w="15875">
            <a:solidFill>
              <a:srgbClr val="FE5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00335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Management UI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A15C13B-DAF7-439A-8F54-3E46A9927FB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168" y="666396"/>
            <a:ext cx="477598" cy="47759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87C5953-A993-42FF-B803-0B857B06E02F}"/>
              </a:ext>
            </a:extLst>
          </p:cNvPr>
          <p:cNvSpPr/>
          <p:nvPr/>
        </p:nvSpPr>
        <p:spPr>
          <a:xfrm>
            <a:off x="5583851" y="495680"/>
            <a:ext cx="862431" cy="891060"/>
          </a:xfrm>
          <a:prstGeom prst="rect">
            <a:avLst/>
          </a:prstGeom>
          <a:noFill/>
          <a:ln w="12700">
            <a:solidFill>
              <a:schemeClr val="tx2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srgbClr val="00335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Organisation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8A2E31-56B8-4D62-8842-C053B2C39BDC}"/>
              </a:ext>
            </a:extLst>
          </p:cNvPr>
          <p:cNvSpPr txBox="1"/>
          <p:nvPr/>
        </p:nvSpPr>
        <p:spPr>
          <a:xfrm>
            <a:off x="5614001" y="1152304"/>
            <a:ext cx="649334" cy="197664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00335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Login App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EB815D0-75AB-4C92-9311-FB051A87FA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0772" y="4258214"/>
            <a:ext cx="465167" cy="159104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9C54058-DBAB-4BA8-AE12-01770A389E43}"/>
              </a:ext>
            </a:extLst>
          </p:cNvPr>
          <p:cNvCxnSpPr>
            <a:cxnSpLocks/>
            <a:stCxn id="19" idx="0"/>
            <a:endCxn id="34" idx="1"/>
          </p:cNvCxnSpPr>
          <p:nvPr/>
        </p:nvCxnSpPr>
        <p:spPr>
          <a:xfrm flipV="1">
            <a:off x="4475137" y="905195"/>
            <a:ext cx="1232031" cy="4681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3AB7298-68D9-466F-B378-418BAA8F089B}"/>
              </a:ext>
            </a:extLst>
          </p:cNvPr>
          <p:cNvSpPr txBox="1"/>
          <p:nvPr/>
        </p:nvSpPr>
        <p:spPr>
          <a:xfrm>
            <a:off x="4108861" y="2702739"/>
            <a:ext cx="492378" cy="202364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uses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C9D074-F973-4B3B-B3E4-B78416A1B289}"/>
              </a:ext>
            </a:extLst>
          </p:cNvPr>
          <p:cNvCxnSpPr>
            <a:cxnSpLocks/>
            <a:stCxn id="34" idx="3"/>
            <a:endCxn id="26" idx="0"/>
          </p:cNvCxnSpPr>
          <p:nvPr/>
        </p:nvCxnSpPr>
        <p:spPr>
          <a:xfrm>
            <a:off x="6184766" y="905195"/>
            <a:ext cx="1042333" cy="46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84012D-7864-4C09-840B-7510C1A8D7CE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>
            <a:off x="5186190" y="1879751"/>
            <a:ext cx="1431812" cy="48759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3FC00B7-DC2F-4D58-ACF9-B39ED1AE5DCF}"/>
              </a:ext>
            </a:extLst>
          </p:cNvPr>
          <p:cNvSpPr txBox="1"/>
          <p:nvPr/>
        </p:nvSpPr>
        <p:spPr>
          <a:xfrm>
            <a:off x="5615128" y="1989699"/>
            <a:ext cx="788023" cy="165320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7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On-Board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94BDBA-7284-41C7-A023-91C4B48FB4F6}"/>
              </a:ext>
            </a:extLst>
          </p:cNvPr>
          <p:cNvCxnSpPr>
            <a:cxnSpLocks/>
            <a:stCxn id="26" idx="3"/>
            <a:endCxn id="50" idx="1"/>
          </p:cNvCxnSpPr>
          <p:nvPr/>
        </p:nvCxnSpPr>
        <p:spPr>
          <a:xfrm flipV="1">
            <a:off x="7836195" y="1926648"/>
            <a:ext cx="1039593" cy="1862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60AB4D7-C264-4A18-A3B9-2D9F4AE3B9BA}"/>
              </a:ext>
            </a:extLst>
          </p:cNvPr>
          <p:cNvSpPr txBox="1"/>
          <p:nvPr/>
        </p:nvSpPr>
        <p:spPr>
          <a:xfrm>
            <a:off x="8121544" y="1731336"/>
            <a:ext cx="754246" cy="193611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7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On-Board</a:t>
            </a:r>
          </a:p>
        </p:txBody>
      </p:sp>
      <p:cxnSp>
        <p:nvCxnSpPr>
          <p:cNvPr id="45" name="Straight Arrow Connector 103">
            <a:extLst>
              <a:ext uri="{FF2B5EF4-FFF2-40B4-BE49-F238E27FC236}">
                <a16:creationId xmlns:a16="http://schemas.microsoft.com/office/drawing/2014/main" id="{990B2198-AE56-4995-A900-09E606FD80C0}"/>
              </a:ext>
            </a:extLst>
          </p:cNvPr>
          <p:cNvCxnSpPr>
            <a:cxnSpLocks/>
            <a:stCxn id="35" idx="2"/>
            <a:endCxn id="26" idx="1"/>
          </p:cNvCxnSpPr>
          <p:nvPr/>
        </p:nvCxnSpPr>
        <p:spPr>
          <a:xfrm rot="16200000" flipH="1">
            <a:off x="6045649" y="1356157"/>
            <a:ext cx="541770" cy="602935"/>
          </a:xfrm>
          <a:prstGeom prst="bentConnector2">
            <a:avLst/>
          </a:prstGeom>
          <a:ln>
            <a:solidFill>
              <a:srgbClr val="00B05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7FAD4A6-22C2-4E2B-961B-82DF22A9138A}"/>
              </a:ext>
            </a:extLst>
          </p:cNvPr>
          <p:cNvCxnSpPr>
            <a:cxnSpLocks/>
            <a:endCxn id="26" idx="2"/>
          </p:cNvCxnSpPr>
          <p:nvPr/>
        </p:nvCxnSpPr>
        <p:spPr>
          <a:xfrm flipH="1" flipV="1">
            <a:off x="7227099" y="2483713"/>
            <a:ext cx="4294" cy="419568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279B570-12AE-4AE9-957B-475FE6345B52}"/>
              </a:ext>
            </a:extLst>
          </p:cNvPr>
          <p:cNvSpPr txBox="1"/>
          <p:nvPr/>
        </p:nvSpPr>
        <p:spPr>
          <a:xfrm>
            <a:off x="7221920" y="2520324"/>
            <a:ext cx="788023" cy="165320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7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SAML2.0 Federation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8ED77BE-190B-4F63-9DF6-2738E859F7A9}"/>
              </a:ext>
            </a:extLst>
          </p:cNvPr>
          <p:cNvCxnSpPr>
            <a:cxnSpLocks/>
            <a:stCxn id="28" idx="3"/>
            <a:endCxn id="5" idx="1"/>
          </p:cNvCxnSpPr>
          <p:nvPr/>
        </p:nvCxnSpPr>
        <p:spPr>
          <a:xfrm flipV="1">
            <a:off x="4978241" y="3232352"/>
            <a:ext cx="1711746" cy="575967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CAEF74E-76C3-4E21-8DA2-567BE2EB54EC}"/>
              </a:ext>
            </a:extLst>
          </p:cNvPr>
          <p:cNvSpPr txBox="1"/>
          <p:nvPr/>
        </p:nvSpPr>
        <p:spPr>
          <a:xfrm>
            <a:off x="5177646" y="3341559"/>
            <a:ext cx="788023" cy="165320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7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On-Board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11D45DA-ECE4-4F87-B951-BF5678BF674D}"/>
              </a:ext>
            </a:extLst>
          </p:cNvPr>
          <p:cNvSpPr/>
          <p:nvPr/>
        </p:nvSpPr>
        <p:spPr>
          <a:xfrm>
            <a:off x="8875788" y="1508763"/>
            <a:ext cx="877811" cy="83577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srgbClr val="00335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Organisation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EF979A-FCE9-4B59-909D-E07800D591DD}"/>
              </a:ext>
            </a:extLst>
          </p:cNvPr>
          <p:cNvSpPr txBox="1"/>
          <p:nvPr/>
        </p:nvSpPr>
        <p:spPr>
          <a:xfrm>
            <a:off x="5406179" y="4318661"/>
            <a:ext cx="996971" cy="343381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calls with access token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CBF5C9-B283-4C43-9C71-E9842D940D31}"/>
              </a:ext>
            </a:extLst>
          </p:cNvPr>
          <p:cNvSpPr txBox="1"/>
          <p:nvPr/>
        </p:nvSpPr>
        <p:spPr>
          <a:xfrm>
            <a:off x="4449362" y="907203"/>
            <a:ext cx="862431" cy="342113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authenticates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E3C223-5FCF-4346-A35B-D73080170CC8}"/>
              </a:ext>
            </a:extLst>
          </p:cNvPr>
          <p:cNvSpPr txBox="1"/>
          <p:nvPr/>
        </p:nvSpPr>
        <p:spPr>
          <a:xfrm>
            <a:off x="6590983" y="850681"/>
            <a:ext cx="862431" cy="232115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validates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8E3FB8-468F-4525-B663-271AB3A9DED8}"/>
              </a:ext>
            </a:extLst>
          </p:cNvPr>
          <p:cNvSpPr txBox="1"/>
          <p:nvPr/>
        </p:nvSpPr>
        <p:spPr>
          <a:xfrm>
            <a:off x="4427328" y="4431485"/>
            <a:ext cx="566576" cy="250121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issues tokens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DEBA8A-57A0-4F1F-9347-408289951D81}"/>
              </a:ext>
            </a:extLst>
          </p:cNvPr>
          <p:cNvCxnSpPr>
            <a:cxnSpLocks/>
          </p:cNvCxnSpPr>
          <p:nvPr/>
        </p:nvCxnSpPr>
        <p:spPr>
          <a:xfrm flipV="1">
            <a:off x="4467170" y="4340483"/>
            <a:ext cx="3295" cy="65014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140">
            <a:extLst>
              <a:ext uri="{FF2B5EF4-FFF2-40B4-BE49-F238E27FC236}">
                <a16:creationId xmlns:a16="http://schemas.microsoft.com/office/drawing/2014/main" id="{57ADAB58-3119-4004-A31C-88484B273775}"/>
              </a:ext>
            </a:extLst>
          </p:cNvPr>
          <p:cNvCxnSpPr>
            <a:cxnSpLocks/>
            <a:stCxn id="50" idx="2"/>
            <a:endCxn id="33" idx="3"/>
          </p:cNvCxnSpPr>
          <p:nvPr/>
        </p:nvCxnSpPr>
        <p:spPr>
          <a:xfrm rot="5400000">
            <a:off x="7803596" y="2294809"/>
            <a:ext cx="1461374" cy="1560823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5B2851E-C048-44E7-837F-5A53F835369F}"/>
              </a:ext>
            </a:extLst>
          </p:cNvPr>
          <p:cNvSpPr txBox="1"/>
          <p:nvPr/>
        </p:nvSpPr>
        <p:spPr>
          <a:xfrm>
            <a:off x="5127751" y="2651094"/>
            <a:ext cx="1462175" cy="202364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7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authenticates,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7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uses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8BADC5B-55E3-4DE4-AD84-A013345AEAEE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4991841" y="2157611"/>
            <a:ext cx="1698146" cy="10747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530FE1A-46CF-42EE-A585-B861AD40A5DB}"/>
              </a:ext>
            </a:extLst>
          </p:cNvPr>
          <p:cNvSpPr txBox="1"/>
          <p:nvPr/>
        </p:nvSpPr>
        <p:spPr>
          <a:xfrm>
            <a:off x="8149584" y="3862454"/>
            <a:ext cx="1462175" cy="202364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7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authenticates,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7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D573FA-3EB9-410F-A189-3B9EA19BECDF}"/>
              </a:ext>
            </a:extLst>
          </p:cNvPr>
          <p:cNvSpPr txBox="1"/>
          <p:nvPr/>
        </p:nvSpPr>
        <p:spPr>
          <a:xfrm>
            <a:off x="6261552" y="5633077"/>
            <a:ext cx="1692733" cy="290863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calls with user, app context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FD5D40B-C93B-4575-AC64-8A16EDF38ED5}"/>
              </a:ext>
            </a:extLst>
          </p:cNvPr>
          <p:cNvSpPr txBox="1"/>
          <p:nvPr/>
        </p:nvSpPr>
        <p:spPr>
          <a:xfrm>
            <a:off x="3447682" y="4792137"/>
            <a:ext cx="3513089" cy="792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B63DEB33-F18F-4503-8F27-40F94830EA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1309" y="5120745"/>
            <a:ext cx="465167" cy="159104"/>
          </a:xfrm>
          <a:prstGeom prst="rect">
            <a:avLst/>
          </a:prstGeom>
        </p:spPr>
      </p:pic>
      <p:sp>
        <p:nvSpPr>
          <p:cNvPr id="71" name="Title 1">
            <a:extLst>
              <a:ext uri="{FF2B5EF4-FFF2-40B4-BE49-F238E27FC236}">
                <a16:creationId xmlns:a16="http://schemas.microsoft.com/office/drawing/2014/main" id="{5B021C57-F355-40BD-BC26-821BFB2F95EA}"/>
              </a:ext>
            </a:extLst>
          </p:cNvPr>
          <p:cNvSpPr txBox="1">
            <a:spLocks/>
          </p:cNvSpPr>
          <p:nvPr/>
        </p:nvSpPr>
        <p:spPr>
          <a:xfrm>
            <a:off x="1393669" y="174894"/>
            <a:ext cx="3918124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000" dirty="0">
                <a:solidFill>
                  <a:schemeClr val="bg1">
                    <a:lumMod val="65000"/>
                  </a:schemeClr>
                </a:solidFill>
              </a:rPr>
              <a:t>Setup using Apigee Edge</a:t>
            </a:r>
          </a:p>
        </p:txBody>
      </p:sp>
    </p:spTree>
    <p:extLst>
      <p:ext uri="{BB962C8B-B14F-4D97-AF65-F5344CB8AC3E}">
        <p14:creationId xmlns:p14="http://schemas.microsoft.com/office/powerpoint/2010/main" val="423731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FE5FB5-C223-40CB-8D22-1D8221EE7418}"/>
              </a:ext>
            </a:extLst>
          </p:cNvPr>
          <p:cNvSpPr txBox="1"/>
          <p:nvPr/>
        </p:nvSpPr>
        <p:spPr>
          <a:xfrm>
            <a:off x="9396297" y="3437991"/>
            <a:ext cx="742332" cy="394399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00335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00335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Producers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340AE1-56A5-43CA-BACF-6E5218E3F872}"/>
              </a:ext>
            </a:extLst>
          </p:cNvPr>
          <p:cNvSpPr txBox="1"/>
          <p:nvPr/>
        </p:nvSpPr>
        <p:spPr>
          <a:xfrm rot="16200000">
            <a:off x="4827084" y="3318814"/>
            <a:ext cx="1455447" cy="4430873"/>
          </a:xfrm>
          <a:prstGeom prst="corner">
            <a:avLst>
              <a:gd name="adj1" fmla="val 98222"/>
              <a:gd name="adj2" fmla="val 44619"/>
            </a:avLst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A4BAF6-443F-4BD2-AA75-56C8388219FF}"/>
              </a:ext>
            </a:extLst>
          </p:cNvPr>
          <p:cNvSpPr/>
          <p:nvPr/>
        </p:nvSpPr>
        <p:spPr>
          <a:xfrm>
            <a:off x="6538456" y="2286784"/>
            <a:ext cx="1070042" cy="417159"/>
          </a:xfrm>
          <a:prstGeom prst="rect">
            <a:avLst/>
          </a:prstGeom>
          <a:solidFill>
            <a:schemeClr val="bg1"/>
          </a:solidFill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00335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Developer Portal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59A4A-C917-4E2E-9C99-B16A26BE89E6}"/>
              </a:ext>
            </a:extLst>
          </p:cNvPr>
          <p:cNvSpPr/>
          <p:nvPr/>
        </p:nvSpPr>
        <p:spPr>
          <a:xfrm>
            <a:off x="8358169" y="3576611"/>
            <a:ext cx="942392" cy="779788"/>
          </a:xfrm>
          <a:prstGeom prst="rect">
            <a:avLst/>
          </a:prstGeom>
          <a:noFill/>
          <a:ln w="12700"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00335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 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287D8C-60A4-4CE6-89AF-F25EE98F9D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078" y="3841512"/>
            <a:ext cx="329494" cy="3294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086E48-E80A-4E73-8EA2-0D0AEF480C3C}"/>
              </a:ext>
            </a:extLst>
          </p:cNvPr>
          <p:cNvSpPr txBox="1"/>
          <p:nvPr/>
        </p:nvSpPr>
        <p:spPr>
          <a:xfrm>
            <a:off x="6689543" y="5606565"/>
            <a:ext cx="823133" cy="256531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00335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Organisation Azure 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90DD9C-0E8D-4475-A001-F966C8A0D8A4}"/>
              </a:ext>
            </a:extLst>
          </p:cNvPr>
          <p:cNvSpPr txBox="1"/>
          <p:nvPr/>
        </p:nvSpPr>
        <p:spPr>
          <a:xfrm>
            <a:off x="8358169" y="4159987"/>
            <a:ext cx="942392" cy="174180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00335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SSP BFF API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6ED1E4-7184-4ECD-9B3F-4938FA9FA4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112" y="5125419"/>
            <a:ext cx="390144" cy="39014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FCE16E-29DE-4027-91D2-F170B94D013E}"/>
              </a:ext>
            </a:extLst>
          </p:cNvPr>
          <p:cNvSpPr/>
          <p:nvPr/>
        </p:nvSpPr>
        <p:spPr>
          <a:xfrm>
            <a:off x="6550817" y="3795192"/>
            <a:ext cx="1070042" cy="417159"/>
          </a:xfrm>
          <a:prstGeom prst="rect">
            <a:avLst/>
          </a:prstGeom>
          <a:solidFill>
            <a:schemeClr val="bg1"/>
          </a:solidFill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00335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Edge Proxy, Policies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C438FC-86E1-4B0D-8C94-D1EBC8661157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833684" y="4003772"/>
            <a:ext cx="1717133" cy="2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A46A41-8345-4D31-9B32-6C2DA6662467}"/>
              </a:ext>
            </a:extLst>
          </p:cNvPr>
          <p:cNvSpPr txBox="1"/>
          <p:nvPr/>
        </p:nvSpPr>
        <p:spPr>
          <a:xfrm>
            <a:off x="4381485" y="2738066"/>
            <a:ext cx="757322" cy="178675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00335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Consumer Developer</a:t>
            </a:r>
          </a:p>
        </p:txBody>
      </p:sp>
      <p:pic>
        <p:nvPicPr>
          <p:cNvPr id="17" name="Graphic 16" descr="User">
            <a:extLst>
              <a:ext uri="{FF2B5EF4-FFF2-40B4-BE49-F238E27FC236}">
                <a16:creationId xmlns:a16="http://schemas.microsoft.com/office/drawing/2014/main" id="{A7EAE7F5-348F-42FA-AE6A-591674776E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4577" y="2321266"/>
            <a:ext cx="343251" cy="343251"/>
          </a:xfrm>
          <a:prstGeom prst="rect">
            <a:avLst/>
          </a:prstGeom>
        </p:spPr>
      </p:pic>
      <p:pic>
        <p:nvPicPr>
          <p:cNvPr id="18" name="Graphic 17" descr="User">
            <a:extLst>
              <a:ext uri="{FF2B5EF4-FFF2-40B4-BE49-F238E27FC236}">
                <a16:creationId xmlns:a16="http://schemas.microsoft.com/office/drawing/2014/main" id="{BF9D0D09-8EA5-4868-9394-284E11C4A8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9782" y="2396821"/>
            <a:ext cx="343251" cy="3432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0CC67A8-ADAC-41B2-AF23-8A7583D43AFA}"/>
              </a:ext>
            </a:extLst>
          </p:cNvPr>
          <p:cNvSpPr txBox="1"/>
          <p:nvPr/>
        </p:nvSpPr>
        <p:spPr>
          <a:xfrm>
            <a:off x="3663535" y="2720002"/>
            <a:ext cx="767516" cy="204922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00335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Consumer End User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AF1BE3-8FF9-44AB-A768-AED35B4DFFD2}"/>
              </a:ext>
            </a:extLst>
          </p:cNvPr>
          <p:cNvSpPr/>
          <p:nvPr/>
        </p:nvSpPr>
        <p:spPr>
          <a:xfrm>
            <a:off x="3643294" y="2152652"/>
            <a:ext cx="1413468" cy="93458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srgbClr val="00335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Org and External</a:t>
            </a:r>
          </a:p>
        </p:txBody>
      </p:sp>
      <p:pic>
        <p:nvPicPr>
          <p:cNvPr id="21" name="Graphic 20" descr="User">
            <a:extLst>
              <a:ext uri="{FF2B5EF4-FFF2-40B4-BE49-F238E27FC236}">
                <a16:creationId xmlns:a16="http://schemas.microsoft.com/office/drawing/2014/main" id="{FC5B270B-C813-4F2E-82C0-4D9AF6CB8E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3485" y="3103986"/>
            <a:ext cx="343251" cy="343251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FD721C5E-394D-4E6B-AAB9-FD49B037C0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33880" y="3591574"/>
            <a:ext cx="1447800" cy="11239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8B57BD9-9E08-4A6D-B6B1-9AD5F588F4D2}"/>
              </a:ext>
            </a:extLst>
          </p:cNvPr>
          <p:cNvSpPr txBox="1"/>
          <p:nvPr/>
        </p:nvSpPr>
        <p:spPr>
          <a:xfrm>
            <a:off x="4158909" y="4288327"/>
            <a:ext cx="649334" cy="197664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00335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User Apps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F70DD00-C021-4B3C-89D6-0C2E80A6FEA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503" y="3878801"/>
            <a:ext cx="477598" cy="47759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DB2AAF2-71DA-4333-8E49-4F19D0A7BF2E}"/>
              </a:ext>
            </a:extLst>
          </p:cNvPr>
          <p:cNvSpPr txBox="1"/>
          <p:nvPr/>
        </p:nvSpPr>
        <p:spPr>
          <a:xfrm>
            <a:off x="3323556" y="4338677"/>
            <a:ext cx="942392" cy="174180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00335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Stand-alone Apps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E9FF44-2CB3-4F92-9F1B-7BCF778183CC}"/>
              </a:ext>
            </a:extLst>
          </p:cNvPr>
          <p:cNvSpPr/>
          <p:nvPr/>
        </p:nvSpPr>
        <p:spPr>
          <a:xfrm>
            <a:off x="6385973" y="1510306"/>
            <a:ext cx="1320795" cy="28238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00335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Azure API Management</a:t>
            </a:r>
            <a:endParaRPr kumimoji="0" lang="en-AU" sz="800" b="1" i="0" u="none" strike="noStrike" kern="1200" cap="none" spc="0" normalizeH="0" baseline="0" noProof="0" dirty="0">
              <a:ln>
                <a:noFill/>
              </a:ln>
              <a:solidFill>
                <a:srgbClr val="00335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7E07B8-A6E5-4264-806E-D14EC3649400}"/>
              </a:ext>
            </a:extLst>
          </p:cNvPr>
          <p:cNvSpPr/>
          <p:nvPr/>
        </p:nvSpPr>
        <p:spPr>
          <a:xfrm>
            <a:off x="3554742" y="5739777"/>
            <a:ext cx="1032830" cy="417159"/>
          </a:xfrm>
          <a:prstGeom prst="rect">
            <a:avLst/>
          </a:prstGeom>
          <a:solidFill>
            <a:schemeClr val="bg1"/>
          </a:solidFill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00335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AAD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00335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Authorization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4B04F2-E69A-4AD0-AC0D-411964EB9C8D}"/>
              </a:ext>
            </a:extLst>
          </p:cNvPr>
          <p:cNvSpPr/>
          <p:nvPr/>
        </p:nvSpPr>
        <p:spPr>
          <a:xfrm>
            <a:off x="3313094" y="3651196"/>
            <a:ext cx="1543670" cy="106432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srgbClr val="00335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Client Apps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9259C1C-4CC9-44E1-9FC1-B10209DEE937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4350028" y="3087233"/>
            <a:ext cx="7274" cy="791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A4CA66-8411-4930-95CC-99340D2E4B42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7620859" y="4003772"/>
            <a:ext cx="1002219" cy="2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54999C5-6C18-4109-A214-8A3F96E80DA8}"/>
              </a:ext>
            </a:extLst>
          </p:cNvPr>
          <p:cNvCxnSpPr>
            <a:cxnSpLocks/>
          </p:cNvCxnSpPr>
          <p:nvPr/>
        </p:nvCxnSpPr>
        <p:spPr>
          <a:xfrm>
            <a:off x="3780230" y="4715524"/>
            <a:ext cx="0" cy="104518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09CE77-9CCE-433B-8915-C8D78C339492}"/>
              </a:ext>
            </a:extLst>
          </p:cNvPr>
          <p:cNvSpPr txBox="1"/>
          <p:nvPr/>
        </p:nvSpPr>
        <p:spPr>
          <a:xfrm>
            <a:off x="3063278" y="5048808"/>
            <a:ext cx="862431" cy="342113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authenticates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7F43E-E99E-40E3-9A4B-EFD4795B7712}"/>
              </a:ext>
            </a:extLst>
          </p:cNvPr>
          <p:cNvSpPr/>
          <p:nvPr/>
        </p:nvSpPr>
        <p:spPr>
          <a:xfrm>
            <a:off x="6555648" y="3139550"/>
            <a:ext cx="1070042" cy="417159"/>
          </a:xfrm>
          <a:prstGeom prst="rect">
            <a:avLst/>
          </a:prstGeom>
          <a:solidFill>
            <a:schemeClr val="bg1"/>
          </a:solidFill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00335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Management Portal</a:t>
            </a:r>
          </a:p>
        </p:txBody>
      </p:sp>
      <p:cxnSp>
        <p:nvCxnSpPr>
          <p:cNvPr id="34" name="Straight Arrow Connector 76">
            <a:extLst>
              <a:ext uri="{FF2B5EF4-FFF2-40B4-BE49-F238E27FC236}">
                <a16:creationId xmlns:a16="http://schemas.microsoft.com/office/drawing/2014/main" id="{67901C96-672E-498F-9936-29711BB0BB82}"/>
              </a:ext>
            </a:extLst>
          </p:cNvPr>
          <p:cNvCxnSpPr>
            <a:cxnSpLocks/>
            <a:stCxn id="20" idx="0"/>
            <a:endCxn id="5" idx="3"/>
          </p:cNvCxnSpPr>
          <p:nvPr/>
        </p:nvCxnSpPr>
        <p:spPr>
          <a:xfrm rot="16200000" flipH="1" flipV="1">
            <a:off x="1952390" y="3539632"/>
            <a:ext cx="3784619" cy="1010657"/>
          </a:xfrm>
          <a:prstGeom prst="bentConnector4">
            <a:avLst>
              <a:gd name="adj1" fmla="val -6040"/>
              <a:gd name="adj2" fmla="val 1971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3424D8C-568D-4CD9-A89D-849F54A44A34}"/>
              </a:ext>
            </a:extLst>
          </p:cNvPr>
          <p:cNvSpPr txBox="1"/>
          <p:nvPr/>
        </p:nvSpPr>
        <p:spPr>
          <a:xfrm>
            <a:off x="3987384" y="3077780"/>
            <a:ext cx="492378" cy="202364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uses</a:t>
            </a:r>
          </a:p>
        </p:txBody>
      </p:sp>
      <p:cxnSp>
        <p:nvCxnSpPr>
          <p:cNvPr id="36" name="Straight Arrow Connector 93">
            <a:extLst>
              <a:ext uri="{FF2B5EF4-FFF2-40B4-BE49-F238E27FC236}">
                <a16:creationId xmlns:a16="http://schemas.microsoft.com/office/drawing/2014/main" id="{4DCC5C9E-41E4-4F2C-80B0-D5A4A93ADF6B}"/>
              </a:ext>
            </a:extLst>
          </p:cNvPr>
          <p:cNvCxnSpPr>
            <a:cxnSpLocks/>
            <a:stCxn id="20" idx="1"/>
            <a:endCxn id="5" idx="3"/>
          </p:cNvCxnSpPr>
          <p:nvPr/>
        </p:nvCxnSpPr>
        <p:spPr>
          <a:xfrm rot="10800000" flipV="1">
            <a:off x="3339372" y="2619943"/>
            <a:ext cx="303923" cy="3317328"/>
          </a:xfrm>
          <a:prstGeom prst="bentConnector3">
            <a:avLst>
              <a:gd name="adj1" fmla="val 263584"/>
            </a:avLst>
          </a:prstGeom>
          <a:ln>
            <a:solidFill>
              <a:srgbClr val="00B05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B77CA87-6C54-4811-835F-887D464CB3C2}"/>
              </a:ext>
            </a:extLst>
          </p:cNvPr>
          <p:cNvSpPr txBox="1"/>
          <p:nvPr/>
        </p:nvSpPr>
        <p:spPr>
          <a:xfrm>
            <a:off x="5372830" y="4801600"/>
            <a:ext cx="788023" cy="165320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7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On-Board</a:t>
            </a:r>
          </a:p>
        </p:txBody>
      </p:sp>
      <p:cxnSp>
        <p:nvCxnSpPr>
          <p:cNvPr id="38" name="Straight Arrow Connector 97">
            <a:extLst>
              <a:ext uri="{FF2B5EF4-FFF2-40B4-BE49-F238E27FC236}">
                <a16:creationId xmlns:a16="http://schemas.microsoft.com/office/drawing/2014/main" id="{64027339-5ACA-4CCA-87C9-FAFE483BE56F}"/>
              </a:ext>
            </a:extLst>
          </p:cNvPr>
          <p:cNvCxnSpPr>
            <a:cxnSpLocks/>
            <a:stCxn id="5" idx="1"/>
            <a:endCxn id="44" idx="2"/>
          </p:cNvCxnSpPr>
          <p:nvPr/>
        </p:nvCxnSpPr>
        <p:spPr>
          <a:xfrm flipV="1">
            <a:off x="7770244" y="3769146"/>
            <a:ext cx="2050099" cy="1765104"/>
          </a:xfrm>
          <a:prstGeom prst="bentConnector2">
            <a:avLst/>
          </a:prstGeom>
          <a:ln>
            <a:solidFill>
              <a:srgbClr val="00B05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34C90B9-E3BB-4EF3-B3E0-EB7248E16C0A}"/>
              </a:ext>
            </a:extLst>
          </p:cNvPr>
          <p:cNvSpPr txBox="1"/>
          <p:nvPr/>
        </p:nvSpPr>
        <p:spPr>
          <a:xfrm>
            <a:off x="8378954" y="5344361"/>
            <a:ext cx="754246" cy="193611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7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On-Board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DCD8E9-67DF-470D-8C05-EF3501F7AFFA}"/>
              </a:ext>
            </a:extLst>
          </p:cNvPr>
          <p:cNvCxnSpPr>
            <a:cxnSpLocks/>
            <a:stCxn id="26" idx="2"/>
            <a:endCxn id="5" idx="0"/>
          </p:cNvCxnSpPr>
          <p:nvPr/>
        </p:nvCxnSpPr>
        <p:spPr>
          <a:xfrm>
            <a:off x="7046371" y="4334167"/>
            <a:ext cx="9088" cy="472360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061A995-7F4F-4845-A43D-940DF40BC8B4}"/>
              </a:ext>
            </a:extLst>
          </p:cNvPr>
          <p:cNvSpPr txBox="1"/>
          <p:nvPr/>
        </p:nvSpPr>
        <p:spPr>
          <a:xfrm>
            <a:off x="7136412" y="4451888"/>
            <a:ext cx="788023" cy="165320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7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SAML2.0 Federation</a:t>
            </a:r>
          </a:p>
        </p:txBody>
      </p:sp>
      <p:cxnSp>
        <p:nvCxnSpPr>
          <p:cNvPr id="42" name="Straight Arrow Connector 110">
            <a:extLst>
              <a:ext uri="{FF2B5EF4-FFF2-40B4-BE49-F238E27FC236}">
                <a16:creationId xmlns:a16="http://schemas.microsoft.com/office/drawing/2014/main" id="{8CE99EA9-DDFD-4AF7-893D-CEC3583C26EE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856764" y="4183360"/>
            <a:ext cx="234128" cy="1428233"/>
          </a:xfrm>
          <a:prstGeom prst="bentConnector2">
            <a:avLst/>
          </a:prstGeom>
          <a:ln>
            <a:solidFill>
              <a:srgbClr val="00B05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600AA06-CB0B-4375-BDFE-A37C8C6FBE6F}"/>
              </a:ext>
            </a:extLst>
          </p:cNvPr>
          <p:cNvSpPr txBox="1"/>
          <p:nvPr/>
        </p:nvSpPr>
        <p:spPr>
          <a:xfrm>
            <a:off x="2813598" y="3326674"/>
            <a:ext cx="788023" cy="165320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7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On-Board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B8BD4D0-DF2B-4076-9BC5-70D6BB1A7550}"/>
              </a:ext>
            </a:extLst>
          </p:cNvPr>
          <p:cNvSpPr/>
          <p:nvPr/>
        </p:nvSpPr>
        <p:spPr>
          <a:xfrm>
            <a:off x="9406321" y="2933376"/>
            <a:ext cx="828044" cy="83577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srgbClr val="00335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Organisation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2F73E9-DE86-4FA2-A160-B720E55FF312}"/>
              </a:ext>
            </a:extLst>
          </p:cNvPr>
          <p:cNvSpPr txBox="1"/>
          <p:nvPr/>
        </p:nvSpPr>
        <p:spPr>
          <a:xfrm>
            <a:off x="5444689" y="3707110"/>
            <a:ext cx="996971" cy="343381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calls with access token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3EFC46-5AF1-4469-9866-4ADED8548A30}"/>
              </a:ext>
            </a:extLst>
          </p:cNvPr>
          <p:cNvSpPr txBox="1"/>
          <p:nvPr/>
        </p:nvSpPr>
        <p:spPr>
          <a:xfrm>
            <a:off x="2829713" y="1684320"/>
            <a:ext cx="862431" cy="342113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authenticates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C347B5-0BC5-46C0-9B20-DFEE76577A41}"/>
              </a:ext>
            </a:extLst>
          </p:cNvPr>
          <p:cNvSpPr txBox="1"/>
          <p:nvPr/>
        </p:nvSpPr>
        <p:spPr>
          <a:xfrm>
            <a:off x="4305851" y="4806526"/>
            <a:ext cx="566576" cy="250121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issues tokens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0CD8AD2-4FDB-4951-9B96-90181F40E14A}"/>
              </a:ext>
            </a:extLst>
          </p:cNvPr>
          <p:cNvCxnSpPr>
            <a:cxnSpLocks/>
          </p:cNvCxnSpPr>
          <p:nvPr/>
        </p:nvCxnSpPr>
        <p:spPr>
          <a:xfrm flipV="1">
            <a:off x="4333853" y="4707521"/>
            <a:ext cx="7184" cy="103225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40">
            <a:extLst>
              <a:ext uri="{FF2B5EF4-FFF2-40B4-BE49-F238E27FC236}">
                <a16:creationId xmlns:a16="http://schemas.microsoft.com/office/drawing/2014/main" id="{6DA8D9C8-2C92-4E4B-983C-B6612DDD8507}"/>
              </a:ext>
            </a:extLst>
          </p:cNvPr>
          <p:cNvCxnSpPr>
            <a:cxnSpLocks/>
            <a:stCxn id="44" idx="1"/>
            <a:endCxn id="33" idx="3"/>
          </p:cNvCxnSpPr>
          <p:nvPr/>
        </p:nvCxnSpPr>
        <p:spPr>
          <a:xfrm rot="10800000">
            <a:off x="7625691" y="3348131"/>
            <a:ext cx="1780631" cy="3131"/>
          </a:xfrm>
          <a:prstGeom prst="bentConnector3">
            <a:avLst>
              <a:gd name="adj1" fmla="val 50000"/>
            </a:avLst>
          </a:prstGeom>
          <a:ln>
            <a:solidFill>
              <a:srgbClr val="FE5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59B8B3D-7042-491D-AAAA-F3CA894D3018}"/>
              </a:ext>
            </a:extLst>
          </p:cNvPr>
          <p:cNvSpPr txBox="1"/>
          <p:nvPr/>
        </p:nvSpPr>
        <p:spPr>
          <a:xfrm>
            <a:off x="5447704" y="2201014"/>
            <a:ext cx="1462175" cy="202364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700" b="0" i="0" u="none" strike="noStrike" kern="1200" cap="none" spc="0" normalizeH="0" baseline="0" noProof="0" dirty="0">
                <a:ln>
                  <a:noFill/>
                </a:ln>
                <a:solidFill>
                  <a:srgbClr val="FE5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authenticates,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700" b="0" i="0" u="none" strike="noStrike" kern="1200" cap="none" spc="0" normalizeH="0" baseline="0" noProof="0" dirty="0">
                <a:ln>
                  <a:noFill/>
                </a:ln>
                <a:solidFill>
                  <a:srgbClr val="FE5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112A61C-9A86-4881-B69C-93B2DBE166A2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4957828" y="2492892"/>
            <a:ext cx="1580628" cy="2472"/>
          </a:xfrm>
          <a:prstGeom prst="straightConnector1">
            <a:avLst/>
          </a:prstGeom>
          <a:ln>
            <a:solidFill>
              <a:srgbClr val="FE5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1FF450D-9F28-45CF-B000-C6E4D2E1CB52}"/>
              </a:ext>
            </a:extLst>
          </p:cNvPr>
          <p:cNvSpPr txBox="1"/>
          <p:nvPr/>
        </p:nvSpPr>
        <p:spPr>
          <a:xfrm>
            <a:off x="8102621" y="3024107"/>
            <a:ext cx="1462175" cy="202364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700" b="0" i="0" u="none" strike="noStrike" kern="1200" cap="none" spc="0" normalizeH="0" baseline="0" noProof="0" dirty="0">
                <a:ln>
                  <a:noFill/>
                </a:ln>
                <a:solidFill>
                  <a:srgbClr val="FE5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authenticates,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700" b="0" i="0" u="none" strike="noStrike" kern="1200" cap="none" spc="0" normalizeH="0" baseline="0" noProof="0" dirty="0">
                <a:ln>
                  <a:noFill/>
                </a:ln>
                <a:solidFill>
                  <a:srgbClr val="FE5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A393184-DFCA-4AA2-8040-4A4E16A9DEFA}"/>
              </a:ext>
            </a:extLst>
          </p:cNvPr>
          <p:cNvSpPr txBox="1"/>
          <p:nvPr/>
        </p:nvSpPr>
        <p:spPr>
          <a:xfrm>
            <a:off x="7747714" y="3591574"/>
            <a:ext cx="742910" cy="380403"/>
          </a:xfrm>
          <a:prstGeom prst="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calls with user, app context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2CF5B0-11FD-4F7D-8534-BAD49771D58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037" y="1710834"/>
            <a:ext cx="400666" cy="400666"/>
          </a:xfrm>
          <a:prstGeom prst="rect">
            <a:avLst/>
          </a:prstGeom>
        </p:spPr>
      </p:pic>
      <p:sp>
        <p:nvSpPr>
          <p:cNvPr id="55" name="Title 1">
            <a:extLst>
              <a:ext uri="{FF2B5EF4-FFF2-40B4-BE49-F238E27FC236}">
                <a16:creationId xmlns:a16="http://schemas.microsoft.com/office/drawing/2014/main" id="{66BA5F10-5682-4D64-84DB-565A2A1915DB}"/>
              </a:ext>
            </a:extLst>
          </p:cNvPr>
          <p:cNvSpPr txBox="1">
            <a:spLocks/>
          </p:cNvSpPr>
          <p:nvPr/>
        </p:nvSpPr>
        <p:spPr>
          <a:xfrm>
            <a:off x="3807779" y="418685"/>
            <a:ext cx="3918124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000" dirty="0">
                <a:solidFill>
                  <a:schemeClr val="bg1">
                    <a:lumMod val="65000"/>
                  </a:schemeClr>
                </a:solidFill>
              </a:rPr>
              <a:t>Setup using Azure API Management</a:t>
            </a:r>
          </a:p>
        </p:txBody>
      </p:sp>
    </p:spTree>
    <p:extLst>
      <p:ext uri="{BB962C8B-B14F-4D97-AF65-F5344CB8AC3E}">
        <p14:creationId xmlns:p14="http://schemas.microsoft.com/office/powerpoint/2010/main" val="126688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781</Words>
  <Application>Microsoft Office PowerPoint</Application>
  <PresentationFormat>Widescreen</PresentationFormat>
  <Paragraphs>186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API Management</vt:lpstr>
      <vt:lpstr>Scenario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Sujay Athavale</dc:creator>
  <cp:lastModifiedBy>Sujay Athavale</cp:lastModifiedBy>
  <cp:revision>28</cp:revision>
  <dcterms:created xsi:type="dcterms:W3CDTF">2018-04-29T07:37:16Z</dcterms:created>
  <dcterms:modified xsi:type="dcterms:W3CDTF">2018-04-29T08:37:16Z</dcterms:modified>
</cp:coreProperties>
</file>