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5" r:id="rId4"/>
    <p:sldId id="268" r:id="rId5"/>
    <p:sldId id="280" r:id="rId6"/>
    <p:sldId id="281" r:id="rId7"/>
    <p:sldId id="271" r:id="rId8"/>
    <p:sldId id="266" r:id="rId9"/>
    <p:sldId id="282" r:id="rId10"/>
    <p:sldId id="28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95"/>
    <p:restoredTop sz="96327"/>
  </p:normalViewPr>
  <p:slideViewPr>
    <p:cSldViewPr snapToGrid="0">
      <p:cViewPr varScale="1">
        <p:scale>
          <a:sx n="144" d="100"/>
          <a:sy n="144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9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9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7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3234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25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7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95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7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3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0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4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9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2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7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8D4E55-3188-DF40-B1B4-6FBD72E5EC32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DECDA-5DE8-934F-8D1D-37764EF58D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5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mimiciii/1.4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15FB-C6DA-BBF1-85D5-A9C0233D0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MIMIC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CCDAA-7262-E29E-C6F1-672B84C57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Sujay Gopinathan (sg59258)</a:t>
            </a:r>
          </a:p>
        </p:txBody>
      </p:sp>
    </p:spTree>
    <p:extLst>
      <p:ext uri="{BB962C8B-B14F-4D97-AF65-F5344CB8AC3E}">
        <p14:creationId xmlns:p14="http://schemas.microsoft.com/office/powerpoint/2010/main" val="1085957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AD2E-74BB-60C1-B372-A47EA5A79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MedSpacy</a:t>
            </a:r>
            <a:r>
              <a:rPr lang="en-US" dirty="0"/>
              <a:t>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BA505-C780-0D12-E9A2-734A2855CE6E}"/>
              </a:ext>
            </a:extLst>
          </p:cNvPr>
          <p:cNvSpPr txBox="1"/>
          <p:nvPr/>
        </p:nvSpPr>
        <p:spPr>
          <a:xfrm>
            <a:off x="931817" y="1690688"/>
            <a:ext cx="85692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Install </a:t>
            </a:r>
            <a:r>
              <a:rPr lang="en-US" dirty="0" err="1"/>
              <a:t>medspacy</a:t>
            </a:r>
            <a:r>
              <a:rPr lang="en-US" dirty="0"/>
              <a:t> and load the model.</a:t>
            </a:r>
          </a:p>
          <a:p>
            <a:pPr marL="342900" indent="-342900">
              <a:buAutoNum type="arabicPeriod"/>
            </a:pPr>
            <a:r>
              <a:rPr lang="en-US" dirty="0"/>
              <a:t>Read </a:t>
            </a:r>
            <a:r>
              <a:rPr lang="en-US" dirty="0" err="1"/>
              <a:t>disease_notes.csv</a:t>
            </a:r>
            <a:r>
              <a:rPr lang="en-US" dirty="0"/>
              <a:t> after pre-processing</a:t>
            </a:r>
          </a:p>
          <a:p>
            <a:pPr marL="342900" indent="-342900">
              <a:buAutoNum type="arabicPeriod"/>
            </a:pPr>
            <a:r>
              <a:rPr lang="en-US" dirty="0"/>
              <a:t>Display the pipes in the pipeline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Add target rules to the </a:t>
            </a:r>
            <a:r>
              <a:rPr lang="en-US" dirty="0" err="1"/>
              <a:t>medspacy_target_matcher</a:t>
            </a:r>
            <a:r>
              <a:rPr lang="en-US" dirty="0"/>
              <a:t> pipe</a:t>
            </a:r>
          </a:p>
          <a:p>
            <a:pPr marL="342900" indent="-342900">
              <a:buAutoNum type="arabicPeriod"/>
            </a:pPr>
            <a:r>
              <a:rPr lang="en-US" dirty="0"/>
              <a:t>Visualize the entities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81DE243-BE15-79F5-6B0B-A177149A1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73" y="2656245"/>
            <a:ext cx="6781800" cy="1435100"/>
          </a:xfrm>
          <a:prstGeom prst="rect">
            <a:avLst/>
          </a:prstGeom>
        </p:spPr>
      </p:pic>
      <p:pic>
        <p:nvPicPr>
          <p:cNvPr id="8" name="Picture 7" descr="A black background with colorful text&#10;&#10;Description automatically generated with medium confidence">
            <a:extLst>
              <a:ext uri="{FF2B5EF4-FFF2-40B4-BE49-F238E27FC236}">
                <a16:creationId xmlns:a16="http://schemas.microsoft.com/office/drawing/2014/main" id="{FF7683D1-288C-4D6C-4EA3-7AE3F031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73" y="4857122"/>
            <a:ext cx="8436376" cy="15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4831-7043-A15C-ACB0-E9E849D6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D7F3-0D2D-3619-82CE-E8F0371E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most common disease from the MIMIC-III database and do NLP on the notes with the ICD9 code corresponding to the disease. </a:t>
            </a:r>
          </a:p>
          <a:p>
            <a:r>
              <a:rPr lang="en-US" dirty="0"/>
              <a:t>Will use DIAGNOSES_ICD, NOTEEVENTS, D_ICD_DIAGNOSES from the MIMIC-III database </a:t>
            </a:r>
            <a:r>
              <a:rPr lang="en-US" dirty="0">
                <a:hlinkClick r:id="rId2"/>
              </a:rPr>
              <a:t>https://physionet.org/content/mimiciii/1.4/</a:t>
            </a:r>
            <a:endParaRPr lang="en-US" dirty="0"/>
          </a:p>
          <a:p>
            <a:r>
              <a:rPr lang="en-US" dirty="0"/>
              <a:t>Use Spacy, </a:t>
            </a:r>
            <a:r>
              <a:rPr lang="en-US" dirty="0" err="1"/>
              <a:t>SciSpacy</a:t>
            </a:r>
            <a:r>
              <a:rPr lang="en-US" dirty="0"/>
              <a:t>, Word2Vec, </a:t>
            </a:r>
            <a:r>
              <a:rPr lang="en-US" dirty="0" err="1"/>
              <a:t>tSNE</a:t>
            </a:r>
            <a:r>
              <a:rPr lang="en-US" dirty="0"/>
              <a:t> plots and </a:t>
            </a:r>
            <a:r>
              <a:rPr lang="en-US" dirty="0" err="1"/>
              <a:t>medSpacy</a:t>
            </a:r>
            <a:r>
              <a:rPr lang="en-US" dirty="0"/>
              <a:t> as NLP tools. </a:t>
            </a:r>
          </a:p>
        </p:txBody>
      </p:sp>
    </p:spTree>
    <p:extLst>
      <p:ext uri="{BB962C8B-B14F-4D97-AF65-F5344CB8AC3E}">
        <p14:creationId xmlns:p14="http://schemas.microsoft.com/office/powerpoint/2010/main" val="1035624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3BA6-59D4-2CA7-102D-5DE107B2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MIMIC-III 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99C73-5E5D-4556-87D7-8B794AB892EB}"/>
              </a:ext>
            </a:extLst>
          </p:cNvPr>
          <p:cNvSpPr txBox="1"/>
          <p:nvPr/>
        </p:nvSpPr>
        <p:spPr>
          <a:xfrm>
            <a:off x="838200" y="1690688"/>
            <a:ext cx="106220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Download the DIAGNOSES_ICD, NOTEEVENTS and D_ICD_DIAGNOSES csv files from the MIMIC-III database.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Read the csv files  using pandas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Find the most common disease identified by the ICD9_CODE from the DIAGNOSES_ICD file.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000000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ICD9_CODE = 4019 is the most common disease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Create a new csv (</a:t>
            </a:r>
            <a:r>
              <a:rPr lang="en-US" dirty="0" err="1">
                <a:solidFill>
                  <a:srgbClr val="000000"/>
                </a:solidFill>
              </a:rPr>
              <a:t>disease_notes.csv</a:t>
            </a:r>
            <a:r>
              <a:rPr lang="en-US" dirty="0">
                <a:solidFill>
                  <a:srgbClr val="000000"/>
                </a:solidFill>
              </a:rPr>
              <a:t>) for all notes of patients with ICD9 code as 4019.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D7C9B89-42DD-6E91-8063-6BC95D215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963" y="2988486"/>
            <a:ext cx="3556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2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CEB7-B384-6636-C4E9-2001CB06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3D7E0-4644-1303-AF1D-A72471B6B662}"/>
              </a:ext>
            </a:extLst>
          </p:cNvPr>
          <p:cNvSpPr txBox="1"/>
          <p:nvPr/>
        </p:nvSpPr>
        <p:spPr>
          <a:xfrm>
            <a:off x="975360" y="1759131"/>
            <a:ext cx="10378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Read the </a:t>
            </a:r>
            <a:r>
              <a:rPr lang="en-US" dirty="0" err="1"/>
              <a:t>disease_notes.csv</a:t>
            </a:r>
            <a:r>
              <a:rPr lang="en-US" dirty="0"/>
              <a:t> file, preprocess the data and then load into the model using Spacy.</a:t>
            </a:r>
          </a:p>
          <a:p>
            <a:pPr marL="342900" indent="-342900">
              <a:buAutoNum type="arabicPeriod"/>
            </a:pPr>
            <a:r>
              <a:rPr lang="en-US" dirty="0"/>
              <a:t>Print out the lines from each note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Print out the tokens  and NER’s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FBEFB-6C11-D7B2-DF18-50BE16863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43" y="2679873"/>
            <a:ext cx="9891224" cy="925649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B2358197-425F-D070-A19C-BD3747F64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59" y="4021288"/>
            <a:ext cx="2383790" cy="211206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23DD2D5-6830-9FF6-AEE1-19C4CB4E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263" y="3997184"/>
            <a:ext cx="2987040" cy="216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7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A2E1-1D68-C1B4-C4E9-D03EBD8E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Spacy Entity Visualization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3CD466-2FC7-6F78-0AB6-2AD201BD3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194" y="1982016"/>
            <a:ext cx="9633695" cy="289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3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DDD9-465D-4C13-437D-EFF57CEA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5634"/>
          </a:xfrm>
        </p:spPr>
        <p:txBody>
          <a:bodyPr/>
          <a:lstStyle/>
          <a:p>
            <a:r>
              <a:rPr lang="en-US" dirty="0" err="1"/>
              <a:t>SciSpacy</a:t>
            </a:r>
            <a:r>
              <a:rPr lang="en-US" dirty="0"/>
              <a:t>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DDBEB-DB0D-C8B5-D076-E0C60B41C112}"/>
              </a:ext>
            </a:extLst>
          </p:cNvPr>
          <p:cNvSpPr txBox="1"/>
          <p:nvPr/>
        </p:nvSpPr>
        <p:spPr>
          <a:xfrm>
            <a:off x="838200" y="1532709"/>
            <a:ext cx="100475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Do the same exercise as Spacy with an untrained model (</a:t>
            </a:r>
            <a:r>
              <a:rPr lang="en-US" dirty="0" err="1"/>
              <a:t>en_core_sci_md</a:t>
            </a:r>
            <a:r>
              <a:rPr lang="en-US" dirty="0"/>
              <a:t>) and visualize the named entities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 </a:t>
            </a:r>
            <a:r>
              <a:rPr lang="en-US" dirty="0" err="1"/>
              <a:t>SciSpacy</a:t>
            </a:r>
            <a:r>
              <a:rPr lang="en-US" dirty="0"/>
              <a:t> is able to do much better than Spacy</a:t>
            </a:r>
          </a:p>
          <a:p>
            <a:pPr marL="342900" indent="-342900">
              <a:buAutoNum type="arabicPeriod"/>
            </a:pPr>
            <a:r>
              <a:rPr lang="en-US" dirty="0"/>
              <a:t>Use NER model (en_ner_bc5cdr_md) to identify diseases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F7808088-1868-E153-5DBD-40F34989C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2418384"/>
            <a:ext cx="9039498" cy="1452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A7F5F-EEDE-0C2F-EFFF-5A28C1A25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397" y="4860978"/>
            <a:ext cx="9249120" cy="92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2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0AB0-E11E-7B57-F63D-8A6814DEA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Word2Vec Assignment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8CC8A-F390-71A6-92E4-9E2EBF3CE98C}"/>
              </a:ext>
            </a:extLst>
          </p:cNvPr>
          <p:cNvSpPr txBox="1"/>
          <p:nvPr/>
        </p:nvSpPr>
        <p:spPr>
          <a:xfrm>
            <a:off x="975360" y="1576251"/>
            <a:ext cx="972747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the CORE untrained model and read the </a:t>
            </a:r>
            <a:r>
              <a:rPr lang="en-US" dirty="0" err="1"/>
              <a:t>disease_notes.csv</a:t>
            </a:r>
            <a:r>
              <a:rPr lang="en-US" dirty="0"/>
              <a:t> file</a:t>
            </a:r>
          </a:p>
          <a:p>
            <a:pPr marL="342900" indent="-342900">
              <a:buAutoNum type="arabicPeriod"/>
            </a:pPr>
            <a:r>
              <a:rPr lang="en-US" dirty="0"/>
              <a:t>Build the corpus </a:t>
            </a:r>
          </a:p>
          <a:p>
            <a:pPr marL="342900" indent="-342900">
              <a:buAutoNum type="arabicPeriod"/>
            </a:pPr>
            <a:r>
              <a:rPr lang="en-US" dirty="0"/>
              <a:t>Create the word2vec embeddings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30FCB9-0E32-E131-E6FD-DA813E13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97" y="2568072"/>
            <a:ext cx="42799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22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8FFD9-349D-E5FC-1B1A-B28975038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Plot for untrained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EB24B-A019-58B0-0CE1-D6E59D911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479" y="1545689"/>
            <a:ext cx="5032673" cy="4646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E28F30-DEEE-36BC-2B8C-1E91303DEA48}"/>
              </a:ext>
            </a:extLst>
          </p:cNvPr>
          <p:cNvSpPr txBox="1"/>
          <p:nvPr/>
        </p:nvSpPr>
        <p:spPr>
          <a:xfrm>
            <a:off x="6601097" y="1942011"/>
            <a:ext cx="420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For untrained model, the </a:t>
            </a:r>
            <a:r>
              <a:rPr lang="en-US" dirty="0" err="1"/>
              <a:t>tSNE</a:t>
            </a:r>
            <a:r>
              <a:rPr lang="en-US" dirty="0"/>
              <a:t> plot is very noisy. </a:t>
            </a:r>
          </a:p>
        </p:txBody>
      </p:sp>
    </p:spTree>
    <p:extLst>
      <p:ext uri="{BB962C8B-B14F-4D97-AF65-F5344CB8AC3E}">
        <p14:creationId xmlns:p14="http://schemas.microsoft.com/office/powerpoint/2010/main" val="1824045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01C6-E48C-9D69-572F-0D2280E60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plot using a pre-trained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4F70F2-D0C3-E814-0F53-96A02D66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53" y="1434152"/>
            <a:ext cx="5179099" cy="5059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597AA-00C8-2230-4251-C0012BBF953B}"/>
              </a:ext>
            </a:extLst>
          </p:cNvPr>
          <p:cNvSpPr txBox="1"/>
          <p:nvPr/>
        </p:nvSpPr>
        <p:spPr>
          <a:xfrm>
            <a:off x="6566263" y="1992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For pretrained model, the plot is much better.  </a:t>
            </a:r>
          </a:p>
        </p:txBody>
      </p:sp>
    </p:spTree>
    <p:extLst>
      <p:ext uri="{BB962C8B-B14F-4D97-AF65-F5344CB8AC3E}">
        <p14:creationId xmlns:p14="http://schemas.microsoft.com/office/powerpoint/2010/main" val="500792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{BE5F8866-9803-104A-91C9-225960E8558B}tf10001062</Template>
  <TotalTime>1269</TotalTime>
  <Words>343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MIMIC NLP</vt:lpstr>
      <vt:lpstr>User Story</vt:lpstr>
      <vt:lpstr>Read the MIMIC-III files</vt:lpstr>
      <vt:lpstr>Spacy Assignment</vt:lpstr>
      <vt:lpstr>Spacy Entity Visualization</vt:lpstr>
      <vt:lpstr>SciSpacy Assignment</vt:lpstr>
      <vt:lpstr>Word2Vec Assignment</vt:lpstr>
      <vt:lpstr>tSNE Plot for untrained model</vt:lpstr>
      <vt:lpstr>tSNE plot using a pre-trained model</vt:lpstr>
      <vt:lpstr>MedSpacy 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SQL</dc:title>
  <dc:creator>Sujay Gopinathan</dc:creator>
  <cp:lastModifiedBy>Sujay Gopinathan</cp:lastModifiedBy>
  <cp:revision>21</cp:revision>
  <dcterms:created xsi:type="dcterms:W3CDTF">2025-02-06T04:26:05Z</dcterms:created>
  <dcterms:modified xsi:type="dcterms:W3CDTF">2025-02-17T16:18:07Z</dcterms:modified>
</cp:coreProperties>
</file>