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266640" y="1855080"/>
            <a:ext cx="5444640" cy="434376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266640" y="1855080"/>
            <a:ext cx="5444640" cy="434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266640" y="1855080"/>
            <a:ext cx="5444640" cy="434376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266640" y="1855080"/>
            <a:ext cx="5444640" cy="434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266640" y="1855080"/>
            <a:ext cx="5444640" cy="4343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266640" y="1855080"/>
            <a:ext cx="5444640" cy="434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8/28/16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5AF336-623C-4951-A786-1022175FE1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42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09-06-2016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Investment Case Study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83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foliofn/rateDetail.acti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391400" y="344520"/>
            <a:ext cx="9143640" cy="3193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STATISTICS CASE STUDY
SUBMISSION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40" y="4793760"/>
            <a:ext cx="6138360" cy="153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IN" sz="1200" dirty="0"/>
              <a:t>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Group Name: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SuHaNiSh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Sujay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DSa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(DDA1610008)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Harshit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Rai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DDA1610117)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Nithin Raghuveer (DDA1610258)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Shyam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Kumar V N (DDA1610248)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Multivariate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" name="Content Placeholder 6"/>
          <p:cNvPicPr/>
          <p:nvPr/>
        </p:nvPicPr>
        <p:blipFill>
          <a:blip r:embed="rId2"/>
          <a:stretch/>
        </p:blipFill>
        <p:spPr>
          <a:xfrm>
            <a:off x="1136520" y="1496160"/>
            <a:ext cx="10012680" cy="494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Multivariate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7" name="Content Placeholder 3"/>
          <p:cNvPicPr/>
          <p:nvPr/>
        </p:nvPicPr>
        <p:blipFill>
          <a:blip r:embed="rId2"/>
          <a:stretch/>
        </p:blipFill>
        <p:spPr>
          <a:xfrm>
            <a:off x="1136520" y="1496160"/>
            <a:ext cx="10147680" cy="484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Multivariate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9" name="Content Placeholder 4"/>
          <p:cNvPicPr/>
          <p:nvPr/>
        </p:nvPicPr>
        <p:blipFill>
          <a:blip r:embed="rId2"/>
          <a:stretch/>
        </p:blipFill>
        <p:spPr>
          <a:xfrm>
            <a:off x="1136520" y="1496160"/>
            <a:ext cx="10033560" cy="485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Multivariate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1" name="Content Placeholder 3"/>
          <p:cNvPicPr/>
          <p:nvPr/>
        </p:nvPicPr>
        <p:blipFill>
          <a:blip r:embed="rId2"/>
          <a:stretch/>
        </p:blipFill>
        <p:spPr>
          <a:xfrm>
            <a:off x="1136520" y="1600200"/>
            <a:ext cx="9835920" cy="46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05000" y="1496160"/>
            <a:ext cx="11168280" cy="50001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 of the Hypothesis Test done on the mean values of the continuous driver variables for two levels of</a:t>
            </a:r>
            <a:r>
              <a:rPr lang="en-US" sz="18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loan_status_1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-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at 95% confidence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level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 Amount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means are the same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varying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 = -17.753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 2.2 e-16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calculated t statistic does not lie within the expected interval and p&lt;0.05, hence the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 is rejected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the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 in group means of loan amounts for default and current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loan amounts are different for default and current loan categories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Debt to Income Ratio(DTI)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dti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the same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dti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not the same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 = -4.0768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 4.823e-05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calculated t statistic does not lie within the expected interval and p&lt;0.05, hence the null hypothesis is rejected. 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the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 in group means of debt to income ratio for default and current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debt to income ratios are different for default and current loan categories.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332360" y="353477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05000" y="1496160"/>
            <a:ext cx="11168280" cy="470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Annual Income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annual_inc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the same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annual_inc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not the same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 = -10.773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 2.2e-16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calculated t statistic does not lie within the expected interval and p&lt;0.05,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hence the null hypothesis is rejected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the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 in group means of annual incomes for default and current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annual incomes are different for default and current loan categories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Funded Amount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funded_amt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the same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funded_amt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varying for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current_new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levels of loan_status_1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t= -17.936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 2.2 e-16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Insight: The calculated t statistic does not lie within the expected interval and p&lt;0.05,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hence the null hypothesis is rejected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the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 in group means of funded amounts for default and current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funded amounts are different for default and current loan categories.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332360" y="326182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05000" y="1496159"/>
            <a:ext cx="11168280" cy="50547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 of the Hypothesis Test done on the mean values of the continuous driver variables for two levels of </a:t>
            </a:r>
            <a:r>
              <a:rPr lang="en-US" sz="1800" b="1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- high and low at 95% confidence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level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Annual Income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annual_inc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annual_inc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not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t=11.212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 2.2e-16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calculated t statistic does not lie within the expected interval and p&lt;0.05,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hence the null hypothesis is rejected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difference in group means of annual incomes for high and low interest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annual incomes are different for high and low interest loan categories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Debt to Income(DTI) Ratio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dti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dti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not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t=4.7989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p=1.736e-06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calculated t statistic does not lie within the expected interval and p&lt;0.05,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hence the null hypothesis is rejected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difference in group means of debt to income ratio for high and low interest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debt to income ratio are different for high and low interest loan categories.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332360" y="339829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05000" y="1496160"/>
            <a:ext cx="11168280" cy="470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 Amount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not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t=27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p=2.2e-16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calculated t statistic does not lie within the expected interval and p&lt;0.05,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hence the null hypothesis is rejected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difference in group means of loan amounts for high and low interest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loan amounts are different for high and low interest loan categories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Funded Amount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Null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funded_amt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Alternate hypothesis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funded_amt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group means are not the same for high and low levels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int_rate_grp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statistic: t=27.082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value corresponding to the test statistic: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p=2.2e-16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Insight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The calculated t statistic does not lie within the expected interval and p&lt;0.05,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hence the null hypothesis is rejected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means that </a:t>
            </a:r>
            <a:r>
              <a:rPr lang="en-US" sz="1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difference in group means of funded amounts for high and low interest loans is statistically significant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The average funded amounts are different for high and low interest loan categories.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232054" y="326182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400" dirty="0"/>
              <a:t>Conclusions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8439150" y="1825625"/>
            <a:ext cx="291465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Mid level employees have shown least tendency to default. This group however had the least amount of total funding. </a:t>
            </a:r>
            <a:r>
              <a:rPr lang="en-US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Business could probably benefit from trying to target this group.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Junior level employees on  the other hand, have shown the most tendency to default; </a:t>
            </a:r>
            <a:r>
              <a:rPr lang="en-US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 collaterals may be considered before disbursing loans.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352550"/>
            <a:ext cx="72675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400" dirty="0"/>
              <a:t>Conclusions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9086850" y="1825625"/>
            <a:ext cx="226695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Loans availed for Debt consolidation , “Other” and Credit Card purposes contributed to over 50% of defaults.  It was also noticed that all open loans availed for Educational purposes were defaults.</a:t>
            </a:r>
          </a:p>
          <a:p>
            <a:pPr marL="0" indent="0">
              <a:buNone/>
            </a:pPr>
            <a:r>
              <a:rPr lang="en-US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Business could benefit by exercising caution when disbursing loans for these purposes.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9" y="1825625"/>
            <a:ext cx="7677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 consumer finance company is looking towards a statistics-based solution  to assess risks associated with approving a loan application. The likeliness of the applicant to stay committed to repay a loan leads to two scenarios from the company’s perspective: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If the applicant is likely to repay the loan, then not approving the loan to the person results in a loss of business to the company.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If the applicant is not likely to repay the loan i.e. default, then approving the loan to the person results in a financial loss to the company.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profile/Business understanding: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This company is the largest online credit marketplace, facilitating personal loans, business loans, and financing for elective medical procedures. Borrowers can easily access lower interest rate loans through a fast online interface. Investors provide the capital to enable many of the loans in exchange for earning interest.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 dataset made out of prior loans disbursed and their repayment status is provided by the company. They have narrowed down the attributes relevant for analysis as ten driver variables.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The objective of the analysis is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to understand the driving factors behind loan default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so that the company can utilize this knowledge for portfolio and risk assessment.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400" dirty="0"/>
              <a:t>Conclusions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9086850" y="1825625"/>
            <a:ext cx="226695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Loans of Grade B , C , D and E are the largest contributors to defaults.</a:t>
            </a:r>
          </a:p>
          <a:p>
            <a:pPr marL="0" indent="0">
              <a:buNone/>
            </a:pPr>
            <a:r>
              <a:rPr lang="en-US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Caution/Collaterals recommended while considering these applicants. </a:t>
            </a: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412"/>
            <a:ext cx="7696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0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400" dirty="0"/>
              <a:t>Conclusions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9086850" y="1825625"/>
            <a:ext cx="226695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Most defaults occurred when the annual income of applicants was between 30K – 60 K.</a:t>
            </a:r>
          </a:p>
          <a:p>
            <a:pPr marL="0" indent="0">
              <a:buNone/>
            </a:pPr>
            <a:r>
              <a:rPr lang="en-US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Caution/Collaterals recommended while considering these applicants.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60" y="1534319"/>
            <a:ext cx="71913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2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400" dirty="0"/>
              <a:t>Conclusions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9086850" y="1825625"/>
            <a:ext cx="226695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Almost 75 % of those defaulting on their loans resided in rented or mortgaged homes.</a:t>
            </a:r>
          </a:p>
          <a:p>
            <a:pPr marL="0" indent="0">
              <a:buNone/>
            </a:pPr>
            <a:r>
              <a:rPr lang="en-US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Caution/Collaterals recommended while considering these applicants. 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" y="1690688"/>
            <a:ext cx="8010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Solution Methodology</a:t>
            </a: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1960" y="3004920"/>
            <a:ext cx="2677320" cy="101736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EDA: Perform Univariate Analysis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1. Perform missing value treatment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2. Plot Distributions for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3. Find normality of distributions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4. Obtain summary statistics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65760" y="1645920"/>
            <a:ext cx="1698480" cy="835560"/>
          </a:xfrm>
          <a:prstGeom prst="ellipse">
            <a:avLst/>
          </a:prstGeom>
          <a:solidFill>
            <a:srgbClr val="00CC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72840" y="1886040"/>
            <a:ext cx="1195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21960" y="4480560"/>
            <a:ext cx="2677320" cy="100512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EDA: Perform Multivariate Analysis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1. Plot Distributions against loan status and interest rate groups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2. Obtain summary statistics for sub groups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1960" y="5854680"/>
            <a:ext cx="2677320" cy="100224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Outlier Treatment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1.  Perform IQR treatment over annual income.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2.  Find out statistics with and without outliers 3. Remove outliers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393720" y="2074320"/>
            <a:ext cx="2677320" cy="77328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Extract subset without outliers.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Also retain only driver variables in the subset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3291840" y="3570120"/>
            <a:ext cx="2694960" cy="81864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Perform graphical analysis of the subset in tableau and 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3291840" y="4982040"/>
            <a:ext cx="2677320" cy="68688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Derive Hypothesis w.r.t. loan_status and int_rate_group.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3291840" y="6129000"/>
            <a:ext cx="2677320" cy="54576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Derive additional insights from graphs obtained in R and Tableau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6695640" y="1554480"/>
            <a:ext cx="2173680" cy="98892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Formulate null and alternate hypothesis based on insights derived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6589800" y="2926080"/>
            <a:ext cx="2188080" cy="113904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Select confidence levels and the suitable statistical tests to carry out on the samples obtained. 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6672600" y="4529160"/>
            <a:ext cx="2173680" cy="77328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Perform hypothesis testing for mean based on loan status group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672600" y="5669280"/>
            <a:ext cx="2173680" cy="100152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Perform hypothesis testing for mean based on interest rate group as well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9418320" y="1592280"/>
            <a:ext cx="2653920" cy="54576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Evaluate hypothesis w.r.t to the results of the testing. 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6"/>
          <p:cNvSpPr/>
          <p:nvPr/>
        </p:nvSpPr>
        <p:spPr>
          <a:xfrm>
            <a:off x="9418320" y="3201480"/>
            <a:ext cx="2694960" cy="31752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Peer Review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7"/>
          <p:cNvSpPr/>
          <p:nvPr/>
        </p:nvSpPr>
        <p:spPr>
          <a:xfrm>
            <a:off x="9418320" y="4572000"/>
            <a:ext cx="2677320" cy="31752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Document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8"/>
          <p:cNvSpPr/>
          <p:nvPr/>
        </p:nvSpPr>
        <p:spPr>
          <a:xfrm>
            <a:off x="9913320" y="5669280"/>
            <a:ext cx="1698480" cy="835560"/>
          </a:xfrm>
          <a:prstGeom prst="ellipse">
            <a:avLst/>
          </a:prstGeom>
          <a:solidFill>
            <a:srgbClr val="00CC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9"/>
          <p:cNvSpPr/>
          <p:nvPr/>
        </p:nvSpPr>
        <p:spPr>
          <a:xfrm>
            <a:off x="10028160" y="5677920"/>
            <a:ext cx="1195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0"/>
          <p:cNvSpPr/>
          <p:nvPr/>
        </p:nvSpPr>
        <p:spPr>
          <a:xfrm>
            <a:off x="1344600" y="2286000"/>
            <a:ext cx="15840" cy="71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1"/>
          <p:cNvSpPr/>
          <p:nvPr/>
        </p:nvSpPr>
        <p:spPr>
          <a:xfrm>
            <a:off x="1361160" y="4023360"/>
            <a:ext cx="3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2"/>
          <p:cNvSpPr/>
          <p:nvPr/>
        </p:nvSpPr>
        <p:spPr>
          <a:xfrm flipH="1">
            <a:off x="1269720" y="5254920"/>
            <a:ext cx="612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3"/>
          <p:cNvSpPr/>
          <p:nvPr/>
        </p:nvSpPr>
        <p:spPr>
          <a:xfrm>
            <a:off x="4571640" y="2420280"/>
            <a:ext cx="360" cy="114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4"/>
          <p:cNvSpPr/>
          <p:nvPr/>
        </p:nvSpPr>
        <p:spPr>
          <a:xfrm flipH="1">
            <a:off x="4639320" y="4341240"/>
            <a:ext cx="23040" cy="59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5"/>
          <p:cNvSpPr/>
          <p:nvPr/>
        </p:nvSpPr>
        <p:spPr>
          <a:xfrm>
            <a:off x="4617001" y="5668560"/>
            <a:ext cx="45719" cy="46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6"/>
          <p:cNvSpPr/>
          <p:nvPr/>
        </p:nvSpPr>
        <p:spPr>
          <a:xfrm flipH="1">
            <a:off x="7733520" y="2603160"/>
            <a:ext cx="37800" cy="32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7"/>
          <p:cNvSpPr/>
          <p:nvPr/>
        </p:nvSpPr>
        <p:spPr>
          <a:xfrm flipH="1">
            <a:off x="7759080" y="4114800"/>
            <a:ext cx="14400" cy="41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8"/>
          <p:cNvSpPr/>
          <p:nvPr/>
        </p:nvSpPr>
        <p:spPr>
          <a:xfrm>
            <a:off x="7759800" y="5303520"/>
            <a:ext cx="36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9"/>
          <p:cNvSpPr/>
          <p:nvPr/>
        </p:nvSpPr>
        <p:spPr>
          <a:xfrm>
            <a:off x="10745640" y="2103120"/>
            <a:ext cx="19800" cy="109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0"/>
          <p:cNvSpPr/>
          <p:nvPr/>
        </p:nvSpPr>
        <p:spPr>
          <a:xfrm flipH="1">
            <a:off x="10756800" y="3520080"/>
            <a:ext cx="7920" cy="105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1"/>
          <p:cNvSpPr/>
          <p:nvPr/>
        </p:nvSpPr>
        <p:spPr>
          <a:xfrm>
            <a:off x="10757520" y="4890600"/>
            <a:ext cx="4680" cy="77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9999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5"/>
          <p:cNvSpPr/>
          <p:nvPr/>
        </p:nvSpPr>
        <p:spPr>
          <a:xfrm flipH="1" flipV="1">
            <a:off x="2910600" y="2377440"/>
            <a:ext cx="14400" cy="401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6"/>
          <p:cNvSpPr/>
          <p:nvPr/>
        </p:nvSpPr>
        <p:spPr>
          <a:xfrm>
            <a:off x="2902680" y="2377440"/>
            <a:ext cx="481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7"/>
          <p:cNvSpPr/>
          <p:nvPr/>
        </p:nvSpPr>
        <p:spPr>
          <a:xfrm>
            <a:off x="2700720" y="6391800"/>
            <a:ext cx="200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8"/>
          <p:cNvSpPr/>
          <p:nvPr/>
        </p:nvSpPr>
        <p:spPr>
          <a:xfrm flipV="1">
            <a:off x="6235920" y="1884600"/>
            <a:ext cx="9720" cy="451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9"/>
          <p:cNvSpPr/>
          <p:nvPr/>
        </p:nvSpPr>
        <p:spPr>
          <a:xfrm>
            <a:off x="6246720" y="1886040"/>
            <a:ext cx="481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0"/>
          <p:cNvSpPr/>
          <p:nvPr/>
        </p:nvSpPr>
        <p:spPr>
          <a:xfrm>
            <a:off x="6035040" y="6400800"/>
            <a:ext cx="200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1"/>
          <p:cNvSpPr/>
          <p:nvPr/>
        </p:nvSpPr>
        <p:spPr>
          <a:xfrm flipV="1">
            <a:off x="8991720" y="1884600"/>
            <a:ext cx="8280" cy="431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2"/>
          <p:cNvSpPr/>
          <p:nvPr/>
        </p:nvSpPr>
        <p:spPr>
          <a:xfrm>
            <a:off x="9000720" y="1886040"/>
            <a:ext cx="42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3"/>
          <p:cNvSpPr/>
          <p:nvPr/>
        </p:nvSpPr>
        <p:spPr>
          <a:xfrm>
            <a:off x="8789760" y="6203880"/>
            <a:ext cx="200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Missing Value and Outlier Treatment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Missing Value Treatment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 initial analysis of the driver variables, we identified the value “n/a” under the emp_len variable.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no of records having this value was 288.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Hence, we ignored these records from the analysis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Also, no missing values were found when the other driver variables were analysed.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Outlier treatment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 few outliers were detected on the upper range of Annual_inc. It was unclear if these were genuine outliers or not .  Also , they constituted less than 10 % of observations and were hence removed from the analysed data.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 outliers were detected in Loan amount and Funded amount. But as per business logic these were valid loan amounts and hence were not removed or imputed with alternate values.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2"/>
              </a:rPr>
              <a:t>https://www.lendingclub.com/foliofn/rateDetail.action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Univariate Analysis and Outlier Treatment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4120" y="1595160"/>
            <a:ext cx="11168280" cy="5117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Annual Income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1" name="Picture 9"/>
          <p:cNvPicPr/>
          <p:nvPr/>
        </p:nvPicPr>
        <p:blipFill>
          <a:blip r:embed="rId2"/>
          <a:stretch/>
        </p:blipFill>
        <p:spPr>
          <a:xfrm>
            <a:off x="384120" y="1985760"/>
            <a:ext cx="4241160" cy="4140000"/>
          </a:xfrm>
          <a:prstGeom prst="rect">
            <a:avLst/>
          </a:prstGeom>
          <a:ln>
            <a:noFill/>
          </a:ln>
        </p:spPr>
      </p:pic>
      <p:pic>
        <p:nvPicPr>
          <p:cNvPr id="172" name="Picture 10"/>
          <p:cNvPicPr/>
          <p:nvPr/>
        </p:nvPicPr>
        <p:blipFill>
          <a:blip r:embed="rId3"/>
          <a:stretch/>
        </p:blipFill>
        <p:spPr>
          <a:xfrm>
            <a:off x="4881600" y="1774440"/>
            <a:ext cx="3229200" cy="2281320"/>
          </a:xfrm>
          <a:prstGeom prst="rect">
            <a:avLst/>
          </a:prstGeom>
          <a:ln>
            <a:noFill/>
          </a:ln>
        </p:spPr>
      </p:pic>
      <p:pic>
        <p:nvPicPr>
          <p:cNvPr id="173" name="Picture 11"/>
          <p:cNvPicPr/>
          <p:nvPr/>
        </p:nvPicPr>
        <p:blipFill>
          <a:blip r:embed="rId4"/>
          <a:stretch/>
        </p:blipFill>
        <p:spPr>
          <a:xfrm>
            <a:off x="4881600" y="4056120"/>
            <a:ext cx="3229200" cy="2147400"/>
          </a:xfrm>
          <a:prstGeom prst="rect">
            <a:avLst/>
          </a:prstGeom>
          <a:ln>
            <a:noFill/>
          </a:ln>
        </p:spPr>
      </p:pic>
      <p:pic>
        <p:nvPicPr>
          <p:cNvPr id="174" name="Picture 12"/>
          <p:cNvPicPr/>
          <p:nvPr/>
        </p:nvPicPr>
        <p:blipFill>
          <a:blip r:embed="rId5"/>
          <a:stretch/>
        </p:blipFill>
        <p:spPr>
          <a:xfrm>
            <a:off x="8417520" y="1774440"/>
            <a:ext cx="3441240" cy="2427840"/>
          </a:xfrm>
          <a:prstGeom prst="rect">
            <a:avLst/>
          </a:prstGeom>
          <a:ln>
            <a:noFill/>
          </a:ln>
        </p:spPr>
      </p:pic>
      <p:pic>
        <p:nvPicPr>
          <p:cNvPr id="175" name="Picture 13"/>
          <p:cNvPicPr/>
          <p:nvPr/>
        </p:nvPicPr>
        <p:blipFill>
          <a:blip r:embed="rId6"/>
          <a:stretch/>
        </p:blipFill>
        <p:spPr>
          <a:xfrm>
            <a:off x="8604360" y="4302000"/>
            <a:ext cx="3067560" cy="18241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807120" y="6211800"/>
            <a:ext cx="1086480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Found 397 Values which were detected as Outliers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These records were ignored.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Univariate Analysis and Outlier Treatment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4120" y="159516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DTI, Loan Amount, Funded Amount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9" name="Picture 4"/>
          <p:cNvPicPr/>
          <p:nvPr/>
        </p:nvPicPr>
        <p:blipFill>
          <a:blip r:embed="rId2"/>
          <a:stretch/>
        </p:blipFill>
        <p:spPr>
          <a:xfrm>
            <a:off x="384120" y="2147760"/>
            <a:ext cx="4170960" cy="3587760"/>
          </a:xfrm>
          <a:prstGeom prst="rect">
            <a:avLst/>
          </a:prstGeom>
          <a:ln>
            <a:noFill/>
          </a:ln>
        </p:spPr>
      </p:pic>
      <p:pic>
        <p:nvPicPr>
          <p:cNvPr id="180" name="Picture 5"/>
          <p:cNvPicPr/>
          <p:nvPr/>
        </p:nvPicPr>
        <p:blipFill>
          <a:blip r:embed="rId3"/>
          <a:stretch/>
        </p:blipFill>
        <p:spPr>
          <a:xfrm>
            <a:off x="4344480" y="2147760"/>
            <a:ext cx="3996720" cy="3587760"/>
          </a:xfrm>
          <a:prstGeom prst="rect">
            <a:avLst/>
          </a:prstGeom>
          <a:ln>
            <a:noFill/>
          </a:ln>
        </p:spPr>
      </p:pic>
      <p:pic>
        <p:nvPicPr>
          <p:cNvPr id="181" name="Picture 6"/>
          <p:cNvPicPr/>
          <p:nvPr/>
        </p:nvPicPr>
        <p:blipFill>
          <a:blip r:embed="rId4"/>
          <a:stretch/>
        </p:blipFill>
        <p:spPr>
          <a:xfrm>
            <a:off x="8341560" y="2147760"/>
            <a:ext cx="3702240" cy="3587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8715600" y="6038280"/>
            <a:ext cx="295380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of the funded amount is below 20k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865760" y="6038280"/>
            <a:ext cx="295380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of the loan amount is below 20k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Univariate Analysis and Outlier Treatment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4120" y="1595160"/>
            <a:ext cx="11168280" cy="498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6" name="Picture 3"/>
          <p:cNvPicPr/>
          <p:nvPr/>
        </p:nvPicPr>
        <p:blipFill>
          <a:blip r:embed="rId2"/>
          <a:stretch/>
        </p:blipFill>
        <p:spPr>
          <a:xfrm>
            <a:off x="384120" y="1496160"/>
            <a:ext cx="3927600" cy="337860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3"/>
          <a:stretch/>
        </p:blipFill>
        <p:spPr>
          <a:xfrm>
            <a:off x="4312080" y="1496160"/>
            <a:ext cx="3762720" cy="3378600"/>
          </a:xfrm>
          <a:prstGeom prst="rect">
            <a:avLst/>
          </a:prstGeom>
          <a:ln>
            <a:noFill/>
          </a:ln>
        </p:spPr>
      </p:pic>
      <p:pic>
        <p:nvPicPr>
          <p:cNvPr id="188" name="Picture 9"/>
          <p:cNvPicPr/>
          <p:nvPr/>
        </p:nvPicPr>
        <p:blipFill>
          <a:blip r:embed="rId4"/>
          <a:stretch/>
        </p:blipFill>
        <p:spPr>
          <a:xfrm>
            <a:off x="8240400" y="1496160"/>
            <a:ext cx="3620160" cy="337860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8766720" y="5403240"/>
            <a:ext cx="293976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Loans in the Medium Interest Group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723560" y="5403240"/>
            <a:ext cx="293976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Loans are being defaulted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878040" y="5403240"/>
            <a:ext cx="293976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Junior Level Employees have the most number of loans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Univariate Analysis and Outlier Treatment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4120" y="1595160"/>
            <a:ext cx="11168280" cy="498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4" name="Picture 4"/>
          <p:cNvPicPr/>
          <p:nvPr/>
        </p:nvPicPr>
        <p:blipFill>
          <a:blip r:embed="rId2"/>
          <a:stretch/>
        </p:blipFill>
        <p:spPr>
          <a:xfrm>
            <a:off x="384120" y="1496160"/>
            <a:ext cx="3657600" cy="3378600"/>
          </a:xfrm>
          <a:prstGeom prst="rect">
            <a:avLst/>
          </a:prstGeom>
          <a:ln>
            <a:noFill/>
          </a:ln>
        </p:spPr>
      </p:pic>
      <p:pic>
        <p:nvPicPr>
          <p:cNvPr id="195" name="Picture 5"/>
          <p:cNvPicPr/>
          <p:nvPr/>
        </p:nvPicPr>
        <p:blipFill>
          <a:blip r:embed="rId3"/>
          <a:stretch/>
        </p:blipFill>
        <p:spPr>
          <a:xfrm>
            <a:off x="4042080" y="1496160"/>
            <a:ext cx="3885840" cy="337860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4367520" y="5392080"/>
            <a:ext cx="356004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Loans are given out to people in rented and mortgaged properties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709920" y="5392440"/>
            <a:ext cx="333180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Loan grades are between B and 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16"/>
          <p:cNvPicPr/>
          <p:nvPr/>
        </p:nvPicPr>
        <p:blipFill>
          <a:blip r:embed="rId4"/>
          <a:stretch/>
        </p:blipFill>
        <p:spPr>
          <a:xfrm>
            <a:off x="7928280" y="1496160"/>
            <a:ext cx="4114440" cy="3378600"/>
          </a:xfrm>
          <a:prstGeom prst="rect">
            <a:avLst/>
          </a:prstGeom>
          <a:ln>
            <a:noFill/>
          </a:ln>
        </p:spPr>
      </p:pic>
      <p:sp>
        <p:nvSpPr>
          <p:cNvPr id="199" name="CustomShape 5"/>
          <p:cNvSpPr/>
          <p:nvPr/>
        </p:nvSpPr>
        <p:spPr>
          <a:xfrm>
            <a:off x="8361360" y="5392080"/>
            <a:ext cx="354996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Loans are given out towards debt consolidation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178640" y="1054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Multivariate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785600" y="6211800"/>
            <a:ext cx="931356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between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Debt to Income ratio , Annual Income , Loan amount and Funded amount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Picture 2"/>
          <p:cNvPicPr/>
          <p:nvPr/>
        </p:nvPicPr>
        <p:blipFill>
          <a:blip r:embed="rId2"/>
          <a:stretch/>
        </p:blipFill>
        <p:spPr>
          <a:xfrm>
            <a:off x="659160" y="1423080"/>
            <a:ext cx="5554440" cy="432684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tretch/>
        </p:blipFill>
        <p:spPr>
          <a:xfrm>
            <a:off x="6213600" y="1423080"/>
            <a:ext cx="5631480" cy="432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1542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DejaVu Sans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Conclusions</vt:lpstr>
      <vt:lpstr> Conclusions</vt:lpstr>
      <vt:lpstr> Conclusions</vt:lpstr>
      <vt:lpstr> Conclusions</vt:lpstr>
      <vt:lpstr>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subject/>
  <dc:creator>Chiranjeev</dc:creator>
  <dc:description/>
  <cp:lastModifiedBy>Nithin Raghuveer</cp:lastModifiedBy>
  <cp:revision>50</cp:revision>
  <dcterms:created xsi:type="dcterms:W3CDTF">2016-06-09T08:16:28Z</dcterms:created>
  <dcterms:modified xsi:type="dcterms:W3CDTF">2016-08-28T15:41:06Z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