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16.wmf" ContentType="image/x-wmf"/>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18.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8"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9" name="" descr=""/>
          <p:cNvPicPr/>
          <p:nvPr/>
        </p:nvPicPr>
        <p:blipFill>
          <a:blip r:embed="rId2"/>
          <a:stretch/>
        </p:blipFill>
        <p:spPr>
          <a:xfrm>
            <a:off x="3602880" y="1604520"/>
            <a:ext cx="4985280" cy="3977280"/>
          </a:xfrm>
          <a:prstGeom prst="rect">
            <a:avLst/>
          </a:prstGeom>
          <a:ln>
            <a:noFill/>
          </a:ln>
        </p:spPr>
      </p:pic>
      <p:pic>
        <p:nvPicPr>
          <p:cNvPr id="40" name="" descr=""/>
          <p:cNvPicPr/>
          <p:nvPr/>
        </p:nvPicPr>
        <p:blipFill>
          <a:blip r:embed="rId3"/>
          <a:stretch/>
        </p:blipFill>
        <p:spPr>
          <a:xfrm>
            <a:off x="3602880" y="1604520"/>
            <a:ext cx="498528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6"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9"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80" name="" descr=""/>
          <p:cNvPicPr/>
          <p:nvPr/>
        </p:nvPicPr>
        <p:blipFill>
          <a:blip r:embed="rId2"/>
          <a:stretch/>
        </p:blipFill>
        <p:spPr>
          <a:xfrm>
            <a:off x="3602880" y="1604520"/>
            <a:ext cx="4985280" cy="3977280"/>
          </a:xfrm>
          <a:prstGeom prst="rect">
            <a:avLst/>
          </a:prstGeom>
          <a:ln>
            <a:noFill/>
          </a:ln>
        </p:spPr>
      </p:pic>
      <p:pic>
        <p:nvPicPr>
          <p:cNvPr id="81" name="" descr=""/>
          <p:cNvPicPr/>
          <p:nvPr/>
        </p:nvPicPr>
        <p:blipFill>
          <a:blip r:embed="rId3"/>
          <a:stretch/>
        </p:blipFill>
        <p:spPr>
          <a:xfrm>
            <a:off x="3602880" y="1604520"/>
            <a:ext cx="498528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0"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1"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9"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1"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2"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6"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7"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20"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121" name="" descr=""/>
          <p:cNvPicPr/>
          <p:nvPr/>
        </p:nvPicPr>
        <p:blipFill>
          <a:blip r:embed="rId2"/>
          <a:stretch/>
        </p:blipFill>
        <p:spPr>
          <a:xfrm>
            <a:off x="3602880" y="1604520"/>
            <a:ext cx="4985280" cy="3977280"/>
          </a:xfrm>
          <a:prstGeom prst="rect">
            <a:avLst/>
          </a:prstGeom>
          <a:ln>
            <a:noFill/>
          </a:ln>
        </p:spPr>
      </p:pic>
      <p:pic>
        <p:nvPicPr>
          <p:cNvPr id="122" name="" descr=""/>
          <p:cNvPicPr/>
          <p:nvPr/>
        </p:nvPicPr>
        <p:blipFill>
          <a:blip r:embed="rId3"/>
          <a:stretch/>
        </p:blipFill>
        <p:spPr>
          <a:xfrm>
            <a:off x="3602880" y="1604520"/>
            <a:ext cx="498528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6480" cy="379440"/>
          </a:xfrm>
          <a:prstGeom prst="rect">
            <a:avLst/>
          </a:prstGeom>
          <a:ln>
            <a:noFill/>
          </a:ln>
        </p:spPr>
      </p:pic>
      <p:pic>
        <p:nvPicPr>
          <p:cNvPr id="1" name="Picture 7" descr=""/>
          <p:cNvPicPr/>
          <p:nvPr/>
        </p:nvPicPr>
        <p:blipFill>
          <a:blip r:embed="rId3"/>
          <a:stretch/>
        </p:blipFill>
        <p:spPr>
          <a:xfrm>
            <a:off x="0" y="177840"/>
            <a:ext cx="1267920" cy="81468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3"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7/14/16</a:t>
            </a:r>
            <a:endParaRPr b="0" lang="en-US" sz="1400" spc="-1" strike="noStrike">
              <a:solidFill>
                <a:srgbClr val="000000"/>
              </a:solidFill>
              <a:uFill>
                <a:solidFill>
                  <a:srgbClr val="ffffff"/>
                </a:solidFill>
              </a:uFill>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p>
            <a:pPr algn="r">
              <a:lnSpc>
                <a:spcPct val="100000"/>
              </a:lnSpc>
            </a:pPr>
            <a:fld id="{D036FFC5-E347-4B20-8216-7BAE618824F1}"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6" descr=""/>
          <p:cNvPicPr/>
          <p:nvPr/>
        </p:nvPicPr>
        <p:blipFill>
          <a:blip r:embed="rId2"/>
          <a:stretch/>
        </p:blipFill>
        <p:spPr>
          <a:xfrm>
            <a:off x="10449360" y="325800"/>
            <a:ext cx="1446480" cy="379440"/>
          </a:xfrm>
          <a:prstGeom prst="rect">
            <a:avLst/>
          </a:prstGeom>
          <a:ln>
            <a:noFill/>
          </a:ln>
        </p:spPr>
      </p:pic>
      <p:pic>
        <p:nvPicPr>
          <p:cNvPr id="42" name="Picture 7" descr=""/>
          <p:cNvPicPr/>
          <p:nvPr/>
        </p:nvPicPr>
        <p:blipFill>
          <a:blip r:embed="rId3"/>
          <a:stretch/>
        </p:blipFill>
        <p:spPr>
          <a:xfrm>
            <a:off x="0" y="177840"/>
            <a:ext cx="1267920" cy="814680"/>
          </a:xfrm>
          <a:prstGeom prst="rect">
            <a:avLst/>
          </a:prstGeom>
          <a:ln>
            <a:noFill/>
          </a:ln>
        </p:spPr>
      </p:pic>
      <p:sp>
        <p:nvSpPr>
          <p:cNvPr id="43"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4"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5"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09-06-2016</a:t>
            </a:r>
            <a:endParaRPr b="0" lang="en-US" sz="1400" spc="-1" strike="noStrike">
              <a:solidFill>
                <a:srgbClr val="000000"/>
              </a:solidFill>
              <a:uFill>
                <a:solidFill>
                  <a:srgbClr val="ffffff"/>
                </a:solidFill>
              </a:uFill>
              <a:latin typeface="Times New Roman"/>
            </a:endParaRPr>
          </a:p>
        </p:txBody>
      </p:sp>
      <p:sp>
        <p:nvSpPr>
          <p:cNvPr id="46" name="PlaceHolder 4"/>
          <p:cNvSpPr>
            <a:spLocks noGrp="1"/>
          </p:cNvSpPr>
          <p:nvPr>
            <p:ph type="ftr"/>
          </p:nvPr>
        </p:nvSpPr>
        <p:spPr>
          <a:xfrm>
            <a:off x="4038480" y="6356520"/>
            <a:ext cx="4114440" cy="364680"/>
          </a:xfrm>
          <a:prstGeom prst="rect">
            <a:avLst/>
          </a:prstGeom>
        </p:spPr>
        <p:txBody>
          <a:bodyPr anchor="ctr"/>
          <a:p>
            <a:pPr algn="ctr">
              <a:lnSpc>
                <a:spcPct val="100000"/>
              </a:lnSpc>
            </a:pPr>
            <a:r>
              <a:rPr b="0" lang="en-US" sz="1200" spc="-1" strike="noStrike">
                <a:solidFill>
                  <a:srgbClr val="8b8b8b"/>
                </a:solidFill>
                <a:uFill>
                  <a:solidFill>
                    <a:srgbClr val="ffffff"/>
                  </a:solidFill>
                </a:uFill>
                <a:latin typeface="Calibri"/>
              </a:rPr>
              <a:t>Investment Case Study</a:t>
            </a:r>
            <a:endParaRPr b="0" lang="en-US" sz="1400" spc="-1" strike="noStrike">
              <a:solidFill>
                <a:srgbClr val="000000"/>
              </a:solidFill>
              <a:uFill>
                <a:solidFill>
                  <a:srgbClr val="ffffff"/>
                </a:solidFill>
              </a:uFill>
              <a:latin typeface="Times New Roman"/>
            </a:endParaRPr>
          </a:p>
        </p:txBody>
      </p:sp>
      <p:sp>
        <p:nvSpPr>
          <p:cNvPr id="47" name="PlaceHolder 5"/>
          <p:cNvSpPr>
            <a:spLocks noGrp="1"/>
          </p:cNvSpPr>
          <p:nvPr>
            <p:ph type="sldNum"/>
          </p:nvPr>
        </p:nvSpPr>
        <p:spPr>
          <a:xfrm>
            <a:off x="8610480" y="6356520"/>
            <a:ext cx="2742840" cy="364680"/>
          </a:xfrm>
          <a:prstGeom prst="rect">
            <a:avLst/>
          </a:prstGeom>
        </p:spPr>
        <p:txBody>
          <a:bodyPr anchor="ctr"/>
          <a:p>
            <a:pPr algn="r">
              <a:lnSpc>
                <a:spcPct val="100000"/>
              </a:lnSpc>
            </a:pPr>
            <a:r>
              <a:rPr b="0" lang="en-US" sz="1200" spc="-1" strike="noStrike">
                <a:solidFill>
                  <a:srgbClr val="8b8b8b"/>
                </a:solidFill>
                <a:uFill>
                  <a:solidFill>
                    <a:srgbClr val="ffffff"/>
                  </a:solidFill>
                </a:uFill>
                <a:latin typeface="Calibri"/>
              </a:rPr>
              <a:t>1</a:t>
            </a:r>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icture 6" descr=""/>
          <p:cNvPicPr/>
          <p:nvPr/>
        </p:nvPicPr>
        <p:blipFill>
          <a:blip r:embed="rId2"/>
          <a:stretch/>
        </p:blipFill>
        <p:spPr>
          <a:xfrm>
            <a:off x="10449360" y="325800"/>
            <a:ext cx="1446480" cy="379440"/>
          </a:xfrm>
          <a:prstGeom prst="rect">
            <a:avLst/>
          </a:prstGeom>
          <a:ln>
            <a:noFill/>
          </a:ln>
        </p:spPr>
      </p:pic>
      <p:pic>
        <p:nvPicPr>
          <p:cNvPr id="83" name="Picture 7" descr=""/>
          <p:cNvPicPr/>
          <p:nvPr/>
        </p:nvPicPr>
        <p:blipFill>
          <a:blip r:embed="rId3"/>
          <a:stretch/>
        </p:blipFill>
        <p:spPr>
          <a:xfrm>
            <a:off x="0" y="177840"/>
            <a:ext cx="1267920" cy="814680"/>
          </a:xfrm>
          <a:prstGeom prst="rect">
            <a:avLst/>
          </a:prstGeom>
          <a:ln>
            <a:noFill/>
          </a:ln>
        </p:spPr>
      </p:pic>
      <p:sp>
        <p:nvSpPr>
          <p:cNvPr id="84" name="PlaceHolder 1"/>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7/14/16</a:t>
            </a:r>
            <a:endParaRPr b="0" lang="en-US" sz="1400" spc="-1" strike="noStrike">
              <a:solidFill>
                <a:srgbClr val="000000"/>
              </a:solidFill>
              <a:uFill>
                <a:solidFill>
                  <a:srgbClr val="ffffff"/>
                </a:solidFill>
              </a:uFill>
              <a:latin typeface="Times New Roman"/>
            </a:endParaRPr>
          </a:p>
        </p:txBody>
      </p:sp>
      <p:sp>
        <p:nvSpPr>
          <p:cNvPr id="85" name="PlaceHolder 2"/>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6" name="PlaceHolder 3"/>
          <p:cNvSpPr>
            <a:spLocks noGrp="1"/>
          </p:cNvSpPr>
          <p:nvPr>
            <p:ph type="sldNum"/>
          </p:nvPr>
        </p:nvSpPr>
        <p:spPr>
          <a:xfrm>
            <a:off x="8610480" y="6356520"/>
            <a:ext cx="2742840" cy="364680"/>
          </a:xfrm>
          <a:prstGeom prst="rect">
            <a:avLst/>
          </a:prstGeom>
        </p:spPr>
        <p:txBody>
          <a:bodyPr anchor="ctr"/>
          <a:p>
            <a:pPr algn="r">
              <a:lnSpc>
                <a:spcPct val="100000"/>
              </a:lnSpc>
            </a:pPr>
            <a:fld id="{2D872FD9-0A52-4D91-9828-B7B6807EA4E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87"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88"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www.emmir.org/fileadmin/user_upload/admission/Countries_where_English_is_an_official_language.pdf" TargetMode="External"/><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391400" y="344520"/>
            <a:ext cx="9143640" cy="3193560"/>
          </a:xfrm>
          <a:prstGeom prst="rect">
            <a:avLst/>
          </a:prstGeom>
          <a:noFill/>
          <a:ln>
            <a:noFill/>
          </a:ln>
        </p:spPr>
        <p:txBody>
          <a:bodyPr anchor="b"/>
          <a:p>
            <a:pPr algn="ctr">
              <a:lnSpc>
                <a:spcPct val="100000"/>
              </a:lnSpc>
            </a:pPr>
            <a:r>
              <a:rPr b="1" lang="en-US" sz="2800" spc="-1" strike="noStrike">
                <a:solidFill>
                  <a:srgbClr val="000000"/>
                </a:solidFill>
                <a:uFill>
                  <a:solidFill>
                    <a:srgbClr val="ffffff"/>
                  </a:solidFill>
                </a:uFill>
                <a:latin typeface="Calibri Light"/>
              </a:rPr>
              <a:t>INVESTMENT CASE STUDY </a:t>
            </a:r>
            <a:r>
              <a:rPr b="0" lang="en-US" sz="2800" spc="-1" strike="noStrike">
                <a:solidFill>
                  <a:srgbClr val="000000"/>
                </a:solidFill>
                <a:uFill>
                  <a:solidFill>
                    <a:srgbClr val="ffffff"/>
                  </a:solidFill>
                </a:uFill>
                <a:latin typeface="Calibri Light"/>
              </a:rPr>
              <a:t>
</a:t>
            </a:r>
            <a:r>
              <a:rPr b="0" lang="en-US" sz="28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SUBMISSION</a:t>
            </a:r>
            <a:r>
              <a:rPr b="0" lang="en-US" sz="28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124" name="TextShape 2"/>
          <p:cNvSpPr txBox="1"/>
          <p:nvPr/>
        </p:nvSpPr>
        <p:spPr>
          <a:xfrm>
            <a:off x="388440" y="4793760"/>
            <a:ext cx="6138360" cy="1531440"/>
          </a:xfrm>
          <a:prstGeom prst="rect">
            <a:avLst/>
          </a:prstGeom>
          <a:noFill/>
          <a:ln>
            <a:noFill/>
          </a:ln>
        </p:spPr>
        <p:txBody>
          <a:bodyPr/>
          <a:p>
            <a:pPr>
              <a:lnSpc>
                <a:spcPct val="100000"/>
              </a:lnSpc>
            </a:pPr>
            <a:r>
              <a:rPr b="0" lang="en-US" sz="12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Group Name: SuHaNiSh</a:t>
            </a:r>
            <a:endParaRPr b="0" lang="en-US" sz="32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Sujay DSa &amp; Roll number</a:t>
            </a:r>
            <a:endParaRPr b="0" lang="en-US" sz="32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Harshit Rai (APFE1680330)</a:t>
            </a:r>
            <a:endParaRPr b="0" lang="en-US" sz="32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Nithin Raghuveer (APFE1680818)</a:t>
            </a:r>
            <a:endParaRPr b="0" lang="en-US" sz="32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Shyam Kumar V N &amp; Roll number </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838080" y="311040"/>
            <a:ext cx="10515240" cy="1053720"/>
          </a:xfrm>
          <a:prstGeom prst="rect">
            <a:avLst/>
          </a:prstGeom>
          <a:noFill/>
          <a:ln>
            <a:noFill/>
          </a:ln>
        </p:spPr>
        <p:txBody>
          <a:bodyPr anchor="ctr"/>
          <a:p>
            <a:pPr>
              <a:lnSpc>
                <a:spcPct val="90000"/>
              </a:lnSpc>
            </a:pPr>
            <a:r>
              <a:rPr b="1" lang="en-US" sz="44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Conclusions</a:t>
            </a:r>
            <a:endParaRPr b="0" lang="en-US" sz="1800" spc="-1" strike="noStrike">
              <a:solidFill>
                <a:srgbClr val="000000"/>
              </a:solidFill>
              <a:uFill>
                <a:solidFill>
                  <a:srgbClr val="ffffff"/>
                </a:solidFill>
              </a:uFill>
              <a:latin typeface="Calibri"/>
            </a:endParaRPr>
          </a:p>
        </p:txBody>
      </p:sp>
      <p:sp>
        <p:nvSpPr>
          <p:cNvPr id="178" name="TextShape 2"/>
          <p:cNvSpPr txBox="1"/>
          <p:nvPr/>
        </p:nvSpPr>
        <p:spPr>
          <a:xfrm>
            <a:off x="838080" y="1266840"/>
            <a:ext cx="10515240" cy="5236560"/>
          </a:xfrm>
          <a:prstGeom prst="rect">
            <a:avLst/>
          </a:prstGeom>
          <a:noFill/>
          <a:ln>
            <a:noFill/>
          </a:ln>
        </p:spPr>
        <p:txBody>
          <a:bodyPr/>
          <a:p>
            <a:pPr>
              <a:lnSpc>
                <a:spcPct val="100000"/>
              </a:lnSpc>
            </a:pPr>
            <a:r>
              <a:rPr b="0" lang="en-US" sz="1400" spc="-1" strike="noStrike">
                <a:solidFill>
                  <a:srgbClr val="000000"/>
                </a:solidFill>
                <a:uFill>
                  <a:solidFill>
                    <a:srgbClr val="ffffff"/>
                  </a:solidFill>
                </a:uFill>
                <a:latin typeface="Calibri"/>
              </a:rPr>
              <a:t>The most active English speaking countries in terms on investments are </a:t>
            </a:r>
            <a:r>
              <a:rPr b="1" lang="en-US" sz="1400" spc="-1" strike="noStrike">
                <a:solidFill>
                  <a:srgbClr val="000000"/>
                </a:solidFill>
                <a:uFill>
                  <a:solidFill>
                    <a:srgbClr val="ffffff"/>
                  </a:solidFill>
                </a:uFill>
                <a:latin typeface="Calibri"/>
              </a:rPr>
              <a:t>USA , Great Britain and India</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1400" spc="-1" strike="noStrike">
                <a:solidFill>
                  <a:srgbClr val="000000"/>
                </a:solidFill>
                <a:uFill>
                  <a:solidFill>
                    <a:srgbClr val="ffffff"/>
                  </a:solidFill>
                </a:uFill>
                <a:latin typeface="Calibri"/>
              </a:rPr>
              <a:t> </a:t>
            </a:r>
            <a:r>
              <a:rPr b="0" lang="en-US" sz="1400" spc="-1" strike="noStrike">
                <a:solidFill>
                  <a:srgbClr val="000000"/>
                </a:solidFill>
                <a:uFill>
                  <a:solidFill>
                    <a:srgbClr val="ffffff"/>
                  </a:solidFill>
                </a:uFill>
                <a:latin typeface="Calibri"/>
              </a:rPr>
              <a:t>The most funded sectors in these countries are *  </a:t>
            </a:r>
            <a:endParaRPr b="0" lang="en-US" sz="2800" spc="-1" strike="noStrike">
              <a:solidFill>
                <a:srgbClr val="000000"/>
              </a:solidFill>
              <a:uFill>
                <a:solidFill>
                  <a:srgbClr val="ffffff"/>
                </a:solidFill>
              </a:uFill>
              <a:latin typeface="Calibri"/>
            </a:endParaRPr>
          </a:p>
          <a:p>
            <a:pPr>
              <a:lnSpc>
                <a:spcPct val="100000"/>
              </a:lnSpc>
            </a:pPr>
            <a:r>
              <a:rPr b="1" lang="en-US" sz="1400" spc="-1" strike="noStrike">
                <a:solidFill>
                  <a:srgbClr val="000000"/>
                </a:solidFill>
                <a:uFill>
                  <a:solidFill>
                    <a:srgbClr val="ffffff"/>
                  </a:solidFill>
                </a:uFill>
                <a:latin typeface="Calibri"/>
              </a:rPr>
              <a:t>1) Cleantech/Semiconductors</a:t>
            </a:r>
            <a:r>
              <a:rPr b="0" lang="en-US" sz="1400" spc="-1" strike="noStrike">
                <a:solidFill>
                  <a:srgbClr val="000000"/>
                </a:solidFill>
                <a:uFill>
                  <a:solidFill>
                    <a:srgbClr val="ffffff"/>
                  </a:solidFill>
                </a:uFill>
                <a:latin typeface="Calibri"/>
              </a:rPr>
              <a:t> , </a:t>
            </a:r>
            <a:endParaRPr b="0" lang="en-US" sz="2800" spc="-1" strike="noStrike">
              <a:solidFill>
                <a:srgbClr val="000000"/>
              </a:solidFill>
              <a:uFill>
                <a:solidFill>
                  <a:srgbClr val="ffffff"/>
                </a:solidFill>
              </a:uFill>
              <a:latin typeface="Calibri"/>
            </a:endParaRPr>
          </a:p>
          <a:p>
            <a:pPr>
              <a:lnSpc>
                <a:spcPct val="100000"/>
              </a:lnSpc>
            </a:pPr>
            <a:r>
              <a:rPr b="1" lang="en-US" sz="1400" spc="-1" strike="noStrike">
                <a:solidFill>
                  <a:srgbClr val="000000"/>
                </a:solidFill>
                <a:uFill>
                  <a:solidFill>
                    <a:srgbClr val="ffffff"/>
                  </a:solidFill>
                </a:uFill>
                <a:latin typeface="Calibri"/>
              </a:rPr>
              <a:t>2) Others</a:t>
            </a:r>
            <a:r>
              <a:rPr b="0" lang="en-US" sz="1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a:lnSpc>
                <a:spcPct val="100000"/>
              </a:lnSpc>
            </a:pPr>
            <a:r>
              <a:rPr b="1" lang="en-US" sz="1400" spc="-1" strike="noStrike">
                <a:solidFill>
                  <a:srgbClr val="000000"/>
                </a:solidFill>
                <a:uFill>
                  <a:solidFill>
                    <a:srgbClr val="ffffff"/>
                  </a:solidFill>
                </a:uFill>
                <a:latin typeface="Calibri"/>
              </a:rPr>
              <a:t>3) News, Search and Messaging </a:t>
            </a:r>
            <a:endParaRPr b="0" lang="en-US" sz="2800" spc="-1" strike="noStrike">
              <a:solidFill>
                <a:srgbClr val="000000"/>
              </a:solidFill>
              <a:uFill>
                <a:solidFill>
                  <a:srgbClr val="ffffff"/>
                </a:solidFill>
              </a:uFill>
              <a:latin typeface="Calibri"/>
            </a:endParaRPr>
          </a:p>
          <a:p>
            <a:pPr>
              <a:lnSpc>
                <a:spcPct val="100000"/>
              </a:lnSpc>
            </a:pPr>
            <a:r>
              <a:rPr b="1" lang="en-US" sz="1400" spc="-1" strike="noStrike">
                <a:solidFill>
                  <a:srgbClr val="000000"/>
                </a:solidFill>
                <a:uFill>
                  <a:solidFill>
                    <a:srgbClr val="ffffff"/>
                  </a:solidFill>
                </a:uFill>
                <a:latin typeface="Calibri"/>
              </a:rPr>
              <a:t>4) Social , Finance ,Analytics , Advertising</a:t>
            </a:r>
            <a:endParaRPr b="0" lang="en-US" sz="2800" spc="-1" strike="noStrike">
              <a:solidFill>
                <a:srgbClr val="000000"/>
              </a:solidFill>
              <a:uFill>
                <a:solidFill>
                  <a:srgbClr val="ffffff"/>
                </a:solidFill>
              </a:uFill>
              <a:latin typeface="Calibri"/>
            </a:endParaRPr>
          </a:p>
          <a:p>
            <a:pPr>
              <a:lnSpc>
                <a:spcPct val="100000"/>
              </a:lnSpc>
            </a:pPr>
            <a:r>
              <a:rPr b="0" lang="en-US" sz="1400" spc="-1" strike="noStrike">
                <a:solidFill>
                  <a:srgbClr val="000000"/>
                </a:solidFill>
                <a:uFill>
                  <a:solidFill>
                    <a:srgbClr val="ffffff"/>
                  </a:solidFill>
                </a:uFill>
                <a:latin typeface="Calibri"/>
              </a:rPr>
              <a:t>For an understanding of the various sectors refer the Mapping file: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pic>
        <p:nvPicPr>
          <p:cNvPr id="179" name="" descr=""/>
          <p:cNvPicPr/>
          <p:nvPr/>
        </p:nvPicPr>
        <p:blipFill>
          <a:blip r:embed="rId1"/>
          <a:stretch/>
        </p:blipFill>
        <p:spPr>
          <a:xfrm>
            <a:off x="5638680" y="3251160"/>
            <a:ext cx="914400" cy="76212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Picture 1" descr=""/>
          <p:cNvPicPr/>
          <p:nvPr/>
        </p:nvPicPr>
        <p:blipFill>
          <a:blip r:embed="rId1"/>
          <a:stretch/>
        </p:blipFill>
        <p:spPr>
          <a:xfrm>
            <a:off x="867600" y="1522800"/>
            <a:ext cx="10101600" cy="5109480"/>
          </a:xfrm>
          <a:prstGeom prst="rect">
            <a:avLst/>
          </a:prstGeom>
          <a:ln>
            <a:noFill/>
          </a:ln>
        </p:spPr>
      </p:pic>
      <p:sp>
        <p:nvSpPr>
          <p:cNvPr id="181" name="CustomShape 1"/>
          <p:cNvSpPr/>
          <p:nvPr/>
        </p:nvSpPr>
        <p:spPr>
          <a:xfrm>
            <a:off x="1159200" y="515160"/>
            <a:ext cx="9311040" cy="669240"/>
          </a:xfrm>
          <a:prstGeom prst="rect">
            <a:avLst/>
          </a:prstGeom>
          <a:noFill/>
          <a:ln>
            <a:noFill/>
          </a:ln>
        </p:spPr>
        <p:style>
          <a:lnRef idx="0"/>
          <a:fillRef idx="0"/>
          <a:effectRef idx="0"/>
          <a:fontRef idx="minor"/>
        </p:style>
        <p:txBody>
          <a:bodyPr lIns="90000" rIns="90000" tIns="45000" bIns="45000"/>
          <a:p>
            <a:pPr>
              <a:lnSpc>
                <a:spcPct val="90000"/>
              </a:lnSpc>
            </a:pPr>
            <a:r>
              <a:rPr b="1" lang="en-US" sz="2800" spc="-1" strike="noStrike">
                <a:solidFill>
                  <a:srgbClr val="000000"/>
                </a:solidFill>
                <a:uFill>
                  <a:solidFill>
                    <a:srgbClr val="ffffff"/>
                  </a:solidFill>
                </a:uFill>
                <a:latin typeface="Calibri Light"/>
              </a:rPr>
              <a:t>Heat Map of all investments without USA’s overbearing numbers</a:t>
            </a:r>
            <a:endParaRPr b="0" lang="en-US" sz="1800" spc="-1" strike="noStrike">
              <a:solidFill>
                <a:srgbClr val="000000"/>
              </a:solidFill>
              <a:uFill>
                <a:solidFill>
                  <a:srgbClr val="ffffff"/>
                </a:solidFill>
              </a:uFill>
              <a:latin typeface="Arial"/>
            </a:endParaRPr>
          </a:p>
        </p:txBody>
      </p:sp>
      <p:pic>
        <p:nvPicPr>
          <p:cNvPr id="182" name="Picture 3" descr=""/>
          <p:cNvPicPr/>
          <p:nvPr/>
        </p:nvPicPr>
        <p:blipFill>
          <a:blip r:embed="rId2"/>
          <a:stretch/>
        </p:blipFill>
        <p:spPr>
          <a:xfrm>
            <a:off x="1837080" y="4931640"/>
            <a:ext cx="1485720" cy="5234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Abstract</a:t>
            </a:r>
            <a:endParaRPr b="0" lang="en-US" sz="1800" spc="-1" strike="noStrike">
              <a:solidFill>
                <a:srgbClr val="000000"/>
              </a:solidFill>
              <a:uFill>
                <a:solidFill>
                  <a:srgbClr val="ffffff"/>
                </a:solidFill>
              </a:uFill>
              <a:latin typeface="Calibri"/>
            </a:endParaRPr>
          </a:p>
        </p:txBody>
      </p:sp>
      <p:sp>
        <p:nvSpPr>
          <p:cNvPr id="126" name="TextShape 2"/>
          <p:cNvSpPr txBox="1"/>
          <p:nvPr/>
        </p:nvSpPr>
        <p:spPr>
          <a:xfrm>
            <a:off x="838080" y="1825560"/>
            <a:ext cx="10515240" cy="4350960"/>
          </a:xfrm>
          <a:prstGeom prst="rect">
            <a:avLst/>
          </a:prstGeom>
          <a:noFill/>
          <a:ln>
            <a:noFill/>
          </a:ln>
        </p:spPr>
        <p:txBody>
          <a:bodyPr/>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Spark Funds, an asset management company seeks to invest in various sectors across countries and wants to ensure that they </a:t>
            </a:r>
            <a:r>
              <a:rPr b="1" lang="en-US" sz="2000" spc="-1" strike="noStrike">
                <a:solidFill>
                  <a:srgbClr val="000000"/>
                </a:solidFill>
                <a:uFill>
                  <a:solidFill>
                    <a:srgbClr val="ffffff"/>
                  </a:solidFill>
                </a:uFill>
                <a:latin typeface="Calibri"/>
              </a:rPr>
              <a:t>chose the right investment type, sectors and countries</a:t>
            </a:r>
            <a:r>
              <a:rPr b="0" lang="en-US" sz="2000" spc="-1" strike="noStrike">
                <a:solidFill>
                  <a:srgbClr val="00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Salient features that influenced the investment decision:</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000" spc="-1" strike="noStrike">
                <a:solidFill>
                  <a:srgbClr val="000000"/>
                </a:solidFill>
                <a:uFill>
                  <a:solidFill>
                    <a:srgbClr val="ffffff"/>
                  </a:solidFill>
                </a:uFill>
                <a:latin typeface="Calibri"/>
              </a:rPr>
              <a:t>Spark Funds intends to invest in areas that were already attracting attention from other investors.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000" spc="-1" strike="noStrike">
                <a:solidFill>
                  <a:srgbClr val="000000"/>
                </a:solidFill>
                <a:uFill>
                  <a:solidFill>
                    <a:srgbClr val="ffffff"/>
                  </a:solidFill>
                </a:uFill>
                <a:latin typeface="Calibri"/>
              </a:rPr>
              <a:t>They have an </a:t>
            </a:r>
            <a:r>
              <a:rPr b="1" lang="en-US" sz="2000" spc="-1" strike="noStrike">
                <a:solidFill>
                  <a:srgbClr val="000000"/>
                </a:solidFill>
                <a:uFill>
                  <a:solidFill>
                    <a:srgbClr val="ffffff"/>
                  </a:solidFill>
                </a:uFill>
                <a:latin typeface="Calibri"/>
              </a:rPr>
              <a:t>investment target between 5- 15 million USD in each round</a:t>
            </a:r>
            <a:r>
              <a:rPr b="0" lang="en-US" sz="20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000" spc="-1" strike="noStrike">
                <a:solidFill>
                  <a:srgbClr val="000000"/>
                </a:solidFill>
                <a:uFill>
                  <a:solidFill>
                    <a:srgbClr val="ffffff"/>
                  </a:solidFill>
                </a:uFill>
                <a:latin typeface="Calibri"/>
              </a:rPr>
              <a:t>Preference was given to </a:t>
            </a:r>
            <a:r>
              <a:rPr b="1" lang="en-US" sz="2000" spc="-1" strike="noStrike">
                <a:solidFill>
                  <a:srgbClr val="000000"/>
                </a:solidFill>
                <a:uFill>
                  <a:solidFill>
                    <a:srgbClr val="ffffff"/>
                  </a:solidFill>
                </a:uFill>
                <a:latin typeface="Calibri"/>
              </a:rPr>
              <a:t>English speaking countries </a:t>
            </a:r>
            <a:r>
              <a:rPr b="0" lang="en-US" sz="2000" spc="-1" strike="noStrike">
                <a:solidFill>
                  <a:srgbClr val="000000"/>
                </a:solidFill>
                <a:uFill>
                  <a:solidFill>
                    <a:srgbClr val="ffffff"/>
                  </a:solidFill>
                </a:uFill>
                <a:latin typeface="Calibri"/>
              </a:rPr>
              <a:t>due to the relative ease of communications with the companies that were invested in.</a:t>
            </a:r>
            <a:endParaRPr b="0" lang="en-US" sz="2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The data made available for analysis came from Crunchbase.com and includes investment details in various sectors across the globe. Details available in these datasets include the type of funding , funding rounds, types and the amount raised. Given this historical information on investments , the aim was to use the insights derived to enable Spark Funds make a data driven investment decision.</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258200" y="145800"/>
            <a:ext cx="10130400" cy="1325160"/>
          </a:xfrm>
          <a:prstGeom prst="rect">
            <a:avLst/>
          </a:prstGeom>
          <a:noFill/>
          <a:ln>
            <a:noFill/>
          </a:ln>
        </p:spPr>
        <p:txBody>
          <a:bodyPr anchor="ctr"/>
          <a:p>
            <a:pPr>
              <a:lnSpc>
                <a:spcPct val="90000"/>
              </a:lnSpc>
            </a:pPr>
            <a:r>
              <a:rPr b="1" lang="en-US" sz="44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Analysis approach</a:t>
            </a:r>
            <a:endParaRPr b="0" lang="en-US" sz="1800" spc="-1" strike="noStrike">
              <a:solidFill>
                <a:srgbClr val="000000"/>
              </a:solidFill>
              <a:uFill>
                <a:solidFill>
                  <a:srgbClr val="ffffff"/>
                </a:solidFill>
              </a:uFill>
              <a:latin typeface="Calibri"/>
            </a:endParaRPr>
          </a:p>
        </p:txBody>
      </p:sp>
      <p:sp>
        <p:nvSpPr>
          <p:cNvPr id="128" name="CustomShape 2"/>
          <p:cNvSpPr/>
          <p:nvPr/>
        </p:nvSpPr>
        <p:spPr>
          <a:xfrm>
            <a:off x="21960" y="3004920"/>
            <a:ext cx="2678400" cy="101844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Suggest most preferable investment type, Sector, Country based on prior Investment pattern</a:t>
            </a:r>
            <a:r>
              <a:rPr b="0" lang="en-US" sz="1600" spc="-1" strike="noStrike">
                <a:solidFill>
                  <a:srgbClr val="000000"/>
                </a:solidFill>
                <a:uFill>
                  <a:solidFill>
                    <a:srgbClr val="ffffff"/>
                  </a:solidFill>
                </a:uFill>
                <a:latin typeface="Segoe UI"/>
              </a:rPr>
              <a:t> </a:t>
            </a:r>
            <a:endParaRPr b="0" lang="en-US" sz="1800" spc="-1" strike="noStrike">
              <a:solidFill>
                <a:srgbClr val="000000"/>
              </a:solidFill>
              <a:uFill>
                <a:solidFill>
                  <a:srgbClr val="ffffff"/>
                </a:solidFill>
              </a:uFill>
              <a:latin typeface="Segoe UI"/>
            </a:endParaRPr>
          </a:p>
        </p:txBody>
      </p:sp>
      <p:sp>
        <p:nvSpPr>
          <p:cNvPr id="129" name="CustomShape 3"/>
          <p:cNvSpPr/>
          <p:nvPr/>
        </p:nvSpPr>
        <p:spPr>
          <a:xfrm>
            <a:off x="495000" y="1449360"/>
            <a:ext cx="1699560" cy="836640"/>
          </a:xfrm>
          <a:prstGeom prst="ellipse">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r>
              <a:rPr b="0" lang="en-US" sz="1800" spc="-1" strike="noStrike">
                <a:solidFill>
                  <a:srgbClr val="000000"/>
                </a:solidFill>
                <a:uFill>
                  <a:solidFill>
                    <a:srgbClr val="ffffff"/>
                  </a:solidFill>
                </a:uFill>
                <a:latin typeface="Arial"/>
              </a:rPr>
              <a:t>Start</a:t>
            </a:r>
            <a:endParaRPr b="0" lang="en-US" sz="1800" spc="-1" strike="noStrike">
              <a:solidFill>
                <a:srgbClr val="000000"/>
              </a:solidFill>
              <a:uFill>
                <a:solidFill>
                  <a:srgbClr val="ffffff"/>
                </a:solidFill>
              </a:uFill>
              <a:latin typeface="Arial"/>
            </a:endParaRPr>
          </a:p>
        </p:txBody>
      </p:sp>
      <p:sp>
        <p:nvSpPr>
          <p:cNvPr id="130" name="CustomShape 4"/>
          <p:cNvSpPr/>
          <p:nvPr/>
        </p:nvSpPr>
        <p:spPr>
          <a:xfrm>
            <a:off x="672840" y="1886040"/>
            <a:ext cx="1196280" cy="364680"/>
          </a:xfrm>
          <a:prstGeom prst="rect">
            <a:avLst/>
          </a:prstGeom>
          <a:noFill/>
          <a:ln>
            <a:noFill/>
          </a:ln>
        </p:spPr>
        <p:style>
          <a:lnRef idx="0"/>
          <a:fillRef idx="0"/>
          <a:effectRef idx="0"/>
          <a:fontRef idx="minor"/>
        </p:style>
      </p:sp>
      <p:sp>
        <p:nvSpPr>
          <p:cNvPr id="131" name="CustomShape 5"/>
          <p:cNvSpPr/>
          <p:nvPr/>
        </p:nvSpPr>
        <p:spPr>
          <a:xfrm>
            <a:off x="21960" y="4480560"/>
            <a:ext cx="2678400" cy="77436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Problem definition: Understanding what spark funds wants to achieve.</a:t>
            </a:r>
            <a:endParaRPr b="0" lang="en-US" sz="1500" spc="-1" strike="noStrike">
              <a:solidFill>
                <a:srgbClr val="000000"/>
              </a:solidFill>
              <a:uFill>
                <a:solidFill>
                  <a:srgbClr val="ffffff"/>
                </a:solidFill>
              </a:uFill>
              <a:latin typeface="Segoe UI"/>
            </a:endParaRPr>
          </a:p>
        </p:txBody>
      </p:sp>
      <p:sp>
        <p:nvSpPr>
          <p:cNvPr id="132" name="CustomShape 6"/>
          <p:cNvSpPr/>
          <p:nvPr/>
        </p:nvSpPr>
        <p:spPr>
          <a:xfrm>
            <a:off x="64800" y="5760720"/>
            <a:ext cx="2678400" cy="100332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Data Analysis goals: What kind of visualization and data will help the CEO  take decisions</a:t>
            </a:r>
            <a:endParaRPr b="0" lang="en-US" sz="1500" spc="-1" strike="noStrike">
              <a:solidFill>
                <a:srgbClr val="000000"/>
              </a:solidFill>
              <a:uFill>
                <a:solidFill>
                  <a:srgbClr val="ffffff"/>
                </a:solidFill>
              </a:uFill>
              <a:latin typeface="Segoe UI"/>
            </a:endParaRPr>
          </a:p>
        </p:txBody>
      </p:sp>
      <p:sp>
        <p:nvSpPr>
          <p:cNvPr id="133" name="CustomShape 7"/>
          <p:cNvSpPr/>
          <p:nvPr/>
        </p:nvSpPr>
        <p:spPr>
          <a:xfrm>
            <a:off x="3383280" y="1645920"/>
            <a:ext cx="2678400" cy="77436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Identify Data Sources: Data was present in investments , rounds2 and mapping file</a:t>
            </a:r>
            <a:endParaRPr b="0" lang="en-US" sz="1500" spc="-1" strike="noStrike">
              <a:solidFill>
                <a:srgbClr val="000000"/>
              </a:solidFill>
              <a:uFill>
                <a:solidFill>
                  <a:srgbClr val="ffffff"/>
                </a:solidFill>
              </a:uFill>
              <a:latin typeface="Segoe UI"/>
            </a:endParaRPr>
          </a:p>
        </p:txBody>
      </p:sp>
      <p:sp>
        <p:nvSpPr>
          <p:cNvPr id="134" name="CustomShape 8"/>
          <p:cNvSpPr/>
          <p:nvPr/>
        </p:nvSpPr>
        <p:spPr>
          <a:xfrm>
            <a:off x="3339000" y="2838600"/>
            <a:ext cx="2696040" cy="1459080"/>
          </a:xfrm>
          <a:prstGeom prst="rect">
            <a:avLst/>
          </a:prstGeom>
          <a:solidFill>
            <a:schemeClr val="accent1"/>
          </a:solidFill>
          <a:ln>
            <a:noFill/>
          </a:ln>
        </p:spPr>
        <p:style>
          <a:lnRef idx="0"/>
          <a:fillRef idx="0"/>
          <a:effectRef idx="0"/>
          <a:fontRef idx="minor"/>
        </p:style>
        <p:txBody>
          <a:bodyPr lIns="90000" rIns="90000" tIns="45000" bIns="45000"/>
          <a:p>
            <a:r>
              <a:rPr b="0" lang="en-US" sz="1500" spc="-1" strike="noStrike">
                <a:solidFill>
                  <a:srgbClr val="000000"/>
                </a:solidFill>
                <a:uFill>
                  <a:solidFill>
                    <a:srgbClr val="ffffff"/>
                  </a:solidFill>
                </a:uFill>
                <a:latin typeface="Segoe UI"/>
              </a:rPr>
              <a:t>High level exploration of data from the sources: We imported the data into data frames and explored the various columns and observations</a:t>
            </a:r>
            <a:endParaRPr b="0" lang="en-US" sz="1500" spc="-1" strike="noStrike">
              <a:solidFill>
                <a:srgbClr val="000000"/>
              </a:solidFill>
              <a:uFill>
                <a:solidFill>
                  <a:srgbClr val="ffffff"/>
                </a:solidFill>
              </a:uFill>
              <a:latin typeface="Segoe UI"/>
              <a:ea typeface="Microsoft YaHei"/>
            </a:endParaRPr>
          </a:p>
        </p:txBody>
      </p:sp>
      <p:sp>
        <p:nvSpPr>
          <p:cNvPr id="135" name="CustomShape 9"/>
          <p:cNvSpPr/>
          <p:nvPr/>
        </p:nvSpPr>
        <p:spPr>
          <a:xfrm>
            <a:off x="3357720" y="4616280"/>
            <a:ext cx="2678400" cy="100260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Identify Data quality issues faced: We found some missing values, outliers, inconsistent cases etc</a:t>
            </a:r>
            <a:endParaRPr b="0" lang="en-US" sz="1500" spc="-1" strike="noStrike">
              <a:solidFill>
                <a:srgbClr val="000000"/>
              </a:solidFill>
              <a:uFill>
                <a:solidFill>
                  <a:srgbClr val="ffffff"/>
                </a:solidFill>
              </a:uFill>
              <a:latin typeface="Segoe UI"/>
              <a:ea typeface="Microsoft YaHei"/>
            </a:endParaRPr>
          </a:p>
        </p:txBody>
      </p:sp>
      <p:sp>
        <p:nvSpPr>
          <p:cNvPr id="136" name="CustomShape 10"/>
          <p:cNvSpPr/>
          <p:nvPr/>
        </p:nvSpPr>
        <p:spPr>
          <a:xfrm>
            <a:off x="3357720" y="5948640"/>
            <a:ext cx="2678400" cy="54684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Identify Mapping criteria and columns</a:t>
            </a:r>
            <a:endParaRPr b="0" lang="en-US" sz="1500" spc="-1" strike="noStrike">
              <a:solidFill>
                <a:srgbClr val="000000"/>
              </a:solidFill>
              <a:uFill>
                <a:solidFill>
                  <a:srgbClr val="ffffff"/>
                </a:solidFill>
              </a:uFill>
              <a:latin typeface="Segoe UI"/>
              <a:ea typeface="Microsoft YaHei"/>
            </a:endParaRPr>
          </a:p>
        </p:txBody>
      </p:sp>
      <p:sp>
        <p:nvSpPr>
          <p:cNvPr id="137" name="CustomShape 11"/>
          <p:cNvSpPr/>
          <p:nvPr/>
        </p:nvSpPr>
        <p:spPr>
          <a:xfrm>
            <a:off x="6724080" y="904320"/>
            <a:ext cx="2174760" cy="100260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Formulate assumptions: Example: Sectors without mapping were classified as “others”</a:t>
            </a:r>
            <a:endParaRPr b="0" lang="en-US" sz="1500" spc="-1" strike="noStrike">
              <a:solidFill>
                <a:srgbClr val="000000"/>
              </a:solidFill>
              <a:uFill>
                <a:solidFill>
                  <a:srgbClr val="ffffff"/>
                </a:solidFill>
              </a:uFill>
              <a:latin typeface="Segoe UI"/>
              <a:ea typeface="Microsoft YaHei"/>
            </a:endParaRPr>
          </a:p>
        </p:txBody>
      </p:sp>
      <p:sp>
        <p:nvSpPr>
          <p:cNvPr id="138" name="CustomShape 12"/>
          <p:cNvSpPr/>
          <p:nvPr/>
        </p:nvSpPr>
        <p:spPr>
          <a:xfrm>
            <a:off x="6680520" y="2426760"/>
            <a:ext cx="2189160" cy="168804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Data Cleaning and Preparation: In order to merge, we needed to convert the company permalink to lower case. There were other tasks as well</a:t>
            </a:r>
            <a:endParaRPr b="0" lang="en-US" sz="1500" spc="-1" strike="noStrike">
              <a:solidFill>
                <a:srgbClr val="000000"/>
              </a:solidFill>
              <a:uFill>
                <a:solidFill>
                  <a:srgbClr val="ffffff"/>
                </a:solidFill>
              </a:uFill>
              <a:latin typeface="Segoe UI"/>
              <a:ea typeface="Microsoft YaHei"/>
            </a:endParaRPr>
          </a:p>
        </p:txBody>
      </p:sp>
      <p:sp>
        <p:nvSpPr>
          <p:cNvPr id="139" name="CustomShape 13"/>
          <p:cNvSpPr/>
          <p:nvPr/>
        </p:nvSpPr>
        <p:spPr>
          <a:xfrm>
            <a:off x="6672600" y="4529160"/>
            <a:ext cx="2174760" cy="774360"/>
          </a:xfrm>
          <a:prstGeom prst="rect">
            <a:avLst/>
          </a:prstGeom>
          <a:solidFill>
            <a:schemeClr val="accent1"/>
          </a:solidFill>
          <a:ln>
            <a:noFill/>
          </a:ln>
        </p:spPr>
        <p:style>
          <a:lnRef idx="0"/>
          <a:fillRef idx="0"/>
          <a:effectRef idx="0"/>
          <a:fontRef idx="minor"/>
        </p:style>
        <p:txBody>
          <a:bodyPr lIns="90000" rIns="90000" tIns="45000" bIns="45000"/>
          <a:p>
            <a:r>
              <a:rPr b="0" lang="en-US" sz="1500" spc="-1" strike="noStrike">
                <a:solidFill>
                  <a:srgbClr val="000000"/>
                </a:solidFill>
                <a:uFill>
                  <a:solidFill>
                    <a:srgbClr val="ffffff"/>
                  </a:solidFill>
                </a:uFill>
                <a:latin typeface="Segoe UI"/>
              </a:rPr>
              <a:t>Merge data into single source. We created a master data frame.</a:t>
            </a:r>
            <a:endParaRPr b="0" lang="en-US" sz="1500" spc="-1" strike="noStrike">
              <a:solidFill>
                <a:srgbClr val="000000"/>
              </a:solidFill>
              <a:uFill>
                <a:solidFill>
                  <a:srgbClr val="ffffff"/>
                </a:solidFill>
              </a:uFill>
              <a:latin typeface="Segoe UI"/>
              <a:ea typeface="Microsoft YaHei"/>
            </a:endParaRPr>
          </a:p>
        </p:txBody>
      </p:sp>
      <p:sp>
        <p:nvSpPr>
          <p:cNvPr id="140" name="CustomShape 14"/>
          <p:cNvSpPr/>
          <p:nvPr/>
        </p:nvSpPr>
        <p:spPr>
          <a:xfrm>
            <a:off x="6672600" y="5669280"/>
            <a:ext cx="2174760" cy="100260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Filtering/Visualization: We made use of ggplot on various subsets to fine tune our analysis</a:t>
            </a:r>
            <a:endParaRPr b="0" lang="en-US" sz="1500" spc="-1" strike="noStrike">
              <a:solidFill>
                <a:srgbClr val="000000"/>
              </a:solidFill>
              <a:uFill>
                <a:solidFill>
                  <a:srgbClr val="ffffff"/>
                </a:solidFill>
              </a:uFill>
              <a:latin typeface="Segoe UI"/>
              <a:ea typeface="Microsoft YaHei"/>
            </a:endParaRPr>
          </a:p>
        </p:txBody>
      </p:sp>
      <p:sp>
        <p:nvSpPr>
          <p:cNvPr id="141" name="CustomShape 15"/>
          <p:cNvSpPr/>
          <p:nvPr/>
        </p:nvSpPr>
        <p:spPr>
          <a:xfrm>
            <a:off x="9418320" y="1556280"/>
            <a:ext cx="2655000" cy="54684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Evaluation w.r.t success criteria</a:t>
            </a:r>
            <a:endParaRPr b="0" lang="en-US" sz="1500" spc="-1" strike="noStrike">
              <a:solidFill>
                <a:srgbClr val="000000"/>
              </a:solidFill>
              <a:uFill>
                <a:solidFill>
                  <a:srgbClr val="ffffff"/>
                </a:solidFill>
              </a:uFill>
              <a:latin typeface="Segoe UI"/>
              <a:ea typeface="Microsoft YaHei"/>
            </a:endParaRPr>
          </a:p>
        </p:txBody>
      </p:sp>
      <p:sp>
        <p:nvSpPr>
          <p:cNvPr id="142" name="CustomShape 16"/>
          <p:cNvSpPr/>
          <p:nvPr/>
        </p:nvSpPr>
        <p:spPr>
          <a:xfrm>
            <a:off x="9418320" y="3201480"/>
            <a:ext cx="2696040" cy="31860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Peer and Process review</a:t>
            </a:r>
            <a:endParaRPr b="0" lang="en-US" sz="1500" spc="-1" strike="noStrike">
              <a:solidFill>
                <a:srgbClr val="000000"/>
              </a:solidFill>
              <a:uFill>
                <a:solidFill>
                  <a:srgbClr val="ffffff"/>
                </a:solidFill>
              </a:uFill>
              <a:latin typeface="Segoe UI"/>
              <a:ea typeface="Microsoft YaHei"/>
            </a:endParaRPr>
          </a:p>
        </p:txBody>
      </p:sp>
      <p:sp>
        <p:nvSpPr>
          <p:cNvPr id="143" name="CustomShape 17"/>
          <p:cNvSpPr/>
          <p:nvPr/>
        </p:nvSpPr>
        <p:spPr>
          <a:xfrm>
            <a:off x="9418320" y="4572000"/>
            <a:ext cx="2678400" cy="318600"/>
          </a:xfrm>
          <a:prstGeom prst="rect">
            <a:avLst/>
          </a:prstGeom>
          <a:solidFill>
            <a:schemeClr val="accent1"/>
          </a:solid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Segoe UI"/>
              </a:rPr>
              <a:t>Document Results</a:t>
            </a:r>
            <a:endParaRPr b="0" lang="en-US" sz="1500" spc="-1" strike="noStrike">
              <a:solidFill>
                <a:srgbClr val="000000"/>
              </a:solidFill>
              <a:uFill>
                <a:solidFill>
                  <a:srgbClr val="ffffff"/>
                </a:solidFill>
              </a:uFill>
              <a:latin typeface="Segoe UI"/>
              <a:ea typeface="Microsoft YaHei"/>
            </a:endParaRPr>
          </a:p>
        </p:txBody>
      </p:sp>
      <p:sp>
        <p:nvSpPr>
          <p:cNvPr id="144" name="CustomShape 18"/>
          <p:cNvSpPr/>
          <p:nvPr/>
        </p:nvSpPr>
        <p:spPr>
          <a:xfrm>
            <a:off x="9913320" y="5669280"/>
            <a:ext cx="1699560" cy="836640"/>
          </a:xfrm>
          <a:prstGeom prst="ellipse">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r>
              <a:rPr b="0" lang="en-US" sz="1800" spc="-1" strike="noStrike">
                <a:solidFill>
                  <a:srgbClr val="000000"/>
                </a:solidFill>
                <a:uFill>
                  <a:solidFill>
                    <a:srgbClr val="ffffff"/>
                  </a:solidFill>
                </a:uFill>
                <a:latin typeface="Arial"/>
              </a:rPr>
              <a:t>Stop</a:t>
            </a:r>
            <a:endParaRPr b="0" lang="en-US" sz="1800" spc="-1" strike="noStrike">
              <a:solidFill>
                <a:srgbClr val="000000"/>
              </a:solidFill>
              <a:uFill>
                <a:solidFill>
                  <a:srgbClr val="ffffff"/>
                </a:solidFill>
              </a:uFill>
              <a:latin typeface="Arial"/>
            </a:endParaRPr>
          </a:p>
        </p:txBody>
      </p:sp>
      <p:sp>
        <p:nvSpPr>
          <p:cNvPr id="145" name="CustomShape 19"/>
          <p:cNvSpPr/>
          <p:nvPr/>
        </p:nvSpPr>
        <p:spPr>
          <a:xfrm>
            <a:off x="10028160" y="5677920"/>
            <a:ext cx="1196280" cy="364680"/>
          </a:xfrm>
          <a:prstGeom prst="rect">
            <a:avLst/>
          </a:prstGeom>
          <a:noFill/>
          <a:ln>
            <a:noFill/>
          </a:ln>
        </p:spPr>
        <p:style>
          <a:lnRef idx="0"/>
          <a:fillRef idx="0"/>
          <a:effectRef idx="0"/>
          <a:fontRef idx="minor"/>
        </p:style>
      </p:sp>
      <p:cxnSp>
        <p:nvCxnSpPr>
          <p:cNvPr id="146" name="Line 20"/>
          <p:cNvCxnSpPr>
            <a:stCxn id="129" idx="2"/>
            <a:endCxn id="128" idx="0"/>
          </p:cNvCxnSpPr>
          <p:nvPr/>
        </p:nvCxnSpPr>
        <p:spPr>
          <a:xfrm>
            <a:off x="1344600" y="2286000"/>
            <a:ext cx="16920" cy="719280"/>
          </a:xfrm>
          <a:prstGeom prst="straightConnector1">
            <a:avLst/>
          </a:prstGeom>
          <a:ln>
            <a:solidFill>
              <a:srgbClr val="9999ff"/>
            </a:solidFill>
            <a:tailEnd len="med" type="triangle" w="med"/>
          </a:ln>
        </p:spPr>
      </p:cxnSp>
      <p:cxnSp>
        <p:nvCxnSpPr>
          <p:cNvPr id="147" name="Line 21"/>
          <p:cNvCxnSpPr>
            <a:stCxn id="128" idx="2"/>
            <a:endCxn id="131" idx="0"/>
          </p:cNvCxnSpPr>
          <p:nvPr/>
        </p:nvCxnSpPr>
        <p:spPr>
          <a:xfrm>
            <a:off x="1361160" y="4023360"/>
            <a:ext cx="360" cy="457560"/>
          </a:xfrm>
          <a:prstGeom prst="straightConnector1">
            <a:avLst/>
          </a:prstGeom>
          <a:ln>
            <a:solidFill>
              <a:srgbClr val="9999ff"/>
            </a:solidFill>
            <a:tailEnd len="med" type="triangle" w="med"/>
          </a:ln>
        </p:spPr>
      </p:cxnSp>
      <p:cxnSp>
        <p:nvCxnSpPr>
          <p:cNvPr id="148" name="Line 22"/>
          <p:cNvCxnSpPr>
            <a:stCxn id="131" idx="2"/>
            <a:endCxn id="132" idx="0"/>
          </p:cNvCxnSpPr>
          <p:nvPr/>
        </p:nvCxnSpPr>
        <p:spPr>
          <a:xfrm>
            <a:off x="1361160" y="5254920"/>
            <a:ext cx="43200" cy="506160"/>
          </a:xfrm>
          <a:prstGeom prst="straightConnector1">
            <a:avLst/>
          </a:prstGeom>
          <a:ln>
            <a:solidFill>
              <a:srgbClr val="9999ff"/>
            </a:solidFill>
            <a:tailEnd len="med" type="triangle" w="med"/>
          </a:ln>
        </p:spPr>
      </p:cxnSp>
      <p:cxnSp>
        <p:nvCxnSpPr>
          <p:cNvPr id="149" name="Line 23"/>
          <p:cNvCxnSpPr>
            <a:stCxn id="133" idx="2"/>
            <a:endCxn id="134" idx="0"/>
          </p:cNvCxnSpPr>
          <p:nvPr/>
        </p:nvCxnSpPr>
        <p:spPr>
          <a:xfrm flipH="1">
            <a:off x="4686840" y="2420280"/>
            <a:ext cx="36000" cy="418680"/>
          </a:xfrm>
          <a:prstGeom prst="straightConnector1">
            <a:avLst/>
          </a:prstGeom>
          <a:ln>
            <a:solidFill>
              <a:srgbClr val="9999ff"/>
            </a:solidFill>
            <a:tailEnd len="med" type="triangle" w="med"/>
          </a:ln>
        </p:spPr>
      </p:cxnSp>
      <p:cxnSp>
        <p:nvCxnSpPr>
          <p:cNvPr id="150" name="Line 24"/>
          <p:cNvCxnSpPr>
            <a:stCxn id="134" idx="2"/>
            <a:endCxn id="135" idx="0"/>
          </p:cNvCxnSpPr>
          <p:nvPr/>
        </p:nvCxnSpPr>
        <p:spPr>
          <a:xfrm>
            <a:off x="4686840" y="4297680"/>
            <a:ext cx="10440" cy="318960"/>
          </a:xfrm>
          <a:prstGeom prst="straightConnector1">
            <a:avLst/>
          </a:prstGeom>
          <a:ln>
            <a:solidFill>
              <a:srgbClr val="9999ff"/>
            </a:solidFill>
            <a:tailEnd len="med" type="triangle" w="med"/>
          </a:ln>
        </p:spPr>
      </p:cxnSp>
      <p:cxnSp>
        <p:nvCxnSpPr>
          <p:cNvPr id="151" name="Line 25"/>
          <p:cNvCxnSpPr>
            <a:stCxn id="135" idx="2"/>
            <a:endCxn id="136" idx="0"/>
          </p:cNvCxnSpPr>
          <p:nvPr/>
        </p:nvCxnSpPr>
        <p:spPr>
          <a:xfrm>
            <a:off x="4696920" y="5618880"/>
            <a:ext cx="360" cy="330120"/>
          </a:xfrm>
          <a:prstGeom prst="straightConnector1">
            <a:avLst/>
          </a:prstGeom>
          <a:ln>
            <a:solidFill>
              <a:srgbClr val="9999ff"/>
            </a:solidFill>
            <a:tailEnd len="med" type="triangle" w="med"/>
          </a:ln>
        </p:spPr>
      </p:cxnSp>
      <p:cxnSp>
        <p:nvCxnSpPr>
          <p:cNvPr id="152" name="Line 26"/>
          <p:cNvCxnSpPr>
            <a:stCxn id="137" idx="2"/>
            <a:endCxn id="138" idx="0"/>
          </p:cNvCxnSpPr>
          <p:nvPr/>
        </p:nvCxnSpPr>
        <p:spPr>
          <a:xfrm flipH="1">
            <a:off x="7774920" y="1906920"/>
            <a:ext cx="36720" cy="520200"/>
          </a:xfrm>
          <a:prstGeom prst="straightConnector1">
            <a:avLst/>
          </a:prstGeom>
          <a:ln>
            <a:solidFill>
              <a:srgbClr val="9999ff"/>
            </a:solidFill>
            <a:tailEnd len="med" type="triangle" w="med"/>
          </a:ln>
        </p:spPr>
      </p:cxnSp>
      <p:cxnSp>
        <p:nvCxnSpPr>
          <p:cNvPr id="153" name="Line 27"/>
          <p:cNvCxnSpPr>
            <a:stCxn id="138" idx="2"/>
            <a:endCxn id="139" idx="0"/>
          </p:cNvCxnSpPr>
          <p:nvPr/>
        </p:nvCxnSpPr>
        <p:spPr>
          <a:xfrm flipH="1">
            <a:off x="7759800" y="4114800"/>
            <a:ext cx="15480" cy="414720"/>
          </a:xfrm>
          <a:prstGeom prst="straightConnector1">
            <a:avLst/>
          </a:prstGeom>
          <a:ln>
            <a:solidFill>
              <a:srgbClr val="9999ff"/>
            </a:solidFill>
            <a:tailEnd len="med" type="triangle" w="med"/>
          </a:ln>
        </p:spPr>
      </p:cxnSp>
      <p:cxnSp>
        <p:nvCxnSpPr>
          <p:cNvPr id="154" name="Line 28"/>
          <p:cNvCxnSpPr>
            <a:stCxn id="139" idx="2"/>
            <a:endCxn id="140" idx="0"/>
          </p:cNvCxnSpPr>
          <p:nvPr/>
        </p:nvCxnSpPr>
        <p:spPr>
          <a:xfrm>
            <a:off x="7759800" y="5303520"/>
            <a:ext cx="360" cy="366120"/>
          </a:xfrm>
          <a:prstGeom prst="straightConnector1">
            <a:avLst/>
          </a:prstGeom>
          <a:ln>
            <a:solidFill>
              <a:srgbClr val="9999ff"/>
            </a:solidFill>
            <a:tailEnd len="med" type="triangle" w="med"/>
          </a:ln>
        </p:spPr>
      </p:cxnSp>
      <p:cxnSp>
        <p:nvCxnSpPr>
          <p:cNvPr id="155" name="Line 29"/>
          <p:cNvCxnSpPr>
            <a:stCxn id="141" idx="2"/>
            <a:endCxn id="142" idx="0"/>
          </p:cNvCxnSpPr>
          <p:nvPr/>
        </p:nvCxnSpPr>
        <p:spPr>
          <a:xfrm>
            <a:off x="10745640" y="2103120"/>
            <a:ext cx="20880" cy="1098720"/>
          </a:xfrm>
          <a:prstGeom prst="straightConnector1">
            <a:avLst/>
          </a:prstGeom>
          <a:ln>
            <a:solidFill>
              <a:srgbClr val="9999ff"/>
            </a:solidFill>
            <a:tailEnd len="med" type="triangle" w="med"/>
          </a:ln>
        </p:spPr>
      </p:cxnSp>
      <p:cxnSp>
        <p:nvCxnSpPr>
          <p:cNvPr id="156" name="Line 30"/>
          <p:cNvCxnSpPr>
            <a:stCxn id="142" idx="2"/>
            <a:endCxn id="143" idx="0"/>
          </p:cNvCxnSpPr>
          <p:nvPr/>
        </p:nvCxnSpPr>
        <p:spPr>
          <a:xfrm flipH="1">
            <a:off x="10757520" y="3520080"/>
            <a:ext cx="9000" cy="1052280"/>
          </a:xfrm>
          <a:prstGeom prst="straightConnector1">
            <a:avLst/>
          </a:prstGeom>
          <a:ln>
            <a:solidFill>
              <a:srgbClr val="9999ff"/>
            </a:solidFill>
            <a:tailEnd len="med" type="triangle" w="med"/>
          </a:ln>
        </p:spPr>
      </p:cxnSp>
      <p:cxnSp>
        <p:nvCxnSpPr>
          <p:cNvPr id="157" name="Line 31"/>
          <p:cNvCxnSpPr>
            <a:stCxn id="143" idx="2"/>
            <a:endCxn id="144" idx="0"/>
          </p:cNvCxnSpPr>
          <p:nvPr/>
        </p:nvCxnSpPr>
        <p:spPr>
          <a:xfrm>
            <a:off x="10757520" y="4890600"/>
            <a:ext cx="5760" cy="779040"/>
          </a:xfrm>
          <a:prstGeom prst="straightConnector1">
            <a:avLst/>
          </a:prstGeom>
          <a:ln>
            <a:solidFill>
              <a:srgbClr val="9999ff"/>
            </a:solidFill>
            <a:tailEnd len="med" type="triangle" w="med"/>
          </a:ln>
        </p:spPr>
      </p:cxnSp>
      <p:cxnSp>
        <p:nvCxnSpPr>
          <p:cNvPr id="158" name="Line 32"/>
          <p:cNvCxnSpPr/>
          <p:nvPr/>
        </p:nvCxnSpPr>
        <p:spPr>
          <a:xfrm>
            <a:off x="0" y="0"/>
            <a:ext cx="360" cy="360"/>
          </a:xfrm>
          <a:prstGeom prst="line">
            <a:avLst/>
          </a:prstGeom>
          <a:ln>
            <a:solidFill>
              <a:srgbClr val="9999ff"/>
            </a:solidFill>
            <a:tailEnd len="med" type="triangle" w="med"/>
          </a:ln>
        </p:spPr>
      </p:cxnSp>
      <p:cxnSp>
        <p:nvCxnSpPr>
          <p:cNvPr id="159" name="Line 33"/>
          <p:cNvCxnSpPr/>
          <p:nvPr/>
        </p:nvCxnSpPr>
        <p:spPr>
          <a:xfrm>
            <a:off x="0" y="0"/>
            <a:ext cx="360" cy="360"/>
          </a:xfrm>
          <a:prstGeom prst="line">
            <a:avLst/>
          </a:prstGeom>
          <a:ln>
            <a:solidFill>
              <a:srgbClr val="9999ff"/>
            </a:solidFill>
            <a:tailEnd len="med" type="triangle" w="med"/>
          </a:ln>
        </p:spPr>
      </p:cxnSp>
      <p:cxnSp>
        <p:nvCxnSpPr>
          <p:cNvPr id="160" name="Line 34"/>
          <p:cNvCxnSpPr/>
          <p:nvPr/>
        </p:nvCxnSpPr>
        <p:spPr>
          <a:xfrm>
            <a:off x="0" y="0"/>
            <a:ext cx="360" cy="360"/>
          </a:xfrm>
          <a:prstGeom prst="line">
            <a:avLst/>
          </a:prstGeom>
          <a:ln>
            <a:solidFill>
              <a:srgbClr val="9999ff"/>
            </a:solidFill>
            <a:tailEnd len="med" type="triangle" w="med"/>
          </a:ln>
        </p:spPr>
      </p:cxn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Analysis</a:t>
            </a:r>
            <a:endParaRPr b="0" lang="en-US" sz="1800" spc="-1" strike="noStrike">
              <a:solidFill>
                <a:srgbClr val="000000"/>
              </a:solidFill>
              <a:uFill>
                <a:solidFill>
                  <a:srgbClr val="ffffff"/>
                </a:solidFill>
              </a:uFill>
              <a:latin typeface="Calibri"/>
            </a:endParaRPr>
          </a:p>
        </p:txBody>
      </p:sp>
      <p:sp>
        <p:nvSpPr>
          <p:cNvPr id="162" name="TextShape 2"/>
          <p:cNvSpPr txBox="1"/>
          <p:nvPr/>
        </p:nvSpPr>
        <p:spPr>
          <a:xfrm>
            <a:off x="838080" y="1455480"/>
            <a:ext cx="10515240" cy="4721400"/>
          </a:xfrm>
          <a:prstGeom prst="rect">
            <a:avLst/>
          </a:prstGeom>
          <a:noFill/>
          <a:ln>
            <a:noFill/>
          </a:ln>
        </p:spPr>
        <p:txBody>
          <a:bodyPr/>
          <a:p>
            <a:pPr>
              <a:lnSpc>
                <a:spcPct val="100000"/>
              </a:lnSpc>
            </a:pPr>
            <a:r>
              <a:rPr b="0" lang="en-US" sz="2000" spc="-1" strike="noStrike">
                <a:solidFill>
                  <a:srgbClr val="000000"/>
                </a:solidFill>
                <a:uFill>
                  <a:solidFill>
                    <a:srgbClr val="ffffff"/>
                  </a:solidFill>
                </a:uFill>
                <a:latin typeface="Calibri"/>
              </a:rPr>
              <a:t>The Crunch Base data was spread across three files:  </a:t>
            </a:r>
            <a:endParaRPr b="0" lang="en-US" sz="2800" spc="-1" strike="noStrike">
              <a:solidFill>
                <a:srgbClr val="000000"/>
              </a:solidFill>
              <a:uFill>
                <a:solidFill>
                  <a:srgbClr val="ffffff"/>
                </a:solidFill>
              </a:uFill>
              <a:latin typeface="Calibri"/>
            </a:endParaRPr>
          </a:p>
          <a:p>
            <a:pPr marL="343080" indent="-342720">
              <a:lnSpc>
                <a:spcPct val="100000"/>
              </a:lnSpc>
              <a:buClr>
                <a:srgbClr val="000000"/>
              </a:buClr>
              <a:buFont typeface="Calibri Light"/>
              <a:buAutoNum type="arabicPeriod"/>
            </a:pPr>
            <a:r>
              <a:rPr b="0" lang="en-US" sz="2000" spc="-1" strike="noStrike">
                <a:solidFill>
                  <a:srgbClr val="000000"/>
                </a:solidFill>
                <a:uFill>
                  <a:solidFill>
                    <a:srgbClr val="ffffff"/>
                  </a:solidFill>
                </a:uFill>
                <a:latin typeface="Calibri"/>
              </a:rPr>
              <a:t>Companies – Basic data of companies including the Company Name, Status, Category or Sector, Location and Date of Founding.</a:t>
            </a:r>
            <a:endParaRPr b="0" lang="en-US" sz="2800" spc="-1" strike="noStrike">
              <a:solidFill>
                <a:srgbClr val="000000"/>
              </a:solidFill>
              <a:uFill>
                <a:solidFill>
                  <a:srgbClr val="ffffff"/>
                </a:solidFill>
              </a:uFill>
              <a:latin typeface="Calibri"/>
            </a:endParaRPr>
          </a:p>
          <a:p>
            <a:pPr marL="343080" indent="-342720">
              <a:lnSpc>
                <a:spcPct val="100000"/>
              </a:lnSpc>
              <a:buClr>
                <a:srgbClr val="000000"/>
              </a:buClr>
              <a:buFont typeface="Calibri Light"/>
              <a:buAutoNum type="arabicPeriod"/>
            </a:pPr>
            <a:r>
              <a:rPr b="0" lang="en-US" sz="2000" spc="-1" strike="noStrike">
                <a:solidFill>
                  <a:srgbClr val="000000"/>
                </a:solidFill>
                <a:uFill>
                  <a:solidFill>
                    <a:srgbClr val="ffffff"/>
                  </a:solidFill>
                </a:uFill>
                <a:latin typeface="Calibri"/>
              </a:rPr>
              <a:t>Rounds2 – Investment details including the investment type, funding rounds and funding amounts.</a:t>
            </a:r>
            <a:endParaRPr b="0" lang="en-US" sz="2800" spc="-1" strike="noStrike">
              <a:solidFill>
                <a:srgbClr val="000000"/>
              </a:solidFill>
              <a:uFill>
                <a:solidFill>
                  <a:srgbClr val="ffffff"/>
                </a:solidFill>
              </a:uFill>
              <a:latin typeface="Calibri"/>
            </a:endParaRPr>
          </a:p>
          <a:p>
            <a:pPr marL="343080" indent="-342720">
              <a:lnSpc>
                <a:spcPct val="100000"/>
              </a:lnSpc>
              <a:buClr>
                <a:srgbClr val="000000"/>
              </a:buClr>
              <a:buFont typeface="Calibri Light"/>
              <a:buAutoNum type="arabicPeriod"/>
            </a:pPr>
            <a:r>
              <a:rPr b="0" lang="en-US" sz="2000" spc="-1" strike="noStrike">
                <a:solidFill>
                  <a:srgbClr val="000000"/>
                </a:solidFill>
                <a:uFill>
                  <a:solidFill>
                    <a:srgbClr val="ffffff"/>
                  </a:solidFill>
                </a:uFill>
                <a:latin typeface="Calibri"/>
              </a:rPr>
              <a:t>Mapping file – Maps numerous sector names to eight main sectors for ease of analysis.</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We initially merged the Companies and the Rounds2 file to consolidate the data of interest to us into a single file. Each funding was referenced by a unique hyperlink value which was used to affect this merge.</a:t>
            </a:r>
            <a:endParaRPr b="0" lang="en-US" sz="2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The requirement for Spark Funds was to identify the </a:t>
            </a:r>
            <a:r>
              <a:rPr b="1" lang="en-US" sz="2000" spc="-1" strike="noStrike">
                <a:solidFill>
                  <a:srgbClr val="000000"/>
                </a:solidFill>
                <a:uFill>
                  <a:solidFill>
                    <a:srgbClr val="ffffff"/>
                  </a:solidFill>
                </a:uFill>
                <a:latin typeface="Calibri"/>
              </a:rPr>
              <a:t>best funding type , sectors and countries </a:t>
            </a:r>
            <a:r>
              <a:rPr b="0" lang="en-US" sz="2000" spc="-1" strike="noStrike">
                <a:solidFill>
                  <a:srgbClr val="000000"/>
                </a:solidFill>
                <a:uFill>
                  <a:solidFill>
                    <a:srgbClr val="ffffff"/>
                  </a:solidFill>
                </a:uFill>
                <a:latin typeface="Calibri"/>
              </a:rPr>
              <a:t>to make these investments in. Our analysis was guided by this business requirement and hence we focussed on these three areas.</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979920" y="94680"/>
            <a:ext cx="10515240" cy="1325160"/>
          </a:xfrm>
          <a:prstGeom prst="rect">
            <a:avLst/>
          </a:prstGeom>
          <a:noFill/>
          <a:ln>
            <a:noFill/>
          </a:ln>
        </p:spPr>
        <p:txBody>
          <a:bodyPr anchor="ctr"/>
          <a:p>
            <a:pPr>
              <a:lnSpc>
                <a:spcPct val="90000"/>
              </a:lnSpc>
            </a:pPr>
            <a:r>
              <a:rPr b="1" lang="en-US" sz="44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Analysis</a:t>
            </a:r>
            <a:endParaRPr b="0" lang="en-US" sz="1800" spc="-1" strike="noStrike">
              <a:solidFill>
                <a:srgbClr val="000000"/>
              </a:solidFill>
              <a:uFill>
                <a:solidFill>
                  <a:srgbClr val="ffffff"/>
                </a:solidFill>
              </a:uFill>
              <a:latin typeface="Calibri"/>
            </a:endParaRPr>
          </a:p>
        </p:txBody>
      </p:sp>
      <p:sp>
        <p:nvSpPr>
          <p:cNvPr id="164" name="TextShape 2"/>
          <p:cNvSpPr txBox="1"/>
          <p:nvPr/>
        </p:nvSpPr>
        <p:spPr>
          <a:xfrm>
            <a:off x="838080" y="1300680"/>
            <a:ext cx="10515240" cy="4948560"/>
          </a:xfrm>
          <a:prstGeom prst="rect">
            <a:avLst/>
          </a:prstGeom>
          <a:noFill/>
          <a:ln>
            <a:noFill/>
          </a:ln>
        </p:spPr>
        <p:txBody>
          <a:bodyPr/>
          <a:p>
            <a:pPr>
              <a:lnSpc>
                <a:spcPct val="100000"/>
              </a:lnSpc>
            </a:pPr>
            <a:r>
              <a:rPr b="1" lang="en-US" sz="1800" spc="-1" strike="noStrike">
                <a:solidFill>
                  <a:srgbClr val="000000"/>
                </a:solidFill>
                <a:uFill>
                  <a:solidFill>
                    <a:srgbClr val="ffffff"/>
                  </a:solidFill>
                </a:uFill>
                <a:latin typeface="Calibri"/>
              </a:rPr>
              <a:t>Funding type Analysis </a:t>
            </a:r>
            <a:r>
              <a:rPr b="0" lang="en-US" sz="1800" spc="-1" strike="noStrike">
                <a:solidFill>
                  <a:srgbClr val="000000"/>
                </a:solidFill>
                <a:uFill>
                  <a:solidFill>
                    <a:srgbClr val="ffffff"/>
                  </a:solidFill>
                </a:uFill>
                <a:latin typeface="Calibri"/>
              </a:rPr>
              <a:t>: Sparks Funds was looking at four major funding types i.e. Venture , Angel, Seed or Private Equity </a:t>
            </a:r>
            <a:endParaRPr b="0" lang="en-US" sz="2800" spc="-1" strike="noStrike">
              <a:solidFill>
                <a:srgbClr val="000000"/>
              </a:solidFill>
              <a:uFill>
                <a:solidFill>
                  <a:srgbClr val="ffffff"/>
                </a:solidFill>
              </a:uFill>
              <a:latin typeface="Calibri"/>
            </a:endParaRPr>
          </a:p>
          <a:p>
            <a:pPr>
              <a:lnSpc>
                <a:spcPct val="100000"/>
              </a:lnSpc>
            </a:pPr>
            <a:r>
              <a:rPr b="0" lang="en-US" sz="1800" spc="-1" strike="noStrike">
                <a:solidFill>
                  <a:srgbClr val="000000"/>
                </a:solidFill>
                <a:uFill>
                  <a:solidFill>
                    <a:srgbClr val="ffffff"/>
                  </a:solidFill>
                </a:uFill>
                <a:latin typeface="Calibri"/>
              </a:rPr>
              <a:t>Knowing that each of these funding options had a typical investment amount and that the investment target for each round of investment was between 5-15 million USD , we calculated the average investment amounts in these funding types to understand the type of funding that would meet Spark Funds requirements.</a:t>
            </a:r>
            <a:endParaRPr b="0" lang="en-US" sz="2800" spc="-1" strike="noStrike">
              <a:solidFill>
                <a:srgbClr val="000000"/>
              </a:solidFill>
              <a:uFill>
                <a:solidFill>
                  <a:srgbClr val="ffffff"/>
                </a:solidFill>
              </a:uFill>
              <a:latin typeface="Calibri"/>
            </a:endParaRPr>
          </a:p>
          <a:p>
            <a:pPr>
              <a:lnSpc>
                <a:spcPct val="100000"/>
              </a:lnSpc>
            </a:pPr>
            <a:r>
              <a:rPr b="0" lang="en-US" sz="1800" spc="-1" strike="noStrike">
                <a:solidFill>
                  <a:srgbClr val="000000"/>
                </a:solidFill>
                <a:uFill>
                  <a:solidFill>
                    <a:srgbClr val="ffffff"/>
                  </a:solidFill>
                </a:uFill>
                <a:latin typeface="Calibri"/>
              </a:rPr>
              <a:t>Based on these calculations we would recommend Spark Funds to take the </a:t>
            </a:r>
            <a:r>
              <a:rPr b="1" lang="en-US" sz="2000" spc="-1" strike="noStrike" u="sng">
                <a:solidFill>
                  <a:srgbClr val="000000"/>
                </a:solidFill>
                <a:uFill>
                  <a:solidFill>
                    <a:srgbClr val="ffffff"/>
                  </a:solidFill>
                </a:uFill>
                <a:latin typeface="Calibri"/>
              </a:rPr>
              <a:t>Venture</a:t>
            </a:r>
            <a:r>
              <a:rPr b="0" lang="en-US" sz="20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route of funding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1800" spc="-1" strike="noStrike">
                <a:solidFill>
                  <a:srgbClr val="000000"/>
                </a:solidFill>
                <a:uFill>
                  <a:solidFill>
                    <a:srgbClr val="ffffff"/>
                  </a:solidFill>
                </a:uFill>
                <a:latin typeface="Calibri"/>
              </a:rPr>
              <a:t>* Since the Crunchbase data had a lot of (~ 17%) missing values, for the Raised amount, we computed the funding type mean for each type and imputed these values wherever missing. We believe that this would be a more accurate approach rather than imputation with an overall mean.</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graphicFrame>
        <p:nvGraphicFramePr>
          <p:cNvPr id="165" name="Table 3"/>
          <p:cNvGraphicFramePr/>
          <p:nvPr/>
        </p:nvGraphicFramePr>
        <p:xfrm>
          <a:off x="838080" y="3594960"/>
          <a:ext cx="10265040" cy="1165320"/>
        </p:xfrm>
        <a:graphic>
          <a:graphicData uri="http://schemas.openxmlformats.org/drawingml/2006/table">
            <a:tbl>
              <a:tblPr/>
              <a:tblGrid>
                <a:gridCol w="2052720"/>
                <a:gridCol w="2052720"/>
                <a:gridCol w="2052720"/>
                <a:gridCol w="2052720"/>
                <a:gridCol w="2054160"/>
              </a:tblGrid>
              <a:tr h="378360">
                <a:tc>
                  <a:txBody>
                    <a:bodyPr/>
                    <a:p>
                      <a:pPr>
                        <a:lnSpc>
                          <a:spcPct val="100000"/>
                        </a:lnSpc>
                      </a:pPr>
                      <a:r>
                        <a:rPr b="1" lang="en-US" sz="1800" spc="-1" strike="noStrike">
                          <a:solidFill>
                            <a:srgbClr val="ffffff"/>
                          </a:solidFill>
                          <a:uFill>
                            <a:solidFill>
                              <a:srgbClr val="ffffff"/>
                            </a:solidFill>
                          </a:uFill>
                          <a:latin typeface="Calibri"/>
                        </a:rPr>
                        <a:t>Funding Type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uFill>
                            <a:solidFill>
                              <a:srgbClr val="ffffff"/>
                            </a:solidFill>
                          </a:uFill>
                          <a:latin typeface="Calibri"/>
                        </a:rPr>
                        <a:t>Venture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uFill>
                            <a:solidFill>
                              <a:srgbClr val="ffffff"/>
                            </a:solidFill>
                          </a:uFill>
                          <a:latin typeface="Calibri"/>
                        </a:rPr>
                        <a:t>Seed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uFill>
                            <a:solidFill>
                              <a:srgbClr val="ffffff"/>
                            </a:solidFill>
                          </a:uFill>
                          <a:latin typeface="Calibri"/>
                        </a:rPr>
                        <a:t>Angel</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uFill>
                            <a:solidFill>
                              <a:srgbClr val="ffffff"/>
                            </a:solidFill>
                          </a:uFill>
                          <a:latin typeface="Calibri"/>
                        </a:rPr>
                        <a:t>Private Equity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786960">
                <a:tc>
                  <a:txBody>
                    <a:bodyPr/>
                    <a:p>
                      <a:pPr>
                        <a:lnSpc>
                          <a:spcPct val="100000"/>
                        </a:lnSpc>
                      </a:pPr>
                      <a:r>
                        <a:rPr b="0" lang="en-US" sz="1800" spc="-1" strike="noStrike">
                          <a:solidFill>
                            <a:srgbClr val="000000"/>
                          </a:solidFill>
                          <a:uFill>
                            <a:solidFill>
                              <a:srgbClr val="ffffff"/>
                            </a:solidFill>
                          </a:uFill>
                          <a:latin typeface="Calibri"/>
                        </a:rPr>
                        <a:t>Average Investment (in Million USD)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uFill>
                            <a:solidFill>
                              <a:srgbClr val="ffffff"/>
                            </a:solidFill>
                          </a:uFill>
                          <a:latin typeface="Calibri"/>
                        </a:rPr>
                        <a:t>11.75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uFill>
                            <a:solidFill>
                              <a:srgbClr val="ffffff"/>
                            </a:solidFill>
                          </a:uFill>
                          <a:latin typeface="Calibri"/>
                        </a:rPr>
                        <a:t>0.96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uFill>
                            <a:solidFill>
                              <a:srgbClr val="ffffff"/>
                            </a:solidFill>
                          </a:uFill>
                          <a:latin typeface="Calibri"/>
                        </a:rPr>
                        <a:t>0.72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uFill>
                            <a:solidFill>
                              <a:srgbClr val="ffffff"/>
                            </a:solidFill>
                          </a:uFill>
                          <a:latin typeface="Calibri"/>
                        </a:rPr>
                        <a:t>73.3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Analysis</a:t>
            </a:r>
            <a:endParaRPr b="0" lang="en-US" sz="1800" spc="-1" strike="noStrike">
              <a:solidFill>
                <a:srgbClr val="000000"/>
              </a:solidFill>
              <a:uFill>
                <a:solidFill>
                  <a:srgbClr val="ffffff"/>
                </a:solidFill>
              </a:uFill>
              <a:latin typeface="Calibri"/>
            </a:endParaRPr>
          </a:p>
        </p:txBody>
      </p:sp>
      <p:sp>
        <p:nvSpPr>
          <p:cNvPr id="167" name="TextShape 2"/>
          <p:cNvSpPr txBox="1"/>
          <p:nvPr/>
        </p:nvSpPr>
        <p:spPr>
          <a:xfrm>
            <a:off x="838080" y="1825560"/>
            <a:ext cx="10515240" cy="4792680"/>
          </a:xfrm>
          <a:prstGeom prst="rect">
            <a:avLst/>
          </a:prstGeom>
          <a:noFill/>
          <a:ln>
            <a:noFill/>
          </a:ln>
        </p:spPr>
        <p:txBody>
          <a:bodyPr/>
          <a:p>
            <a:pPr>
              <a:lnSpc>
                <a:spcPct val="100000"/>
              </a:lnSpc>
            </a:pPr>
            <a:r>
              <a:rPr b="1" lang="en-US" sz="1400" spc="-1" strike="noStrike">
                <a:solidFill>
                  <a:srgbClr val="000000"/>
                </a:solidFill>
                <a:uFill>
                  <a:solidFill>
                    <a:srgbClr val="ffffff"/>
                  </a:solidFill>
                </a:uFill>
                <a:latin typeface="Calibri"/>
              </a:rPr>
              <a:t>Country Analysis: </a:t>
            </a:r>
            <a:r>
              <a:rPr b="0" lang="en-US" sz="1400" spc="-1" strike="noStrike">
                <a:solidFill>
                  <a:srgbClr val="000000"/>
                </a:solidFill>
                <a:uFill>
                  <a:solidFill>
                    <a:srgbClr val="ffffff"/>
                  </a:solidFill>
                </a:uFill>
                <a:latin typeface="Calibri"/>
              </a:rPr>
              <a:t> Spark Funds wants to invest in countries having the highest funding in the preferred investment type. This is part of the broader strategy to invest where most of the investments are occurring. Also the preference was English speaking countries.</a:t>
            </a:r>
            <a:endParaRPr b="0" lang="en-US" sz="2800" spc="-1" strike="noStrike">
              <a:solidFill>
                <a:srgbClr val="000000"/>
              </a:solidFill>
              <a:uFill>
                <a:solidFill>
                  <a:srgbClr val="ffffff"/>
                </a:solidFill>
              </a:uFill>
              <a:latin typeface="Calibri"/>
            </a:endParaRPr>
          </a:p>
          <a:p>
            <a:pPr>
              <a:lnSpc>
                <a:spcPct val="100000"/>
              </a:lnSpc>
            </a:pPr>
            <a:r>
              <a:rPr b="0" lang="en-US" sz="1400" spc="-1" strike="noStrike">
                <a:solidFill>
                  <a:srgbClr val="000000"/>
                </a:solidFill>
                <a:uFill>
                  <a:solidFill>
                    <a:srgbClr val="ffffff"/>
                  </a:solidFill>
                </a:uFill>
                <a:latin typeface="Calibri"/>
              </a:rPr>
              <a:t>In order to arrive at this we aggregated the available information from Crunchbase to arrive at the top nine countries in terms of funding . From these we picked up the top three English speaking countries* .</a:t>
            </a:r>
            <a:endParaRPr b="0" lang="en-US" sz="2800" spc="-1" strike="noStrike">
              <a:solidFill>
                <a:srgbClr val="000000"/>
              </a:solidFill>
              <a:uFill>
                <a:solidFill>
                  <a:srgbClr val="ffffff"/>
                </a:solidFill>
              </a:uFill>
              <a:latin typeface="Calibri"/>
            </a:endParaRPr>
          </a:p>
          <a:p>
            <a:pPr>
              <a:lnSpc>
                <a:spcPct val="100000"/>
              </a:lnSpc>
            </a:pPr>
            <a:r>
              <a:rPr b="1" lang="en-US" sz="1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1" lang="en-US" sz="1400" spc="-1" strike="noStrike">
                <a:solidFill>
                  <a:srgbClr val="000000"/>
                </a:solidFill>
                <a:uFill>
                  <a:solidFill>
                    <a:srgbClr val="ffffff"/>
                  </a:solidFill>
                </a:uFill>
                <a:latin typeface="Calibri"/>
              </a:rPr>
              <a:t>                                                                                                               </a:t>
            </a:r>
            <a:r>
              <a:rPr b="0" lang="en-US" sz="1400" spc="-1" strike="noStrike">
                <a:solidFill>
                  <a:srgbClr val="000000"/>
                </a:solidFill>
                <a:uFill>
                  <a:solidFill>
                    <a:srgbClr val="ffffff"/>
                  </a:solidFill>
                </a:uFill>
                <a:latin typeface="Calibri"/>
              </a:rPr>
              <a:t>The Top 3 English speaking Countries in terms of total investment amounts are</a:t>
            </a:r>
            <a:endParaRPr b="0" lang="en-US" sz="2800" spc="-1" strike="noStrike">
              <a:solidFill>
                <a:srgbClr val="000000"/>
              </a:solidFill>
              <a:uFill>
                <a:solidFill>
                  <a:srgbClr val="ffffff"/>
                </a:solidFill>
              </a:uFill>
              <a:latin typeface="Calibri"/>
            </a:endParaRPr>
          </a:p>
          <a:p>
            <a:pPr>
              <a:lnSpc>
                <a:spcPct val="100000"/>
              </a:lnSpc>
            </a:pPr>
            <a:r>
              <a:rPr b="0" lang="en-US" sz="1400" spc="-1" strike="noStrike">
                <a:solidFill>
                  <a:srgbClr val="000000"/>
                </a:solidFill>
                <a:uFill>
                  <a:solidFill>
                    <a:srgbClr val="ffffff"/>
                  </a:solidFill>
                </a:uFill>
                <a:latin typeface="Calibri"/>
              </a:rPr>
              <a:t>                                                                                                               </a:t>
            </a:r>
            <a:r>
              <a:rPr b="0" lang="en-US" sz="1400" spc="-1" strike="noStrike">
                <a:solidFill>
                  <a:srgbClr val="000000"/>
                </a:solidFill>
                <a:uFill>
                  <a:solidFill>
                    <a:srgbClr val="ffffff"/>
                  </a:solidFill>
                </a:uFill>
                <a:latin typeface="Calibri"/>
              </a:rPr>
              <a:t>USA , GBR and IND.</a:t>
            </a:r>
            <a:endParaRPr b="0" lang="en-US" sz="2800" spc="-1" strike="noStrike">
              <a:solidFill>
                <a:srgbClr val="000000"/>
              </a:solidFill>
              <a:uFill>
                <a:solidFill>
                  <a:srgbClr val="ffffff"/>
                </a:solidFill>
              </a:uFill>
              <a:latin typeface="Calibri"/>
            </a:endParaRPr>
          </a:p>
          <a:p>
            <a:pPr>
              <a:lnSpc>
                <a:spcPct val="100000"/>
              </a:lnSpc>
            </a:pPr>
            <a:r>
              <a:rPr b="0" lang="en-US" sz="1400" spc="-1" strike="noStrike">
                <a:solidFill>
                  <a:srgbClr val="000000"/>
                </a:solidFill>
                <a:uFill>
                  <a:solidFill>
                    <a:srgbClr val="ffffff"/>
                  </a:solidFill>
                </a:uFill>
                <a:latin typeface="Calibri"/>
              </a:rPr>
              <a:t>                                                                                                                </a:t>
            </a:r>
            <a:r>
              <a:rPr b="0" lang="en-US" sz="1400" spc="-1" strike="noStrike">
                <a:solidFill>
                  <a:srgbClr val="000000"/>
                </a:solidFill>
                <a:uFill>
                  <a:solidFill>
                    <a:srgbClr val="ffffff"/>
                  </a:solidFill>
                </a:uFill>
                <a:latin typeface="Calibri"/>
              </a:rPr>
              <a:t>A list of English speaking countries is available </a:t>
            </a:r>
            <a:r>
              <a:rPr b="0" lang="en-US" sz="1400" spc="-1" strike="noStrike" u="sng">
                <a:solidFill>
                  <a:srgbClr val="0563c1"/>
                </a:solidFill>
                <a:uFill>
                  <a:solidFill>
                    <a:srgbClr val="ffffff"/>
                  </a:solidFill>
                </a:uFill>
                <a:latin typeface="Calibri"/>
                <a:hlinkClick r:id="rId1"/>
              </a:rPr>
              <a:t>here</a:t>
            </a:r>
            <a:r>
              <a:rPr b="0" lang="en-US" sz="1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1400" spc="-1" strike="noStrike">
                <a:solidFill>
                  <a:srgbClr val="000000"/>
                </a:solidFill>
                <a:uFill>
                  <a:solidFill>
                    <a:srgbClr val="ffffff"/>
                  </a:solidFill>
                </a:uFill>
                <a:latin typeface="Calibri"/>
              </a:rPr>
              <a:t>                                                                                                               </a:t>
            </a:r>
            <a:r>
              <a:rPr b="0" lang="en-US" sz="1400" spc="-1" strike="noStrike">
                <a:solidFill>
                  <a:srgbClr val="000000"/>
                </a:solidFill>
                <a:uFill>
                  <a:solidFill>
                    <a:srgbClr val="ffffff"/>
                  </a:solidFill>
                </a:uFill>
                <a:latin typeface="Calibri"/>
              </a:rPr>
              <a:t>* </a:t>
            </a:r>
            <a:r>
              <a:rPr b="0" lang="en-US" sz="1200" spc="-1" strike="noStrike">
                <a:solidFill>
                  <a:srgbClr val="000000"/>
                </a:solidFill>
                <a:uFill>
                  <a:solidFill>
                    <a:srgbClr val="ffffff"/>
                  </a:solidFill>
                </a:uFill>
                <a:latin typeface="Calibri"/>
              </a:rPr>
              <a:t>Some of the data did not have a country code associated with it but have been considered. the analysis                                                                                           </a:t>
            </a:r>
            <a:endParaRPr b="0" lang="en-US" sz="2800" spc="-1" strike="noStrike">
              <a:solidFill>
                <a:srgbClr val="000000"/>
              </a:solidFill>
              <a:uFill>
                <a:solidFill>
                  <a:srgbClr val="ffffff"/>
                </a:solidFill>
              </a:uFill>
              <a:latin typeface="Calibri"/>
            </a:endParaRPr>
          </a:p>
        </p:txBody>
      </p:sp>
      <p:pic>
        <p:nvPicPr>
          <p:cNvPr id="168" name="Picture 3" descr=""/>
          <p:cNvPicPr/>
          <p:nvPr/>
        </p:nvPicPr>
        <p:blipFill>
          <a:blip r:embed="rId2"/>
          <a:stretch/>
        </p:blipFill>
        <p:spPr>
          <a:xfrm>
            <a:off x="838080" y="2910960"/>
            <a:ext cx="4353120" cy="34005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Analysis</a:t>
            </a:r>
            <a:endParaRPr b="0" lang="en-US" sz="1800" spc="-1" strike="noStrike">
              <a:solidFill>
                <a:srgbClr val="000000"/>
              </a:solidFill>
              <a:uFill>
                <a:solidFill>
                  <a:srgbClr val="ffffff"/>
                </a:solidFill>
              </a:uFill>
              <a:latin typeface="Calibri"/>
            </a:endParaRPr>
          </a:p>
        </p:txBody>
      </p:sp>
      <p:sp>
        <p:nvSpPr>
          <p:cNvPr id="170" name="TextShape 2"/>
          <p:cNvSpPr txBox="1"/>
          <p:nvPr/>
        </p:nvSpPr>
        <p:spPr>
          <a:xfrm>
            <a:off x="838080" y="1825560"/>
            <a:ext cx="10515240" cy="4350960"/>
          </a:xfrm>
          <a:prstGeom prst="rect">
            <a:avLst/>
          </a:prstGeom>
          <a:noFill/>
          <a:ln>
            <a:noFill/>
          </a:ln>
        </p:spPr>
        <p:txBody>
          <a:bodyPr/>
          <a:p>
            <a:pPr>
              <a:lnSpc>
                <a:spcPct val="100000"/>
              </a:lnSpc>
            </a:pPr>
            <a:r>
              <a:rPr b="1" lang="en-US" sz="1800" spc="-1" strike="noStrike">
                <a:solidFill>
                  <a:srgbClr val="000000"/>
                </a:solidFill>
                <a:uFill>
                  <a:solidFill>
                    <a:srgbClr val="ffffff"/>
                  </a:solidFill>
                </a:uFill>
                <a:latin typeface="Calibri"/>
              </a:rPr>
              <a:t>Sector Analysis : </a:t>
            </a:r>
            <a:r>
              <a:rPr b="0" lang="en-US" sz="1400" spc="-1" strike="noStrike">
                <a:solidFill>
                  <a:srgbClr val="000000"/>
                </a:solidFill>
                <a:uFill>
                  <a:solidFill>
                    <a:srgbClr val="ffffff"/>
                  </a:solidFill>
                </a:uFill>
                <a:latin typeface="Calibri"/>
              </a:rPr>
              <a:t>Another area of interest that was of interest was the actual sectors that received the maximum funding. The crunch base data had a large number of sectors which we broadly segregated into 8 sectors for a more meaningful insight.</a:t>
            </a:r>
            <a:endParaRPr b="0" lang="en-US" sz="2800" spc="-1" strike="noStrike">
              <a:solidFill>
                <a:srgbClr val="000000"/>
              </a:solidFill>
              <a:uFill>
                <a:solidFill>
                  <a:srgbClr val="ffffff"/>
                </a:solidFill>
              </a:uFill>
              <a:latin typeface="Calibri"/>
            </a:endParaRPr>
          </a:p>
          <a:p>
            <a:pPr>
              <a:lnSpc>
                <a:spcPct val="100000"/>
              </a:lnSpc>
            </a:pPr>
            <a:r>
              <a:rPr b="0" lang="en-US" sz="1400" spc="-1" strike="noStrike">
                <a:solidFill>
                  <a:srgbClr val="000000"/>
                </a:solidFill>
                <a:uFill>
                  <a:solidFill>
                    <a:srgbClr val="ffffff"/>
                  </a:solidFill>
                </a:uFill>
                <a:latin typeface="Calibri"/>
              </a:rPr>
              <a:t>On the basis of this we then calculated the Top 3 sectors in terms of no. of Investments for each of the top 3 English speaking countries.</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pic>
        <p:nvPicPr>
          <p:cNvPr id="171" name="Picture 3" descr=""/>
          <p:cNvPicPr/>
          <p:nvPr/>
        </p:nvPicPr>
        <p:blipFill>
          <a:blip r:embed="rId1"/>
          <a:stretch/>
        </p:blipFill>
        <p:spPr>
          <a:xfrm>
            <a:off x="1393920" y="3078360"/>
            <a:ext cx="8170920" cy="3400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Assumptions </a:t>
            </a:r>
            <a:endParaRPr b="0" lang="en-US" sz="1800" spc="-1" strike="noStrike">
              <a:solidFill>
                <a:srgbClr val="000000"/>
              </a:solidFill>
              <a:uFill>
                <a:solidFill>
                  <a:srgbClr val="ffffff"/>
                </a:solidFill>
              </a:uFill>
              <a:latin typeface="Calibri"/>
            </a:endParaRPr>
          </a:p>
        </p:txBody>
      </p:sp>
      <p:sp>
        <p:nvSpPr>
          <p:cNvPr id="173" name="TextShape 2"/>
          <p:cNvSpPr txBox="1"/>
          <p:nvPr/>
        </p:nvSpPr>
        <p:spPr>
          <a:xfrm>
            <a:off x="838080" y="1825560"/>
            <a:ext cx="10515240" cy="4350960"/>
          </a:xfrm>
          <a:prstGeom prst="rect">
            <a:avLst/>
          </a:prstGeom>
          <a:noFill/>
          <a:ln>
            <a:noFill/>
          </a:ln>
        </p:spPr>
        <p:txBody>
          <a:bodyPr/>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Calibri"/>
              </a:rPr>
              <a:t>The funding type means were imputed for the missing funding amount values . This made up for almost 17% of the observations and hence were included as part of the analysis.</a:t>
            </a:r>
            <a:endParaRPr b="0" lang="en-US" sz="2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Calibri"/>
              </a:rPr>
              <a:t>A number of companies did not have an associated country code . We have assigned these as a blank country code and proceeded with the analysis. This “Blank” country code was the third highest in terms of investment amounts but is understood to comprise of various countries that are both English and non English speaking.</a:t>
            </a:r>
            <a:endParaRPr b="0" lang="en-US" sz="2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AutoNum type="arabicParenR"/>
            </a:pPr>
            <a:r>
              <a:rPr b="0" lang="en-US" sz="1800" spc="-1" strike="noStrike">
                <a:solidFill>
                  <a:srgbClr val="000000"/>
                </a:solidFill>
                <a:uFill>
                  <a:solidFill>
                    <a:srgbClr val="ffffff"/>
                  </a:solidFill>
                </a:uFill>
                <a:latin typeface="Calibri"/>
              </a:rPr>
              <a:t>A number of Sectors did not map to any of the specific eight sectors and were categorised as “Others”.</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uFill>
                  <a:solidFill>
                    <a:srgbClr val="ffffff"/>
                  </a:solidFill>
                </a:uFill>
                <a:latin typeface="Calibri Light"/>
              </a:rPr>
              <a:t> </a:t>
            </a:r>
            <a:r>
              <a:rPr b="1" lang="en-US" sz="2800" spc="-1" strike="noStrike">
                <a:solidFill>
                  <a:srgbClr val="000000"/>
                </a:solidFill>
                <a:uFill>
                  <a:solidFill>
                    <a:srgbClr val="ffffff"/>
                  </a:solidFill>
                </a:uFill>
                <a:latin typeface="Calibri Light"/>
              </a:rPr>
              <a:t>Conclusions</a:t>
            </a:r>
            <a:endParaRPr b="0" lang="en-US" sz="1800" spc="-1" strike="noStrike">
              <a:solidFill>
                <a:srgbClr val="000000"/>
              </a:solidFill>
              <a:uFill>
                <a:solidFill>
                  <a:srgbClr val="ffffff"/>
                </a:solidFill>
              </a:uFill>
              <a:latin typeface="Calibri"/>
            </a:endParaRPr>
          </a:p>
        </p:txBody>
      </p:sp>
      <p:sp>
        <p:nvSpPr>
          <p:cNvPr id="175" name="TextShape 2"/>
          <p:cNvSpPr txBox="1"/>
          <p:nvPr/>
        </p:nvSpPr>
        <p:spPr>
          <a:xfrm>
            <a:off x="838080" y="1825560"/>
            <a:ext cx="10515240" cy="4350960"/>
          </a:xfrm>
          <a:prstGeom prst="rect">
            <a:avLst/>
          </a:prstGeom>
          <a:noFill/>
          <a:ln>
            <a:noFill/>
          </a:ln>
        </p:spPr>
        <p:txBody>
          <a:bodyPr/>
          <a:p>
            <a:pPr>
              <a:lnSpc>
                <a:spcPct val="100000"/>
              </a:lnSpc>
            </a:pPr>
            <a:r>
              <a:rPr b="0" lang="en-US" sz="1400" spc="-1" strike="noStrike">
                <a:solidFill>
                  <a:srgbClr val="000000"/>
                </a:solidFill>
                <a:uFill>
                  <a:solidFill>
                    <a:srgbClr val="ffffff"/>
                  </a:solidFill>
                </a:uFill>
                <a:latin typeface="Calibri"/>
              </a:rPr>
              <a:t>On the basis of the CrunchBase data and the subsequent analysis we were able to provide our investment recommendations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1400" spc="-1" strike="noStrike">
                <a:solidFill>
                  <a:srgbClr val="000000"/>
                </a:solidFill>
                <a:uFill>
                  <a:solidFill>
                    <a:srgbClr val="ffffff"/>
                  </a:solidFill>
                </a:uFill>
                <a:latin typeface="Calibri"/>
              </a:rPr>
              <a:t>The most suitable investment type is </a:t>
            </a:r>
            <a:r>
              <a:rPr b="1" lang="en-US" sz="1400" spc="-1" strike="noStrike">
                <a:solidFill>
                  <a:srgbClr val="000000"/>
                </a:solidFill>
                <a:uFill>
                  <a:solidFill>
                    <a:srgbClr val="ffffff"/>
                  </a:solidFill>
                </a:uFill>
                <a:latin typeface="Calibri"/>
              </a:rPr>
              <a:t>Venture</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pic>
        <p:nvPicPr>
          <p:cNvPr id="176" name="Picture 1" descr=""/>
          <p:cNvPicPr/>
          <p:nvPr/>
        </p:nvPicPr>
        <p:blipFill>
          <a:blip r:embed="rId1"/>
          <a:stretch/>
        </p:blipFill>
        <p:spPr>
          <a:xfrm>
            <a:off x="1897920" y="2706840"/>
            <a:ext cx="5313960" cy="41508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1910</TotalTime>
  <Application>LibreOffice/5.1.3.2$Windows_x86 LibreOffice_project/644e4637d1d8544fd9f56425bd6cec110e49301b</Application>
  <Words>1003</Words>
  <Paragraphs>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en-US</dc:language>
  <cp:lastModifiedBy/>
  <dcterms:modified xsi:type="dcterms:W3CDTF">2016-07-14T23:02:43Z</dcterms:modified>
  <cp:revision>57</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