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609480" y="1604520"/>
            <a:ext cx="10728360" cy="1896840"/>
          </a:xfrm>
          <a:prstGeom prst="rect">
            <a:avLst/>
          </a:prstGeom>
        </p:spPr>
        <p:txBody>
          <a:bodyPr wrap="none" lIns="0" tIns="0" rIns="0" bIns="0"/>
          <a:lstStyle/>
          <a:p>
            <a:endParaRPr/>
          </a:p>
        </p:txBody>
      </p:sp>
      <p:sp>
        <p:nvSpPr>
          <p:cNvPr id="27" name="PlaceHolder 3"/>
          <p:cNvSpPr>
            <a:spLocks noGrp="1"/>
          </p:cNvSpPr>
          <p:nvPr>
            <p:ph type="body"/>
          </p:nvPr>
        </p:nvSpPr>
        <p:spPr>
          <a:xfrm>
            <a:off x="609480" y="3681720"/>
            <a:ext cx="10728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30"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31" name="PlaceHolder 4"/>
          <p:cNvSpPr>
            <a:spLocks noGrp="1"/>
          </p:cNvSpPr>
          <p:nvPr>
            <p:ph type="body"/>
          </p:nvPr>
        </p:nvSpPr>
        <p:spPr>
          <a:xfrm>
            <a:off x="6106680" y="3681720"/>
            <a:ext cx="5235120" cy="1896840"/>
          </a:xfrm>
          <a:prstGeom prst="rect">
            <a:avLst/>
          </a:prstGeom>
        </p:spPr>
        <p:txBody>
          <a:bodyPr wrap="none" lIns="0" tIns="0" rIns="0" bIns="0"/>
          <a:lstStyle/>
          <a:p>
            <a:endParaRPr/>
          </a:p>
        </p:txBody>
      </p:sp>
      <p:sp>
        <p:nvSpPr>
          <p:cNvPr id="32" name="PlaceHolder 5"/>
          <p:cNvSpPr>
            <a:spLocks noGrp="1"/>
          </p:cNvSpPr>
          <p:nvPr>
            <p:ph type="body"/>
          </p:nvPr>
        </p:nvSpPr>
        <p:spPr>
          <a:xfrm>
            <a:off x="609480" y="3681720"/>
            <a:ext cx="523512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35"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1" name="PlaceHolder 2"/>
          <p:cNvSpPr>
            <a:spLocks noGrp="1"/>
          </p:cNvSpPr>
          <p:nvPr>
            <p:ph type="subTitle"/>
          </p:nvPr>
        </p:nvSpPr>
        <p:spPr>
          <a:xfrm>
            <a:off x="609480" y="1604520"/>
            <a:ext cx="10728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609480" y="1604520"/>
            <a:ext cx="10728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5" name="PlaceHolder 2"/>
          <p:cNvSpPr>
            <a:spLocks noGrp="1"/>
          </p:cNvSpPr>
          <p:nvPr>
            <p:ph type="body"/>
          </p:nvPr>
        </p:nvSpPr>
        <p:spPr>
          <a:xfrm>
            <a:off x="609480" y="1604520"/>
            <a:ext cx="5235120" cy="3977280"/>
          </a:xfrm>
          <a:prstGeom prst="rect">
            <a:avLst/>
          </a:prstGeom>
        </p:spPr>
        <p:txBody>
          <a:bodyPr wrap="none" lIns="0" tIns="0" rIns="0" bIns="0"/>
          <a:lstStyle/>
          <a:p>
            <a:endParaRPr/>
          </a:p>
        </p:txBody>
      </p:sp>
      <p:sp>
        <p:nvSpPr>
          <p:cNvPr id="46" name="PlaceHolder 3"/>
          <p:cNvSpPr>
            <a:spLocks noGrp="1"/>
          </p:cNvSpPr>
          <p:nvPr>
            <p:ph type="body"/>
          </p:nvPr>
        </p:nvSpPr>
        <p:spPr>
          <a:xfrm>
            <a:off x="6106680" y="1604520"/>
            <a:ext cx="523512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51" name="PlaceHolder 3"/>
          <p:cNvSpPr>
            <a:spLocks noGrp="1"/>
          </p:cNvSpPr>
          <p:nvPr>
            <p:ph type="body"/>
          </p:nvPr>
        </p:nvSpPr>
        <p:spPr>
          <a:xfrm>
            <a:off x="609480" y="3681720"/>
            <a:ext cx="5235120" cy="1896840"/>
          </a:xfrm>
          <a:prstGeom prst="rect">
            <a:avLst/>
          </a:prstGeom>
        </p:spPr>
        <p:txBody>
          <a:bodyPr wrap="none" lIns="0" tIns="0" rIns="0" bIns="0"/>
          <a:lstStyle/>
          <a:p>
            <a:endParaRPr/>
          </a:p>
        </p:txBody>
      </p:sp>
      <p:sp>
        <p:nvSpPr>
          <p:cNvPr id="52" name="PlaceHolder 4"/>
          <p:cNvSpPr>
            <a:spLocks noGrp="1"/>
          </p:cNvSpPr>
          <p:nvPr>
            <p:ph type="body"/>
          </p:nvPr>
        </p:nvSpPr>
        <p:spPr>
          <a:xfrm>
            <a:off x="6106680" y="1604520"/>
            <a:ext cx="523512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 name="PlaceHolder 2"/>
          <p:cNvSpPr>
            <a:spLocks noGrp="1"/>
          </p:cNvSpPr>
          <p:nvPr>
            <p:ph type="subTitle"/>
          </p:nvPr>
        </p:nvSpPr>
        <p:spPr>
          <a:xfrm>
            <a:off x="609480" y="1604520"/>
            <a:ext cx="10728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609480" y="1604520"/>
            <a:ext cx="5235120" cy="3977280"/>
          </a:xfrm>
          <a:prstGeom prst="rect">
            <a:avLst/>
          </a:prstGeom>
        </p:spPr>
        <p:txBody>
          <a:bodyPr wrap="none" lIns="0" tIns="0" rIns="0" bIns="0"/>
          <a:lstStyle/>
          <a:p>
            <a:endParaRPr/>
          </a:p>
        </p:txBody>
      </p:sp>
      <p:sp>
        <p:nvSpPr>
          <p:cNvPr id="55"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56" name="PlaceHolder 4"/>
          <p:cNvSpPr>
            <a:spLocks noGrp="1"/>
          </p:cNvSpPr>
          <p:nvPr>
            <p:ph type="body"/>
          </p:nvPr>
        </p:nvSpPr>
        <p:spPr>
          <a:xfrm>
            <a:off x="6106680" y="3681720"/>
            <a:ext cx="523512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59"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60" name="PlaceHolder 4"/>
          <p:cNvSpPr>
            <a:spLocks noGrp="1"/>
          </p:cNvSpPr>
          <p:nvPr>
            <p:ph type="body"/>
          </p:nvPr>
        </p:nvSpPr>
        <p:spPr>
          <a:xfrm>
            <a:off x="609480" y="3681720"/>
            <a:ext cx="1072800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609480" y="1604520"/>
            <a:ext cx="10728360" cy="1896840"/>
          </a:xfrm>
          <a:prstGeom prst="rect">
            <a:avLst/>
          </a:prstGeom>
        </p:spPr>
        <p:txBody>
          <a:bodyPr wrap="none" lIns="0" tIns="0" rIns="0" bIns="0"/>
          <a:lstStyle/>
          <a:p>
            <a:endParaRPr/>
          </a:p>
        </p:txBody>
      </p:sp>
      <p:sp>
        <p:nvSpPr>
          <p:cNvPr id="63" name="PlaceHolder 3"/>
          <p:cNvSpPr>
            <a:spLocks noGrp="1"/>
          </p:cNvSpPr>
          <p:nvPr>
            <p:ph type="body"/>
          </p:nvPr>
        </p:nvSpPr>
        <p:spPr>
          <a:xfrm>
            <a:off x="609480" y="3681720"/>
            <a:ext cx="10728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5"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66"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67" name="PlaceHolder 4"/>
          <p:cNvSpPr>
            <a:spLocks noGrp="1"/>
          </p:cNvSpPr>
          <p:nvPr>
            <p:ph type="body"/>
          </p:nvPr>
        </p:nvSpPr>
        <p:spPr>
          <a:xfrm>
            <a:off x="6106680" y="3681720"/>
            <a:ext cx="5235120" cy="1896840"/>
          </a:xfrm>
          <a:prstGeom prst="rect">
            <a:avLst/>
          </a:prstGeom>
        </p:spPr>
        <p:txBody>
          <a:bodyPr wrap="none" lIns="0" tIns="0" rIns="0" bIns="0"/>
          <a:lstStyle/>
          <a:p>
            <a:endParaRPr/>
          </a:p>
        </p:txBody>
      </p:sp>
      <p:sp>
        <p:nvSpPr>
          <p:cNvPr id="68" name="PlaceHolder 5"/>
          <p:cNvSpPr>
            <a:spLocks noGrp="1"/>
          </p:cNvSpPr>
          <p:nvPr>
            <p:ph type="body"/>
          </p:nvPr>
        </p:nvSpPr>
        <p:spPr>
          <a:xfrm>
            <a:off x="609480" y="3681720"/>
            <a:ext cx="523512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0"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71"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609480" y="1604520"/>
            <a:ext cx="10728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609480" y="1604520"/>
            <a:ext cx="5235120" cy="3977280"/>
          </a:xfrm>
          <a:prstGeom prst="rect">
            <a:avLst/>
          </a:prstGeom>
        </p:spPr>
        <p:txBody>
          <a:bodyPr wrap="none" lIns="0" tIns="0" rIns="0" bIns="0"/>
          <a:lstStyle/>
          <a:p>
            <a:endParaRPr/>
          </a:p>
        </p:txBody>
      </p:sp>
      <p:sp>
        <p:nvSpPr>
          <p:cNvPr id="10" name="PlaceHolder 3"/>
          <p:cNvSpPr>
            <a:spLocks noGrp="1"/>
          </p:cNvSpPr>
          <p:nvPr>
            <p:ph type="body"/>
          </p:nvPr>
        </p:nvSpPr>
        <p:spPr>
          <a:xfrm>
            <a:off x="6106680" y="1604520"/>
            <a:ext cx="523512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4"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15" name="PlaceHolder 3"/>
          <p:cNvSpPr>
            <a:spLocks noGrp="1"/>
          </p:cNvSpPr>
          <p:nvPr>
            <p:ph type="body"/>
          </p:nvPr>
        </p:nvSpPr>
        <p:spPr>
          <a:xfrm>
            <a:off x="609480" y="3681720"/>
            <a:ext cx="5235120" cy="1896840"/>
          </a:xfrm>
          <a:prstGeom prst="rect">
            <a:avLst/>
          </a:prstGeom>
        </p:spPr>
        <p:txBody>
          <a:bodyPr wrap="none" lIns="0" tIns="0" rIns="0" bIns="0"/>
          <a:lstStyle/>
          <a:p>
            <a:endParaRPr/>
          </a:p>
        </p:txBody>
      </p:sp>
      <p:sp>
        <p:nvSpPr>
          <p:cNvPr id="16" name="PlaceHolder 4"/>
          <p:cNvSpPr>
            <a:spLocks noGrp="1"/>
          </p:cNvSpPr>
          <p:nvPr>
            <p:ph type="body"/>
          </p:nvPr>
        </p:nvSpPr>
        <p:spPr>
          <a:xfrm>
            <a:off x="6106680" y="1604520"/>
            <a:ext cx="523512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8" name="PlaceHolder 2"/>
          <p:cNvSpPr>
            <a:spLocks noGrp="1"/>
          </p:cNvSpPr>
          <p:nvPr>
            <p:ph type="body"/>
          </p:nvPr>
        </p:nvSpPr>
        <p:spPr>
          <a:xfrm>
            <a:off x="609480" y="1604520"/>
            <a:ext cx="5235120" cy="3977280"/>
          </a:xfrm>
          <a:prstGeom prst="rect">
            <a:avLst/>
          </a:prstGeom>
        </p:spPr>
        <p:txBody>
          <a:bodyPr wrap="none" lIns="0" tIns="0" rIns="0" bIns="0"/>
          <a:lstStyle/>
          <a:p>
            <a:endParaRPr/>
          </a:p>
        </p:txBody>
      </p:sp>
      <p:sp>
        <p:nvSpPr>
          <p:cNvPr id="19"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20" name="PlaceHolder 4"/>
          <p:cNvSpPr>
            <a:spLocks noGrp="1"/>
          </p:cNvSpPr>
          <p:nvPr>
            <p:ph type="body"/>
          </p:nvPr>
        </p:nvSpPr>
        <p:spPr>
          <a:xfrm>
            <a:off x="6106680" y="3681720"/>
            <a:ext cx="523512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2" name="PlaceHolder 2"/>
          <p:cNvSpPr>
            <a:spLocks noGrp="1"/>
          </p:cNvSpPr>
          <p:nvPr>
            <p:ph type="body"/>
          </p:nvPr>
        </p:nvSpPr>
        <p:spPr>
          <a:xfrm>
            <a:off x="609480" y="1604520"/>
            <a:ext cx="5235120" cy="1896840"/>
          </a:xfrm>
          <a:prstGeom prst="rect">
            <a:avLst/>
          </a:prstGeom>
        </p:spPr>
        <p:txBody>
          <a:bodyPr wrap="none" lIns="0" tIns="0" rIns="0" bIns="0"/>
          <a:lstStyle/>
          <a:p>
            <a:endParaRPr/>
          </a:p>
        </p:txBody>
      </p:sp>
      <p:sp>
        <p:nvSpPr>
          <p:cNvPr id="23" name="PlaceHolder 3"/>
          <p:cNvSpPr>
            <a:spLocks noGrp="1"/>
          </p:cNvSpPr>
          <p:nvPr>
            <p:ph type="body"/>
          </p:nvPr>
        </p:nvSpPr>
        <p:spPr>
          <a:xfrm>
            <a:off x="6106680" y="1604520"/>
            <a:ext cx="5235120" cy="1896840"/>
          </a:xfrm>
          <a:prstGeom prst="rect">
            <a:avLst/>
          </a:prstGeom>
        </p:spPr>
        <p:txBody>
          <a:bodyPr wrap="none" lIns="0" tIns="0" rIns="0" bIns="0"/>
          <a:lstStyle/>
          <a:p>
            <a:endParaRPr/>
          </a:p>
        </p:txBody>
      </p:sp>
      <p:sp>
        <p:nvSpPr>
          <p:cNvPr id="24" name="PlaceHolder 4"/>
          <p:cNvSpPr>
            <a:spLocks noGrp="1"/>
          </p:cNvSpPr>
          <p:nvPr>
            <p:ph type="body"/>
          </p:nvPr>
        </p:nvSpPr>
        <p:spPr>
          <a:xfrm>
            <a:off x="609480" y="3681720"/>
            <a:ext cx="1072800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6"/>
          <p:cNvPicPr/>
          <p:nvPr/>
        </p:nvPicPr>
        <p:blipFill>
          <a:blip r:embed="rId14"/>
          <a:stretch>
            <a:fillRect/>
          </a:stretch>
        </p:blipFill>
        <p:spPr>
          <a:xfrm>
            <a:off x="10449360" y="325800"/>
            <a:ext cx="1445760" cy="378720"/>
          </a:xfrm>
          <a:prstGeom prst="rect">
            <a:avLst/>
          </a:prstGeom>
        </p:spPr>
      </p:pic>
      <p:pic>
        <p:nvPicPr>
          <p:cNvPr id="5" name="Picture 7"/>
          <p:cNvPicPr/>
          <p:nvPr/>
        </p:nvPicPr>
        <p:blipFill>
          <a:blip r:embed="rId15"/>
          <a:stretch>
            <a:fillRect/>
          </a:stretch>
        </p:blipFill>
        <p:spPr>
          <a:xfrm>
            <a:off x="0" y="177840"/>
            <a:ext cx="1267200" cy="813960"/>
          </a:xfrm>
          <a:prstGeom prst="rect">
            <a:avLst/>
          </a:prstGeom>
        </p:spPr>
      </p:pic>
      <p:sp>
        <p:nvSpPr>
          <p:cNvPr id="2" name="PlaceHolder 1"/>
          <p:cNvSpPr>
            <a:spLocks noGrp="1"/>
          </p:cNvSpPr>
          <p:nvPr>
            <p:ph type="title"/>
          </p:nvPr>
        </p:nvSpPr>
        <p:spPr>
          <a:xfrm>
            <a:off x="609480" y="273600"/>
            <a:ext cx="10972080" cy="1144800"/>
          </a:xfrm>
          <a:prstGeom prst="rect">
            <a:avLst/>
          </a:prstGeom>
        </p:spPr>
        <p:txBody>
          <a:bodyPr wrap="none" lIns="0" tIns="0" rIns="0" bIns="0" anchor="ctr"/>
          <a:lstStyle/>
          <a:p>
            <a:pPr algn="ctr">
              <a:lnSpc>
                <a:spcPct val="100000"/>
              </a:lnSpc>
            </a:pPr>
            <a:r>
              <a:rPr lang="en-IN"/>
              <a:t>Click to edit the title text format</a:t>
            </a:r>
            <a:endParaRPr/>
          </a:p>
        </p:txBody>
      </p:sp>
      <p:sp>
        <p:nvSpPr>
          <p:cNvPr id="3" name="PlaceHolder 2"/>
          <p:cNvSpPr>
            <a:spLocks noGrp="1"/>
          </p:cNvSpPr>
          <p:nvPr>
            <p:ph type="body"/>
          </p:nvPr>
        </p:nvSpPr>
        <p:spPr>
          <a:xfrm>
            <a:off x="609480" y="1604520"/>
            <a:ext cx="10728000" cy="3976920"/>
          </a:xfrm>
          <a:prstGeom prst="rect">
            <a:avLst/>
          </a:prstGeom>
        </p:spPr>
        <p:txBody>
          <a:bodyPr wrap="none" lIns="0" tIns="0" rIns="0" bIns="0"/>
          <a:lstStyle/>
          <a:p>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 name="Picture 6"/>
          <p:cNvPicPr/>
          <p:nvPr/>
        </p:nvPicPr>
        <p:blipFill>
          <a:blip r:embed="rId14"/>
          <a:stretch>
            <a:fillRect/>
          </a:stretch>
        </p:blipFill>
        <p:spPr>
          <a:xfrm>
            <a:off x="10449360" y="325800"/>
            <a:ext cx="1445760" cy="378720"/>
          </a:xfrm>
          <a:prstGeom prst="rect">
            <a:avLst/>
          </a:prstGeom>
        </p:spPr>
      </p:pic>
      <p:pic>
        <p:nvPicPr>
          <p:cNvPr id="37" name="Picture 7"/>
          <p:cNvPicPr/>
          <p:nvPr/>
        </p:nvPicPr>
        <p:blipFill>
          <a:blip r:embed="rId15"/>
          <a:stretch>
            <a:fillRect/>
          </a:stretch>
        </p:blipFill>
        <p:spPr>
          <a:xfrm>
            <a:off x="0" y="177840"/>
            <a:ext cx="1267200" cy="813960"/>
          </a:xfrm>
          <a:prstGeom prst="rect">
            <a:avLst/>
          </a:prstGeom>
        </p:spPr>
      </p:pic>
      <p:sp>
        <p:nvSpPr>
          <p:cNvPr id="38" name="PlaceHolder 1"/>
          <p:cNvSpPr>
            <a:spLocks noGrp="1"/>
          </p:cNvSpPr>
          <p:nvPr>
            <p:ph type="title"/>
          </p:nvPr>
        </p:nvSpPr>
        <p:spPr>
          <a:xfrm>
            <a:off x="609480" y="273600"/>
            <a:ext cx="10972440" cy="1144800"/>
          </a:xfrm>
          <a:prstGeom prst="rect">
            <a:avLst/>
          </a:prstGeom>
        </p:spPr>
        <p:txBody>
          <a:bodyPr wrap="none" lIns="0" tIns="0" rIns="0" bIns="0" anchor="ctr"/>
          <a:lstStyle/>
          <a:p>
            <a:pPr algn="ctr"/>
            <a:r>
              <a:rPr lang="en-IN"/>
              <a:t>Click to edit the title text format</a:t>
            </a:r>
            <a:endParaRPr/>
          </a:p>
        </p:txBody>
      </p:sp>
      <p:sp>
        <p:nvSpPr>
          <p:cNvPr id="39" name="PlaceHolder 2"/>
          <p:cNvSpPr>
            <a:spLocks noGrp="1"/>
          </p:cNvSpPr>
          <p:nvPr>
            <p:ph type="body"/>
          </p:nvPr>
        </p:nvSpPr>
        <p:spPr>
          <a:xfrm>
            <a:off x="609480" y="1604520"/>
            <a:ext cx="10728360" cy="397728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391400" y="344520"/>
            <a:ext cx="9142920" cy="3192840"/>
          </a:xfrm>
          <a:prstGeom prst="rect">
            <a:avLst/>
          </a:prstGeom>
        </p:spPr>
        <p:txBody>
          <a:bodyPr lIns="90000" tIns="45000" rIns="90000" bIns="45000" anchor="b"/>
          <a:lstStyle/>
          <a:p>
            <a:r>
              <a:rPr lang="en-IN" sz="2800">
                <a:solidFill>
                  <a:srgbClr val="000000"/>
                </a:solidFill>
                <a:latin typeface="Calibri"/>
              </a:rPr>
              <a:t>Telecom Churn Case Study</a:t>
            </a:r>
            <a:endParaRPr/>
          </a:p>
          <a:p>
            <a:endParaRPr/>
          </a:p>
          <a:p>
            <a:pPr>
              <a:lnSpc>
                <a:spcPct val="90000"/>
              </a:lnSpc>
            </a:pPr>
            <a:r>
              <a:rPr lang="en-IN" sz="2800">
                <a:solidFill>
                  <a:srgbClr val="000000"/>
                </a:solidFill>
                <a:latin typeface="Calibri"/>
              </a:rPr>
              <a:t>SUBMISSION </a:t>
            </a:r>
            <a:endParaRPr/>
          </a:p>
        </p:txBody>
      </p:sp>
      <p:sp>
        <p:nvSpPr>
          <p:cNvPr id="73" name="CustomShape 2"/>
          <p:cNvSpPr/>
          <p:nvPr/>
        </p:nvSpPr>
        <p:spPr>
          <a:xfrm>
            <a:off x="388440" y="4923720"/>
            <a:ext cx="6137640" cy="1401120"/>
          </a:xfrm>
          <a:prstGeom prst="rect">
            <a:avLst/>
          </a:prstGeom>
        </p:spPr>
        <p:txBody>
          <a:bodyPr lIns="90000" tIns="45000" rIns="90000" bIns="45000"/>
          <a:lstStyle/>
          <a:p>
            <a:pPr>
              <a:lnSpc>
                <a:spcPct val="100000"/>
              </a:lnSpc>
            </a:pPr>
            <a:r>
              <a:rPr lang="en-IN" sz="1200">
                <a:solidFill>
                  <a:srgbClr val="000000"/>
                </a:solidFill>
                <a:latin typeface="Times New Roman"/>
              </a:rPr>
              <a:t> </a:t>
            </a:r>
            <a:r>
              <a:rPr lang="en-IN" sz="1200">
                <a:solidFill>
                  <a:srgbClr val="000000"/>
                </a:solidFill>
                <a:latin typeface="Segoe UI"/>
                <a:ea typeface="DejaVu Sans"/>
              </a:rPr>
              <a:t>Group Name: SuHaNiSh</a:t>
            </a:r>
            <a:endParaRPr/>
          </a:p>
          <a:p>
            <a:pPr>
              <a:lnSpc>
                <a:spcPct val="100000"/>
              </a:lnSpc>
            </a:pPr>
            <a:endParaRPr/>
          </a:p>
          <a:p>
            <a:pPr>
              <a:lnSpc>
                <a:spcPct val="100000"/>
              </a:lnSpc>
            </a:pPr>
            <a:r>
              <a:rPr lang="en-IN" sz="1200">
                <a:solidFill>
                  <a:srgbClr val="000000"/>
                </a:solidFill>
                <a:latin typeface="Segoe UI"/>
                <a:ea typeface="DejaVu Sans"/>
              </a:rPr>
              <a:t> Sujay DSa (DDA1610008)</a:t>
            </a:r>
            <a:endParaRPr/>
          </a:p>
          <a:p>
            <a:pPr>
              <a:lnSpc>
                <a:spcPct val="100000"/>
              </a:lnSpc>
            </a:pPr>
            <a:r>
              <a:rPr lang="en-IN" sz="1200">
                <a:solidFill>
                  <a:srgbClr val="000000"/>
                </a:solidFill>
                <a:latin typeface="Segoe UI"/>
                <a:ea typeface="DejaVu Sans"/>
              </a:rPr>
              <a:t> Harshit Rai (DDA1610117)</a:t>
            </a:r>
            <a:endParaRPr/>
          </a:p>
          <a:p>
            <a:pPr>
              <a:lnSpc>
                <a:spcPct val="100000"/>
              </a:lnSpc>
            </a:pPr>
            <a:r>
              <a:rPr lang="en-IN" sz="1200">
                <a:solidFill>
                  <a:srgbClr val="000000"/>
                </a:solidFill>
                <a:latin typeface="Segoe UI"/>
                <a:ea typeface="DejaVu Sans"/>
              </a:rPr>
              <a:t> Nithin Raghuveer (DDA1610258)</a:t>
            </a:r>
            <a:endParaRPr/>
          </a:p>
          <a:p>
            <a:pPr>
              <a:lnSpc>
                <a:spcPct val="100000"/>
              </a:lnSpc>
            </a:pPr>
            <a:r>
              <a:rPr lang="en-IN" sz="1200">
                <a:solidFill>
                  <a:srgbClr val="000000"/>
                </a:solidFill>
                <a:latin typeface="Segoe UI"/>
                <a:ea typeface="DejaVu Sans"/>
              </a:rPr>
              <a:t> Shyam Kumar V N (DDA1610248)</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368720" y="248040"/>
            <a:ext cx="9312840" cy="855000"/>
          </a:xfrm>
          <a:prstGeom prst="rect">
            <a:avLst/>
          </a:prstGeom>
        </p:spPr>
        <p:txBody>
          <a:bodyPr lIns="90000" tIns="45000" rIns="90000" bIns="45000" anchor="ctr"/>
          <a:lstStyle/>
          <a:p>
            <a:pPr algn="ctr">
              <a:lnSpc>
                <a:spcPct val="90000"/>
              </a:lnSpc>
            </a:pPr>
            <a:r>
              <a:rPr lang="en-IN" sz="4000" b="1" dirty="0">
                <a:solidFill>
                  <a:srgbClr val="000000"/>
                </a:solidFill>
                <a:latin typeface="Times New Roman"/>
              </a:rPr>
              <a:t> </a:t>
            </a:r>
            <a:r>
              <a:rPr lang="en-IN" sz="2800" dirty="0">
                <a:solidFill>
                  <a:srgbClr val="000000"/>
                </a:solidFill>
                <a:latin typeface="Calibri" panose="020F0502020204030204" pitchFamily="34" charset="0"/>
              </a:rPr>
              <a:t>SVM Model insights and results</a:t>
            </a:r>
            <a:endParaRPr dirty="0">
              <a:latin typeface="Calibri" panose="020F0502020204030204" pitchFamily="34" charset="0"/>
            </a:endParaRPr>
          </a:p>
        </p:txBody>
      </p:sp>
      <p:graphicFrame>
        <p:nvGraphicFramePr>
          <p:cNvPr id="106" name="Table 2"/>
          <p:cNvGraphicFramePr/>
          <p:nvPr>
            <p:extLst>
              <p:ext uri="{D42A27DB-BD31-4B8C-83A1-F6EECF244321}">
                <p14:modId xmlns:p14="http://schemas.microsoft.com/office/powerpoint/2010/main" val="275400749"/>
              </p:ext>
            </p:extLst>
          </p:nvPr>
        </p:nvGraphicFramePr>
        <p:xfrm>
          <a:off x="682920" y="1746540"/>
          <a:ext cx="3701520" cy="1994160"/>
        </p:xfrm>
        <a:graphic>
          <a:graphicData uri="http://schemas.openxmlformats.org/drawingml/2006/table">
            <a:tbl>
              <a:tblPr/>
              <a:tblGrid>
                <a:gridCol w="2454480">
                  <a:extLst>
                    <a:ext uri="{9D8B030D-6E8A-4147-A177-3AD203B41FA5}">
                      <a16:colId xmlns:a16="http://schemas.microsoft.com/office/drawing/2014/main" val="20000"/>
                    </a:ext>
                  </a:extLst>
                </a:gridCol>
                <a:gridCol w="1247040">
                  <a:extLst>
                    <a:ext uri="{9D8B030D-6E8A-4147-A177-3AD203B41FA5}">
                      <a16:colId xmlns:a16="http://schemas.microsoft.com/office/drawing/2014/main" val="20001"/>
                    </a:ext>
                  </a:extLst>
                </a:gridCol>
              </a:tblGrid>
              <a:tr h="357120">
                <a:tc>
                  <a:txBody>
                    <a:bodyPr/>
                    <a:lstStyle/>
                    <a:p>
                      <a:pPr>
                        <a:lnSpc>
                          <a:spcPct val="100000"/>
                        </a:lnSpc>
                      </a:pPr>
                      <a:r>
                        <a:rPr lang="en-IN" b="1" dirty="0">
                          <a:solidFill>
                            <a:schemeClr val="tx1"/>
                          </a:solidFill>
                          <a:latin typeface="Calibri"/>
                        </a:rPr>
                        <a:t>Metric</a:t>
                      </a:r>
                      <a:endParaRPr dirty="0">
                        <a:solidFill>
                          <a:schemeClr val="tx1"/>
                        </a:solidFill>
                      </a:endParaRPr>
                    </a:p>
                  </a:txBody>
                  <a:tcPr/>
                </a:tc>
                <a:tc>
                  <a:txBody>
                    <a:bodyPr/>
                    <a:lstStyle/>
                    <a:p>
                      <a:pPr>
                        <a:lnSpc>
                          <a:spcPct val="100000"/>
                        </a:lnSpc>
                      </a:pPr>
                      <a:r>
                        <a:rPr lang="en-IN" b="1" dirty="0">
                          <a:solidFill>
                            <a:schemeClr val="tx1"/>
                          </a:solidFill>
                          <a:latin typeface="Calibri"/>
                        </a:rPr>
                        <a:t>Value</a:t>
                      </a:r>
                      <a:endParaRPr dirty="0">
                        <a:solidFill>
                          <a:schemeClr val="tx1"/>
                        </a:solidFill>
                      </a:endParaRPr>
                    </a:p>
                  </a:txBody>
                  <a:tcPr/>
                </a:tc>
                <a:extLst>
                  <a:ext uri="{0D108BD9-81ED-4DB2-BD59-A6C34878D82A}">
                    <a16:rowId xmlns:a16="http://schemas.microsoft.com/office/drawing/2014/main" val="10000"/>
                  </a:ext>
                </a:extLst>
              </a:tr>
              <a:tr h="300600">
                <a:tc>
                  <a:txBody>
                    <a:bodyPr/>
                    <a:lstStyle/>
                    <a:p>
                      <a:pPr>
                        <a:lnSpc>
                          <a:spcPct val="100000"/>
                        </a:lnSpc>
                      </a:pPr>
                      <a:r>
                        <a:rPr lang="en-IN" sz="1400">
                          <a:solidFill>
                            <a:srgbClr val="000000"/>
                          </a:solidFill>
                          <a:latin typeface="Calibri"/>
                        </a:rPr>
                        <a:t>Accuracy</a:t>
                      </a:r>
                      <a:endParaRPr/>
                    </a:p>
                  </a:txBody>
                  <a:tcPr/>
                </a:tc>
                <a:tc>
                  <a:txBody>
                    <a:bodyPr/>
                    <a:lstStyle/>
                    <a:p>
                      <a:pPr>
                        <a:lnSpc>
                          <a:spcPct val="100000"/>
                        </a:lnSpc>
                      </a:pPr>
                      <a:r>
                        <a:rPr lang="en-IN" sz="1400">
                          <a:solidFill>
                            <a:srgbClr val="000000"/>
                          </a:solidFill>
                          <a:latin typeface="Calibri"/>
                        </a:rPr>
                        <a:t>80.28 %</a:t>
                      </a:r>
                      <a:endParaRPr/>
                    </a:p>
                  </a:txBody>
                  <a:tcPr/>
                </a:tc>
                <a:extLst>
                  <a:ext uri="{0D108BD9-81ED-4DB2-BD59-A6C34878D82A}">
                    <a16:rowId xmlns:a16="http://schemas.microsoft.com/office/drawing/2014/main" val="10001"/>
                  </a:ext>
                </a:extLst>
              </a:tr>
              <a:tr h="509400">
                <a:tc>
                  <a:txBody>
                    <a:bodyPr/>
                    <a:lstStyle/>
                    <a:p>
                      <a:pPr>
                        <a:lnSpc>
                          <a:spcPct val="100000"/>
                        </a:lnSpc>
                      </a:pPr>
                      <a:r>
                        <a:rPr lang="en-IN" sz="1400">
                          <a:solidFill>
                            <a:srgbClr val="000000"/>
                          </a:solidFill>
                          <a:latin typeface="Calibri"/>
                        </a:rPr>
                        <a:t>Sensitivity (Positive = “Yes”</a:t>
                      </a:r>
                      <a:endParaRPr/>
                    </a:p>
                  </a:txBody>
                  <a:tcPr/>
                </a:tc>
                <a:tc>
                  <a:txBody>
                    <a:bodyPr/>
                    <a:lstStyle/>
                    <a:p>
                      <a:pPr>
                        <a:lnSpc>
                          <a:spcPct val="100000"/>
                        </a:lnSpc>
                      </a:pPr>
                      <a:r>
                        <a:rPr lang="en-IN" sz="1400">
                          <a:solidFill>
                            <a:srgbClr val="000000"/>
                          </a:solidFill>
                          <a:latin typeface="Calibri"/>
                        </a:rPr>
                        <a:t>44.92 %</a:t>
                      </a:r>
                      <a:endParaRPr/>
                    </a:p>
                  </a:txBody>
                  <a:tcPr/>
                </a:tc>
                <a:extLst>
                  <a:ext uri="{0D108BD9-81ED-4DB2-BD59-A6C34878D82A}">
                    <a16:rowId xmlns:a16="http://schemas.microsoft.com/office/drawing/2014/main" val="10002"/>
                  </a:ext>
                </a:extLst>
              </a:tr>
              <a:tr h="509400">
                <a:tc>
                  <a:txBody>
                    <a:bodyPr/>
                    <a:lstStyle/>
                    <a:p>
                      <a:pPr>
                        <a:lnSpc>
                          <a:spcPct val="100000"/>
                        </a:lnSpc>
                      </a:pPr>
                      <a:r>
                        <a:rPr lang="en-IN" sz="1400">
                          <a:solidFill>
                            <a:srgbClr val="000000"/>
                          </a:solidFill>
                          <a:latin typeface="Calibri"/>
                        </a:rPr>
                        <a:t>Specificity (Positive=“Yes”)</a:t>
                      </a:r>
                      <a:endParaRPr/>
                    </a:p>
                  </a:txBody>
                  <a:tcPr/>
                </a:tc>
                <a:tc>
                  <a:txBody>
                    <a:bodyPr/>
                    <a:lstStyle/>
                    <a:p>
                      <a:pPr>
                        <a:lnSpc>
                          <a:spcPct val="100000"/>
                        </a:lnSpc>
                      </a:pPr>
                      <a:r>
                        <a:rPr lang="en-IN" sz="1400">
                          <a:solidFill>
                            <a:srgbClr val="000000"/>
                          </a:solidFill>
                          <a:latin typeface="Calibri"/>
                        </a:rPr>
                        <a:t>93.07 %</a:t>
                      </a:r>
                      <a:endParaRPr/>
                    </a:p>
                  </a:txBody>
                  <a:tcPr/>
                </a:tc>
                <a:extLst>
                  <a:ext uri="{0D108BD9-81ED-4DB2-BD59-A6C34878D82A}">
                    <a16:rowId xmlns:a16="http://schemas.microsoft.com/office/drawing/2014/main" val="10003"/>
                  </a:ext>
                </a:extLst>
              </a:tr>
              <a:tr h="300600">
                <a:tc>
                  <a:txBody>
                    <a:bodyPr/>
                    <a:lstStyle/>
                    <a:p>
                      <a:pPr>
                        <a:lnSpc>
                          <a:spcPct val="100000"/>
                        </a:lnSpc>
                      </a:pPr>
                      <a:r>
                        <a:rPr lang="en-IN" sz="1400">
                          <a:solidFill>
                            <a:srgbClr val="000000"/>
                          </a:solidFill>
                          <a:latin typeface="Calibri"/>
                        </a:rPr>
                        <a:t>AUC</a:t>
                      </a:r>
                      <a:endParaRPr/>
                    </a:p>
                  </a:txBody>
                  <a:tcPr/>
                </a:tc>
                <a:tc>
                  <a:txBody>
                    <a:bodyPr/>
                    <a:lstStyle/>
                    <a:p>
                      <a:pPr>
                        <a:lnSpc>
                          <a:spcPct val="100000"/>
                        </a:lnSpc>
                      </a:pPr>
                      <a:r>
                        <a:rPr lang="en-IN" sz="1400" dirty="0">
                          <a:solidFill>
                            <a:srgbClr val="000000"/>
                          </a:solidFill>
                          <a:latin typeface="Calibri"/>
                        </a:rPr>
                        <a:t>0.7051</a:t>
                      </a:r>
                      <a:endParaRPr dirty="0"/>
                    </a:p>
                  </a:txBody>
                  <a:tcPr/>
                </a:tc>
                <a:extLst>
                  <a:ext uri="{0D108BD9-81ED-4DB2-BD59-A6C34878D82A}">
                    <a16:rowId xmlns:a16="http://schemas.microsoft.com/office/drawing/2014/main" val="10004"/>
                  </a:ext>
                </a:extLst>
              </a:tr>
            </a:tbl>
          </a:graphicData>
        </a:graphic>
      </p:graphicFrame>
      <p:sp>
        <p:nvSpPr>
          <p:cNvPr id="107" name="CustomShape 3"/>
          <p:cNvSpPr/>
          <p:nvPr/>
        </p:nvSpPr>
        <p:spPr>
          <a:xfrm>
            <a:off x="551520" y="5065560"/>
            <a:ext cx="11174760" cy="363960"/>
          </a:xfrm>
          <a:prstGeom prst="rect">
            <a:avLst/>
          </a:prstGeom>
        </p:spPr>
        <p:txBody>
          <a:bodyPr lIns="90000" tIns="45000" rIns="90000" bIns="45000"/>
          <a:lstStyle/>
          <a:p>
            <a:pPr>
              <a:lnSpc>
                <a:spcPct val="100000"/>
              </a:lnSpc>
            </a:pPr>
            <a:endParaRPr dirty="0"/>
          </a:p>
        </p:txBody>
      </p:sp>
      <p:pic>
        <p:nvPicPr>
          <p:cNvPr id="108" name="Picture 107"/>
          <p:cNvPicPr/>
          <p:nvPr/>
        </p:nvPicPr>
        <p:blipFill>
          <a:blip r:embed="rId2"/>
          <a:stretch>
            <a:fillRect/>
          </a:stretch>
        </p:blipFill>
        <p:spPr>
          <a:xfrm>
            <a:off x="4823900" y="1087980"/>
            <a:ext cx="5543280" cy="3311280"/>
          </a:xfrm>
          <a:prstGeom prst="rect">
            <a:avLst/>
          </a:prstGeom>
        </p:spPr>
      </p:pic>
      <p:sp>
        <p:nvSpPr>
          <p:cNvPr id="4" name="TextBox 3"/>
          <p:cNvSpPr txBox="1"/>
          <p:nvPr/>
        </p:nvSpPr>
        <p:spPr>
          <a:xfrm>
            <a:off x="812800" y="4804229"/>
            <a:ext cx="10638971" cy="1200329"/>
          </a:xfrm>
          <a:prstGeom prst="rect">
            <a:avLst/>
          </a:prstGeom>
          <a:noFill/>
        </p:spPr>
        <p:txBody>
          <a:bodyPr wrap="square" rtlCol="0">
            <a:spAutoFit/>
          </a:bodyPr>
          <a:lstStyle/>
          <a:p>
            <a:r>
              <a:rPr lang="en-IN" dirty="0">
                <a:latin typeface="Calibri" panose="020F0502020204030204" pitchFamily="34" charset="0"/>
              </a:rPr>
              <a:t>Since the model has a very high specificity, the model can with a fair amount of accuracy predict the customers who are not going to move out. However, the model has significantly lesser sensitivity which implies that the accuracy with which it can predict the customers who will churn is very less. Hence the model may not be suited to business needs.</a:t>
            </a:r>
            <a:endParaRPr lang="en-US" dirty="0">
              <a:latin typeface="Calibri" panose="020F0502020204030204" pitchFamily="34" charset="0"/>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36520" y="640080"/>
            <a:ext cx="9312840" cy="855000"/>
          </a:xfrm>
          <a:prstGeom prst="rect">
            <a:avLst/>
          </a:prstGeom>
        </p:spPr>
        <p:txBody>
          <a:bodyPr lIns="90000" tIns="45000" rIns="90000" bIns="45000" anchor="ctr"/>
          <a:lstStyle/>
          <a:p>
            <a:pPr algn="ctr">
              <a:lnSpc>
                <a:spcPct val="90000"/>
              </a:lnSpc>
            </a:pPr>
            <a:r>
              <a:rPr lang="en-IN" sz="2800" dirty="0">
                <a:solidFill>
                  <a:srgbClr val="000000"/>
                </a:solidFill>
                <a:latin typeface="Calibri" panose="020F0502020204030204" pitchFamily="34" charset="0"/>
              </a:rPr>
              <a:t>Conclusion</a:t>
            </a:r>
            <a:endParaRPr dirty="0">
              <a:latin typeface="Calibri" panose="020F0502020204030204" pitchFamily="34" charset="0"/>
            </a:endParaRPr>
          </a:p>
        </p:txBody>
      </p:sp>
      <p:sp>
        <p:nvSpPr>
          <p:cNvPr id="110" name="CustomShape 2"/>
          <p:cNvSpPr/>
          <p:nvPr/>
        </p:nvSpPr>
        <p:spPr>
          <a:xfrm>
            <a:off x="595080" y="1785240"/>
            <a:ext cx="11203920" cy="4615560"/>
          </a:xfrm>
          <a:prstGeom prst="rect">
            <a:avLst/>
          </a:prstGeom>
        </p:spPr>
        <p:txBody>
          <a:bodyPr lIns="90000" tIns="45000" rIns="90000" bIns="45000"/>
          <a:lstStyle/>
          <a:p>
            <a:pPr>
              <a:lnSpc>
                <a:spcPct val="100000"/>
              </a:lnSpc>
            </a:pPr>
            <a:r>
              <a:rPr lang="en-IN" dirty="0">
                <a:solidFill>
                  <a:srgbClr val="000000"/>
                </a:solidFill>
                <a:latin typeface="Calibri"/>
              </a:rPr>
              <a:t>The Logistic regression model provides the best result in terms of AUC and trade-off between sensitivity , specificity and accuracy for the telecom data. This model will be able to predict with a fair amount of accuracy the tendency of a customer to churn.</a:t>
            </a:r>
          </a:p>
          <a:p>
            <a:pPr>
              <a:lnSpc>
                <a:spcPct val="100000"/>
              </a:lnSpc>
            </a:pPr>
            <a:endParaRPr lang="en-IN" dirty="0">
              <a:solidFill>
                <a:srgbClr val="000000"/>
              </a:solidFill>
              <a:latin typeface="Calibri"/>
            </a:endParaRPr>
          </a:p>
          <a:p>
            <a:pPr>
              <a:lnSpc>
                <a:spcPct val="100000"/>
              </a:lnSpc>
            </a:pPr>
            <a:r>
              <a:rPr lang="en-IN" dirty="0">
                <a:solidFill>
                  <a:srgbClr val="000000"/>
                </a:solidFill>
                <a:latin typeface="Calibri"/>
              </a:rPr>
              <a:t>The analysis on the customer data provided throws up some interesting findings:</a:t>
            </a:r>
          </a:p>
          <a:p>
            <a:pPr>
              <a:lnSpc>
                <a:spcPct val="100000"/>
              </a:lnSpc>
            </a:pPr>
            <a:endParaRPr lang="en-IN" dirty="0">
              <a:solidFill>
                <a:srgbClr val="000000"/>
              </a:solidFill>
              <a:latin typeface="Calibri"/>
            </a:endParaRPr>
          </a:p>
          <a:p>
            <a:pPr marL="285750" indent="-285750">
              <a:lnSpc>
                <a:spcPct val="100000"/>
              </a:lnSpc>
              <a:buFont typeface="Arial" panose="020B0604020202020204" pitchFamily="34" charset="0"/>
              <a:buChar char="•"/>
            </a:pPr>
            <a:r>
              <a:rPr lang="en-IN" dirty="0">
                <a:solidFill>
                  <a:srgbClr val="000000"/>
                </a:solidFill>
                <a:latin typeface="Calibri"/>
              </a:rPr>
              <a:t>Newer customers ( less than one year) have shown greater tendency to shift providers</a:t>
            </a:r>
          </a:p>
          <a:p>
            <a:pPr marL="285750" indent="-285750">
              <a:lnSpc>
                <a:spcPct val="100000"/>
              </a:lnSpc>
              <a:buFont typeface="Arial" panose="020B0604020202020204" pitchFamily="34" charset="0"/>
              <a:buChar char="•"/>
            </a:pPr>
            <a:endParaRPr lang="en-IN" dirty="0">
              <a:solidFill>
                <a:srgbClr val="000000"/>
              </a:solidFill>
              <a:latin typeface="Calibri"/>
            </a:endParaRPr>
          </a:p>
          <a:p>
            <a:pPr marL="285750" indent="-285750">
              <a:lnSpc>
                <a:spcPct val="100000"/>
              </a:lnSpc>
              <a:buFont typeface="Arial" panose="020B0604020202020204" pitchFamily="34" charset="0"/>
              <a:buChar char="•"/>
            </a:pPr>
            <a:r>
              <a:rPr lang="en-IN" dirty="0">
                <a:solidFill>
                  <a:srgbClr val="000000"/>
                </a:solidFill>
                <a:latin typeface="Calibri"/>
              </a:rPr>
              <a:t>Customers that have not been tied to long term contracts are more likely to consider switching services. </a:t>
            </a:r>
          </a:p>
          <a:p>
            <a:pPr>
              <a:lnSpc>
                <a:spcPct val="100000"/>
              </a:lnSpc>
            </a:pPr>
            <a:endParaRPr lang="en-IN" dirty="0">
              <a:solidFill>
                <a:srgbClr val="000000"/>
              </a:solidFill>
              <a:latin typeface="Calibri"/>
            </a:endParaRPr>
          </a:p>
          <a:p>
            <a:pPr marL="285750" indent="-285750">
              <a:lnSpc>
                <a:spcPct val="100000"/>
              </a:lnSpc>
              <a:buFont typeface="Arial" panose="020B0604020202020204" pitchFamily="34" charset="0"/>
              <a:buChar char="•"/>
            </a:pPr>
            <a:r>
              <a:rPr lang="en-IN" dirty="0">
                <a:solidFill>
                  <a:srgbClr val="000000"/>
                </a:solidFill>
                <a:latin typeface="Calibri"/>
              </a:rPr>
              <a:t>A majority of the customers on Fiber optics but not using the streaming TV and movie services have tended to churn</a:t>
            </a:r>
          </a:p>
          <a:p>
            <a:pPr marL="285750" indent="-285750">
              <a:lnSpc>
                <a:spcPct val="100000"/>
              </a:lnSpc>
              <a:buFont typeface="Arial" panose="020B0604020202020204" pitchFamily="34" charset="0"/>
              <a:buChar char="•"/>
            </a:pPr>
            <a:endParaRPr lang="en-IN" dirty="0">
              <a:solidFill>
                <a:srgbClr val="000000"/>
              </a:solidFill>
              <a:latin typeface="Calibri"/>
            </a:endParaRPr>
          </a:p>
          <a:p>
            <a:pPr marL="285750" indent="-285750">
              <a:lnSpc>
                <a:spcPct val="100000"/>
              </a:lnSpc>
              <a:buFont typeface="Arial" panose="020B0604020202020204" pitchFamily="34" charset="0"/>
              <a:buChar char="•"/>
            </a:pPr>
            <a:r>
              <a:rPr lang="en-IN" dirty="0">
                <a:solidFill>
                  <a:srgbClr val="000000"/>
                </a:solidFill>
                <a:latin typeface="Calibri"/>
              </a:rPr>
              <a:t>Customers who have not opted for additional services have been quicker to migrate as indicated by the charge ratio (Total/Monthly charges)</a:t>
            </a:r>
          </a:p>
          <a:p>
            <a:pPr marL="285750" indent="-285750">
              <a:lnSpc>
                <a:spcPct val="100000"/>
              </a:lnSpc>
              <a:buFont typeface="Arial" panose="020B0604020202020204" pitchFamily="34" charset="0"/>
              <a:buChar char="•"/>
            </a:pPr>
            <a:endParaRPr dirty="0"/>
          </a:p>
          <a:p>
            <a:pPr>
              <a:lnSpc>
                <a:spcPct val="100000"/>
              </a:lnSpc>
            </a:pPr>
            <a:endParaRPr dirty="0"/>
          </a:p>
          <a:p>
            <a:pPr>
              <a:lnSpc>
                <a:spcPct val="100000"/>
              </a:lnSpc>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332360" y="364308"/>
            <a:ext cx="9312840" cy="855000"/>
          </a:xfrm>
          <a:prstGeom prst="rect">
            <a:avLst/>
          </a:prstGeom>
        </p:spPr>
        <p:txBody>
          <a:bodyPr lIns="90000" tIns="45000" rIns="90000" bIns="45000" anchor="ctr"/>
          <a:lstStyle/>
          <a:p>
            <a:pPr algn="ctr">
              <a:lnSpc>
                <a:spcPct val="90000"/>
              </a:lnSpc>
            </a:pPr>
            <a:r>
              <a:rPr lang="en-IN" sz="2800" dirty="0">
                <a:solidFill>
                  <a:srgbClr val="000000"/>
                </a:solidFill>
                <a:latin typeface="Calibri" panose="020F0502020204030204" pitchFamily="34" charset="0"/>
              </a:rPr>
              <a:t>Conclusion</a:t>
            </a:r>
            <a:endParaRPr dirty="0">
              <a:latin typeface="Calibri" panose="020F0502020204030204" pitchFamily="34" charset="0"/>
            </a:endParaRPr>
          </a:p>
        </p:txBody>
      </p:sp>
      <p:sp>
        <p:nvSpPr>
          <p:cNvPr id="112" name="CustomShape 2"/>
          <p:cNvSpPr/>
          <p:nvPr/>
        </p:nvSpPr>
        <p:spPr>
          <a:xfrm>
            <a:off x="405000" y="1855080"/>
            <a:ext cx="11167560" cy="4343040"/>
          </a:xfrm>
          <a:prstGeom prst="rect">
            <a:avLst/>
          </a:prstGeom>
        </p:spPr>
      </p:sp>
      <p:sp>
        <p:nvSpPr>
          <p:cNvPr id="2" name="TextBox 1"/>
          <p:cNvSpPr txBox="1"/>
          <p:nvPr/>
        </p:nvSpPr>
        <p:spPr>
          <a:xfrm>
            <a:off x="696686" y="1727200"/>
            <a:ext cx="10875874" cy="3970318"/>
          </a:xfrm>
          <a:prstGeom prst="rect">
            <a:avLst/>
          </a:prstGeom>
          <a:noFill/>
        </p:spPr>
        <p:txBody>
          <a:bodyPr wrap="square" rtlCol="0">
            <a:spAutoFit/>
          </a:bodyPr>
          <a:lstStyle/>
          <a:p>
            <a:r>
              <a:rPr lang="en-US" dirty="0">
                <a:latin typeface="Calibri" panose="020F0502020204030204" pitchFamily="34" charset="0"/>
              </a:rPr>
              <a:t>In light of the earlier findings and the current business situation where competitors are targeting existing customers we have the following recommendations to make :</a:t>
            </a:r>
          </a:p>
          <a:p>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Offer attractive options and incentivize signing up for long term contracts</a:t>
            </a:r>
          </a:p>
          <a:p>
            <a:pPr marL="285750" indent="-285750">
              <a:buFont typeface="Arial" panose="020B0604020202020204" pitchFamily="34" charset="0"/>
              <a:buChar char="•"/>
            </a:pPr>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Promote value added services such as streaming movies and TV in order to improve loyalty especially to the category who have the bandwidth to use such services (fiber)</a:t>
            </a:r>
          </a:p>
          <a:p>
            <a:pPr marL="285750" indent="-285750">
              <a:buFont typeface="Arial" panose="020B0604020202020204" pitchFamily="34" charset="0"/>
              <a:buChar char="•"/>
            </a:pPr>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Target newer customers with offers as they have been more liable to churn</a:t>
            </a:r>
          </a:p>
          <a:p>
            <a:pPr marL="285750" indent="-285750">
              <a:buFont typeface="Arial" panose="020B0604020202020204" pitchFamily="34" charset="0"/>
              <a:buChar char="•"/>
            </a:pPr>
            <a:endParaRPr lang="en-US" dirty="0">
              <a:latin typeface="Calibri" panose="020F0502020204030204" pitchFamily="34" charset="0"/>
            </a:endParaRPr>
          </a:p>
          <a:p>
            <a:endParaRPr lang="en-US" dirty="0">
              <a:latin typeface="Calibri" panose="020F0502020204030204" pitchFamily="34" charset="0"/>
            </a:endParaRPr>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Content Placeholder 1"/>
          <p:cNvPicPr/>
          <p:nvPr/>
        </p:nvPicPr>
        <p:blipFill>
          <a:blip r:embed="rId2"/>
          <a:stretch>
            <a:fillRect/>
          </a:stretch>
        </p:blipFill>
        <p:spPr>
          <a:xfrm>
            <a:off x="457920" y="1401840"/>
            <a:ext cx="5520240" cy="3376800"/>
          </a:xfrm>
          <a:prstGeom prst="rect">
            <a:avLst/>
          </a:prstGeom>
        </p:spPr>
      </p:pic>
      <p:sp>
        <p:nvSpPr>
          <p:cNvPr id="75" name="CustomShape 1"/>
          <p:cNvSpPr/>
          <p:nvPr/>
        </p:nvSpPr>
        <p:spPr>
          <a:xfrm>
            <a:off x="1321920" y="149760"/>
            <a:ext cx="9312840" cy="855000"/>
          </a:xfrm>
          <a:prstGeom prst="rect">
            <a:avLst/>
          </a:prstGeom>
        </p:spPr>
        <p:txBody>
          <a:bodyPr lIns="90000" tIns="45000" rIns="90000" bIns="45000" anchor="ctr"/>
          <a:lstStyle/>
          <a:p>
            <a:pPr algn="ctr">
              <a:lnSpc>
                <a:spcPct val="100000"/>
              </a:lnSpc>
            </a:pPr>
            <a:r>
              <a:rPr lang="en-IN" sz="4000" b="1">
                <a:solidFill>
                  <a:srgbClr val="000000"/>
                </a:solidFill>
                <a:latin typeface="Times New Roman"/>
              </a:rPr>
              <a:t> </a:t>
            </a:r>
            <a:r>
              <a:rPr lang="en-IN" sz="2800">
                <a:solidFill>
                  <a:srgbClr val="000000"/>
                </a:solidFill>
                <a:latin typeface="Calibri"/>
              </a:rPr>
              <a:t>EDA plots and insights</a:t>
            </a:r>
            <a:endParaRPr/>
          </a:p>
        </p:txBody>
      </p:sp>
      <p:pic>
        <p:nvPicPr>
          <p:cNvPr id="76" name="Picture 3"/>
          <p:cNvPicPr/>
          <p:nvPr/>
        </p:nvPicPr>
        <p:blipFill>
          <a:blip r:embed="rId3"/>
          <a:stretch>
            <a:fillRect/>
          </a:stretch>
        </p:blipFill>
        <p:spPr>
          <a:xfrm>
            <a:off x="5978880" y="1398600"/>
            <a:ext cx="6003720" cy="3380040"/>
          </a:xfrm>
          <a:prstGeom prst="rect">
            <a:avLst/>
          </a:prstGeom>
        </p:spPr>
      </p:pic>
      <p:sp>
        <p:nvSpPr>
          <p:cNvPr id="77" name="CustomShape 2"/>
          <p:cNvSpPr/>
          <p:nvPr/>
        </p:nvSpPr>
        <p:spPr>
          <a:xfrm>
            <a:off x="793440" y="5175720"/>
            <a:ext cx="4638240" cy="819720"/>
          </a:xfrm>
          <a:prstGeom prst="rect">
            <a:avLst/>
          </a:prstGeom>
        </p:spPr>
        <p:txBody>
          <a:bodyPr lIns="90000" tIns="45000" rIns="90000" bIns="45000"/>
          <a:lstStyle/>
          <a:p>
            <a:pPr>
              <a:lnSpc>
                <a:spcPct val="100000"/>
              </a:lnSpc>
            </a:pPr>
            <a:r>
              <a:rPr lang="en-IN" sz="1600">
                <a:solidFill>
                  <a:srgbClr val="000000"/>
                </a:solidFill>
                <a:latin typeface="Calibri"/>
              </a:rPr>
              <a:t>The plot above indicates that newer customers whose tenure is under a year have shown a higher tendency to churn.</a:t>
            </a:r>
            <a:endParaRPr/>
          </a:p>
        </p:txBody>
      </p:sp>
      <p:sp>
        <p:nvSpPr>
          <p:cNvPr id="78" name="CustomShape 3"/>
          <p:cNvSpPr/>
          <p:nvPr/>
        </p:nvSpPr>
        <p:spPr>
          <a:xfrm>
            <a:off x="6351480" y="5175720"/>
            <a:ext cx="4638240" cy="1062360"/>
          </a:xfrm>
          <a:prstGeom prst="rect">
            <a:avLst/>
          </a:prstGeom>
        </p:spPr>
        <p:txBody>
          <a:bodyPr lIns="90000" tIns="45000" rIns="90000" bIns="45000"/>
          <a:lstStyle/>
          <a:p>
            <a:pPr>
              <a:lnSpc>
                <a:spcPct val="100000"/>
              </a:lnSpc>
            </a:pPr>
            <a:r>
              <a:rPr lang="en-IN" sz="1600">
                <a:solidFill>
                  <a:srgbClr val="000000"/>
                </a:solidFill>
                <a:latin typeface="Calibri"/>
              </a:rPr>
              <a:t>Customers on a month-to-month contract are more likely to churn. Customers tied down to a two year contract have not tended to change providers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Content Placeholder 1"/>
          <p:cNvPicPr/>
          <p:nvPr/>
        </p:nvPicPr>
        <p:blipFill>
          <a:blip r:embed="rId2"/>
          <a:stretch>
            <a:fillRect/>
          </a:stretch>
        </p:blipFill>
        <p:spPr>
          <a:xfrm>
            <a:off x="274680" y="1437120"/>
            <a:ext cx="5744160" cy="3236040"/>
          </a:xfrm>
          <a:prstGeom prst="rect">
            <a:avLst/>
          </a:prstGeom>
        </p:spPr>
      </p:pic>
      <p:sp>
        <p:nvSpPr>
          <p:cNvPr id="80" name="CustomShape 1"/>
          <p:cNvSpPr/>
          <p:nvPr/>
        </p:nvSpPr>
        <p:spPr>
          <a:xfrm>
            <a:off x="1580400" y="223200"/>
            <a:ext cx="9312840" cy="855000"/>
          </a:xfrm>
          <a:prstGeom prst="rect">
            <a:avLst/>
          </a:prstGeom>
        </p:spPr>
        <p:txBody>
          <a:bodyPr lIns="90000" tIns="45000" rIns="90000" bIns="45000" anchor="ctr"/>
          <a:lstStyle/>
          <a:p>
            <a:pPr algn="ctr">
              <a:lnSpc>
                <a:spcPct val="100000"/>
              </a:lnSpc>
            </a:pPr>
            <a:r>
              <a:rPr lang="en-IN" sz="4000" b="1">
                <a:solidFill>
                  <a:srgbClr val="000000"/>
                </a:solidFill>
                <a:latin typeface="Times New Roman"/>
              </a:rPr>
              <a:t> </a:t>
            </a:r>
            <a:r>
              <a:rPr lang="en-IN" sz="2800">
                <a:solidFill>
                  <a:srgbClr val="000000"/>
                </a:solidFill>
                <a:latin typeface="Calibri"/>
              </a:rPr>
              <a:t>EDA plots and insights</a:t>
            </a:r>
            <a:endParaRPr/>
          </a:p>
        </p:txBody>
      </p:sp>
      <p:pic>
        <p:nvPicPr>
          <p:cNvPr id="81" name="Picture 3"/>
          <p:cNvPicPr/>
          <p:nvPr/>
        </p:nvPicPr>
        <p:blipFill>
          <a:blip r:embed="rId3"/>
          <a:stretch>
            <a:fillRect/>
          </a:stretch>
        </p:blipFill>
        <p:spPr>
          <a:xfrm>
            <a:off x="6380280" y="1437120"/>
            <a:ext cx="5571720" cy="3148200"/>
          </a:xfrm>
          <a:prstGeom prst="rect">
            <a:avLst/>
          </a:prstGeom>
        </p:spPr>
      </p:pic>
      <p:sp>
        <p:nvSpPr>
          <p:cNvPr id="82" name="CustomShape 2"/>
          <p:cNvSpPr/>
          <p:nvPr/>
        </p:nvSpPr>
        <p:spPr>
          <a:xfrm>
            <a:off x="564840" y="5031720"/>
            <a:ext cx="4638240" cy="576360"/>
          </a:xfrm>
          <a:prstGeom prst="rect">
            <a:avLst/>
          </a:prstGeom>
        </p:spPr>
        <p:txBody>
          <a:bodyPr lIns="90000" tIns="45000" rIns="90000" bIns="45000"/>
          <a:lstStyle/>
          <a:p>
            <a:pPr>
              <a:lnSpc>
                <a:spcPct val="100000"/>
              </a:lnSpc>
            </a:pPr>
            <a:r>
              <a:rPr lang="en-IN" sz="1600">
                <a:solidFill>
                  <a:srgbClr val="000000"/>
                </a:solidFill>
                <a:latin typeface="Calibri"/>
              </a:rPr>
              <a:t>Customers who are billed for a lesser total charge have been more open to churn</a:t>
            </a:r>
            <a:endParaRPr/>
          </a:p>
        </p:txBody>
      </p:sp>
      <p:sp>
        <p:nvSpPr>
          <p:cNvPr id="83" name="CustomShape 3"/>
          <p:cNvSpPr/>
          <p:nvPr/>
        </p:nvSpPr>
        <p:spPr>
          <a:xfrm>
            <a:off x="6703920" y="5021280"/>
            <a:ext cx="4638240" cy="1305720"/>
          </a:xfrm>
          <a:prstGeom prst="rect">
            <a:avLst/>
          </a:prstGeom>
        </p:spPr>
        <p:txBody>
          <a:bodyPr lIns="90000" tIns="45000" rIns="90000" bIns="45000"/>
          <a:lstStyle/>
          <a:p>
            <a:pPr>
              <a:lnSpc>
                <a:spcPct val="100000"/>
              </a:lnSpc>
            </a:pPr>
            <a:r>
              <a:rPr lang="en-IN" sz="1600">
                <a:solidFill>
                  <a:srgbClr val="000000"/>
                </a:solidFill>
                <a:latin typeface="Calibri"/>
              </a:rPr>
              <a:t>Customers for whom the charge ratio ( total/monthly charges) is less are more likely to switch to other providers. These customers are probably those who have not opted for value added services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332360" y="192240"/>
            <a:ext cx="9312840" cy="855000"/>
          </a:xfrm>
          <a:prstGeom prst="rect">
            <a:avLst/>
          </a:prstGeom>
        </p:spPr>
        <p:txBody>
          <a:bodyPr lIns="90000" tIns="45000" rIns="90000" bIns="45000" anchor="ctr"/>
          <a:lstStyle/>
          <a:p>
            <a:pPr algn="ctr">
              <a:lnSpc>
                <a:spcPct val="100000"/>
              </a:lnSpc>
            </a:pPr>
            <a:r>
              <a:rPr lang="en-IN" sz="4000" b="1">
                <a:solidFill>
                  <a:srgbClr val="000000"/>
                </a:solidFill>
                <a:latin typeface="Times New Roman"/>
              </a:rPr>
              <a:t> </a:t>
            </a:r>
            <a:r>
              <a:rPr lang="en-IN" sz="2800">
                <a:solidFill>
                  <a:srgbClr val="000000"/>
                </a:solidFill>
                <a:latin typeface="Calibri"/>
              </a:rPr>
              <a:t>EDA plots and insights</a:t>
            </a:r>
            <a:endParaRPr/>
          </a:p>
        </p:txBody>
      </p:sp>
      <p:pic>
        <p:nvPicPr>
          <p:cNvPr id="85" name="Content Placeholder 5"/>
          <p:cNvPicPr/>
          <p:nvPr/>
        </p:nvPicPr>
        <p:blipFill>
          <a:blip r:embed="rId2"/>
          <a:stretch>
            <a:fillRect/>
          </a:stretch>
        </p:blipFill>
        <p:spPr>
          <a:xfrm>
            <a:off x="2317680" y="1190520"/>
            <a:ext cx="6461280" cy="3637440"/>
          </a:xfrm>
          <a:prstGeom prst="rect">
            <a:avLst/>
          </a:prstGeom>
        </p:spPr>
      </p:pic>
      <p:sp>
        <p:nvSpPr>
          <p:cNvPr id="86" name="CustomShape 2"/>
          <p:cNvSpPr/>
          <p:nvPr/>
        </p:nvSpPr>
        <p:spPr>
          <a:xfrm>
            <a:off x="2685960" y="5219640"/>
            <a:ext cx="5999760" cy="911880"/>
          </a:xfrm>
          <a:prstGeom prst="rect">
            <a:avLst/>
          </a:prstGeom>
        </p:spPr>
        <p:txBody>
          <a:bodyPr lIns="90000" tIns="45000" rIns="90000" bIns="45000"/>
          <a:lstStyle/>
          <a:p>
            <a:pPr>
              <a:lnSpc>
                <a:spcPct val="100000"/>
              </a:lnSpc>
            </a:pPr>
            <a:r>
              <a:rPr lang="en-IN">
                <a:solidFill>
                  <a:srgbClr val="000000"/>
                </a:solidFill>
                <a:latin typeface="Calibri"/>
              </a:rPr>
              <a:t>A majority of the customers who have opted for electronic check as the payment method have churned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Content Placeholder 1"/>
          <p:cNvPicPr/>
          <p:nvPr/>
        </p:nvPicPr>
        <p:blipFill>
          <a:blip r:embed="rId2"/>
          <a:stretch>
            <a:fillRect/>
          </a:stretch>
        </p:blipFill>
        <p:spPr>
          <a:xfrm>
            <a:off x="239040" y="1296360"/>
            <a:ext cx="5292720" cy="3007800"/>
          </a:xfrm>
          <a:prstGeom prst="rect">
            <a:avLst/>
          </a:prstGeom>
        </p:spPr>
      </p:pic>
      <p:sp>
        <p:nvSpPr>
          <p:cNvPr id="88" name="CustomShape 1"/>
          <p:cNvSpPr/>
          <p:nvPr/>
        </p:nvSpPr>
        <p:spPr>
          <a:xfrm>
            <a:off x="1580400" y="223200"/>
            <a:ext cx="9312840" cy="855000"/>
          </a:xfrm>
          <a:prstGeom prst="rect">
            <a:avLst/>
          </a:prstGeom>
        </p:spPr>
        <p:txBody>
          <a:bodyPr lIns="90000" tIns="45000" rIns="90000" bIns="45000" anchor="ctr"/>
          <a:lstStyle/>
          <a:p>
            <a:pPr algn="ctr">
              <a:lnSpc>
                <a:spcPct val="100000"/>
              </a:lnSpc>
            </a:pPr>
            <a:r>
              <a:rPr lang="en-IN" sz="4000" b="1" dirty="0">
                <a:solidFill>
                  <a:srgbClr val="000000"/>
                </a:solidFill>
                <a:latin typeface="Times New Roman"/>
              </a:rPr>
              <a:t> </a:t>
            </a:r>
            <a:r>
              <a:rPr lang="en-IN" sz="2800" dirty="0">
                <a:solidFill>
                  <a:srgbClr val="000000"/>
                </a:solidFill>
                <a:latin typeface="Calibri"/>
              </a:rPr>
              <a:t>EDA plots and insights</a:t>
            </a:r>
            <a:endParaRPr dirty="0"/>
          </a:p>
        </p:txBody>
      </p:sp>
      <p:pic>
        <p:nvPicPr>
          <p:cNvPr id="89" name="Picture 3"/>
          <p:cNvPicPr/>
          <p:nvPr/>
        </p:nvPicPr>
        <p:blipFill>
          <a:blip r:embed="rId3"/>
          <a:stretch>
            <a:fillRect/>
          </a:stretch>
        </p:blipFill>
        <p:spPr>
          <a:xfrm>
            <a:off x="6073560" y="1266480"/>
            <a:ext cx="5408280" cy="3037680"/>
          </a:xfrm>
          <a:prstGeom prst="rect">
            <a:avLst/>
          </a:prstGeom>
        </p:spPr>
      </p:pic>
      <p:sp>
        <p:nvSpPr>
          <p:cNvPr id="90" name="CustomShape 2"/>
          <p:cNvSpPr/>
          <p:nvPr/>
        </p:nvSpPr>
        <p:spPr>
          <a:xfrm>
            <a:off x="1714680" y="4724280"/>
            <a:ext cx="7952400" cy="912600"/>
          </a:xfrm>
          <a:prstGeom prst="rect">
            <a:avLst/>
          </a:prstGeom>
        </p:spPr>
        <p:txBody>
          <a:bodyPr lIns="90000" tIns="45000" rIns="90000" bIns="45000"/>
          <a:lstStyle/>
          <a:p>
            <a:pPr>
              <a:lnSpc>
                <a:spcPct val="100000"/>
              </a:lnSpc>
            </a:pPr>
            <a:r>
              <a:rPr lang="en-IN">
                <a:solidFill>
                  <a:srgbClr val="000000"/>
                </a:solidFill>
                <a:latin typeface="Calibri"/>
              </a:rPr>
              <a:t>A large proportion of customers who have subscribed for online security and backup have churned. Customers without internet service have tended to stay with the original provider.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265040" y="219240"/>
            <a:ext cx="9312840" cy="855000"/>
          </a:xfrm>
          <a:prstGeom prst="rect">
            <a:avLst/>
          </a:prstGeom>
        </p:spPr>
        <p:txBody>
          <a:bodyPr lIns="90000" tIns="45000" rIns="90000" bIns="45000" anchor="ctr"/>
          <a:lstStyle/>
          <a:p>
            <a:pPr algn="ctr">
              <a:lnSpc>
                <a:spcPct val="100000"/>
              </a:lnSpc>
            </a:pPr>
            <a:r>
              <a:rPr lang="en-IN" sz="4000" b="1" dirty="0">
                <a:solidFill>
                  <a:srgbClr val="000000"/>
                </a:solidFill>
                <a:latin typeface="Times New Roman"/>
              </a:rPr>
              <a:t> </a:t>
            </a:r>
            <a:r>
              <a:rPr lang="en-IN" sz="2800" dirty="0">
                <a:solidFill>
                  <a:srgbClr val="000000"/>
                </a:solidFill>
                <a:latin typeface="Calibri" panose="020F0502020204030204" pitchFamily="34" charset="0"/>
              </a:rPr>
              <a:t>K-NN model insights and results</a:t>
            </a:r>
            <a:endParaRPr dirty="0">
              <a:latin typeface="Calibri" panose="020F0502020204030204" pitchFamily="34" charset="0"/>
            </a:endParaRPr>
          </a:p>
        </p:txBody>
      </p:sp>
      <p:graphicFrame>
        <p:nvGraphicFramePr>
          <p:cNvPr id="92" name="Table 2"/>
          <p:cNvGraphicFramePr/>
          <p:nvPr>
            <p:extLst>
              <p:ext uri="{D42A27DB-BD31-4B8C-83A1-F6EECF244321}">
                <p14:modId xmlns:p14="http://schemas.microsoft.com/office/powerpoint/2010/main" val="3373241148"/>
              </p:ext>
            </p:extLst>
          </p:nvPr>
        </p:nvGraphicFramePr>
        <p:xfrm>
          <a:off x="404640" y="1693800"/>
          <a:ext cx="3890160" cy="1951800"/>
        </p:xfrm>
        <a:graphic>
          <a:graphicData uri="http://schemas.openxmlformats.org/drawingml/2006/table">
            <a:tbl>
              <a:tblPr/>
              <a:tblGrid>
                <a:gridCol w="2701080">
                  <a:extLst>
                    <a:ext uri="{9D8B030D-6E8A-4147-A177-3AD203B41FA5}">
                      <a16:colId xmlns:a16="http://schemas.microsoft.com/office/drawing/2014/main" val="20000"/>
                    </a:ext>
                  </a:extLst>
                </a:gridCol>
                <a:gridCol w="1189080">
                  <a:extLst>
                    <a:ext uri="{9D8B030D-6E8A-4147-A177-3AD203B41FA5}">
                      <a16:colId xmlns:a16="http://schemas.microsoft.com/office/drawing/2014/main" val="20001"/>
                    </a:ext>
                  </a:extLst>
                </a:gridCol>
              </a:tblGrid>
              <a:tr h="359280">
                <a:tc>
                  <a:txBody>
                    <a:bodyPr/>
                    <a:lstStyle/>
                    <a:p>
                      <a:pPr>
                        <a:lnSpc>
                          <a:spcPct val="100000"/>
                        </a:lnSpc>
                      </a:pPr>
                      <a:r>
                        <a:rPr lang="en-IN" b="1" dirty="0">
                          <a:solidFill>
                            <a:schemeClr val="tx1"/>
                          </a:solidFill>
                          <a:latin typeface="Calibri"/>
                        </a:rPr>
                        <a:t>Metric</a:t>
                      </a:r>
                      <a:endParaRPr dirty="0">
                        <a:solidFill>
                          <a:schemeClr val="tx1"/>
                        </a:solidFill>
                      </a:endParaRPr>
                    </a:p>
                  </a:txBody>
                  <a:tcPr/>
                </a:tc>
                <a:tc>
                  <a:txBody>
                    <a:bodyPr/>
                    <a:lstStyle/>
                    <a:p>
                      <a:pPr>
                        <a:lnSpc>
                          <a:spcPct val="100000"/>
                        </a:lnSpc>
                      </a:pPr>
                      <a:r>
                        <a:rPr lang="en-IN" b="1" dirty="0">
                          <a:solidFill>
                            <a:schemeClr val="tx1"/>
                          </a:solidFill>
                          <a:latin typeface="Calibri"/>
                        </a:rPr>
                        <a:t>Value</a:t>
                      </a:r>
                      <a:endParaRPr dirty="0">
                        <a:solidFill>
                          <a:schemeClr val="tx1"/>
                        </a:solidFill>
                      </a:endParaRPr>
                    </a:p>
                  </a:txBody>
                  <a:tcPr/>
                </a:tc>
                <a:extLst>
                  <a:ext uri="{0D108BD9-81ED-4DB2-BD59-A6C34878D82A}">
                    <a16:rowId xmlns:a16="http://schemas.microsoft.com/office/drawing/2014/main" val="10000"/>
                  </a:ext>
                </a:extLst>
              </a:tr>
              <a:tr h="302400">
                <a:tc>
                  <a:txBody>
                    <a:bodyPr/>
                    <a:lstStyle/>
                    <a:p>
                      <a:pPr>
                        <a:lnSpc>
                          <a:spcPct val="100000"/>
                        </a:lnSpc>
                      </a:pPr>
                      <a:r>
                        <a:rPr lang="en-IN" sz="1400">
                          <a:solidFill>
                            <a:srgbClr val="000000"/>
                          </a:solidFill>
                          <a:latin typeface="Calibri"/>
                        </a:rPr>
                        <a:t>Accuracy</a:t>
                      </a:r>
                      <a:endParaRPr/>
                    </a:p>
                  </a:txBody>
                  <a:tcPr/>
                </a:tc>
                <a:tc>
                  <a:txBody>
                    <a:bodyPr/>
                    <a:lstStyle/>
                    <a:p>
                      <a:pPr>
                        <a:lnSpc>
                          <a:spcPct val="100000"/>
                        </a:lnSpc>
                      </a:pPr>
                      <a:r>
                        <a:rPr lang="en-IN" sz="1400">
                          <a:solidFill>
                            <a:srgbClr val="000000"/>
                          </a:solidFill>
                          <a:latin typeface="Calibri"/>
                        </a:rPr>
                        <a:t>78.86 %</a:t>
                      </a:r>
                      <a:endParaRPr/>
                    </a:p>
                  </a:txBody>
                  <a:tcPr/>
                </a:tc>
                <a:extLst>
                  <a:ext uri="{0D108BD9-81ED-4DB2-BD59-A6C34878D82A}">
                    <a16:rowId xmlns:a16="http://schemas.microsoft.com/office/drawing/2014/main" val="10001"/>
                  </a:ext>
                </a:extLst>
              </a:tr>
              <a:tr h="459000">
                <a:tc>
                  <a:txBody>
                    <a:bodyPr/>
                    <a:lstStyle/>
                    <a:p>
                      <a:pPr>
                        <a:lnSpc>
                          <a:spcPct val="100000"/>
                        </a:lnSpc>
                      </a:pPr>
                      <a:r>
                        <a:rPr lang="en-IN" sz="1400">
                          <a:solidFill>
                            <a:srgbClr val="000000"/>
                          </a:solidFill>
                          <a:latin typeface="Calibri"/>
                        </a:rPr>
                        <a:t>Sensitivity (Positive = “Yes”</a:t>
                      </a:r>
                      <a:endParaRPr/>
                    </a:p>
                  </a:txBody>
                  <a:tcPr/>
                </a:tc>
                <a:tc>
                  <a:txBody>
                    <a:bodyPr/>
                    <a:lstStyle/>
                    <a:p>
                      <a:pPr>
                        <a:lnSpc>
                          <a:spcPct val="100000"/>
                        </a:lnSpc>
                      </a:pPr>
                      <a:r>
                        <a:rPr lang="en-IN" sz="1400">
                          <a:solidFill>
                            <a:srgbClr val="000000"/>
                          </a:solidFill>
                          <a:latin typeface="Calibri"/>
                        </a:rPr>
                        <a:t>58.29%</a:t>
                      </a:r>
                      <a:endParaRPr/>
                    </a:p>
                  </a:txBody>
                  <a:tcPr/>
                </a:tc>
                <a:extLst>
                  <a:ext uri="{0D108BD9-81ED-4DB2-BD59-A6C34878D82A}">
                    <a16:rowId xmlns:a16="http://schemas.microsoft.com/office/drawing/2014/main" val="10002"/>
                  </a:ext>
                </a:extLst>
              </a:tr>
              <a:tr h="459000">
                <a:tc>
                  <a:txBody>
                    <a:bodyPr/>
                    <a:lstStyle/>
                    <a:p>
                      <a:pPr>
                        <a:lnSpc>
                          <a:spcPct val="100000"/>
                        </a:lnSpc>
                      </a:pPr>
                      <a:r>
                        <a:rPr lang="en-IN" sz="1400" dirty="0">
                          <a:solidFill>
                            <a:srgbClr val="000000"/>
                          </a:solidFill>
                          <a:latin typeface="Calibri"/>
                        </a:rPr>
                        <a:t>Specificity (Positive=“Yes”)</a:t>
                      </a:r>
                      <a:endParaRPr dirty="0"/>
                    </a:p>
                  </a:txBody>
                  <a:tcPr/>
                </a:tc>
                <a:tc>
                  <a:txBody>
                    <a:bodyPr/>
                    <a:lstStyle/>
                    <a:p>
                      <a:pPr>
                        <a:lnSpc>
                          <a:spcPct val="100000"/>
                        </a:lnSpc>
                      </a:pPr>
                      <a:r>
                        <a:rPr lang="en-IN" sz="1400">
                          <a:solidFill>
                            <a:srgbClr val="000000"/>
                          </a:solidFill>
                          <a:latin typeface="Calibri"/>
                        </a:rPr>
                        <a:t>86.31 %</a:t>
                      </a:r>
                      <a:endParaRPr/>
                    </a:p>
                  </a:txBody>
                  <a:tcPr/>
                </a:tc>
                <a:extLst>
                  <a:ext uri="{0D108BD9-81ED-4DB2-BD59-A6C34878D82A}">
                    <a16:rowId xmlns:a16="http://schemas.microsoft.com/office/drawing/2014/main" val="10003"/>
                  </a:ext>
                </a:extLst>
              </a:tr>
              <a:tr h="363240">
                <a:tc>
                  <a:txBody>
                    <a:bodyPr/>
                    <a:lstStyle/>
                    <a:p>
                      <a:pPr>
                        <a:lnSpc>
                          <a:spcPct val="100000"/>
                        </a:lnSpc>
                      </a:pPr>
                      <a:r>
                        <a:rPr lang="en-IN" sz="1400">
                          <a:solidFill>
                            <a:srgbClr val="000000"/>
                          </a:solidFill>
                          <a:latin typeface="Calibri"/>
                        </a:rPr>
                        <a:t>AUC</a:t>
                      </a:r>
                      <a:endParaRPr/>
                    </a:p>
                  </a:txBody>
                  <a:tcPr/>
                </a:tc>
                <a:tc>
                  <a:txBody>
                    <a:bodyPr/>
                    <a:lstStyle/>
                    <a:p>
                      <a:pPr>
                        <a:lnSpc>
                          <a:spcPct val="100000"/>
                        </a:lnSpc>
                      </a:pPr>
                      <a:r>
                        <a:rPr lang="en-IN" sz="1400" dirty="0">
                          <a:solidFill>
                            <a:srgbClr val="000000"/>
                          </a:solidFill>
                          <a:latin typeface="Calibri"/>
                        </a:rPr>
                        <a:t>.7051</a:t>
                      </a:r>
                      <a:endParaRPr dirty="0"/>
                    </a:p>
                  </a:txBody>
                  <a:tcPr/>
                </a:tc>
                <a:extLst>
                  <a:ext uri="{0D108BD9-81ED-4DB2-BD59-A6C34878D82A}">
                    <a16:rowId xmlns:a16="http://schemas.microsoft.com/office/drawing/2014/main" val="10004"/>
                  </a:ext>
                </a:extLst>
              </a:tr>
            </a:tbl>
          </a:graphicData>
        </a:graphic>
      </p:graphicFrame>
      <p:sp>
        <p:nvSpPr>
          <p:cNvPr id="93" name="CustomShape 3"/>
          <p:cNvSpPr/>
          <p:nvPr/>
        </p:nvSpPr>
        <p:spPr>
          <a:xfrm>
            <a:off x="551520" y="5065560"/>
            <a:ext cx="11174760" cy="983548"/>
          </a:xfrm>
          <a:prstGeom prst="rect">
            <a:avLst/>
          </a:prstGeom>
        </p:spPr>
        <p:txBody>
          <a:bodyPr lIns="90000" tIns="45000" rIns="90000" bIns="45000"/>
          <a:lstStyle/>
          <a:p>
            <a:pPr>
              <a:lnSpc>
                <a:spcPct val="100000"/>
              </a:lnSpc>
            </a:pPr>
            <a:r>
              <a:rPr lang="en-IN" dirty="0">
                <a:solidFill>
                  <a:srgbClr val="000000"/>
                </a:solidFill>
                <a:latin typeface="Calibri"/>
              </a:rPr>
              <a:t>Since the model has a fairly high specificity, we can predict with a fair amount of accuracy the customers who are not going to move out. However, the model has significantly lesser sensitivity which implies that the accuracy with which it can predict the customers who will churn is very less. Hence the model may not be suited to business needs.</a:t>
            </a:r>
            <a:endParaRPr dirty="0"/>
          </a:p>
        </p:txBody>
      </p:sp>
      <p:pic>
        <p:nvPicPr>
          <p:cNvPr id="94" name="Picture 93"/>
          <p:cNvPicPr/>
          <p:nvPr/>
        </p:nvPicPr>
        <p:blipFill>
          <a:blip r:embed="rId2"/>
          <a:stretch>
            <a:fillRect/>
          </a:stretch>
        </p:blipFill>
        <p:spPr>
          <a:xfrm>
            <a:off x="4680000" y="1152000"/>
            <a:ext cx="6263280" cy="345528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 name="CustomShape 1"/>
          <p:cNvSpPr/>
          <p:nvPr/>
        </p:nvSpPr>
        <p:spPr>
          <a:xfrm>
            <a:off x="1332360" y="248040"/>
            <a:ext cx="9312840" cy="855000"/>
          </a:xfrm>
          <a:prstGeom prst="rect">
            <a:avLst/>
          </a:prstGeom>
        </p:spPr>
        <p:txBody>
          <a:bodyPr lIns="90000" tIns="45000" rIns="90000" bIns="45000" anchor="ctr"/>
          <a:lstStyle/>
          <a:p>
            <a:pPr algn="ctr">
              <a:lnSpc>
                <a:spcPct val="90000"/>
              </a:lnSpc>
            </a:pPr>
            <a:r>
              <a:rPr lang="en-IN" sz="4000" b="1" dirty="0">
                <a:solidFill>
                  <a:srgbClr val="000000"/>
                </a:solidFill>
                <a:latin typeface="Times New Roman"/>
              </a:rPr>
              <a:t> </a:t>
            </a:r>
            <a:r>
              <a:rPr lang="en-IN" sz="2800" dirty="0">
                <a:solidFill>
                  <a:srgbClr val="000000"/>
                </a:solidFill>
                <a:latin typeface="Calibri" panose="020F0502020204030204" pitchFamily="34" charset="0"/>
              </a:rPr>
              <a:t>Naïve Bayes model insights and results </a:t>
            </a:r>
            <a:endParaRPr dirty="0">
              <a:latin typeface="Calibri" panose="020F0502020204030204" pitchFamily="34" charset="0"/>
            </a:endParaRPr>
          </a:p>
        </p:txBody>
      </p:sp>
      <p:graphicFrame>
        <p:nvGraphicFramePr>
          <p:cNvPr id="96" name="Table 2"/>
          <p:cNvGraphicFramePr/>
          <p:nvPr>
            <p:extLst>
              <p:ext uri="{D42A27DB-BD31-4B8C-83A1-F6EECF244321}">
                <p14:modId xmlns:p14="http://schemas.microsoft.com/office/powerpoint/2010/main" val="338457041"/>
              </p:ext>
            </p:extLst>
          </p:nvPr>
        </p:nvGraphicFramePr>
        <p:xfrm>
          <a:off x="404640" y="1824480"/>
          <a:ext cx="4311360" cy="1994160"/>
        </p:xfrm>
        <a:graphic>
          <a:graphicData uri="http://schemas.openxmlformats.org/drawingml/2006/table">
            <a:tbl>
              <a:tblPr/>
              <a:tblGrid>
                <a:gridCol w="2338200">
                  <a:extLst>
                    <a:ext uri="{9D8B030D-6E8A-4147-A177-3AD203B41FA5}">
                      <a16:colId xmlns:a16="http://schemas.microsoft.com/office/drawing/2014/main" val="20000"/>
                    </a:ext>
                  </a:extLst>
                </a:gridCol>
                <a:gridCol w="1973160">
                  <a:extLst>
                    <a:ext uri="{9D8B030D-6E8A-4147-A177-3AD203B41FA5}">
                      <a16:colId xmlns:a16="http://schemas.microsoft.com/office/drawing/2014/main" val="20001"/>
                    </a:ext>
                  </a:extLst>
                </a:gridCol>
              </a:tblGrid>
              <a:tr h="357120">
                <a:tc>
                  <a:txBody>
                    <a:bodyPr/>
                    <a:lstStyle/>
                    <a:p>
                      <a:pPr>
                        <a:lnSpc>
                          <a:spcPct val="100000"/>
                        </a:lnSpc>
                      </a:pPr>
                      <a:r>
                        <a:rPr lang="en-IN" b="1">
                          <a:solidFill>
                            <a:schemeClr val="tx1"/>
                          </a:solidFill>
                          <a:latin typeface="Calibri"/>
                        </a:rPr>
                        <a:t>Metric</a:t>
                      </a:r>
                      <a:endParaRPr>
                        <a:solidFill>
                          <a:schemeClr val="tx1"/>
                        </a:solidFill>
                      </a:endParaRPr>
                    </a:p>
                  </a:txBody>
                  <a:tcPr/>
                </a:tc>
                <a:tc>
                  <a:txBody>
                    <a:bodyPr/>
                    <a:lstStyle/>
                    <a:p>
                      <a:pPr>
                        <a:lnSpc>
                          <a:spcPct val="100000"/>
                        </a:lnSpc>
                      </a:pPr>
                      <a:r>
                        <a:rPr lang="en-IN" b="1" dirty="0">
                          <a:solidFill>
                            <a:schemeClr val="tx1"/>
                          </a:solidFill>
                          <a:latin typeface="Calibri"/>
                        </a:rPr>
                        <a:t>Value</a:t>
                      </a:r>
                      <a:endParaRPr dirty="0">
                        <a:solidFill>
                          <a:schemeClr val="tx1"/>
                        </a:solidFill>
                      </a:endParaRPr>
                    </a:p>
                  </a:txBody>
                  <a:tcPr/>
                </a:tc>
                <a:extLst>
                  <a:ext uri="{0D108BD9-81ED-4DB2-BD59-A6C34878D82A}">
                    <a16:rowId xmlns:a16="http://schemas.microsoft.com/office/drawing/2014/main" val="10000"/>
                  </a:ext>
                </a:extLst>
              </a:tr>
              <a:tr h="300600">
                <a:tc>
                  <a:txBody>
                    <a:bodyPr/>
                    <a:lstStyle/>
                    <a:p>
                      <a:pPr>
                        <a:lnSpc>
                          <a:spcPct val="100000"/>
                        </a:lnSpc>
                      </a:pPr>
                      <a:r>
                        <a:rPr lang="en-IN" sz="1400">
                          <a:solidFill>
                            <a:srgbClr val="000000"/>
                          </a:solidFill>
                          <a:latin typeface="Calibri"/>
                        </a:rPr>
                        <a:t>Accuracy</a:t>
                      </a:r>
                      <a:endParaRPr/>
                    </a:p>
                  </a:txBody>
                  <a:tcPr/>
                </a:tc>
                <a:tc>
                  <a:txBody>
                    <a:bodyPr/>
                    <a:lstStyle/>
                    <a:p>
                      <a:pPr>
                        <a:lnSpc>
                          <a:spcPct val="100000"/>
                        </a:lnSpc>
                      </a:pPr>
                      <a:r>
                        <a:rPr lang="en-IN" sz="1400">
                          <a:solidFill>
                            <a:srgbClr val="000000"/>
                          </a:solidFill>
                          <a:latin typeface="Calibri"/>
                        </a:rPr>
                        <a:t>70.09 %</a:t>
                      </a:r>
                      <a:endParaRPr/>
                    </a:p>
                  </a:txBody>
                  <a:tcPr/>
                </a:tc>
                <a:extLst>
                  <a:ext uri="{0D108BD9-81ED-4DB2-BD59-A6C34878D82A}">
                    <a16:rowId xmlns:a16="http://schemas.microsoft.com/office/drawing/2014/main" val="10001"/>
                  </a:ext>
                </a:extLst>
              </a:tr>
              <a:tr h="509400">
                <a:tc>
                  <a:txBody>
                    <a:bodyPr/>
                    <a:lstStyle/>
                    <a:p>
                      <a:pPr>
                        <a:lnSpc>
                          <a:spcPct val="100000"/>
                        </a:lnSpc>
                      </a:pPr>
                      <a:r>
                        <a:rPr lang="en-IN" sz="1400">
                          <a:solidFill>
                            <a:srgbClr val="000000"/>
                          </a:solidFill>
                          <a:latin typeface="Calibri"/>
                        </a:rPr>
                        <a:t>Sensitivity (Positive = “Yes”</a:t>
                      </a:r>
                      <a:endParaRPr/>
                    </a:p>
                  </a:txBody>
                  <a:tcPr/>
                </a:tc>
                <a:tc>
                  <a:txBody>
                    <a:bodyPr/>
                    <a:lstStyle/>
                    <a:p>
                      <a:pPr>
                        <a:lnSpc>
                          <a:spcPct val="100000"/>
                        </a:lnSpc>
                      </a:pPr>
                      <a:r>
                        <a:rPr lang="en-IN" sz="1400">
                          <a:solidFill>
                            <a:srgbClr val="000000"/>
                          </a:solidFill>
                          <a:latin typeface="Calibri"/>
                        </a:rPr>
                        <a:t>83.96 %</a:t>
                      </a:r>
                      <a:endParaRPr/>
                    </a:p>
                  </a:txBody>
                  <a:tcPr/>
                </a:tc>
                <a:extLst>
                  <a:ext uri="{0D108BD9-81ED-4DB2-BD59-A6C34878D82A}">
                    <a16:rowId xmlns:a16="http://schemas.microsoft.com/office/drawing/2014/main" val="10002"/>
                  </a:ext>
                </a:extLst>
              </a:tr>
              <a:tr h="509400">
                <a:tc>
                  <a:txBody>
                    <a:bodyPr/>
                    <a:lstStyle/>
                    <a:p>
                      <a:pPr>
                        <a:lnSpc>
                          <a:spcPct val="100000"/>
                        </a:lnSpc>
                      </a:pPr>
                      <a:r>
                        <a:rPr lang="en-IN" sz="1400">
                          <a:solidFill>
                            <a:srgbClr val="000000"/>
                          </a:solidFill>
                          <a:latin typeface="Calibri"/>
                        </a:rPr>
                        <a:t>Specificity (Positive=“Yes”)</a:t>
                      </a:r>
                      <a:endParaRPr/>
                    </a:p>
                  </a:txBody>
                  <a:tcPr/>
                </a:tc>
                <a:tc>
                  <a:txBody>
                    <a:bodyPr/>
                    <a:lstStyle/>
                    <a:p>
                      <a:pPr>
                        <a:lnSpc>
                          <a:spcPct val="100000"/>
                        </a:lnSpc>
                      </a:pPr>
                      <a:r>
                        <a:rPr lang="en-IN" sz="1400">
                          <a:solidFill>
                            <a:srgbClr val="000000"/>
                          </a:solidFill>
                          <a:latin typeface="Calibri"/>
                        </a:rPr>
                        <a:t>65.07 %</a:t>
                      </a:r>
                      <a:endParaRPr/>
                    </a:p>
                  </a:txBody>
                  <a:tcPr/>
                </a:tc>
                <a:extLst>
                  <a:ext uri="{0D108BD9-81ED-4DB2-BD59-A6C34878D82A}">
                    <a16:rowId xmlns:a16="http://schemas.microsoft.com/office/drawing/2014/main" val="10003"/>
                  </a:ext>
                </a:extLst>
              </a:tr>
              <a:tr h="300600">
                <a:tc>
                  <a:txBody>
                    <a:bodyPr/>
                    <a:lstStyle/>
                    <a:p>
                      <a:pPr>
                        <a:lnSpc>
                          <a:spcPct val="100000"/>
                        </a:lnSpc>
                      </a:pPr>
                      <a:r>
                        <a:rPr lang="en-IN" sz="1400">
                          <a:solidFill>
                            <a:srgbClr val="000000"/>
                          </a:solidFill>
                          <a:latin typeface="Calibri"/>
                        </a:rPr>
                        <a:t>AUC</a:t>
                      </a:r>
                      <a:endParaRPr/>
                    </a:p>
                  </a:txBody>
                  <a:tcPr/>
                </a:tc>
                <a:tc>
                  <a:txBody>
                    <a:bodyPr/>
                    <a:lstStyle/>
                    <a:p>
                      <a:pPr>
                        <a:lnSpc>
                          <a:spcPct val="100000"/>
                        </a:lnSpc>
                      </a:pPr>
                      <a:r>
                        <a:rPr lang="en-IN" sz="1400" dirty="0">
                          <a:solidFill>
                            <a:srgbClr val="000000"/>
                          </a:solidFill>
                          <a:latin typeface="Calibri"/>
                        </a:rPr>
                        <a:t>0.8224</a:t>
                      </a:r>
                      <a:endParaRPr dirty="0"/>
                    </a:p>
                  </a:txBody>
                  <a:tcPr/>
                </a:tc>
                <a:extLst>
                  <a:ext uri="{0D108BD9-81ED-4DB2-BD59-A6C34878D82A}">
                    <a16:rowId xmlns:a16="http://schemas.microsoft.com/office/drawing/2014/main" val="10004"/>
                  </a:ext>
                </a:extLst>
              </a:tr>
            </a:tbl>
          </a:graphicData>
        </a:graphic>
      </p:graphicFrame>
      <p:sp>
        <p:nvSpPr>
          <p:cNvPr id="97" name="CustomShape 3"/>
          <p:cNvSpPr/>
          <p:nvPr/>
        </p:nvSpPr>
        <p:spPr>
          <a:xfrm>
            <a:off x="551520" y="5065560"/>
            <a:ext cx="11174760" cy="1233640"/>
          </a:xfrm>
          <a:prstGeom prst="rect">
            <a:avLst/>
          </a:prstGeom>
        </p:spPr>
        <p:txBody>
          <a:bodyPr lIns="90000" tIns="45000" rIns="90000" bIns="45000"/>
          <a:lstStyle/>
          <a:p>
            <a:pPr>
              <a:lnSpc>
                <a:spcPct val="100000"/>
              </a:lnSpc>
            </a:pPr>
            <a:r>
              <a:rPr lang="en-IN" dirty="0">
                <a:solidFill>
                  <a:srgbClr val="000000"/>
                </a:solidFill>
                <a:latin typeface="Calibri"/>
              </a:rPr>
              <a:t>Since the model has a fairly high sensitivity, the model can with a fair amount of accuracy predict the customers who are going to move out. However, the model has significantly lesser specificity which implies that the accuracy with which it can predict the customers who will not churn is very less. Also the overall accuracy of the model is fairly less when compared to the other models. Hence it may not be suited to business needs</a:t>
            </a:r>
            <a:endParaRPr dirty="0"/>
          </a:p>
        </p:txBody>
      </p:sp>
      <p:pic>
        <p:nvPicPr>
          <p:cNvPr id="98" name="Picture 97"/>
          <p:cNvPicPr/>
          <p:nvPr/>
        </p:nvPicPr>
        <p:blipFill>
          <a:blip r:embed="rId2"/>
          <a:stretch>
            <a:fillRect/>
          </a:stretch>
        </p:blipFill>
        <p:spPr>
          <a:xfrm>
            <a:off x="5364360" y="1080000"/>
            <a:ext cx="6154920" cy="36475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25160" y="190080"/>
            <a:ext cx="9312840" cy="855000"/>
          </a:xfrm>
          <a:prstGeom prst="rect">
            <a:avLst/>
          </a:prstGeom>
        </p:spPr>
        <p:txBody>
          <a:bodyPr lIns="90000" tIns="45000" rIns="90000" bIns="45000" anchor="ctr"/>
          <a:lstStyle/>
          <a:p>
            <a:pPr algn="ctr">
              <a:lnSpc>
                <a:spcPct val="100000"/>
              </a:lnSpc>
            </a:pPr>
            <a:r>
              <a:rPr lang="en-IN" sz="4000" b="1" dirty="0">
                <a:solidFill>
                  <a:srgbClr val="000000"/>
                </a:solidFill>
                <a:latin typeface="Times New Roman"/>
              </a:rPr>
              <a:t> </a:t>
            </a:r>
            <a:r>
              <a:rPr lang="en-IN" sz="2800" dirty="0">
                <a:solidFill>
                  <a:srgbClr val="000000"/>
                </a:solidFill>
                <a:latin typeface="Times New Roman"/>
              </a:rPr>
              <a:t> </a:t>
            </a:r>
            <a:r>
              <a:rPr lang="en-IN" sz="2800" dirty="0">
                <a:solidFill>
                  <a:srgbClr val="000000"/>
                </a:solidFill>
                <a:latin typeface="Calibri" panose="020F0502020204030204" pitchFamily="34" charset="0"/>
              </a:rPr>
              <a:t>Logistic Regression model insights and results</a:t>
            </a:r>
            <a:endParaRPr dirty="0">
              <a:latin typeface="Calibri" panose="020F0502020204030204" pitchFamily="34" charset="0"/>
            </a:endParaRPr>
          </a:p>
        </p:txBody>
      </p:sp>
      <p:graphicFrame>
        <p:nvGraphicFramePr>
          <p:cNvPr id="100" name="Table 2"/>
          <p:cNvGraphicFramePr/>
          <p:nvPr>
            <p:extLst>
              <p:ext uri="{D42A27DB-BD31-4B8C-83A1-F6EECF244321}">
                <p14:modId xmlns:p14="http://schemas.microsoft.com/office/powerpoint/2010/main" val="163179275"/>
              </p:ext>
            </p:extLst>
          </p:nvPr>
        </p:nvGraphicFramePr>
        <p:xfrm>
          <a:off x="458280" y="1269360"/>
          <a:ext cx="4383720" cy="1994160"/>
        </p:xfrm>
        <a:graphic>
          <a:graphicData uri="http://schemas.openxmlformats.org/drawingml/2006/table">
            <a:tbl>
              <a:tblPr/>
              <a:tblGrid>
                <a:gridCol w="2377440">
                  <a:extLst>
                    <a:ext uri="{9D8B030D-6E8A-4147-A177-3AD203B41FA5}">
                      <a16:colId xmlns:a16="http://schemas.microsoft.com/office/drawing/2014/main" val="20000"/>
                    </a:ext>
                  </a:extLst>
                </a:gridCol>
                <a:gridCol w="2006280">
                  <a:extLst>
                    <a:ext uri="{9D8B030D-6E8A-4147-A177-3AD203B41FA5}">
                      <a16:colId xmlns:a16="http://schemas.microsoft.com/office/drawing/2014/main" val="20001"/>
                    </a:ext>
                  </a:extLst>
                </a:gridCol>
              </a:tblGrid>
              <a:tr h="357120">
                <a:tc>
                  <a:txBody>
                    <a:bodyPr/>
                    <a:lstStyle/>
                    <a:p>
                      <a:pPr>
                        <a:lnSpc>
                          <a:spcPct val="100000"/>
                        </a:lnSpc>
                      </a:pPr>
                      <a:r>
                        <a:rPr lang="en-IN" b="1">
                          <a:solidFill>
                            <a:schemeClr val="tx1"/>
                          </a:solidFill>
                          <a:latin typeface="Calibri"/>
                        </a:rPr>
                        <a:t>Metric</a:t>
                      </a:r>
                      <a:endParaRPr>
                        <a:solidFill>
                          <a:schemeClr val="tx1"/>
                        </a:solidFill>
                      </a:endParaRPr>
                    </a:p>
                  </a:txBody>
                  <a:tcPr/>
                </a:tc>
                <a:tc>
                  <a:txBody>
                    <a:bodyPr/>
                    <a:lstStyle/>
                    <a:p>
                      <a:pPr>
                        <a:lnSpc>
                          <a:spcPct val="100000"/>
                        </a:lnSpc>
                      </a:pPr>
                      <a:r>
                        <a:rPr lang="en-IN" b="1" dirty="0">
                          <a:solidFill>
                            <a:schemeClr val="tx1"/>
                          </a:solidFill>
                          <a:latin typeface="Calibri"/>
                        </a:rPr>
                        <a:t>Value</a:t>
                      </a:r>
                      <a:endParaRPr dirty="0">
                        <a:solidFill>
                          <a:schemeClr val="tx1"/>
                        </a:solidFill>
                      </a:endParaRPr>
                    </a:p>
                  </a:txBody>
                  <a:tcPr/>
                </a:tc>
                <a:extLst>
                  <a:ext uri="{0D108BD9-81ED-4DB2-BD59-A6C34878D82A}">
                    <a16:rowId xmlns:a16="http://schemas.microsoft.com/office/drawing/2014/main" val="10000"/>
                  </a:ext>
                </a:extLst>
              </a:tr>
              <a:tr h="300600">
                <a:tc>
                  <a:txBody>
                    <a:bodyPr/>
                    <a:lstStyle/>
                    <a:p>
                      <a:pPr>
                        <a:lnSpc>
                          <a:spcPct val="100000"/>
                        </a:lnSpc>
                      </a:pPr>
                      <a:r>
                        <a:rPr lang="en-IN" sz="1400">
                          <a:solidFill>
                            <a:srgbClr val="000000"/>
                          </a:solidFill>
                          <a:latin typeface="Calibri"/>
                        </a:rPr>
                        <a:t>Accuracy</a:t>
                      </a:r>
                      <a:endParaRPr/>
                    </a:p>
                  </a:txBody>
                  <a:tcPr/>
                </a:tc>
                <a:tc>
                  <a:txBody>
                    <a:bodyPr/>
                    <a:lstStyle/>
                    <a:p>
                      <a:pPr>
                        <a:lnSpc>
                          <a:spcPct val="100000"/>
                        </a:lnSpc>
                      </a:pPr>
                      <a:r>
                        <a:rPr lang="en-IN" sz="1400">
                          <a:solidFill>
                            <a:srgbClr val="000000"/>
                          </a:solidFill>
                          <a:latin typeface="Calibri"/>
                        </a:rPr>
                        <a:t>74.98 %</a:t>
                      </a:r>
                      <a:endParaRPr/>
                    </a:p>
                  </a:txBody>
                  <a:tcPr/>
                </a:tc>
                <a:extLst>
                  <a:ext uri="{0D108BD9-81ED-4DB2-BD59-A6C34878D82A}">
                    <a16:rowId xmlns:a16="http://schemas.microsoft.com/office/drawing/2014/main" val="10001"/>
                  </a:ext>
                </a:extLst>
              </a:tr>
              <a:tr h="509400">
                <a:tc>
                  <a:txBody>
                    <a:bodyPr/>
                    <a:lstStyle/>
                    <a:p>
                      <a:pPr>
                        <a:lnSpc>
                          <a:spcPct val="100000"/>
                        </a:lnSpc>
                      </a:pPr>
                      <a:r>
                        <a:rPr lang="en-IN" sz="1400">
                          <a:solidFill>
                            <a:srgbClr val="000000"/>
                          </a:solidFill>
                          <a:latin typeface="Calibri"/>
                        </a:rPr>
                        <a:t>Sensitivity (Positive = “Yes”</a:t>
                      </a:r>
                      <a:endParaRPr/>
                    </a:p>
                  </a:txBody>
                  <a:tcPr/>
                </a:tc>
                <a:tc>
                  <a:txBody>
                    <a:bodyPr/>
                    <a:lstStyle/>
                    <a:p>
                      <a:pPr>
                        <a:lnSpc>
                          <a:spcPct val="100000"/>
                        </a:lnSpc>
                      </a:pPr>
                      <a:r>
                        <a:rPr lang="en-IN" sz="1400">
                          <a:solidFill>
                            <a:srgbClr val="000000"/>
                          </a:solidFill>
                          <a:latin typeface="Calibri"/>
                        </a:rPr>
                        <a:t>77.54 %</a:t>
                      </a:r>
                      <a:endParaRPr/>
                    </a:p>
                  </a:txBody>
                  <a:tcPr/>
                </a:tc>
                <a:extLst>
                  <a:ext uri="{0D108BD9-81ED-4DB2-BD59-A6C34878D82A}">
                    <a16:rowId xmlns:a16="http://schemas.microsoft.com/office/drawing/2014/main" val="10002"/>
                  </a:ext>
                </a:extLst>
              </a:tr>
              <a:tr h="509400">
                <a:tc>
                  <a:txBody>
                    <a:bodyPr/>
                    <a:lstStyle/>
                    <a:p>
                      <a:pPr>
                        <a:lnSpc>
                          <a:spcPct val="100000"/>
                        </a:lnSpc>
                      </a:pPr>
                      <a:r>
                        <a:rPr lang="en-IN" sz="1400">
                          <a:solidFill>
                            <a:srgbClr val="000000"/>
                          </a:solidFill>
                          <a:latin typeface="Calibri"/>
                        </a:rPr>
                        <a:t>Specificity (Positive=“Yes”)</a:t>
                      </a:r>
                      <a:endParaRPr/>
                    </a:p>
                  </a:txBody>
                  <a:tcPr/>
                </a:tc>
                <a:tc>
                  <a:txBody>
                    <a:bodyPr/>
                    <a:lstStyle/>
                    <a:p>
                      <a:pPr>
                        <a:lnSpc>
                          <a:spcPct val="100000"/>
                        </a:lnSpc>
                      </a:pPr>
                      <a:r>
                        <a:rPr lang="en-IN" sz="1400">
                          <a:solidFill>
                            <a:srgbClr val="000000"/>
                          </a:solidFill>
                          <a:latin typeface="Calibri"/>
                        </a:rPr>
                        <a:t>74.05 %</a:t>
                      </a:r>
                      <a:endParaRPr/>
                    </a:p>
                  </a:txBody>
                  <a:tcPr/>
                </a:tc>
                <a:extLst>
                  <a:ext uri="{0D108BD9-81ED-4DB2-BD59-A6C34878D82A}">
                    <a16:rowId xmlns:a16="http://schemas.microsoft.com/office/drawing/2014/main" val="10003"/>
                  </a:ext>
                </a:extLst>
              </a:tr>
              <a:tr h="300600">
                <a:tc>
                  <a:txBody>
                    <a:bodyPr/>
                    <a:lstStyle/>
                    <a:p>
                      <a:pPr>
                        <a:lnSpc>
                          <a:spcPct val="100000"/>
                        </a:lnSpc>
                      </a:pPr>
                      <a:r>
                        <a:rPr lang="en-IN" sz="1400">
                          <a:solidFill>
                            <a:srgbClr val="000000"/>
                          </a:solidFill>
                          <a:latin typeface="Calibri"/>
                        </a:rPr>
                        <a:t>AUC</a:t>
                      </a:r>
                      <a:endParaRPr/>
                    </a:p>
                  </a:txBody>
                  <a:tcPr/>
                </a:tc>
                <a:tc>
                  <a:txBody>
                    <a:bodyPr/>
                    <a:lstStyle/>
                    <a:p>
                      <a:pPr>
                        <a:lnSpc>
                          <a:spcPct val="100000"/>
                        </a:lnSpc>
                      </a:pPr>
                      <a:r>
                        <a:rPr lang="en-IN" sz="1400" dirty="0">
                          <a:solidFill>
                            <a:srgbClr val="000000"/>
                          </a:solidFill>
                          <a:latin typeface="Calibri"/>
                        </a:rPr>
                        <a:t>0.8403</a:t>
                      </a:r>
                      <a:endParaRPr dirty="0"/>
                    </a:p>
                  </a:txBody>
                  <a:tcPr/>
                </a:tc>
                <a:extLst>
                  <a:ext uri="{0D108BD9-81ED-4DB2-BD59-A6C34878D82A}">
                    <a16:rowId xmlns:a16="http://schemas.microsoft.com/office/drawing/2014/main" val="10004"/>
                  </a:ext>
                </a:extLst>
              </a:tr>
            </a:tbl>
          </a:graphicData>
        </a:graphic>
      </p:graphicFrame>
      <p:pic>
        <p:nvPicPr>
          <p:cNvPr id="101" name="Picture 100"/>
          <p:cNvPicPr/>
          <p:nvPr/>
        </p:nvPicPr>
        <p:blipFill>
          <a:blip r:embed="rId2"/>
          <a:stretch>
            <a:fillRect/>
          </a:stretch>
        </p:blipFill>
        <p:spPr>
          <a:xfrm>
            <a:off x="5184000" y="864000"/>
            <a:ext cx="6695280" cy="4103280"/>
          </a:xfrm>
          <a:prstGeom prst="rect">
            <a:avLst/>
          </a:prstGeom>
        </p:spPr>
      </p:pic>
      <p:sp>
        <p:nvSpPr>
          <p:cNvPr id="2" name="TextBox 1"/>
          <p:cNvSpPr txBox="1"/>
          <p:nvPr/>
        </p:nvSpPr>
        <p:spPr>
          <a:xfrm>
            <a:off x="458280" y="4967280"/>
            <a:ext cx="11421000" cy="1200329"/>
          </a:xfrm>
          <a:prstGeom prst="rect">
            <a:avLst/>
          </a:prstGeom>
          <a:noFill/>
        </p:spPr>
        <p:txBody>
          <a:bodyPr wrap="square" rtlCol="0">
            <a:spAutoFit/>
          </a:bodyPr>
          <a:lstStyle/>
          <a:p>
            <a:r>
              <a:rPr lang="en-IN" dirty="0">
                <a:latin typeface="Calibri" panose="020F0502020204030204" pitchFamily="34" charset="0"/>
              </a:rPr>
              <a:t>Since the model has a fairly high specificity, the model can with a fair amount of accuracy predict the customers who are not going to move out. This is also the case with the sensitivity metrics reported for this model. Considering this along with the AUC and accuracy values makes this model a good balanced solution to the business requirement of predicting churn.</a:t>
            </a:r>
            <a:endParaRPr lang="en-US"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414440" y="504000"/>
            <a:ext cx="9312840" cy="855000"/>
          </a:xfrm>
          <a:prstGeom prst="rect">
            <a:avLst/>
          </a:prstGeom>
        </p:spPr>
        <p:txBody>
          <a:bodyPr lIns="90000" tIns="45000" rIns="90000" bIns="45000" anchor="ctr"/>
          <a:lstStyle/>
          <a:p>
            <a:pPr algn="ctr">
              <a:lnSpc>
                <a:spcPct val="90000"/>
              </a:lnSpc>
            </a:pPr>
            <a:r>
              <a:rPr lang="en-IN" sz="4000" b="1" dirty="0">
                <a:solidFill>
                  <a:srgbClr val="000000"/>
                </a:solidFill>
                <a:latin typeface="Times New Roman"/>
              </a:rPr>
              <a:t> </a:t>
            </a:r>
            <a:r>
              <a:rPr lang="en-IN" sz="2800" dirty="0">
                <a:solidFill>
                  <a:srgbClr val="000000"/>
                </a:solidFill>
                <a:latin typeface="Calibri" panose="020F0502020204030204" pitchFamily="34" charset="0"/>
              </a:rPr>
              <a:t>Logistic Regression model insights and results</a:t>
            </a:r>
            <a:endParaRPr dirty="0">
              <a:latin typeface="Calibri" panose="020F0502020204030204" pitchFamily="34" charset="0"/>
            </a:endParaRPr>
          </a:p>
        </p:txBody>
      </p:sp>
      <p:sp>
        <p:nvSpPr>
          <p:cNvPr id="103" name="CustomShape 2"/>
          <p:cNvSpPr/>
          <p:nvPr/>
        </p:nvSpPr>
        <p:spPr>
          <a:xfrm>
            <a:off x="535320" y="1698120"/>
            <a:ext cx="9913680" cy="3653640"/>
          </a:xfrm>
          <a:prstGeom prst="rect">
            <a:avLst/>
          </a:prstGeom>
        </p:spPr>
        <p:txBody>
          <a:bodyPr lIns="90000" tIns="45000" rIns="90000" bIns="45000"/>
          <a:lstStyle/>
          <a:p>
            <a:pPr>
              <a:lnSpc>
                <a:spcPct val="100000"/>
              </a:lnSpc>
            </a:pPr>
            <a:r>
              <a:rPr lang="en-IN" dirty="0">
                <a:solidFill>
                  <a:srgbClr val="000000"/>
                </a:solidFill>
                <a:latin typeface="Calibri"/>
              </a:rPr>
              <a:t>As per the logistic regression model obtained the variables that influence the churn are :</a:t>
            </a:r>
            <a:endParaRPr dirty="0"/>
          </a:p>
          <a:p>
            <a:pPr>
              <a:lnSpc>
                <a:spcPct val="100000"/>
              </a:lnSpc>
            </a:pPr>
            <a:endParaRPr lang="en-IN" sz="1400" b="1" dirty="0">
              <a:solidFill>
                <a:srgbClr val="000000"/>
              </a:solidFill>
              <a:latin typeface="Calibri"/>
            </a:endParaRPr>
          </a:p>
          <a:p>
            <a:pPr>
              <a:lnSpc>
                <a:spcPct val="100000"/>
              </a:lnSpc>
            </a:pPr>
            <a:r>
              <a:rPr lang="en-IN" sz="1400" b="1" dirty="0">
                <a:solidFill>
                  <a:srgbClr val="000000"/>
                </a:solidFill>
                <a:latin typeface="Calibri"/>
              </a:rPr>
              <a:t>Contract</a:t>
            </a:r>
            <a:endParaRPr dirty="0"/>
          </a:p>
          <a:p>
            <a:pPr>
              <a:lnSpc>
                <a:spcPct val="100000"/>
              </a:lnSpc>
            </a:pPr>
            <a:r>
              <a:rPr lang="en-IN" sz="1400" b="1" dirty="0">
                <a:solidFill>
                  <a:srgbClr val="000000"/>
                </a:solidFill>
                <a:latin typeface="Calibri"/>
              </a:rPr>
              <a:t>PaperlessBilling</a:t>
            </a:r>
            <a:endParaRPr dirty="0"/>
          </a:p>
          <a:p>
            <a:pPr>
              <a:lnSpc>
                <a:spcPct val="100000"/>
              </a:lnSpc>
            </a:pPr>
            <a:r>
              <a:rPr lang="en-IN" sz="1400" b="1" dirty="0">
                <a:solidFill>
                  <a:srgbClr val="000000"/>
                </a:solidFill>
                <a:latin typeface="Calibri"/>
              </a:rPr>
              <a:t>PaymentMethod</a:t>
            </a:r>
            <a:endParaRPr dirty="0"/>
          </a:p>
          <a:p>
            <a:pPr>
              <a:lnSpc>
                <a:spcPct val="100000"/>
              </a:lnSpc>
            </a:pPr>
            <a:r>
              <a:rPr lang="en-IN" sz="1400" b="1" dirty="0">
                <a:solidFill>
                  <a:srgbClr val="000000"/>
                </a:solidFill>
                <a:latin typeface="Calibri"/>
              </a:rPr>
              <a:t>SeniorCitizen</a:t>
            </a:r>
            <a:endParaRPr dirty="0"/>
          </a:p>
          <a:p>
            <a:pPr>
              <a:lnSpc>
                <a:spcPct val="100000"/>
              </a:lnSpc>
            </a:pPr>
            <a:r>
              <a:rPr lang="en-IN" sz="1400" b="1" dirty="0">
                <a:solidFill>
                  <a:srgbClr val="000000"/>
                </a:solidFill>
                <a:latin typeface="Calibri"/>
              </a:rPr>
              <a:t>MultipleLines</a:t>
            </a:r>
            <a:endParaRPr dirty="0"/>
          </a:p>
          <a:p>
            <a:pPr>
              <a:lnSpc>
                <a:spcPct val="100000"/>
              </a:lnSpc>
            </a:pPr>
            <a:r>
              <a:rPr lang="en-IN" sz="1400" b="1" dirty="0">
                <a:solidFill>
                  <a:srgbClr val="000000"/>
                </a:solidFill>
                <a:latin typeface="Calibri"/>
              </a:rPr>
              <a:t>InternetService                 </a:t>
            </a:r>
            <a:endParaRPr dirty="0"/>
          </a:p>
          <a:p>
            <a:pPr>
              <a:lnSpc>
                <a:spcPct val="100000"/>
              </a:lnSpc>
            </a:pPr>
            <a:r>
              <a:rPr lang="en-IN" sz="1400" b="1" dirty="0">
                <a:solidFill>
                  <a:srgbClr val="000000"/>
                </a:solidFill>
                <a:latin typeface="Calibri"/>
              </a:rPr>
              <a:t>StreamingTV</a:t>
            </a:r>
            <a:endParaRPr dirty="0"/>
          </a:p>
          <a:p>
            <a:pPr>
              <a:lnSpc>
                <a:spcPct val="100000"/>
              </a:lnSpc>
            </a:pPr>
            <a:r>
              <a:rPr lang="en-IN" sz="1400" b="1" dirty="0">
                <a:solidFill>
                  <a:srgbClr val="000000"/>
                </a:solidFill>
                <a:latin typeface="Calibri"/>
              </a:rPr>
              <a:t>StreamingMovies</a:t>
            </a:r>
            <a:endParaRPr dirty="0"/>
          </a:p>
          <a:p>
            <a:pPr>
              <a:lnSpc>
                <a:spcPct val="100000"/>
              </a:lnSpc>
            </a:pPr>
            <a:r>
              <a:rPr lang="en-IN" sz="1400" b="1" dirty="0">
                <a:solidFill>
                  <a:srgbClr val="000000"/>
                </a:solidFill>
                <a:latin typeface="Calibri"/>
              </a:rPr>
              <a:t>tenureYears</a:t>
            </a: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400" dirty="0">
                <a:solidFill>
                  <a:srgbClr val="000000"/>
                </a:solidFill>
                <a:latin typeface="Calibri"/>
              </a:rPr>
              <a:t> </a:t>
            </a:r>
            <a:endParaRPr dirty="0"/>
          </a:p>
        </p:txBody>
      </p:sp>
      <p:sp>
        <p:nvSpPr>
          <p:cNvPr id="104" name="CustomShape 3"/>
          <p:cNvSpPr/>
          <p:nvPr/>
        </p:nvSpPr>
        <p:spPr>
          <a:xfrm>
            <a:off x="416520" y="4320000"/>
            <a:ext cx="11174760" cy="2009880"/>
          </a:xfrm>
          <a:prstGeom prst="rect">
            <a:avLst/>
          </a:prstGeom>
        </p:spPr>
        <p:txBody>
          <a:bodyPr lIns="90000" tIns="45000" rIns="90000" bIns="45000"/>
          <a:lstStyle/>
          <a:p>
            <a:pPr>
              <a:lnSpc>
                <a:spcPct val="100000"/>
              </a:lnSpc>
            </a:pPr>
            <a:r>
              <a:rPr lang="en-IN">
                <a:solidFill>
                  <a:srgbClr val="000000"/>
                </a:solidFill>
                <a:latin typeface="Calibri"/>
              </a:rPr>
              <a:t>Insights : the peripheral services like Paperless Billing and Payment Methods plus Value added services like streaming movies/TV, Internet actually have a strong bearing on churn</a:t>
            </a:r>
            <a:endParaRPr/>
          </a:p>
          <a:p>
            <a:pPr>
              <a:lnSpc>
                <a:spcPct val="100000"/>
              </a:lnSpc>
            </a:pPr>
            <a:endParaRPr/>
          </a:p>
          <a:p>
            <a:pPr>
              <a:lnSpc>
                <a:spcPct val="100000"/>
              </a:lnSpc>
            </a:pPr>
            <a:r>
              <a:rPr lang="en-IN">
                <a:solidFill>
                  <a:srgbClr val="000000"/>
                </a:solidFill>
                <a:latin typeface="Calibri"/>
              </a:rPr>
              <a:t>Recommendation:  The Telco should bring out more convenience measures plus fuel some innovations/study other mobile markets for ideas or even new data plans for specific apps (asuming the country doesnt have NetNeutrality) or reduced rates for Voice calls made on data networks to places where there are higher call volumes going out of the country.</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937</Words>
  <Application>Microsoft Office PowerPoint</Application>
  <PresentationFormat>Widescreen</PresentationFormat>
  <Paragraphs>110</Paragraphs>
  <Slides>12</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DejaVu Sans</vt:lpstr>
      <vt:lpstr>Segoe UI</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Rai</dc:creator>
  <cp:lastModifiedBy>Harshit Rai</cp:lastModifiedBy>
  <cp:revision>12</cp:revision>
  <dcterms:modified xsi:type="dcterms:W3CDTF">2016-10-18T17:33:36Z</dcterms:modified>
</cp:coreProperties>
</file>