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Forecasted Sales - APAC 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1"/>
          <c:order val="1"/>
          <c:tx>
            <c:strRef>
              <c:f>'APAC Consumer'!$A$3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'APAC Consumer'!$B$1:$G$1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'APAC Consumer'!$B$3:$G$3</c:f>
              <c:numCache>
                <c:formatCode>General</c:formatCode>
                <c:ptCount val="6"/>
                <c:pt idx="0">
                  <c:v>50330.35</c:v>
                </c:pt>
                <c:pt idx="1">
                  <c:v>41389.26</c:v>
                </c:pt>
                <c:pt idx="2">
                  <c:v>48386.18</c:v>
                </c:pt>
                <c:pt idx="3">
                  <c:v>43712.31</c:v>
                </c:pt>
                <c:pt idx="4">
                  <c:v>60889.57</c:v>
                </c:pt>
                <c:pt idx="5">
                  <c:v>68152.87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45-4425-BEB7-B342759113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4048064"/>
        <c:axId val="38404117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'APAC Consumer'!$A$2</c15:sqref>
                        </c15:formulaRef>
                      </c:ext>
                    </c:extLst>
                    <c:strCache>
                      <c:ptCount val="1"/>
                      <c:pt idx="0">
                        <c:v>Quantity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'APAC Consumer'!$B$1:$G$1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'APAC Consumer'!$B$2:$G$2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562</c:v>
                      </c:pt>
                      <c:pt idx="1">
                        <c:v>504</c:v>
                      </c:pt>
                      <c:pt idx="2">
                        <c:v>531</c:v>
                      </c:pt>
                      <c:pt idx="3">
                        <c:v>505</c:v>
                      </c:pt>
                      <c:pt idx="4">
                        <c:v>739</c:v>
                      </c:pt>
                      <c:pt idx="5">
                        <c:v>796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6645-4425-BEB7-B34275911305}"/>
                  </c:ext>
                </c:extLst>
              </c15:ser>
            </c15:filteredLineSeries>
          </c:ext>
        </c:extLst>
      </c:lineChart>
      <c:catAx>
        <c:axId val="38404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041176"/>
        <c:crosses val="autoZero"/>
        <c:auto val="1"/>
        <c:lblAlgn val="ctr"/>
        <c:lblOffset val="100"/>
        <c:noMultiLvlLbl val="0"/>
      </c:catAx>
      <c:valAx>
        <c:axId val="384041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04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Forecasted Sales - LATAM 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1"/>
          <c:order val="1"/>
          <c:tx>
            <c:strRef>
              <c:f>'LATAM Consumer'!$A$3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'LATAM Consumer'!$B$1:$G$1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'LATAM Consumer'!$B$3:$G$3</c:f>
              <c:numCache>
                <c:formatCode>General</c:formatCode>
                <c:ptCount val="6"/>
                <c:pt idx="0">
                  <c:v>23451.22</c:v>
                </c:pt>
                <c:pt idx="1">
                  <c:v>19433.46</c:v>
                </c:pt>
                <c:pt idx="2">
                  <c:v>25786.87</c:v>
                </c:pt>
                <c:pt idx="3">
                  <c:v>29507.25</c:v>
                </c:pt>
                <c:pt idx="4">
                  <c:v>29548.6</c:v>
                </c:pt>
                <c:pt idx="5">
                  <c:v>41528.730000000003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FC-4D61-AF7B-85286BCC8D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6139928"/>
        <c:axId val="45613468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'LATAM Consumer'!$A$2</c15:sqref>
                        </c15:formulaRef>
                      </c:ext>
                    </c:extLst>
                    <c:strCache>
                      <c:ptCount val="1"/>
                      <c:pt idx="0">
                        <c:v>Quantity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'LATAM Consumer'!$B$1:$G$1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'LATAM Consumer'!$B$2:$G$2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407</c:v>
                      </c:pt>
                      <c:pt idx="1">
                        <c:v>336</c:v>
                      </c:pt>
                      <c:pt idx="2">
                        <c:v>475</c:v>
                      </c:pt>
                      <c:pt idx="3">
                        <c:v>553</c:v>
                      </c:pt>
                      <c:pt idx="4">
                        <c:v>525</c:v>
                      </c:pt>
                      <c:pt idx="5">
                        <c:v>793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5CFC-4D61-AF7B-85286BCC8D4C}"/>
                  </c:ext>
                </c:extLst>
              </c15:ser>
            </c15:filteredLineSeries>
          </c:ext>
        </c:extLst>
      </c:lineChart>
      <c:catAx>
        <c:axId val="456139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134680"/>
        <c:crosses val="autoZero"/>
        <c:auto val="1"/>
        <c:lblAlgn val="ctr"/>
        <c:lblOffset val="100"/>
        <c:noMultiLvlLbl val="0"/>
      </c:catAx>
      <c:valAx>
        <c:axId val="456134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139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Forecasted Quantity - LATAM Consumer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'LATAM Consumer'!$A$2</c:f>
              <c:strCache>
                <c:ptCount val="1"/>
                <c:pt idx="0">
                  <c:v>Quantity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'LATAM Consumer'!$B$1:$G$1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'LATAM Consumer'!$B$2:$G$2</c:f>
              <c:numCache>
                <c:formatCode>General</c:formatCode>
                <c:ptCount val="6"/>
                <c:pt idx="0">
                  <c:v>407</c:v>
                </c:pt>
                <c:pt idx="1">
                  <c:v>336</c:v>
                </c:pt>
                <c:pt idx="2">
                  <c:v>475</c:v>
                </c:pt>
                <c:pt idx="3">
                  <c:v>553</c:v>
                </c:pt>
                <c:pt idx="4">
                  <c:v>525</c:v>
                </c:pt>
                <c:pt idx="5">
                  <c:v>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86-4FD2-BAAC-897D4D2361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6139928"/>
        <c:axId val="456134680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'LATAM Consumer'!$A$3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'LATAM Consumer'!$B$1:$G$1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'LATAM Consumer'!$B$3:$G$3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23451.22</c:v>
                      </c:pt>
                      <c:pt idx="1">
                        <c:v>19433.46</c:v>
                      </c:pt>
                      <c:pt idx="2">
                        <c:v>25786.87</c:v>
                      </c:pt>
                      <c:pt idx="3">
                        <c:v>29507.25</c:v>
                      </c:pt>
                      <c:pt idx="4">
                        <c:v>29548.6</c:v>
                      </c:pt>
                      <c:pt idx="5">
                        <c:v>41528.730000000003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0486-4FD2-BAAC-897D4D2361F3}"/>
                  </c:ext>
                </c:extLst>
              </c15:ser>
            </c15:filteredLineSeries>
          </c:ext>
        </c:extLst>
      </c:lineChart>
      <c:catAx>
        <c:axId val="456139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134680"/>
        <c:crosses val="autoZero"/>
        <c:auto val="1"/>
        <c:lblAlgn val="ctr"/>
        <c:lblOffset val="100"/>
        <c:noMultiLvlLbl val="0"/>
      </c:catAx>
      <c:valAx>
        <c:axId val="456134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139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Forecasted Quantity - APAC Consumer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'APAC Consumer'!$A$2</c:f>
              <c:strCache>
                <c:ptCount val="1"/>
                <c:pt idx="0">
                  <c:v>Quantity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'APAC Consumer'!$B$1:$G$1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  <c:extLst xmlns:c15="http://schemas.microsoft.com/office/drawing/2012/chart"/>
            </c:strRef>
          </c:cat>
          <c:val>
            <c:numRef>
              <c:f>'APAC Consumer'!$B$2:$G$2</c:f>
              <c:numCache>
                <c:formatCode>General</c:formatCode>
                <c:ptCount val="6"/>
                <c:pt idx="0">
                  <c:v>562</c:v>
                </c:pt>
                <c:pt idx="1">
                  <c:v>504</c:v>
                </c:pt>
                <c:pt idx="2">
                  <c:v>531</c:v>
                </c:pt>
                <c:pt idx="3">
                  <c:v>505</c:v>
                </c:pt>
                <c:pt idx="4">
                  <c:v>739</c:v>
                </c:pt>
                <c:pt idx="5">
                  <c:v>796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D81C-49B7-A4A6-6E03F63E3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4048064"/>
        <c:axId val="38404117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'APAC Consumer'!$A$3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'APAC Consumer'!$B$1:$G$1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'APAC Consumer'!$B$3:$G$3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50330.35</c:v>
                      </c:pt>
                      <c:pt idx="1">
                        <c:v>41389.26</c:v>
                      </c:pt>
                      <c:pt idx="2">
                        <c:v>48386.18</c:v>
                      </c:pt>
                      <c:pt idx="3">
                        <c:v>43712.31</c:v>
                      </c:pt>
                      <c:pt idx="4">
                        <c:v>60889.57</c:v>
                      </c:pt>
                      <c:pt idx="5">
                        <c:v>68152.87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D81C-49B7-A4A6-6E03F63E3626}"/>
                  </c:ext>
                </c:extLst>
              </c15:ser>
            </c15:filteredLineSeries>
          </c:ext>
        </c:extLst>
      </c:lineChart>
      <c:catAx>
        <c:axId val="38404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041176"/>
        <c:crosses val="autoZero"/>
        <c:auto val="1"/>
        <c:lblAlgn val="ctr"/>
        <c:lblOffset val="100"/>
        <c:noMultiLvlLbl val="0"/>
      </c:catAx>
      <c:valAx>
        <c:axId val="384041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04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Forecasted Sales - EU Consumer</a:t>
            </a:r>
            <a:endParaRPr lang="en-US" sz="1200" baseline="0">
              <a:effectLst/>
            </a:endParaRPr>
          </a:p>
        </c:rich>
      </c:tx>
      <c:layout>
        <c:manualLayout>
          <c:xMode val="edge"/>
          <c:yMode val="edge"/>
          <c:x val="0.1210447010185902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'EU Consumer'!$A$3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'EU Consumer'!$B$1:$G$1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'EU Consumer'!$B$3:$G$3</c:f>
              <c:numCache>
                <c:formatCode>General</c:formatCode>
                <c:ptCount val="6"/>
                <c:pt idx="0">
                  <c:v>39343.360000000001</c:v>
                </c:pt>
                <c:pt idx="1">
                  <c:v>33413.42</c:v>
                </c:pt>
                <c:pt idx="2">
                  <c:v>37075.75</c:v>
                </c:pt>
                <c:pt idx="3">
                  <c:v>36349.85</c:v>
                </c:pt>
                <c:pt idx="4">
                  <c:v>42842.27</c:v>
                </c:pt>
                <c:pt idx="5">
                  <c:v>56205.61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F6-42E0-ADA1-573A02FC0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4043800"/>
        <c:axId val="38404544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'EU Consumer'!$A$2</c15:sqref>
                        </c15:formulaRef>
                      </c:ext>
                    </c:extLst>
                    <c:strCache>
                      <c:ptCount val="1"/>
                      <c:pt idx="0">
                        <c:v>Quantity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'EU Consumer'!$B$1:$G$1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'EU Consumer'!$B$2:$G$2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526</c:v>
                      </c:pt>
                      <c:pt idx="1">
                        <c:v>485</c:v>
                      </c:pt>
                      <c:pt idx="2">
                        <c:v>522</c:v>
                      </c:pt>
                      <c:pt idx="3">
                        <c:v>500</c:v>
                      </c:pt>
                      <c:pt idx="4">
                        <c:v>541</c:v>
                      </c:pt>
                      <c:pt idx="5">
                        <c:v>711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D9F6-42E0-ADA1-573A02FC044B}"/>
                  </c:ext>
                </c:extLst>
              </c15:ser>
            </c15:filteredLineSeries>
          </c:ext>
        </c:extLst>
      </c:lineChart>
      <c:catAx>
        <c:axId val="384043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045440"/>
        <c:crosses val="autoZero"/>
        <c:auto val="1"/>
        <c:lblAlgn val="ctr"/>
        <c:lblOffset val="100"/>
        <c:noMultiLvlLbl val="0"/>
      </c:catAx>
      <c:valAx>
        <c:axId val="38404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043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Forecasted Quantity - EU Consumer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'EU Consumer'!$A$2</c:f>
              <c:strCache>
                <c:ptCount val="1"/>
                <c:pt idx="0">
                  <c:v>Quantity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'EU Consumer'!$B$1:$G$1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'EU Consumer'!$B$2:$G$2</c:f>
              <c:numCache>
                <c:formatCode>General</c:formatCode>
                <c:ptCount val="6"/>
                <c:pt idx="0">
                  <c:v>526</c:v>
                </c:pt>
                <c:pt idx="1">
                  <c:v>485</c:v>
                </c:pt>
                <c:pt idx="2">
                  <c:v>522</c:v>
                </c:pt>
                <c:pt idx="3">
                  <c:v>500</c:v>
                </c:pt>
                <c:pt idx="4">
                  <c:v>541</c:v>
                </c:pt>
                <c:pt idx="5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E8-4ABE-9A7C-378FDC79C3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4043800"/>
        <c:axId val="384045440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'EU Consumer'!$A$3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'EU Consumer'!$B$1:$G$1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'EU Consumer'!$B$3:$G$3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39343.360000000001</c:v>
                      </c:pt>
                      <c:pt idx="1">
                        <c:v>33413.42</c:v>
                      </c:pt>
                      <c:pt idx="2">
                        <c:v>37075.75</c:v>
                      </c:pt>
                      <c:pt idx="3">
                        <c:v>36349.85</c:v>
                      </c:pt>
                      <c:pt idx="4">
                        <c:v>42842.27</c:v>
                      </c:pt>
                      <c:pt idx="5">
                        <c:v>56205.61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ABE8-4ABE-9A7C-378FDC79C35A}"/>
                  </c:ext>
                </c:extLst>
              </c15:ser>
            </c15:filteredLineSeries>
          </c:ext>
        </c:extLst>
      </c:lineChart>
      <c:catAx>
        <c:axId val="384043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045440"/>
        <c:crosses val="autoZero"/>
        <c:auto val="1"/>
        <c:lblAlgn val="ctr"/>
        <c:lblOffset val="100"/>
        <c:noMultiLvlLbl val="0"/>
      </c:catAx>
      <c:valAx>
        <c:axId val="38404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043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Forecasted Sales - APAC Corporate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1"/>
          <c:order val="1"/>
          <c:tx>
            <c:strRef>
              <c:f>'APAC Corporate'!$A$3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'APAC Corporate'!$B$1:$G$1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'APAC Corporate'!$B$3:$G$3</c:f>
              <c:numCache>
                <c:formatCode>General</c:formatCode>
                <c:ptCount val="6"/>
                <c:pt idx="0">
                  <c:v>27429.25</c:v>
                </c:pt>
                <c:pt idx="1">
                  <c:v>23752.99</c:v>
                </c:pt>
                <c:pt idx="2">
                  <c:v>21347.63</c:v>
                </c:pt>
                <c:pt idx="3">
                  <c:v>21945.58</c:v>
                </c:pt>
                <c:pt idx="4">
                  <c:v>34625.81</c:v>
                </c:pt>
                <c:pt idx="5">
                  <c:v>38842.400000000001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B0-4AAE-973A-FADF282E7B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529288"/>
        <c:axId val="22052207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'APAC Corporate'!$A$2</c15:sqref>
                        </c15:formulaRef>
                      </c:ext>
                    </c:extLst>
                    <c:strCache>
                      <c:ptCount val="1"/>
                      <c:pt idx="0">
                        <c:v>Quantity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'APAC Corporate'!$B$1:$G$1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'APAC Corporate'!$B$2:$G$2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315</c:v>
                      </c:pt>
                      <c:pt idx="1">
                        <c:v>252</c:v>
                      </c:pt>
                      <c:pt idx="2">
                        <c:v>262</c:v>
                      </c:pt>
                      <c:pt idx="3">
                        <c:v>270</c:v>
                      </c:pt>
                      <c:pt idx="4">
                        <c:v>426</c:v>
                      </c:pt>
                      <c:pt idx="5">
                        <c:v>432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1DB0-4AAE-973A-FADF282E7B9D}"/>
                  </c:ext>
                </c:extLst>
              </c15:ser>
            </c15:filteredLineSeries>
          </c:ext>
        </c:extLst>
      </c:lineChart>
      <c:catAx>
        <c:axId val="220529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522072"/>
        <c:crosses val="autoZero"/>
        <c:auto val="1"/>
        <c:lblAlgn val="ctr"/>
        <c:lblOffset val="100"/>
        <c:noMultiLvlLbl val="0"/>
      </c:catAx>
      <c:valAx>
        <c:axId val="220522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529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Forecasted Quantity - APAC Corporate</a:t>
            </a:r>
            <a:endParaRPr lang="en-US" sz="1200">
              <a:effectLst/>
            </a:endParaRPr>
          </a:p>
        </c:rich>
      </c:tx>
      <c:layout>
        <c:manualLayout>
          <c:xMode val="edge"/>
          <c:yMode val="edge"/>
          <c:x val="0.19088442558866575"/>
          <c:y val="3.20001558432503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'APAC Corporate'!$A$2</c:f>
              <c:strCache>
                <c:ptCount val="1"/>
                <c:pt idx="0">
                  <c:v>Quantity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'APAC Corporate'!$B$1:$G$1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'APAC Corporate'!$B$2:$G$2</c:f>
              <c:numCache>
                <c:formatCode>General</c:formatCode>
                <c:ptCount val="6"/>
                <c:pt idx="0">
                  <c:v>315</c:v>
                </c:pt>
                <c:pt idx="1">
                  <c:v>252</c:v>
                </c:pt>
                <c:pt idx="2">
                  <c:v>262</c:v>
                </c:pt>
                <c:pt idx="3">
                  <c:v>270</c:v>
                </c:pt>
                <c:pt idx="4">
                  <c:v>426</c:v>
                </c:pt>
                <c:pt idx="5">
                  <c:v>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4C-442D-B762-A2C26ED392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529288"/>
        <c:axId val="22052207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'APAC Corporate'!$A$3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'APAC Corporate'!$B$1:$G$1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'APAC Corporate'!$B$3:$G$3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27429.25</c:v>
                      </c:pt>
                      <c:pt idx="1">
                        <c:v>23752.99</c:v>
                      </c:pt>
                      <c:pt idx="2">
                        <c:v>21347.63</c:v>
                      </c:pt>
                      <c:pt idx="3">
                        <c:v>21945.58</c:v>
                      </c:pt>
                      <c:pt idx="4">
                        <c:v>34625.81</c:v>
                      </c:pt>
                      <c:pt idx="5">
                        <c:v>38842.400000000001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34C-442D-B762-A2C26ED3925D}"/>
                  </c:ext>
                </c:extLst>
              </c15:ser>
            </c15:filteredLineSeries>
          </c:ext>
        </c:extLst>
      </c:lineChart>
      <c:catAx>
        <c:axId val="220529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522072"/>
        <c:crosses val="autoZero"/>
        <c:auto val="1"/>
        <c:lblAlgn val="ctr"/>
        <c:lblOffset val="100"/>
        <c:noMultiLvlLbl val="0"/>
      </c:catAx>
      <c:valAx>
        <c:axId val="220522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529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Forecasted Sales - EU Corporate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1"/>
          <c:order val="1"/>
          <c:tx>
            <c:strRef>
              <c:f>'EU Corporate'!$A$3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'EU Corporate'!$B$1:$G$1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'EU Corporate'!$B$3:$G$3</c:f>
              <c:numCache>
                <c:formatCode>General</c:formatCode>
                <c:ptCount val="6"/>
                <c:pt idx="0">
                  <c:v>26181.25</c:v>
                </c:pt>
                <c:pt idx="1">
                  <c:v>26868.93</c:v>
                </c:pt>
                <c:pt idx="2">
                  <c:v>24354.35</c:v>
                </c:pt>
                <c:pt idx="3">
                  <c:v>29252.73</c:v>
                </c:pt>
                <c:pt idx="4">
                  <c:v>25263.11</c:v>
                </c:pt>
                <c:pt idx="5">
                  <c:v>42322.53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A3-4B49-BF8E-ED415009C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3589200"/>
        <c:axId val="39358756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'EU Corporate'!$A$2</c15:sqref>
                        </c15:formulaRef>
                      </c:ext>
                    </c:extLst>
                    <c:strCache>
                      <c:ptCount val="1"/>
                      <c:pt idx="0">
                        <c:v>Quantity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'EU Corporate'!$B$1:$G$1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'EU Corporate'!$B$2:$G$2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318</c:v>
                      </c:pt>
                      <c:pt idx="1">
                        <c:v>300</c:v>
                      </c:pt>
                      <c:pt idx="2">
                        <c:v>304</c:v>
                      </c:pt>
                      <c:pt idx="3">
                        <c:v>342</c:v>
                      </c:pt>
                      <c:pt idx="4">
                        <c:v>302</c:v>
                      </c:pt>
                      <c:pt idx="5">
                        <c:v>495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71A3-4B49-BF8E-ED415009CB1E}"/>
                  </c:ext>
                </c:extLst>
              </c15:ser>
            </c15:filteredLineSeries>
          </c:ext>
        </c:extLst>
      </c:lineChart>
      <c:catAx>
        <c:axId val="39358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587560"/>
        <c:crosses val="autoZero"/>
        <c:auto val="1"/>
        <c:lblAlgn val="ctr"/>
        <c:lblOffset val="100"/>
        <c:noMultiLvlLbl val="0"/>
      </c:catAx>
      <c:valAx>
        <c:axId val="393587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58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Forecasted Sales - EU Corporate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'EU Corporate'!$A$2</c:f>
              <c:strCache>
                <c:ptCount val="1"/>
                <c:pt idx="0">
                  <c:v>Quantity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'EU Corporate'!$B$1:$G$1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'EU Corporate'!$B$2:$G$2</c:f>
              <c:numCache>
                <c:formatCode>General</c:formatCode>
                <c:ptCount val="6"/>
                <c:pt idx="0">
                  <c:v>318</c:v>
                </c:pt>
                <c:pt idx="1">
                  <c:v>300</c:v>
                </c:pt>
                <c:pt idx="2">
                  <c:v>304</c:v>
                </c:pt>
                <c:pt idx="3">
                  <c:v>342</c:v>
                </c:pt>
                <c:pt idx="4">
                  <c:v>302</c:v>
                </c:pt>
                <c:pt idx="5">
                  <c:v>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8F-47BE-B169-ED961EF2B6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3589200"/>
        <c:axId val="393587560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'EU Corporate'!$A$3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'EU Corporate'!$B$1:$G$1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'EU Corporate'!$B$3:$G$3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26181.25</c:v>
                      </c:pt>
                      <c:pt idx="1">
                        <c:v>26868.93</c:v>
                      </c:pt>
                      <c:pt idx="2">
                        <c:v>24354.35</c:v>
                      </c:pt>
                      <c:pt idx="3">
                        <c:v>29252.73</c:v>
                      </c:pt>
                      <c:pt idx="4">
                        <c:v>25263.11</c:v>
                      </c:pt>
                      <c:pt idx="5">
                        <c:v>42322.53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C38F-47BE-B169-ED961EF2B6D4}"/>
                  </c:ext>
                </c:extLst>
              </c15:ser>
            </c15:filteredLineSeries>
          </c:ext>
        </c:extLst>
      </c:lineChart>
      <c:catAx>
        <c:axId val="39358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587560"/>
        <c:crosses val="autoZero"/>
        <c:auto val="1"/>
        <c:lblAlgn val="ctr"/>
        <c:lblOffset val="100"/>
        <c:noMultiLvlLbl val="0"/>
      </c:catAx>
      <c:valAx>
        <c:axId val="393587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58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Forecasted Sales - LATAM 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6139928"/>
        <c:axId val="45613468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'LATAM Consumer'!$A$2</c15:sqref>
                        </c15:formulaRef>
                      </c:ext>
                    </c:extLst>
                    <c:strCache>
                      <c:ptCount val="1"/>
                      <c:pt idx="0">
                        <c:v>Quantity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'LATAM Consumer'!$B$1:$G$1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'LATAM Consumer'!$B$2:$G$2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407</c:v>
                      </c:pt>
                      <c:pt idx="1">
                        <c:v>336</c:v>
                      </c:pt>
                      <c:pt idx="2">
                        <c:v>475</c:v>
                      </c:pt>
                      <c:pt idx="3">
                        <c:v>553</c:v>
                      </c:pt>
                      <c:pt idx="4">
                        <c:v>525</c:v>
                      </c:pt>
                      <c:pt idx="5">
                        <c:v>793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7A8D-48EF-8EB8-4C226D625790}"/>
                  </c:ext>
                </c:extLst>
              </c15:ser>
            </c15:filteredLineSeries>
          </c:ext>
        </c:extLst>
      </c:lineChart>
      <c:catAx>
        <c:axId val="456139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134680"/>
        <c:crosses val="autoZero"/>
        <c:auto val="1"/>
        <c:lblAlgn val="ctr"/>
        <c:lblOffset val="100"/>
        <c:noMultiLvlLbl val="0"/>
      </c:catAx>
      <c:valAx>
        <c:axId val="456134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139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6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05000" y="4123440"/>
            <a:ext cx="111682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6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27200" y="185508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127200" y="412344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05000" y="412344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6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127200" y="185508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6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05000" y="1855080"/>
            <a:ext cx="11168280" cy="434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6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6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49680" cy="4343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27200" y="1855080"/>
            <a:ext cx="5449680" cy="4343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6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136520" y="640080"/>
            <a:ext cx="9313560" cy="5558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6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05000" y="412344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27200" y="1855080"/>
            <a:ext cx="5449680" cy="4343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6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05000" y="1855080"/>
            <a:ext cx="11168280" cy="434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6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49680" cy="4343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27200" y="185508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27200" y="412344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6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27200" y="185508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05000" y="4123440"/>
            <a:ext cx="1116756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6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05000" y="4123440"/>
            <a:ext cx="111682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6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27200" y="185508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127200" y="412344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05000" y="412344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6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127200" y="185508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6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6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49680" cy="4343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27200" y="1855080"/>
            <a:ext cx="5449680" cy="4343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6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136520" y="640080"/>
            <a:ext cx="9313560" cy="5558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6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05000" y="412344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127200" y="1855080"/>
            <a:ext cx="5449680" cy="4343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6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49680" cy="4343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27200" y="185508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27200" y="412344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6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27200" y="1855080"/>
            <a:ext cx="544968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05000" y="4123440"/>
            <a:ext cx="11167560" cy="2071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10449360" y="325800"/>
            <a:ext cx="1446480" cy="37944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177840"/>
            <a:ext cx="1267920" cy="814680"/>
          </a:xfrm>
          <a:prstGeom prst="rect">
            <a:avLst/>
          </a:prstGeom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>
                <a:solidFill>
                  <a:srgbClr val="000000"/>
                </a:solidFill>
                <a:latin typeface="Times New Roman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24/12/16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1111191-6101-4161-8101-912101416141}" type="slidenum">
              <a:rPr lang="en-IN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10449360" y="325800"/>
            <a:ext cx="1446480" cy="379440"/>
          </a:xfrm>
          <a:prstGeom prst="rect">
            <a:avLst/>
          </a:prstGeom>
        </p:spPr>
      </p:pic>
      <p:pic>
        <p:nvPicPr>
          <p:cNvPr id="40" name="Pictur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177840"/>
            <a:ext cx="1267920" cy="814680"/>
          </a:xfrm>
          <a:prstGeom prst="rect">
            <a:avLst/>
          </a:prstGeom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560" cy="8557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Click to edit the title text formatCLICK TO EDIT MASTER TITLE STYLE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Seventh Outline LevelEdit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Second level</a:t>
            </a:r>
            <a:endParaRPr/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</a:rPr>
              <a:t>Fourth level</a:t>
            </a:r>
            <a:endParaRPr/>
          </a:p>
          <a:p>
            <a:pPr lvl="3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</a:rPr>
              <a:t>Fifth level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09-06-2016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Investment Case Study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181676" y="805914"/>
            <a:ext cx="9143640" cy="31935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Retail-Giant Sales Forecasting Case Study 
SUBMISSION 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69880" y="4969800"/>
            <a:ext cx="6095520" cy="1246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000000"/>
                </a:solidFill>
                <a:latin typeface="Calibri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16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Sujay DSa (DDA1610008)</a:t>
            </a:r>
            <a:endParaRPr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600" b="1" dirty="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Harshit</a:t>
            </a:r>
            <a:r>
              <a:rPr lang="en-IN" sz="16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Rai</a:t>
            </a:r>
            <a:r>
              <a:rPr lang="en-IN" sz="16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(DDA1610117)</a:t>
            </a:r>
            <a:endParaRPr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600" b="1" dirty="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Nithin</a:t>
            </a:r>
            <a:r>
              <a:rPr lang="en-IN" sz="16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Raghuveer</a:t>
            </a:r>
            <a:r>
              <a:rPr lang="en-IN" sz="16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(DDA1610258)</a:t>
            </a:r>
            <a:endParaRPr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600" b="1" dirty="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Shyam</a:t>
            </a:r>
            <a:r>
              <a:rPr lang="en-IN" sz="16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Kumar V N (DDA1610248</a:t>
            </a:r>
            <a:r>
              <a:rPr lang="en-IN" sz="16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Table 1"/>
          <p:cNvGraphicFramePr/>
          <p:nvPr>
            <p:extLst>
              <p:ext uri="{D42A27DB-BD31-4B8C-83A1-F6EECF244321}">
                <p14:modId xmlns:p14="http://schemas.microsoft.com/office/powerpoint/2010/main" val="1038682557"/>
              </p:ext>
            </p:extLst>
          </p:nvPr>
        </p:nvGraphicFramePr>
        <p:xfrm>
          <a:off x="486720" y="2218680"/>
          <a:ext cx="9626040" cy="1559880"/>
        </p:xfrm>
        <a:graphic>
          <a:graphicData uri="http://schemas.openxmlformats.org/drawingml/2006/table">
            <a:tbl>
              <a:tblPr/>
              <a:tblGrid>
                <a:gridCol w="158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4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4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6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Forecasts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Jan -15 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Feb-15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March-15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April-15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May-15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June-15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796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50330.35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41389.26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48386.18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43712.31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60889.57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68152.87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9" name="TextShape 2"/>
          <p:cNvSpPr txBox="1"/>
          <p:nvPr/>
        </p:nvSpPr>
        <p:spPr>
          <a:xfrm>
            <a:off x="1111120" y="170820"/>
            <a:ext cx="9313560" cy="855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Forecasts</a:t>
            </a:r>
            <a:endParaRPr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791640" y="1496160"/>
            <a:ext cx="6657784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</a:rPr>
              <a:t>APAC Consumer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</a:rPr>
              <a:t>MAPE : 9.88% for Sales, 10.60% for Quantity </a:t>
            </a:r>
            <a:endParaRPr dirty="0"/>
          </a:p>
        </p:txBody>
      </p:sp>
      <p:graphicFrame>
        <p:nvGraphicFramePr>
          <p:cNvPr id="151" name="Table 4"/>
          <p:cNvGraphicFramePr/>
          <p:nvPr>
            <p:extLst>
              <p:ext uri="{D42A27DB-BD31-4B8C-83A1-F6EECF244321}">
                <p14:modId xmlns:p14="http://schemas.microsoft.com/office/powerpoint/2010/main" val="2541346733"/>
              </p:ext>
            </p:extLst>
          </p:nvPr>
        </p:nvGraphicFramePr>
        <p:xfrm>
          <a:off x="486720" y="4786560"/>
          <a:ext cx="9626040" cy="1559880"/>
        </p:xfrm>
        <a:graphic>
          <a:graphicData uri="http://schemas.openxmlformats.org/drawingml/2006/table">
            <a:tbl>
              <a:tblPr/>
              <a:tblGrid>
                <a:gridCol w="158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4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4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6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Forecasts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Jan -15 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Feb-15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March-15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April-15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May-15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June-15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39343.36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33413.42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37075.75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36349.85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42842.27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56205.61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2" name="CustomShape 5"/>
          <p:cNvSpPr/>
          <p:nvPr/>
        </p:nvSpPr>
        <p:spPr>
          <a:xfrm>
            <a:off x="791640" y="4064400"/>
            <a:ext cx="5844052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</a:rPr>
              <a:t>EU Consumer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</a:rPr>
              <a:t>MAPE : 9.4% for Sales ,  10.43 for Quantity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Table 1"/>
          <p:cNvGraphicFramePr/>
          <p:nvPr>
            <p:extLst>
              <p:ext uri="{D42A27DB-BD31-4B8C-83A1-F6EECF244321}">
                <p14:modId xmlns:p14="http://schemas.microsoft.com/office/powerpoint/2010/main" val="1635158061"/>
              </p:ext>
            </p:extLst>
          </p:nvPr>
        </p:nvGraphicFramePr>
        <p:xfrm>
          <a:off x="486720" y="2218680"/>
          <a:ext cx="9626040" cy="1559880"/>
        </p:xfrm>
        <a:graphic>
          <a:graphicData uri="http://schemas.openxmlformats.org/drawingml/2006/table">
            <a:tbl>
              <a:tblPr/>
              <a:tblGrid>
                <a:gridCol w="158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4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4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6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Forecasts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Jan -15 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Feb-15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March-15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April-15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May-15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June-15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27429.25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23752.99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21347.63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21945.58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34625.81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38842.40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TextShape 2"/>
          <p:cNvSpPr txBox="1"/>
          <p:nvPr/>
        </p:nvSpPr>
        <p:spPr>
          <a:xfrm>
            <a:off x="1098420" y="170820"/>
            <a:ext cx="9313560" cy="855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Forecasts</a:t>
            </a:r>
            <a:endParaRPr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91640" y="1496160"/>
            <a:ext cx="6406114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</a:rPr>
              <a:t>APAC Corporate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</a:rPr>
              <a:t>MAPE : 15% for Sales, 8.13% for Quantity </a:t>
            </a:r>
            <a:endParaRPr dirty="0"/>
          </a:p>
        </p:txBody>
      </p:sp>
      <p:graphicFrame>
        <p:nvGraphicFramePr>
          <p:cNvPr id="156" name="Table 4"/>
          <p:cNvGraphicFramePr/>
          <p:nvPr>
            <p:extLst>
              <p:ext uri="{D42A27DB-BD31-4B8C-83A1-F6EECF244321}">
                <p14:modId xmlns:p14="http://schemas.microsoft.com/office/powerpoint/2010/main" val="729411143"/>
              </p:ext>
            </p:extLst>
          </p:nvPr>
        </p:nvGraphicFramePr>
        <p:xfrm>
          <a:off x="486720" y="4786560"/>
          <a:ext cx="9626040" cy="1559880"/>
        </p:xfrm>
        <a:graphic>
          <a:graphicData uri="http://schemas.openxmlformats.org/drawingml/2006/table">
            <a:tbl>
              <a:tblPr/>
              <a:tblGrid>
                <a:gridCol w="158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4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4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6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Forecasts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Jan -15 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Feb-15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March-15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April-15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May-15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June-15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26181.25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26868.93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24354.35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29252.73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25263.11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42322.53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7" name="CustomShape 5"/>
          <p:cNvSpPr/>
          <p:nvPr/>
        </p:nvSpPr>
        <p:spPr>
          <a:xfrm>
            <a:off x="486720" y="3959640"/>
            <a:ext cx="732343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</a:rPr>
              <a:t>EU Corporate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</a:rPr>
              <a:t>MAPE : 22% for Sales, 28.69 for Quantity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Table 1"/>
          <p:cNvGraphicFramePr/>
          <p:nvPr>
            <p:extLst>
              <p:ext uri="{D42A27DB-BD31-4B8C-83A1-F6EECF244321}">
                <p14:modId xmlns:p14="http://schemas.microsoft.com/office/powerpoint/2010/main" val="3548425341"/>
              </p:ext>
            </p:extLst>
          </p:nvPr>
        </p:nvGraphicFramePr>
        <p:xfrm>
          <a:off x="486720" y="2218680"/>
          <a:ext cx="9626040" cy="1559880"/>
        </p:xfrm>
        <a:graphic>
          <a:graphicData uri="http://schemas.openxmlformats.org/drawingml/2006/table">
            <a:tbl>
              <a:tblPr/>
              <a:tblGrid>
                <a:gridCol w="158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4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4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6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Forecasts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Jan -15 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Feb-15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March-15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April-15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May-15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Calibri"/>
                        </a:rPr>
                        <a:t>June-15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793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23451.22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19433.46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25786.87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29507.25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29548.60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41528.73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9" name="TextShape 2"/>
          <p:cNvSpPr txBox="1"/>
          <p:nvPr/>
        </p:nvSpPr>
        <p:spPr>
          <a:xfrm>
            <a:off x="1111120" y="170820"/>
            <a:ext cx="9313560" cy="855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Forecasts</a:t>
            </a:r>
            <a:endParaRPr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91640" y="1496160"/>
            <a:ext cx="6926232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</a:rPr>
              <a:t>LATAM Consumer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</a:rPr>
              <a:t>MAPE : 8.8 % for sales, 14.2% for Quantity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1332360" y="139121"/>
            <a:ext cx="9313560" cy="855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Forecasted trends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D5B4D98-9B76-4FC9-897B-4C242EEEF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503756"/>
              </p:ext>
            </p:extLst>
          </p:nvPr>
        </p:nvGraphicFramePr>
        <p:xfrm>
          <a:off x="152107" y="1326987"/>
          <a:ext cx="3390900" cy="186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E139467-364A-46BD-B1F6-AD35EB389F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84861"/>
              </p:ext>
            </p:extLst>
          </p:nvPr>
        </p:nvGraphicFramePr>
        <p:xfrm>
          <a:off x="152107" y="3762913"/>
          <a:ext cx="3390900" cy="186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7CB87DF-4DAB-4479-B4A6-B0D5D06046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139488"/>
              </p:ext>
            </p:extLst>
          </p:nvPr>
        </p:nvGraphicFramePr>
        <p:xfrm>
          <a:off x="3881493" y="1326988"/>
          <a:ext cx="3611507" cy="186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671E80F-5E19-42E0-A595-1C0ADD4606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2445469"/>
              </p:ext>
            </p:extLst>
          </p:nvPr>
        </p:nvGraphicFramePr>
        <p:xfrm>
          <a:off x="3795900" y="3762913"/>
          <a:ext cx="3824100" cy="1844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F96F18C-0FDC-4249-B8F3-3474BD6AF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385930"/>
              </p:ext>
            </p:extLst>
          </p:nvPr>
        </p:nvGraphicFramePr>
        <p:xfrm>
          <a:off x="7493000" y="1326987"/>
          <a:ext cx="4171009" cy="1771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318A180-CF4B-493C-88FC-3946756127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628865"/>
              </p:ext>
            </p:extLst>
          </p:nvPr>
        </p:nvGraphicFramePr>
        <p:xfrm>
          <a:off x="7827529" y="3656372"/>
          <a:ext cx="3791116" cy="1950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1044884" y="99515"/>
            <a:ext cx="9313560" cy="855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Forecasted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trends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599F6F1-61BC-4D8B-A2B3-A23E18FCC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978705"/>
              </p:ext>
            </p:extLst>
          </p:nvPr>
        </p:nvGraphicFramePr>
        <p:xfrm>
          <a:off x="405001" y="1257300"/>
          <a:ext cx="4040000" cy="215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95446DB-EB76-4D95-95CA-722A9A5B2C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023352"/>
              </p:ext>
            </p:extLst>
          </p:nvPr>
        </p:nvGraphicFramePr>
        <p:xfrm>
          <a:off x="404999" y="3616945"/>
          <a:ext cx="4319401" cy="2148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20E13FF-D5F5-40CC-A15D-5D568EDB3A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92640"/>
              </p:ext>
            </p:extLst>
          </p:nvPr>
        </p:nvGraphicFramePr>
        <p:xfrm>
          <a:off x="6057900" y="1358900"/>
          <a:ext cx="3949700" cy="184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20E13FF-D5F5-40CC-A15D-5D568EDB3A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88020"/>
              </p:ext>
            </p:extLst>
          </p:nvPr>
        </p:nvGraphicFramePr>
        <p:xfrm>
          <a:off x="5549900" y="1250950"/>
          <a:ext cx="44577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7EAF2A1-8661-40EA-AF42-9F9284C89F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796245"/>
              </p:ext>
            </p:extLst>
          </p:nvPr>
        </p:nvGraphicFramePr>
        <p:xfrm>
          <a:off x="5520920" y="3416300"/>
          <a:ext cx="4486680" cy="234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34046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1441320" y="119380"/>
            <a:ext cx="9313560" cy="855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Conclusions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300" y="1409700"/>
            <a:ext cx="112522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forecasting carried out on the sales data provided some interesting insights :</a:t>
            </a:r>
          </a:p>
          <a:p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Low sales are recorded across all groups in the month of February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Sales are at a peak during the month of June. For LATAM Consumer, the sales increase by as much as 10% during this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Major sales are recorded in APAC Corporate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Consumer segment records a major amount of sales in all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APAC and EU markets are the markets with the most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Based on this we would recommend </a:t>
            </a:r>
          </a:p>
          <a:p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Inventory management practices are required to meet the major Regions and segments. We have forecasted the demand for the six months for the top 5 segments and markets in order to help achieve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 overcome the low sales in February targeted promotions and discounts may be offered to consumers.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7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05000" y="1019160"/>
            <a:ext cx="11168280" cy="5527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lang="en-US" sz="1600" dirty="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Global Mart is an online store having worldwide operations. It takes orders and delivers across the globe and deals with all the major product categories - consumer, corporate &amp; home office.</a:t>
            </a:r>
          </a:p>
          <a:p>
            <a:pPr lvl="1"/>
            <a:endParaRPr sz="1600" dirty="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major regions around the globe that the store caters are :</a:t>
            </a:r>
          </a:p>
          <a:p>
            <a:pPr lvl="1"/>
            <a:endParaRPr sz="1600" dirty="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</a:t>
            </a:r>
            <a:endParaRPr sz="1600" dirty="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Canada</a:t>
            </a:r>
            <a:endParaRPr sz="1600" dirty="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LATAM</a:t>
            </a:r>
            <a:endParaRPr sz="1600" dirty="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EU</a:t>
            </a:r>
            <a:endParaRPr sz="1600" dirty="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Africa</a:t>
            </a:r>
            <a:endParaRPr sz="1600" dirty="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EMEA</a:t>
            </a:r>
            <a:endParaRPr sz="1600" dirty="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APAC</a:t>
            </a:r>
          </a:p>
          <a:p>
            <a:pPr lvl="1"/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store would like to forecast the sales and demand for the next 6 months so that it can manage inventory and revenue accordingly.</a:t>
            </a:r>
            <a:endParaRPr sz="1600" dirty="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1" name="TextShape 2"/>
          <p:cNvSpPr txBox="1"/>
          <p:nvPr/>
        </p:nvSpPr>
        <p:spPr>
          <a:xfrm>
            <a:off x="1332360" y="163080"/>
            <a:ext cx="9313560" cy="8557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rgbClr val="000000"/>
                </a:solidFill>
                <a:latin typeface="Times New Roman"/>
              </a:rPr>
              <a:t>                            </a:t>
            </a:r>
            <a:r>
              <a:rPr lang="en-US" sz="28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332360" y="149760"/>
            <a:ext cx="9313560" cy="855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Problem solving methodology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87520" y="1005840"/>
            <a:ext cx="1489320" cy="650160"/>
          </a:xfrm>
          <a:prstGeom prst="rect">
            <a:avLst/>
          </a:prstGeom>
          <a:solidFill>
            <a:srgbClr val="00CCFF"/>
          </a:solidFill>
          <a:ln w="12600">
            <a:solidFill>
              <a:srgbClr val="43729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322560" y="1858680"/>
            <a:ext cx="2019240" cy="619560"/>
          </a:xfrm>
          <a:prstGeom prst="rect">
            <a:avLst/>
          </a:prstGeom>
          <a:solidFill>
            <a:srgbClr val="66CC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Business understanding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5" name="CustomShape 4"/>
          <p:cNvSpPr/>
          <p:nvPr/>
        </p:nvSpPr>
        <p:spPr>
          <a:xfrm>
            <a:off x="322560" y="2711520"/>
            <a:ext cx="2019240" cy="619560"/>
          </a:xfrm>
          <a:prstGeom prst="rect">
            <a:avLst/>
          </a:prstGeom>
          <a:solidFill>
            <a:srgbClr val="66CC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Data understanding : Understand the sales data provided and its attributes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6" name="CustomShape 5"/>
          <p:cNvSpPr/>
          <p:nvPr/>
        </p:nvSpPr>
        <p:spPr>
          <a:xfrm>
            <a:off x="322560" y="3564360"/>
            <a:ext cx="2019240" cy="774360"/>
          </a:xfrm>
          <a:prstGeom prst="rect">
            <a:avLst/>
          </a:prstGeom>
          <a:solidFill>
            <a:srgbClr val="66CC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Data preparation (Step1)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Treat for missing values and convert attributes to correct data types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7" name="CustomShape 6"/>
          <p:cNvSpPr/>
          <p:nvPr/>
        </p:nvSpPr>
        <p:spPr>
          <a:xfrm>
            <a:off x="322560" y="4572000"/>
            <a:ext cx="2019240" cy="966600"/>
          </a:xfrm>
          <a:prstGeom prst="rect">
            <a:avLst/>
          </a:prstGeom>
          <a:solidFill>
            <a:srgbClr val="66CC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Data preparation (Step 2) Segment the data on the basis of market and segment into twenty one groups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8" name="CustomShape 7"/>
          <p:cNvSpPr/>
          <p:nvPr/>
        </p:nvSpPr>
        <p:spPr>
          <a:xfrm>
            <a:off x="322560" y="5771520"/>
            <a:ext cx="2019240" cy="774360"/>
          </a:xfrm>
          <a:prstGeom prst="rect">
            <a:avLst/>
          </a:prstGeom>
          <a:solidFill>
            <a:srgbClr val="66CC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Data preparation (Step 3) Aggregate transactional data into monthly data on Sales and Profit.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" name="CustomShape 8"/>
          <p:cNvSpPr/>
          <p:nvPr/>
        </p:nvSpPr>
        <p:spPr>
          <a:xfrm>
            <a:off x="2856600" y="1780920"/>
            <a:ext cx="2019240" cy="802080"/>
          </a:xfrm>
          <a:prstGeom prst="rect">
            <a:avLst/>
          </a:prstGeom>
          <a:solidFill>
            <a:srgbClr val="66CC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Data preparation (Step 4) Find the top five groups (Market +Segment ) based on profitability.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0" name="CustomShape 9"/>
          <p:cNvSpPr/>
          <p:nvPr/>
        </p:nvSpPr>
        <p:spPr>
          <a:xfrm>
            <a:off x="2856600" y="2788920"/>
            <a:ext cx="2019240" cy="985320"/>
          </a:xfrm>
          <a:prstGeom prst="rect">
            <a:avLst/>
          </a:prstGeom>
          <a:solidFill>
            <a:srgbClr val="66CC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Model building (Step 1)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Plot the sales and quantity time series for one of the groups obtained in the previous step.</a:t>
            </a:r>
            <a:endParaRPr/>
          </a:p>
        </p:txBody>
      </p:sp>
      <p:sp>
        <p:nvSpPr>
          <p:cNvPr id="91" name="CustomShape 10"/>
          <p:cNvSpPr/>
          <p:nvPr/>
        </p:nvSpPr>
        <p:spPr>
          <a:xfrm>
            <a:off x="2856600" y="3973320"/>
            <a:ext cx="2019240" cy="603360"/>
          </a:xfrm>
          <a:prstGeom prst="rect">
            <a:avLst/>
          </a:prstGeom>
          <a:solidFill>
            <a:srgbClr val="66CC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Model building (Step 2)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Smoothen the Time series plot</a:t>
            </a:r>
            <a:endParaRPr/>
          </a:p>
        </p:txBody>
      </p:sp>
      <p:sp>
        <p:nvSpPr>
          <p:cNvPr id="92" name="CustomShape 11"/>
          <p:cNvSpPr/>
          <p:nvPr/>
        </p:nvSpPr>
        <p:spPr>
          <a:xfrm>
            <a:off x="2846520" y="4900320"/>
            <a:ext cx="2019240" cy="603360"/>
          </a:xfrm>
          <a:prstGeom prst="rect">
            <a:avLst/>
          </a:prstGeom>
          <a:solidFill>
            <a:srgbClr val="66CC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Model building (Step 3)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Smoothen the Time series plot</a:t>
            </a:r>
            <a:endParaRPr/>
          </a:p>
        </p:txBody>
      </p:sp>
      <p:sp>
        <p:nvSpPr>
          <p:cNvPr id="93" name="CustomShape 12"/>
          <p:cNvSpPr/>
          <p:nvPr/>
        </p:nvSpPr>
        <p:spPr>
          <a:xfrm>
            <a:off x="2856600" y="5771520"/>
            <a:ext cx="2019240" cy="603360"/>
          </a:xfrm>
          <a:prstGeom prst="rect">
            <a:avLst/>
          </a:prstGeom>
          <a:solidFill>
            <a:srgbClr val="66CC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Model building (Step 4)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Check the residuals for white noise.</a:t>
            </a:r>
            <a:endParaRPr/>
          </a:p>
        </p:txBody>
      </p:sp>
      <p:sp>
        <p:nvSpPr>
          <p:cNvPr id="94" name="CustomShape 13"/>
          <p:cNvSpPr/>
          <p:nvPr/>
        </p:nvSpPr>
        <p:spPr>
          <a:xfrm>
            <a:off x="5225400" y="1830600"/>
            <a:ext cx="2019240" cy="603360"/>
          </a:xfrm>
          <a:prstGeom prst="rect">
            <a:avLst/>
          </a:prstGeom>
          <a:solidFill>
            <a:srgbClr val="66CC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Model building (Step 4)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Check the residuals for white noise.</a:t>
            </a:r>
            <a:endParaRPr/>
          </a:p>
        </p:txBody>
      </p:sp>
      <p:sp>
        <p:nvSpPr>
          <p:cNvPr id="95" name="CustomShape 14"/>
          <p:cNvSpPr/>
          <p:nvPr/>
        </p:nvSpPr>
        <p:spPr>
          <a:xfrm>
            <a:off x="5208120" y="2727720"/>
            <a:ext cx="2019240" cy="603360"/>
          </a:xfrm>
          <a:prstGeom prst="rect">
            <a:avLst/>
          </a:prstGeom>
          <a:solidFill>
            <a:srgbClr val="66CC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Model building (Step 5)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Obtain optimal values of p, d &amp; q for modelling.</a:t>
            </a:r>
            <a:endParaRPr/>
          </a:p>
        </p:txBody>
      </p:sp>
      <p:sp>
        <p:nvSpPr>
          <p:cNvPr id="96" name="CustomShape 15"/>
          <p:cNvSpPr/>
          <p:nvPr/>
        </p:nvSpPr>
        <p:spPr>
          <a:xfrm>
            <a:off x="5221800" y="3801960"/>
            <a:ext cx="2019240" cy="860400"/>
          </a:xfrm>
          <a:prstGeom prst="rect">
            <a:avLst/>
          </a:prstGeom>
          <a:solidFill>
            <a:srgbClr val="66CC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Model building (Step 5)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Build the model using optimal values of p, d and q obtained in previous step</a:t>
            </a:r>
            <a:endParaRPr/>
          </a:p>
        </p:txBody>
      </p:sp>
      <p:sp>
        <p:nvSpPr>
          <p:cNvPr id="97" name="CustomShape 16"/>
          <p:cNvSpPr/>
          <p:nvPr/>
        </p:nvSpPr>
        <p:spPr>
          <a:xfrm>
            <a:off x="5158080" y="5160960"/>
            <a:ext cx="2146680" cy="958320"/>
          </a:xfrm>
          <a:prstGeom prst="rect">
            <a:avLst/>
          </a:prstGeom>
          <a:solidFill>
            <a:srgbClr val="66CC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Model building (Step 6)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Repeat the model building steps for groups obtained in Data preparation (Step 4)</a:t>
            </a:r>
            <a:endParaRPr/>
          </a:p>
        </p:txBody>
      </p:sp>
      <p:sp>
        <p:nvSpPr>
          <p:cNvPr id="98" name="CustomShape 17"/>
          <p:cNvSpPr/>
          <p:nvPr/>
        </p:nvSpPr>
        <p:spPr>
          <a:xfrm>
            <a:off x="7649280" y="1830600"/>
            <a:ext cx="2146680" cy="958320"/>
          </a:xfrm>
          <a:prstGeom prst="rect">
            <a:avLst/>
          </a:prstGeom>
          <a:solidFill>
            <a:srgbClr val="66CC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Model evaluation (Step 1)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Forecast the sales and quantity for the next 6 months using the models obtained earlier.</a:t>
            </a:r>
            <a:endParaRPr/>
          </a:p>
        </p:txBody>
      </p:sp>
      <p:sp>
        <p:nvSpPr>
          <p:cNvPr id="99" name="CustomShape 18"/>
          <p:cNvSpPr/>
          <p:nvPr/>
        </p:nvSpPr>
        <p:spPr>
          <a:xfrm>
            <a:off x="7649280" y="3114360"/>
            <a:ext cx="2146680" cy="1320120"/>
          </a:xfrm>
          <a:prstGeom prst="rect">
            <a:avLst/>
          </a:prstGeom>
          <a:solidFill>
            <a:srgbClr val="66CC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Model evaluation (Step 2)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Evaluate the accuracy of the forecast by comparing the values with the last 6 months that was provided with original data. Use MAPE as a metric</a:t>
            </a:r>
            <a:endParaRPr/>
          </a:p>
        </p:txBody>
      </p:sp>
      <p:sp>
        <p:nvSpPr>
          <p:cNvPr id="100" name="CustomShape 19"/>
          <p:cNvSpPr/>
          <p:nvPr/>
        </p:nvSpPr>
        <p:spPr>
          <a:xfrm>
            <a:off x="7668360" y="5025240"/>
            <a:ext cx="2146680" cy="957960"/>
          </a:xfrm>
          <a:prstGeom prst="rect">
            <a:avLst/>
          </a:prstGeom>
          <a:solidFill>
            <a:srgbClr val="66CC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Model evaluation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  <a:ea typeface="DejaVu Sans"/>
              </a:rPr>
              <a:t>Repeat the process for each of the groups.</a:t>
            </a:r>
            <a:endParaRPr/>
          </a:p>
        </p:txBody>
      </p:sp>
      <p:sp>
        <p:nvSpPr>
          <p:cNvPr id="101" name="CustomShape 20"/>
          <p:cNvSpPr/>
          <p:nvPr/>
        </p:nvSpPr>
        <p:spPr>
          <a:xfrm>
            <a:off x="10217880" y="2454120"/>
            <a:ext cx="1878120" cy="659880"/>
          </a:xfrm>
          <a:prstGeom prst="rect">
            <a:avLst/>
          </a:prstGeom>
          <a:solidFill>
            <a:srgbClr val="66CC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Segoe UI"/>
              </a:rPr>
              <a:t>Report forecasts, findings and suggestions</a:t>
            </a:r>
            <a:endParaRPr/>
          </a:p>
        </p:txBody>
      </p:sp>
      <p:sp>
        <p:nvSpPr>
          <p:cNvPr id="102" name="CustomShape 21"/>
          <p:cNvSpPr/>
          <p:nvPr/>
        </p:nvSpPr>
        <p:spPr>
          <a:xfrm>
            <a:off x="10307880" y="3727080"/>
            <a:ext cx="1698120" cy="835200"/>
          </a:xfrm>
          <a:prstGeom prst="rect">
            <a:avLst/>
          </a:prstGeom>
          <a:solidFill>
            <a:srgbClr val="00CCFF"/>
          </a:solidFill>
          <a:ln w="12600">
            <a:solidFill>
              <a:srgbClr val="43729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Stop</a:t>
            </a:r>
            <a:endParaRPr/>
          </a:p>
        </p:txBody>
      </p:sp>
      <p:sp>
        <p:nvSpPr>
          <p:cNvPr id="103" name="CustomShape 22"/>
          <p:cNvSpPr/>
          <p:nvPr/>
        </p:nvSpPr>
        <p:spPr>
          <a:xfrm>
            <a:off x="1331640" y="1656360"/>
            <a:ext cx="360" cy="20160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04" name="CustomShape 23"/>
          <p:cNvSpPr/>
          <p:nvPr/>
        </p:nvSpPr>
        <p:spPr>
          <a:xfrm>
            <a:off x="1332360" y="2478600"/>
            <a:ext cx="360" cy="2325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05" name="CustomShape 24"/>
          <p:cNvSpPr/>
          <p:nvPr/>
        </p:nvSpPr>
        <p:spPr>
          <a:xfrm>
            <a:off x="1331640" y="3331440"/>
            <a:ext cx="360" cy="2325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06" name="CustomShape 25"/>
          <p:cNvSpPr/>
          <p:nvPr/>
        </p:nvSpPr>
        <p:spPr>
          <a:xfrm>
            <a:off x="1315800" y="4339080"/>
            <a:ext cx="360" cy="2325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07" name="CustomShape 26"/>
          <p:cNvSpPr/>
          <p:nvPr/>
        </p:nvSpPr>
        <p:spPr>
          <a:xfrm>
            <a:off x="1315800" y="5538240"/>
            <a:ext cx="360" cy="2325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08" name="CustomShape 27"/>
          <p:cNvSpPr/>
          <p:nvPr/>
        </p:nvSpPr>
        <p:spPr>
          <a:xfrm>
            <a:off x="3817800" y="2564280"/>
            <a:ext cx="360" cy="2325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09" name="CustomShape 28"/>
          <p:cNvSpPr/>
          <p:nvPr/>
        </p:nvSpPr>
        <p:spPr>
          <a:xfrm>
            <a:off x="3856320" y="3774960"/>
            <a:ext cx="360" cy="2325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10" name="CustomShape 29"/>
          <p:cNvSpPr/>
          <p:nvPr/>
        </p:nvSpPr>
        <p:spPr>
          <a:xfrm>
            <a:off x="3855600" y="4577040"/>
            <a:ext cx="9720" cy="32292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11" name="CustomShape 30"/>
          <p:cNvSpPr/>
          <p:nvPr/>
        </p:nvSpPr>
        <p:spPr>
          <a:xfrm>
            <a:off x="3866400" y="5524200"/>
            <a:ext cx="360" cy="2325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12" name="CustomShape 31"/>
          <p:cNvSpPr/>
          <p:nvPr/>
        </p:nvSpPr>
        <p:spPr>
          <a:xfrm>
            <a:off x="6137640" y="2466720"/>
            <a:ext cx="360" cy="2325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13" name="CustomShape 32"/>
          <p:cNvSpPr/>
          <p:nvPr/>
        </p:nvSpPr>
        <p:spPr>
          <a:xfrm>
            <a:off x="6217920" y="3331440"/>
            <a:ext cx="13320" cy="47052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14" name="CustomShape 33"/>
          <p:cNvSpPr/>
          <p:nvPr/>
        </p:nvSpPr>
        <p:spPr>
          <a:xfrm>
            <a:off x="6230880" y="4663080"/>
            <a:ext cx="360" cy="49788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15" name="CustomShape 34"/>
          <p:cNvSpPr/>
          <p:nvPr/>
        </p:nvSpPr>
        <p:spPr>
          <a:xfrm>
            <a:off x="8610480" y="2810520"/>
            <a:ext cx="360" cy="2325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16" name="CustomShape 35"/>
          <p:cNvSpPr/>
          <p:nvPr/>
        </p:nvSpPr>
        <p:spPr>
          <a:xfrm>
            <a:off x="8722800" y="4434840"/>
            <a:ext cx="18360" cy="59004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17" name="CustomShape 36"/>
          <p:cNvSpPr/>
          <p:nvPr/>
        </p:nvSpPr>
        <p:spPr>
          <a:xfrm>
            <a:off x="11157120" y="3114360"/>
            <a:ext cx="360" cy="6123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18" name="Line 37"/>
          <p:cNvSpPr/>
          <p:nvPr/>
        </p:nvSpPr>
        <p:spPr>
          <a:xfrm>
            <a:off x="2647440" y="2019600"/>
            <a:ext cx="13680" cy="4139280"/>
          </a:xfrm>
          <a:prstGeom prst="line">
            <a:avLst/>
          </a:prstGeom>
          <a:ln w="6480">
            <a:solidFill>
              <a:srgbClr val="5B9BD5"/>
            </a:solidFill>
            <a:miter/>
          </a:ln>
        </p:spPr>
      </p:sp>
      <p:sp>
        <p:nvSpPr>
          <p:cNvPr id="119" name="CustomShape 38"/>
          <p:cNvSpPr/>
          <p:nvPr/>
        </p:nvSpPr>
        <p:spPr>
          <a:xfrm>
            <a:off x="2665080" y="2005560"/>
            <a:ext cx="232560" cy="1332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20" name="CustomShape 39"/>
          <p:cNvSpPr/>
          <p:nvPr/>
        </p:nvSpPr>
        <p:spPr>
          <a:xfrm>
            <a:off x="2342160" y="6158160"/>
            <a:ext cx="318600" cy="3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21" name="Line 40"/>
          <p:cNvSpPr/>
          <p:nvPr/>
        </p:nvSpPr>
        <p:spPr>
          <a:xfrm>
            <a:off x="4995000" y="2005920"/>
            <a:ext cx="27360" cy="4152960"/>
          </a:xfrm>
          <a:prstGeom prst="line">
            <a:avLst/>
          </a:prstGeom>
          <a:ln w="6480">
            <a:solidFill>
              <a:srgbClr val="5B9BD5"/>
            </a:solidFill>
            <a:miter/>
          </a:ln>
        </p:spPr>
      </p:sp>
      <p:sp>
        <p:nvSpPr>
          <p:cNvPr id="122" name="CustomShape 41"/>
          <p:cNvSpPr/>
          <p:nvPr/>
        </p:nvSpPr>
        <p:spPr>
          <a:xfrm>
            <a:off x="5008680" y="2019960"/>
            <a:ext cx="199080" cy="3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23" name="CustomShape 42"/>
          <p:cNvSpPr/>
          <p:nvPr/>
        </p:nvSpPr>
        <p:spPr>
          <a:xfrm>
            <a:off x="4876200" y="6158880"/>
            <a:ext cx="145800" cy="3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24" name="Line 43"/>
          <p:cNvSpPr/>
          <p:nvPr/>
        </p:nvSpPr>
        <p:spPr>
          <a:xfrm>
            <a:off x="10085400" y="2810520"/>
            <a:ext cx="13680" cy="2727720"/>
          </a:xfrm>
          <a:prstGeom prst="line">
            <a:avLst/>
          </a:prstGeom>
          <a:ln w="6480">
            <a:solidFill>
              <a:srgbClr val="5B9BD5"/>
            </a:solidFill>
            <a:miter/>
          </a:ln>
        </p:spPr>
      </p:sp>
      <p:sp>
        <p:nvSpPr>
          <p:cNvPr id="125" name="CustomShape 44"/>
          <p:cNvSpPr/>
          <p:nvPr/>
        </p:nvSpPr>
        <p:spPr>
          <a:xfrm>
            <a:off x="9815400" y="5504040"/>
            <a:ext cx="286920" cy="3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26" name="CustomShape 45"/>
          <p:cNvSpPr/>
          <p:nvPr/>
        </p:nvSpPr>
        <p:spPr>
          <a:xfrm>
            <a:off x="10085760" y="2783520"/>
            <a:ext cx="132120" cy="1260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27" name="Line 46"/>
          <p:cNvSpPr/>
          <p:nvPr/>
        </p:nvSpPr>
        <p:spPr>
          <a:xfrm>
            <a:off x="7519680" y="2005920"/>
            <a:ext cx="0" cy="3634560"/>
          </a:xfrm>
          <a:prstGeom prst="line">
            <a:avLst/>
          </a:prstGeom>
          <a:ln w="6480">
            <a:solidFill>
              <a:srgbClr val="5B9BD5"/>
            </a:solidFill>
            <a:miter/>
          </a:ln>
        </p:spPr>
      </p:sp>
      <p:sp>
        <p:nvSpPr>
          <p:cNvPr id="128" name="CustomShape 47"/>
          <p:cNvSpPr/>
          <p:nvPr/>
        </p:nvSpPr>
        <p:spPr>
          <a:xfrm>
            <a:off x="7547040" y="2019960"/>
            <a:ext cx="101880" cy="3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  <p:sp>
        <p:nvSpPr>
          <p:cNvPr id="129" name="CustomShape 48"/>
          <p:cNvSpPr/>
          <p:nvPr/>
        </p:nvSpPr>
        <p:spPr>
          <a:xfrm>
            <a:off x="7305120" y="5640480"/>
            <a:ext cx="214560" cy="360"/>
          </a:xfrm>
          <a:prstGeom prst="straightConnector1">
            <a:avLst/>
          </a:prstGeom>
          <a:ln w="6480">
            <a:solidFill>
              <a:srgbClr val="5B9BD5"/>
            </a:solidFill>
            <a:miter/>
            <a:tailEnd type="triangl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491480" y="176040"/>
            <a:ext cx="9313560" cy="855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Segoe UI Semibold" panose="020B07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Segmentation Approach</a:t>
            </a:r>
            <a:endParaRPr dirty="0">
              <a:latin typeface="Segoe UI Semibold" panose="020B0702040204020203" pitchFamily="34" charset="0"/>
              <a:ea typeface="Segoe UI Symbol" panose="020B05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05000" y="1032120"/>
            <a:ext cx="11168280" cy="531360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sz="16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data was segmented into groups on the basis of the Market and Categories. Of the 21 segments that were obtained , the five most profitable (Total profits)  and consistent ( Profit co-variance) segment were chosen.</a:t>
            </a:r>
            <a:endParaRPr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  <a:latin typeface="Times New Roman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top 5 groups thus obtained were a) APAC Consumer b)EU Consumer c)APAC Corporate d) EU Corporate e) LATAM Consumer</a:t>
            </a:r>
            <a:endParaRPr sz="1600" dirty="0">
              <a:solidFill>
                <a:srgbClr val="0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05" y="1857571"/>
            <a:ext cx="4676190" cy="31428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198440" y="80280"/>
            <a:ext cx="9313560" cy="855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Sales trends for all segments and markets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35" name="Picture 134"/>
          <p:cNvPicPr/>
          <p:nvPr/>
        </p:nvPicPr>
        <p:blipFill>
          <a:blip r:embed="rId2"/>
          <a:stretch>
            <a:fillRect/>
          </a:stretch>
        </p:blipFill>
        <p:spPr>
          <a:xfrm>
            <a:off x="72000" y="1152000"/>
            <a:ext cx="11448000" cy="5462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198440" y="80280"/>
            <a:ext cx="9313560" cy="855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Segoe UI Semibold" panose="020B0702040204020203" pitchFamily="34" charset="0"/>
                <a:ea typeface="Segoe UI Historic" panose="020B0502040204020203" pitchFamily="34" charset="0"/>
                <a:cs typeface="Segoe UI Semibold" panose="020B0702040204020203" pitchFamily="34" charset="0"/>
              </a:rPr>
              <a:t>Plot of Sales Data  over Time* And Model Fit</a:t>
            </a:r>
            <a:endParaRPr dirty="0">
              <a:latin typeface="Segoe UI Semibold" panose="020B0702040204020203" pitchFamily="34" charset="0"/>
              <a:ea typeface="Segoe UI Historic" panose="020B05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05000" y="1855080"/>
            <a:ext cx="11168280" cy="43437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692" y="1056451"/>
            <a:ext cx="3196202" cy="2752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42" y="996226"/>
            <a:ext cx="3266149" cy="2812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894" y="1056451"/>
            <a:ext cx="3199729" cy="2755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143" y="3808453"/>
            <a:ext cx="3402382" cy="2929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6525" y="3808452"/>
            <a:ext cx="3279314" cy="28235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12448" y="4991450"/>
            <a:ext cx="239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* Time starting from Jan 2011 to    June 2014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2448" y="5497519"/>
            <a:ext cx="1790700" cy="78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224000" y="8280"/>
            <a:ext cx="9313560" cy="855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Segoe UI Semibold" panose="020B0702040204020203" pitchFamily="34" charset="0"/>
                <a:ea typeface="Segoe UI Historic" panose="020B0502040204020203" pitchFamily="34" charset="0"/>
                <a:cs typeface="Segoe UI Semibold" panose="020B0702040204020203" pitchFamily="34" charset="0"/>
              </a:rPr>
              <a:t>Plot of Quantity Data  over Time* And Model Fit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03333" y="4734323"/>
            <a:ext cx="239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* Time starting from Jan 2011 to    June 2014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5505" y="940092"/>
            <a:ext cx="3444171" cy="251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6270" y="973647"/>
            <a:ext cx="3505910" cy="249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88642" y="940093"/>
            <a:ext cx="3629383" cy="246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5957" y="3641347"/>
            <a:ext cx="3851638" cy="261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48114" y="3574233"/>
            <a:ext cx="3913378" cy="26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7325" y="5165210"/>
            <a:ext cx="1790700" cy="78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2"/>
          <p:cNvSpPr txBox="1"/>
          <p:nvPr/>
        </p:nvSpPr>
        <p:spPr>
          <a:xfrm>
            <a:off x="1228799" y="262576"/>
            <a:ext cx="9313560" cy="855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Evaluation of Sales Models For Top 5 Markets</a:t>
            </a:r>
            <a:endParaRPr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950517"/>
            <a:ext cx="3481431" cy="29975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379" y="950516"/>
            <a:ext cx="3481431" cy="29975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871" y="950514"/>
            <a:ext cx="3481433" cy="2997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088" y="3948108"/>
            <a:ext cx="3268259" cy="28140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073" y="3928263"/>
            <a:ext cx="3285819" cy="28291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2618" y="5081284"/>
            <a:ext cx="179070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2"/>
          <p:cNvSpPr txBox="1"/>
          <p:nvPr/>
        </p:nvSpPr>
        <p:spPr>
          <a:xfrm>
            <a:off x="1128131" y="270965"/>
            <a:ext cx="9313560" cy="6853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Evaluation of Quantity Models For Top 5 Markets</a:t>
            </a:r>
            <a:endParaRPr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280" y="1040759"/>
            <a:ext cx="3456520" cy="2348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8823" y="914924"/>
            <a:ext cx="3814597" cy="259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5477" y="906536"/>
            <a:ext cx="3814597" cy="259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78786" y="3448400"/>
            <a:ext cx="4271454" cy="290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58507" y="3574234"/>
            <a:ext cx="3839290" cy="260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2775" y="5133975"/>
            <a:ext cx="1790700" cy="781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932</Words>
  <Application>Microsoft Office PowerPoint</Application>
  <PresentationFormat>Widescreen</PresentationFormat>
  <Paragraphs>225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DejaVu Sans</vt:lpstr>
      <vt:lpstr>Segoe UI</vt:lpstr>
      <vt:lpstr>Segoe UI Historic</vt:lpstr>
      <vt:lpstr>Segoe UI Light</vt:lpstr>
      <vt:lpstr>Segoe UI Semibold</vt:lpstr>
      <vt:lpstr>Segoe UI Symbol</vt:lpstr>
      <vt:lpstr>StarSymbol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Sujay DSa</dc:creator>
  <cp:lastModifiedBy>Harshit Rai</cp:lastModifiedBy>
  <cp:revision>48</cp:revision>
  <dcterms:modified xsi:type="dcterms:W3CDTF">2016-12-24T15:32:39Z</dcterms:modified>
</cp:coreProperties>
</file>