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AD87B1D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0" r:id="rId4"/>
    <p:sldId id="271" r:id="rId5"/>
    <p:sldId id="259" r:id="rId6"/>
    <p:sldId id="264" r:id="rId7"/>
    <p:sldId id="269" r:id="rId8"/>
    <p:sldId id="268" r:id="rId9"/>
    <p:sldId id="263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E1551F-1F46-5FFE-5DCC-C7F2851A7421}" name="Sujay Katta" initials="SK" userId="S::Sujayk@byteridge.com::12fed8cf-8e7e-4597-a316-d80c32a4af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77352" autoAdjust="0"/>
  </p:normalViewPr>
  <p:slideViewPr>
    <p:cSldViewPr snapToGrid="0">
      <p:cViewPr>
        <p:scale>
          <a:sx n="75" d="100"/>
          <a:sy n="75" d="100"/>
        </p:scale>
        <p:origin x="94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1_AD87B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3302BF-43CE-424B-946B-44760D8DDFD1}" authorId="{28E1551F-1F46-5FFE-5DCC-C7F2851A7421}" created="2023-11-16T14:51:52.903">
    <pc:sldMkLst xmlns:pc="http://schemas.microsoft.com/office/powerpoint/2013/main/command">
      <pc:docMk/>
      <pc:sldMk cId="181959453" sldId="257"/>
    </pc:sldMkLst>
    <p188:txBody>
      <a:bodyPr/>
      <a:lstStyle/>
      <a:p>
        <a:r>
          <a:rPr lang="en-IN"/>
          <a:t>A platform for building running and shipping application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97F25-4675-4945-A2CA-E8A88ED4A3E8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8B4E9-2DBB-499F-A134-4B63F6396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cker,_Inc." TargetMode="External"/><Relationship Id="rId3" Type="http://schemas.openxmlformats.org/officeDocument/2006/relationships/hyperlink" Target="https://en.wikipedia.org/wiki/Platform_as_a_service" TargetMode="External"/><Relationship Id="rId7" Type="http://schemas.openxmlformats.org/officeDocument/2006/relationships/hyperlink" Target="https://en.wikipedia.org/wiki/Docker_(software)#cite_note-what-is-a-container-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cker_(software)#cite_note-SYS-CON_Media-4" TargetMode="External"/><Relationship Id="rId5" Type="http://schemas.openxmlformats.org/officeDocument/2006/relationships/hyperlink" Target="https://en.wikipedia.org/wiki/Container_(virtualization)" TargetMode="External"/><Relationship Id="rId4" Type="http://schemas.openxmlformats.org/officeDocument/2006/relationships/hyperlink" Target="https://en.wikipedia.org/wiki/OS-level_virtualization" TargetMode="External"/><Relationship Id="rId9" Type="http://schemas.openxmlformats.org/officeDocument/2006/relationships/hyperlink" Target="https://en.wikipedia.org/wiki/Docker_(software)#cite_note-os4u-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lossary/#base-imag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engine/reference/builder/#ar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set of </a:t>
            </a: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Platform as a service"/>
              </a:rPr>
              <a:t>platform as a service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(PaaS) products that use </a:t>
            </a: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OS-level virtualization"/>
              </a:rPr>
              <a:t>OS-level virtualization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deliver software in packages called 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ontainer (virtualization)"/>
              </a:rPr>
              <a:t>containers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[4]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service has both free and premium tiers. The software that hosts the containers is called 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Docker Engine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/>
              </a:rPr>
              <a:t>[5]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was first released in 2013 and is developed by </a:t>
            </a: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Docker, Inc."/>
              </a:rPr>
              <a:t>Docker, Inc.</a:t>
            </a:r>
            <a:r>
              <a:rPr lang="en-US" sz="2800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/>
              </a:rPr>
              <a:t>[6]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is a platform for building, running and shipping applications,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I am sure you have come across a problem where your code works on your system but does not work in somewhere else?</a:t>
            </a:r>
          </a:p>
          <a:p>
            <a:r>
              <a:rPr lang="en-US" dirty="0"/>
              <a:t>Can happen if files are missing, software version does not match , if config of settings is diff.</a:t>
            </a:r>
          </a:p>
          <a:p>
            <a:r>
              <a:rPr lang="en-US" dirty="0"/>
              <a:t>// to run in dev or </a:t>
            </a:r>
            <a:r>
              <a:rPr lang="en-US" dirty="0" err="1"/>
              <a:t>Qa</a:t>
            </a:r>
            <a:r>
              <a:rPr lang="en-US" dirty="0"/>
              <a:t> </a:t>
            </a:r>
          </a:p>
          <a:p>
            <a:r>
              <a:rPr lang="en-US" dirty="0"/>
              <a:t>It can package apps with everything it need and store it</a:t>
            </a:r>
          </a:p>
          <a:p>
            <a:r>
              <a:rPr lang="en-US" dirty="0"/>
              <a:t>// for anyone to load it team mates</a:t>
            </a:r>
          </a:p>
          <a:p>
            <a:r>
              <a:rPr lang="en-US" dirty="0"/>
              <a:t>Docker compose-up creates isolated env called container</a:t>
            </a:r>
          </a:p>
          <a:p>
            <a:r>
              <a:rPr lang="en-US" dirty="0"/>
              <a:t>//VM ,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8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is a platform for building, running and shipping applications,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I am sure you have come across a problem where your code works on your system but does not work in somewhere else?</a:t>
            </a:r>
          </a:p>
          <a:p>
            <a:r>
              <a:rPr lang="en-US" dirty="0"/>
              <a:t>Can happen if files are missing, software version does not match , if config of settings is diff.</a:t>
            </a:r>
          </a:p>
          <a:p>
            <a:r>
              <a:rPr lang="en-US" dirty="0"/>
              <a:t>// to run in dev or </a:t>
            </a:r>
            <a:r>
              <a:rPr lang="en-US" dirty="0" err="1"/>
              <a:t>Qa</a:t>
            </a:r>
            <a:r>
              <a:rPr lang="en-US" dirty="0"/>
              <a:t> </a:t>
            </a:r>
          </a:p>
          <a:p>
            <a:r>
              <a:rPr lang="en-US" dirty="0"/>
              <a:t>It can package apps with everything it need and store it</a:t>
            </a:r>
          </a:p>
          <a:p>
            <a:r>
              <a:rPr lang="en-US" dirty="0"/>
              <a:t>// for anyone to load it team mates</a:t>
            </a:r>
          </a:p>
          <a:p>
            <a:r>
              <a:rPr lang="en-US" dirty="0"/>
              <a:t>Docker compose-up creates isolated env called container</a:t>
            </a:r>
          </a:p>
          <a:p>
            <a:r>
              <a:rPr lang="en-US" dirty="0"/>
              <a:t>//VM ,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3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is a platform for building, running and shipping applications,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I am sure you have come across a problem where your code works on your system but does not work in somewhere else?</a:t>
            </a:r>
          </a:p>
          <a:p>
            <a:r>
              <a:rPr lang="en-US" dirty="0"/>
              <a:t>Can happen if files are missing, software version does not match , if config of settings is diff.</a:t>
            </a:r>
          </a:p>
          <a:p>
            <a:r>
              <a:rPr lang="en-US" dirty="0"/>
              <a:t>// to run in dev or </a:t>
            </a:r>
            <a:r>
              <a:rPr lang="en-US" dirty="0" err="1"/>
              <a:t>Qa</a:t>
            </a:r>
            <a:r>
              <a:rPr lang="en-US" dirty="0"/>
              <a:t> </a:t>
            </a:r>
          </a:p>
          <a:p>
            <a:r>
              <a:rPr lang="en-US" dirty="0"/>
              <a:t>It can package apps with everything it need and store it</a:t>
            </a:r>
          </a:p>
          <a:p>
            <a:r>
              <a:rPr lang="en-US" dirty="0"/>
              <a:t>// for anyone to load it team mates</a:t>
            </a:r>
          </a:p>
          <a:p>
            <a:r>
              <a:rPr lang="en-US" dirty="0"/>
              <a:t>Docker compose-up creates isolated env called container</a:t>
            </a:r>
          </a:p>
          <a:p>
            <a:r>
              <a:rPr lang="en-US" dirty="0"/>
              <a:t>//VM ,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3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Docker engine or server</a:t>
            </a:r>
          </a:p>
          <a:p>
            <a:r>
              <a:rPr lang="en-IN" dirty="0"/>
              <a:t>Containers are process,</a:t>
            </a:r>
          </a:p>
          <a:p>
            <a:r>
              <a:rPr lang="en-IN" dirty="0"/>
              <a:t>Containers has </a:t>
            </a:r>
            <a:r>
              <a:rPr lang="en-IN" dirty="0" err="1"/>
              <a:t>kernal</a:t>
            </a:r>
            <a:r>
              <a:rPr lang="en-IN" dirty="0"/>
              <a:t> (like engine of car)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4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Docker engine or server</a:t>
            </a:r>
          </a:p>
          <a:p>
            <a:r>
              <a:rPr lang="en-IN" dirty="0"/>
              <a:t>Containers are process,</a:t>
            </a:r>
          </a:p>
          <a:p>
            <a:r>
              <a:rPr lang="en-IN" dirty="0"/>
              <a:t>Containers has </a:t>
            </a:r>
            <a:r>
              <a:rPr lang="en-IN" dirty="0" err="1"/>
              <a:t>kernal</a:t>
            </a:r>
            <a:r>
              <a:rPr lang="en-IN" dirty="0"/>
              <a:t> (like engine of car)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9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 check the list of running container </a:t>
            </a:r>
          </a:p>
          <a:p>
            <a:endParaRPr lang="en-US" dirty="0"/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alpine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app.js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docker build –t hello-docker .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 use period(.) to represent  current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 image ls</a:t>
            </a:r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image name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Yml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is the python version of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json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dirty="0"/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instruction initializes a new build stage and sets the </a:t>
            </a:r>
            <a:r>
              <a:rPr lang="en-US" b="0" i="1" u="sng" dirty="0">
                <a:effectLst/>
                <a:latin typeface="Roboto" panose="02000000000000000000" pitchFamily="2" charset="0"/>
                <a:hlinkClick r:id="rId3"/>
              </a:rPr>
              <a:t>Base Image</a:t>
            </a:r>
            <a:r>
              <a:rPr lang="en-US" b="0" i="1" u="sng" dirty="0">
                <a:effectLst/>
                <a:latin typeface="Roboto" panose="02000000000000000000" pitchFamily="2" charset="0"/>
              </a:rPr>
              <a:t>,</a:t>
            </a:r>
          </a:p>
          <a:p>
            <a:r>
              <a:rPr lang="en-IN" b="0" i="0" dirty="0">
                <a:solidFill>
                  <a:srgbClr val="76A9F9"/>
                </a:solidFill>
                <a:effectLst/>
                <a:latin typeface="Roboto Mono" panose="00000009000000000000" pitchFamily="49" charset="0"/>
                <a:hlinkClick r:id="rId4" tooltip="Learn more about the ARG instruction"/>
              </a:rPr>
              <a:t>ARG</a:t>
            </a:r>
            <a:r>
              <a:rPr lang="en-IN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>
                <a:solidFill>
                  <a:srgbClr val="DCAEEA"/>
                </a:solidFill>
                <a:effectLst/>
                <a:latin typeface="Roboto Mono" panose="00000009000000000000" pitchFamily="49" charset="0"/>
              </a:rPr>
              <a:t>CODE_VERSION</a:t>
            </a:r>
            <a:r>
              <a:rPr lang="en-IN" b="0" i="0" dirty="0">
                <a:solidFill>
                  <a:srgbClr val="54B1C7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IN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latest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dirty="0"/>
              <a:t>ARG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declared before a </a:t>
            </a:r>
            <a:r>
              <a:rPr lang="en-US" dirty="0"/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is outside of a build stage, so it can't be used in any instruction after a </a:t>
            </a:r>
            <a:r>
              <a:rPr lang="en-US" dirty="0"/>
              <a:t>FROM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dirty="0"/>
              <a:t>LABEL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instruction adds metadata to an image. A </a:t>
            </a:r>
            <a:r>
              <a:rPr lang="en-US" dirty="0"/>
              <a:t>LABEL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is a key-value pair.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dirty="0"/>
              <a:t>EXPOSE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instruction informs Docker that the container listens on the specified network ports at runtime.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dirty="0"/>
              <a:t>ENV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instruction sets the environment variable </a:t>
            </a:r>
            <a:r>
              <a:rPr lang="en-US" dirty="0"/>
              <a:t>&lt;key&gt;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to the value </a:t>
            </a:r>
            <a:r>
              <a:rPr lang="en-US" dirty="0"/>
              <a:t>&lt;value&gt;</a:t>
            </a:r>
            <a:endParaRPr lang="en-IN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1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8B4E9-2DBB-499F-A134-4B63F63967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1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069-B4BE-9603-2311-CFB5EF6D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C755-9620-B755-3511-146C007E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F704-8A85-FEF2-69FC-C89A1BB3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F69D-A559-46B4-9198-F28C127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083C-3904-F059-40DE-0EDC556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1305-8D62-A830-78A9-D1159DDF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9DEF-6D0E-AAF8-321A-4D4A297E9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1073-8CB5-989D-FFD5-E6EA8AE0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80E7-FA1A-6F24-7019-D2475E9F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4855-85A8-0D85-866B-978DCAD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92BD0-A438-F8DB-46A1-4BCE9AB0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7292F-8DFF-2F1C-4C1C-0D5FBCDC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A692-814E-BA2B-3C81-6117C572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F80B-D428-2CCF-FAB7-618BC92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0284-50A9-5D94-9938-7CF92CDC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213B-EF73-2642-2726-74D6C237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4B0C-A912-64AD-E682-7FBA97F0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A5CE-A7FC-2361-EB3D-1B993432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883E-4EED-A7EE-7A7A-6352893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F16F-B4B0-B558-8897-C831C18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7B8F-5FB1-B8F2-3CE5-B59B078D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4F6F8-CC8C-C903-3C2F-C4E2B224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F821-C255-52C3-C178-F6A9D013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A4B0-8994-6561-B242-1BE101C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6947-1826-B93C-06DE-924116BF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976C-E1B3-0337-7C29-41990A2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A25D-6F41-1615-B5DE-7784D5AA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DF47-853A-6E54-A35E-99E426D5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C2A5-6EA0-4504-E74F-0A159345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9699-9A8C-3A8A-1037-46BB99C0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31B6E-D143-FC8F-2768-58F861F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6221-58F1-801F-8E7C-B8C75C7C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4849-B6DB-DAAD-CEE8-DC5E35CF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7932-C82D-0AED-2B22-386217AD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F16C7-A68A-219B-0AE4-CBF8EBC1E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663AC-9364-E1B7-24E4-EF6C8CF5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B3DC-B7E9-715C-AEDD-925E41C8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3847-8A88-6574-1269-F5A43F1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B348-147B-3E62-CC70-B1E3D91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C185-8EC8-6398-AC77-D229C7A5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2420-7F8D-5D17-65B1-5EA8325A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1370C-4DF2-1D7C-9D5C-5E7A9618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0AE1-FC86-21EC-CF41-5AB588C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292EC-1260-3C4F-B97F-CA908421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E884C-703F-5EEA-AE67-0F51AE6A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85CA-5BF5-2487-5A8E-14DAAB65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3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AF4C-7AD9-96C2-F0E7-FBC15887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5644-4FA4-9EC2-A85A-1DF265AF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BD79-545E-BC4F-F225-4EDA740D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2B22-FF8C-24B1-04B6-D05C4AF8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0989-7D5C-ECBC-EABE-F617D57F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BF74-F009-9CF0-3E6B-FD965B0D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646E-63DC-1803-C202-6DE9B850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B7A51-9F5C-BB6D-57B3-DB0A6A600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82E43-5ECD-D022-FDCA-B1BB964B1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9A4C-7B8C-BD69-FA29-26F81170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7CEC-8BD9-6E24-35E5-6D7D462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4711-E7DD-5C49-2CEB-6FCD7B51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8D7B5-8059-9E15-98AE-C961A7C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578ED-0CE7-8AFF-92E3-806B1166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9F5-DF45-066B-9056-698DD1A9A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415A-BE0B-4B3B-AADC-CF52693335E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0D2C-4310-0893-FA9F-289E86301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DFDC-83F9-C110-B3FF-E74845872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2BFF-5440-4697-B4E5-233C9FA02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AD87B1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a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43s4rs.blogspot.com/2018/05/docker-en-el-mundo-de-la-ciberseguridad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43s4rs.blogspot.com/2018/05/docker-en-el-mundo-de-la-ciberseguridad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43s4rs.blogspot.com/2018/05/docker-en-el-mundo-de-la-ciberseguridad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photos/elsiehui/9131988144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www.pngall.com/noodles-p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search?q=" TargetMode="External"/><Relationship Id="rId4" Type="http://schemas.openxmlformats.org/officeDocument/2006/relationships/hyperlink" Target="https://docs.docker.com/engine/instal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43s4rs.blogspot.com/2018/05/docker-en-el-mundo-de-la-cibersegurid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DF57DD1-6CD7-DD03-30F9-11325EB8B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3" t="7842" r="9373" b="3923"/>
          <a:stretch>
            <a:fillRect/>
          </a:stretch>
        </p:blipFill>
        <p:spPr>
          <a:xfrm>
            <a:off x="1992228" y="3591560"/>
            <a:ext cx="9653701" cy="1850117"/>
          </a:xfrm>
          <a:custGeom>
            <a:avLst/>
            <a:gdLst/>
            <a:ahLst/>
            <a:cxnLst/>
            <a:rect l="l" t="t" r="r" b="b"/>
            <a:pathLst>
              <a:path w="6653249" h="1275085">
                <a:moveTo>
                  <a:pt x="1815629" y="564803"/>
                </a:moveTo>
                <a:cubicBezTo>
                  <a:pt x="1764854" y="564803"/>
                  <a:pt x="1722921" y="584343"/>
                  <a:pt x="1689832" y="623423"/>
                </a:cubicBezTo>
                <a:cubicBezTo>
                  <a:pt x="1656743" y="662503"/>
                  <a:pt x="1640198" y="721978"/>
                  <a:pt x="1640198" y="801849"/>
                </a:cubicBezTo>
                <a:cubicBezTo>
                  <a:pt x="1640198" y="882861"/>
                  <a:pt x="1656600" y="942765"/>
                  <a:pt x="1689404" y="981559"/>
                </a:cubicBezTo>
                <a:cubicBezTo>
                  <a:pt x="1722208" y="1020354"/>
                  <a:pt x="1763427" y="1039751"/>
                  <a:pt x="1813062" y="1039751"/>
                </a:cubicBezTo>
                <a:cubicBezTo>
                  <a:pt x="1863266" y="1039751"/>
                  <a:pt x="1904486" y="1020639"/>
                  <a:pt x="1936719" y="982415"/>
                </a:cubicBezTo>
                <a:cubicBezTo>
                  <a:pt x="1968953" y="944191"/>
                  <a:pt x="1985070" y="882861"/>
                  <a:pt x="1985070" y="798426"/>
                </a:cubicBezTo>
                <a:cubicBezTo>
                  <a:pt x="1985070" y="719696"/>
                  <a:pt x="1968810" y="661076"/>
                  <a:pt x="1936291" y="622567"/>
                </a:cubicBezTo>
                <a:cubicBezTo>
                  <a:pt x="1903772" y="584058"/>
                  <a:pt x="1863552" y="564803"/>
                  <a:pt x="1815629" y="564803"/>
                </a:cubicBezTo>
                <a:close/>
                <a:moveTo>
                  <a:pt x="5247195" y="531429"/>
                </a:moveTo>
                <a:cubicBezTo>
                  <a:pt x="5191856" y="531429"/>
                  <a:pt x="5147642" y="553393"/>
                  <a:pt x="5114553" y="597322"/>
                </a:cubicBezTo>
                <a:cubicBezTo>
                  <a:pt x="5093443" y="624707"/>
                  <a:pt x="5080037" y="665498"/>
                  <a:pt x="5074331" y="719696"/>
                </a:cubicBezTo>
                <a:lnTo>
                  <a:pt x="5417492" y="719696"/>
                </a:lnTo>
                <a:cubicBezTo>
                  <a:pt x="5410646" y="652376"/>
                  <a:pt x="5392532" y="604168"/>
                  <a:pt x="5363151" y="575072"/>
                </a:cubicBezTo>
                <a:cubicBezTo>
                  <a:pt x="5333770" y="545976"/>
                  <a:pt x="5295118" y="531429"/>
                  <a:pt x="5247195" y="531429"/>
                </a:cubicBezTo>
                <a:close/>
                <a:moveTo>
                  <a:pt x="6484664" y="325190"/>
                </a:moveTo>
                <a:cubicBezTo>
                  <a:pt x="6536010" y="325190"/>
                  <a:pt x="6592205" y="341164"/>
                  <a:pt x="6653249" y="373113"/>
                </a:cubicBezTo>
                <a:lnTo>
                  <a:pt x="6545423" y="621284"/>
                </a:lnTo>
                <a:cubicBezTo>
                  <a:pt x="6504347" y="604168"/>
                  <a:pt x="6471828" y="595611"/>
                  <a:pt x="6447867" y="595611"/>
                </a:cubicBezTo>
                <a:cubicBezTo>
                  <a:pt x="6402225" y="595611"/>
                  <a:pt x="6366854" y="614437"/>
                  <a:pt x="6341752" y="652091"/>
                </a:cubicBezTo>
                <a:cubicBezTo>
                  <a:pt x="6305810" y="705148"/>
                  <a:pt x="6287839" y="804417"/>
                  <a:pt x="6287839" y="949896"/>
                </a:cubicBezTo>
                <a:lnTo>
                  <a:pt x="6287839" y="1254547"/>
                </a:lnTo>
                <a:lnTo>
                  <a:pt x="5937833" y="1254547"/>
                </a:lnTo>
                <a:lnTo>
                  <a:pt x="5937833" y="345728"/>
                </a:lnTo>
                <a:lnTo>
                  <a:pt x="6263877" y="345728"/>
                </a:lnTo>
                <a:lnTo>
                  <a:pt x="6263877" y="494631"/>
                </a:lnTo>
                <a:cubicBezTo>
                  <a:pt x="6295255" y="430163"/>
                  <a:pt x="6327632" y="385806"/>
                  <a:pt x="6361007" y="361560"/>
                </a:cubicBezTo>
                <a:cubicBezTo>
                  <a:pt x="6394381" y="337313"/>
                  <a:pt x="6435601" y="325190"/>
                  <a:pt x="6484664" y="325190"/>
                </a:cubicBezTo>
                <a:close/>
                <a:moveTo>
                  <a:pt x="5232647" y="325190"/>
                </a:moveTo>
                <a:cubicBezTo>
                  <a:pt x="5362723" y="325190"/>
                  <a:pt x="5465415" y="344872"/>
                  <a:pt x="5540722" y="384238"/>
                </a:cubicBezTo>
                <a:cubicBezTo>
                  <a:pt x="5616029" y="423603"/>
                  <a:pt x="5673365" y="480653"/>
                  <a:pt x="5712730" y="555390"/>
                </a:cubicBezTo>
                <a:cubicBezTo>
                  <a:pt x="5752095" y="630126"/>
                  <a:pt x="5771777" y="727398"/>
                  <a:pt x="5771777" y="847205"/>
                </a:cubicBezTo>
                <a:lnTo>
                  <a:pt x="5771777" y="886570"/>
                </a:lnTo>
                <a:lnTo>
                  <a:pt x="5073476" y="886570"/>
                </a:lnTo>
                <a:cubicBezTo>
                  <a:pt x="5079751" y="942479"/>
                  <a:pt x="5094870" y="984127"/>
                  <a:pt x="5118831" y="1011511"/>
                </a:cubicBezTo>
                <a:cubicBezTo>
                  <a:pt x="5152491" y="1050876"/>
                  <a:pt x="5196420" y="1070558"/>
                  <a:pt x="5250619" y="1070558"/>
                </a:cubicBezTo>
                <a:cubicBezTo>
                  <a:pt x="5284849" y="1070558"/>
                  <a:pt x="5317368" y="1062001"/>
                  <a:pt x="5348175" y="1044886"/>
                </a:cubicBezTo>
                <a:cubicBezTo>
                  <a:pt x="5367002" y="1034046"/>
                  <a:pt x="5387255" y="1014934"/>
                  <a:pt x="5408935" y="987550"/>
                </a:cubicBezTo>
                <a:lnTo>
                  <a:pt x="5752095" y="1019213"/>
                </a:lnTo>
                <a:cubicBezTo>
                  <a:pt x="5699608" y="1110494"/>
                  <a:pt x="5636281" y="1175960"/>
                  <a:pt x="5562116" y="1215610"/>
                </a:cubicBezTo>
                <a:cubicBezTo>
                  <a:pt x="5487949" y="1255260"/>
                  <a:pt x="5381550" y="1275085"/>
                  <a:pt x="5242917" y="1275085"/>
                </a:cubicBezTo>
                <a:cubicBezTo>
                  <a:pt x="5122539" y="1275085"/>
                  <a:pt x="5027835" y="1258113"/>
                  <a:pt x="4958804" y="1224168"/>
                </a:cubicBezTo>
                <a:cubicBezTo>
                  <a:pt x="4889772" y="1190223"/>
                  <a:pt x="4832579" y="1136309"/>
                  <a:pt x="4787223" y="1062429"/>
                </a:cubicBezTo>
                <a:cubicBezTo>
                  <a:pt x="4741869" y="988548"/>
                  <a:pt x="4719191" y="901688"/>
                  <a:pt x="4719191" y="801849"/>
                </a:cubicBezTo>
                <a:cubicBezTo>
                  <a:pt x="4719191" y="659793"/>
                  <a:pt x="4764689" y="544835"/>
                  <a:pt x="4855685" y="456977"/>
                </a:cubicBezTo>
                <a:cubicBezTo>
                  <a:pt x="4946680" y="369119"/>
                  <a:pt x="5072335" y="325190"/>
                  <a:pt x="5232647" y="325190"/>
                </a:cubicBezTo>
                <a:close/>
                <a:moveTo>
                  <a:pt x="2993194" y="325190"/>
                </a:moveTo>
                <a:cubicBezTo>
                  <a:pt x="3141526" y="325190"/>
                  <a:pt x="3254629" y="351719"/>
                  <a:pt x="3332504" y="404776"/>
                </a:cubicBezTo>
                <a:cubicBezTo>
                  <a:pt x="3410378" y="457833"/>
                  <a:pt x="3465004" y="535422"/>
                  <a:pt x="3496382" y="637543"/>
                </a:cubicBezTo>
                <a:lnTo>
                  <a:pt x="3168625" y="681187"/>
                </a:lnTo>
                <a:cubicBezTo>
                  <a:pt x="3158356" y="642392"/>
                  <a:pt x="3139672" y="613154"/>
                  <a:pt x="3112573" y="593471"/>
                </a:cubicBezTo>
                <a:cubicBezTo>
                  <a:pt x="3085474" y="573789"/>
                  <a:pt x="3049104" y="563947"/>
                  <a:pt x="3003463" y="563947"/>
                </a:cubicBezTo>
                <a:cubicBezTo>
                  <a:pt x="2945842" y="563947"/>
                  <a:pt x="2899203" y="584590"/>
                  <a:pt x="2863546" y="625877"/>
                </a:cubicBezTo>
                <a:cubicBezTo>
                  <a:pt x="2827890" y="667163"/>
                  <a:pt x="2810061" y="729667"/>
                  <a:pt x="2810061" y="813389"/>
                </a:cubicBezTo>
                <a:cubicBezTo>
                  <a:pt x="2810061" y="887992"/>
                  <a:pt x="2827747" y="944655"/>
                  <a:pt x="2863118" y="983378"/>
                </a:cubicBezTo>
                <a:cubicBezTo>
                  <a:pt x="2898490" y="1022101"/>
                  <a:pt x="2943560" y="1041463"/>
                  <a:pt x="2998329" y="1041463"/>
                </a:cubicBezTo>
                <a:cubicBezTo>
                  <a:pt x="3043969" y="1041463"/>
                  <a:pt x="3082336" y="1029767"/>
                  <a:pt x="3113429" y="1006376"/>
                </a:cubicBezTo>
                <a:cubicBezTo>
                  <a:pt x="3144522" y="982985"/>
                  <a:pt x="3167769" y="947043"/>
                  <a:pt x="3183173" y="898550"/>
                </a:cubicBezTo>
                <a:lnTo>
                  <a:pt x="3514353" y="936204"/>
                </a:lnTo>
                <a:cubicBezTo>
                  <a:pt x="3496097" y="1005235"/>
                  <a:pt x="3466145" y="1064996"/>
                  <a:pt x="3424498" y="1115486"/>
                </a:cubicBezTo>
                <a:cubicBezTo>
                  <a:pt x="3382851" y="1165976"/>
                  <a:pt x="3329651" y="1205198"/>
                  <a:pt x="3264898" y="1233153"/>
                </a:cubicBezTo>
                <a:cubicBezTo>
                  <a:pt x="3200146" y="1261108"/>
                  <a:pt x="3117850" y="1275085"/>
                  <a:pt x="3018011" y="1275085"/>
                </a:cubicBezTo>
                <a:cubicBezTo>
                  <a:pt x="2921596" y="1275085"/>
                  <a:pt x="2841296" y="1266109"/>
                  <a:pt x="2777114" y="1248156"/>
                </a:cubicBezTo>
                <a:cubicBezTo>
                  <a:pt x="2712932" y="1230202"/>
                  <a:pt x="2657735" y="1201133"/>
                  <a:pt x="2611524" y="1160948"/>
                </a:cubicBezTo>
                <a:cubicBezTo>
                  <a:pt x="2565313" y="1120763"/>
                  <a:pt x="2529086" y="1073596"/>
                  <a:pt x="2502843" y="1019447"/>
                </a:cubicBezTo>
                <a:cubicBezTo>
                  <a:pt x="2476599" y="965298"/>
                  <a:pt x="2463478" y="893478"/>
                  <a:pt x="2463478" y="803989"/>
                </a:cubicBezTo>
                <a:cubicBezTo>
                  <a:pt x="2463478" y="710506"/>
                  <a:pt x="2479452" y="632698"/>
                  <a:pt x="2511400" y="570566"/>
                </a:cubicBezTo>
                <a:cubicBezTo>
                  <a:pt x="2534791" y="524970"/>
                  <a:pt x="2566740" y="484074"/>
                  <a:pt x="2607246" y="447878"/>
                </a:cubicBezTo>
                <a:cubicBezTo>
                  <a:pt x="2647752" y="411682"/>
                  <a:pt x="2689399" y="384750"/>
                  <a:pt x="2732187" y="367082"/>
                </a:cubicBezTo>
                <a:cubicBezTo>
                  <a:pt x="2800077" y="339154"/>
                  <a:pt x="2887080" y="325190"/>
                  <a:pt x="2993194" y="325190"/>
                </a:cubicBezTo>
                <a:close/>
                <a:moveTo>
                  <a:pt x="1810494" y="325190"/>
                </a:moveTo>
                <a:cubicBezTo>
                  <a:pt x="1992486" y="325190"/>
                  <a:pt x="2129979" y="377962"/>
                  <a:pt x="2222971" y="483506"/>
                </a:cubicBezTo>
                <a:cubicBezTo>
                  <a:pt x="2297708" y="568512"/>
                  <a:pt x="2335076" y="673200"/>
                  <a:pt x="2335076" y="797570"/>
                </a:cubicBezTo>
                <a:cubicBezTo>
                  <a:pt x="2335076" y="937345"/>
                  <a:pt x="2288722" y="1051874"/>
                  <a:pt x="2196015" y="1141159"/>
                </a:cubicBezTo>
                <a:cubicBezTo>
                  <a:pt x="2103307" y="1230443"/>
                  <a:pt x="1975086" y="1275085"/>
                  <a:pt x="1811350" y="1275085"/>
                </a:cubicBezTo>
                <a:cubicBezTo>
                  <a:pt x="1665300" y="1275085"/>
                  <a:pt x="1547205" y="1238002"/>
                  <a:pt x="1457065" y="1163836"/>
                </a:cubicBezTo>
                <a:cubicBezTo>
                  <a:pt x="1346386" y="1071985"/>
                  <a:pt x="1291047" y="951608"/>
                  <a:pt x="1291047" y="802705"/>
                </a:cubicBezTo>
                <a:cubicBezTo>
                  <a:pt x="1291047" y="664072"/>
                  <a:pt x="1337829" y="549827"/>
                  <a:pt x="1431392" y="459972"/>
                </a:cubicBezTo>
                <a:cubicBezTo>
                  <a:pt x="1524955" y="370117"/>
                  <a:pt x="1651323" y="325190"/>
                  <a:pt x="1810494" y="325190"/>
                </a:cubicBezTo>
                <a:close/>
                <a:moveTo>
                  <a:pt x="387660" y="284113"/>
                </a:moveTo>
                <a:lnTo>
                  <a:pt x="387660" y="969579"/>
                </a:lnTo>
                <a:lnTo>
                  <a:pt x="482650" y="969579"/>
                </a:lnTo>
                <a:cubicBezTo>
                  <a:pt x="563662" y="969579"/>
                  <a:pt x="621283" y="960593"/>
                  <a:pt x="655514" y="942622"/>
                </a:cubicBezTo>
                <a:cubicBezTo>
                  <a:pt x="689744" y="924651"/>
                  <a:pt x="716558" y="893273"/>
                  <a:pt x="735955" y="848488"/>
                </a:cubicBezTo>
                <a:cubicBezTo>
                  <a:pt x="755352" y="803703"/>
                  <a:pt x="765051" y="731106"/>
                  <a:pt x="765051" y="630697"/>
                </a:cubicBezTo>
                <a:cubicBezTo>
                  <a:pt x="765051" y="497769"/>
                  <a:pt x="743372" y="406773"/>
                  <a:pt x="700013" y="357709"/>
                </a:cubicBezTo>
                <a:cubicBezTo>
                  <a:pt x="656655" y="308645"/>
                  <a:pt x="584771" y="284113"/>
                  <a:pt x="484361" y="284113"/>
                </a:cubicBezTo>
                <a:close/>
                <a:moveTo>
                  <a:pt x="3648410" y="0"/>
                </a:moveTo>
                <a:lnTo>
                  <a:pt x="4004407" y="0"/>
                </a:lnTo>
                <a:lnTo>
                  <a:pt x="4004407" y="647571"/>
                </a:lnTo>
                <a:lnTo>
                  <a:pt x="4264558" y="345728"/>
                </a:lnTo>
                <a:lnTo>
                  <a:pt x="4693295" y="345728"/>
                </a:lnTo>
                <a:lnTo>
                  <a:pt x="4367263" y="664085"/>
                </a:lnTo>
                <a:lnTo>
                  <a:pt x="4712121" y="1254547"/>
                </a:lnTo>
                <a:lnTo>
                  <a:pt x="4319688" y="1254547"/>
                </a:lnTo>
                <a:lnTo>
                  <a:pt x="4135619" y="890233"/>
                </a:lnTo>
                <a:lnTo>
                  <a:pt x="4004407" y="1018357"/>
                </a:lnTo>
                <a:lnTo>
                  <a:pt x="4004407" y="1254547"/>
                </a:lnTo>
                <a:lnTo>
                  <a:pt x="3648410" y="1254547"/>
                </a:lnTo>
                <a:close/>
                <a:moveTo>
                  <a:pt x="0" y="0"/>
                </a:moveTo>
                <a:lnTo>
                  <a:pt x="575928" y="0"/>
                </a:lnTo>
                <a:cubicBezTo>
                  <a:pt x="689459" y="0"/>
                  <a:pt x="781168" y="15404"/>
                  <a:pt x="851055" y="46212"/>
                </a:cubicBezTo>
                <a:cubicBezTo>
                  <a:pt x="920942" y="77019"/>
                  <a:pt x="978706" y="121233"/>
                  <a:pt x="1024347" y="178855"/>
                </a:cubicBezTo>
                <a:cubicBezTo>
                  <a:pt x="1069988" y="236476"/>
                  <a:pt x="1103077" y="303511"/>
                  <a:pt x="1123615" y="379959"/>
                </a:cubicBezTo>
                <a:cubicBezTo>
                  <a:pt x="1144154" y="456407"/>
                  <a:pt x="1154423" y="537419"/>
                  <a:pt x="1154423" y="622995"/>
                </a:cubicBezTo>
                <a:cubicBezTo>
                  <a:pt x="1154423" y="757064"/>
                  <a:pt x="1139161" y="861039"/>
                  <a:pt x="1108640" y="934920"/>
                </a:cubicBezTo>
                <a:cubicBezTo>
                  <a:pt x="1078117" y="1008801"/>
                  <a:pt x="1035757" y="1070701"/>
                  <a:pt x="981559" y="1120621"/>
                </a:cubicBezTo>
                <a:cubicBezTo>
                  <a:pt x="927361" y="1170540"/>
                  <a:pt x="869169" y="1203772"/>
                  <a:pt x="806983" y="1220317"/>
                </a:cubicBezTo>
                <a:cubicBezTo>
                  <a:pt x="721978" y="1243137"/>
                  <a:pt x="644959" y="1254547"/>
                  <a:pt x="575928" y="1254547"/>
                </a:cubicBezTo>
                <a:lnTo>
                  <a:pt x="0" y="1254547"/>
                </a:lnTo>
                <a:close/>
              </a:path>
            </a:pathLst>
          </a:custGeom>
        </p:spPr>
      </p:pic>
      <p:pic>
        <p:nvPicPr>
          <p:cNvPr id="8" name="Picture 7" descr="Keep it small: a closer look at Docker image sizing | Red Hat Developer">
            <a:extLst>
              <a:ext uri="{FF2B5EF4-FFF2-40B4-BE49-F238E27FC236}">
                <a16:creationId xmlns:a16="http://schemas.microsoft.com/office/drawing/2014/main" id="{37B10BF0-D9CB-9E06-1474-BB9BC3FC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3" y="871572"/>
            <a:ext cx="3020574" cy="1718778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48E537A-28A0-6AF9-9420-75E5C5BFED81}"/>
              </a:ext>
            </a:extLst>
          </p:cNvPr>
          <p:cNvGrpSpPr/>
          <p:nvPr/>
        </p:nvGrpSpPr>
        <p:grpSpPr>
          <a:xfrm>
            <a:off x="8419" y="0"/>
            <a:ext cx="12192000" cy="6858000"/>
            <a:chOff x="0" y="-16829"/>
            <a:chExt cx="12192000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B1CF9E-7744-397C-99F6-84F779EBBA83}"/>
                </a:ext>
              </a:extLst>
            </p:cNvPr>
            <p:cNvGrpSpPr/>
            <p:nvPr/>
          </p:nvGrpSpPr>
          <p:grpSpPr>
            <a:xfrm>
              <a:off x="0" y="-16829"/>
              <a:ext cx="12192000" cy="6858000"/>
              <a:chOff x="0" y="0"/>
              <a:chExt cx="12192000" cy="685800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3762B6C-2EF4-4829-D624-C8B9DB978FA6}"/>
                  </a:ext>
                </a:extLst>
              </p:cNvPr>
              <p:cNvSpPr/>
              <p:nvPr/>
            </p:nvSpPr>
            <p:spPr>
              <a:xfrm>
                <a:off x="8610601" y="0"/>
                <a:ext cx="3581399" cy="6858000"/>
              </a:xfrm>
              <a:prstGeom prst="roundRect">
                <a:avLst>
                  <a:gd name="adj" fmla="val 3021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CBFCF7-6C93-151B-5CA3-96AA3391EF19}"/>
                  </a:ext>
                </a:extLst>
              </p:cNvPr>
              <p:cNvSpPr/>
              <p:nvPr/>
            </p:nvSpPr>
            <p:spPr>
              <a:xfrm>
                <a:off x="6369011" y="0"/>
                <a:ext cx="3581399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63F1612-8E68-394B-B8F3-C06DE52E8934}"/>
                  </a:ext>
                </a:extLst>
              </p:cNvPr>
              <p:cNvSpPr/>
              <p:nvPr/>
            </p:nvSpPr>
            <p:spPr>
              <a:xfrm>
                <a:off x="3271458" y="0"/>
                <a:ext cx="3581399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8C0C444-1FDF-5B2F-FF4F-90AEFD3DBBAE}"/>
                  </a:ext>
                </a:extLst>
              </p:cNvPr>
              <p:cNvSpPr/>
              <p:nvPr/>
            </p:nvSpPr>
            <p:spPr>
              <a:xfrm>
                <a:off x="0" y="0"/>
                <a:ext cx="3581399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D6EE72-D395-8662-7083-5C9DF4E0BE82}"/>
                </a:ext>
              </a:extLst>
            </p:cNvPr>
            <p:cNvSpPr/>
            <p:nvPr/>
          </p:nvSpPr>
          <p:spPr>
            <a:xfrm rot="16200000" flipV="1">
              <a:off x="3396511" y="650039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6FAC33E-180F-8F6F-5309-6941561D7422}"/>
                </a:ext>
              </a:extLst>
            </p:cNvPr>
            <p:cNvSpPr/>
            <p:nvPr/>
          </p:nvSpPr>
          <p:spPr>
            <a:xfrm rot="16200000" flipV="1">
              <a:off x="6667967" y="666868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021A377-13C8-DA1A-DCCD-114A7738240C}"/>
                </a:ext>
              </a:extLst>
            </p:cNvPr>
            <p:cNvSpPr/>
            <p:nvPr/>
          </p:nvSpPr>
          <p:spPr>
            <a:xfrm rot="16200000" flipV="1">
              <a:off x="9773468" y="605160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446444-3C5A-70C0-A5BA-9EB6A9510022}"/>
              </a:ext>
            </a:extLst>
          </p:cNvPr>
          <p:cNvSpPr txBox="1"/>
          <p:nvPr/>
        </p:nvSpPr>
        <p:spPr>
          <a:xfrm>
            <a:off x="-78893" y="1246495"/>
            <a:ext cx="56761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run         :Create and run a new </a:t>
            </a:r>
          </a:p>
          <a:p>
            <a:r>
              <a:rPr lang="en-US" dirty="0">
                <a:solidFill>
                  <a:schemeClr val="bg1"/>
                </a:solidFill>
              </a:rPr>
              <a:t>	container from an image</a:t>
            </a:r>
          </a:p>
          <a:p>
            <a:r>
              <a:rPr lang="en-US" dirty="0">
                <a:solidFill>
                  <a:schemeClr val="bg1"/>
                </a:solidFill>
              </a:rPr>
              <a:t>  exec       :Execute a command </a:t>
            </a:r>
          </a:p>
          <a:p>
            <a:r>
              <a:rPr lang="en-US" dirty="0">
                <a:solidFill>
                  <a:schemeClr val="bg1"/>
                </a:solidFill>
              </a:rPr>
              <a:t>	 in a running container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ps</a:t>
            </a:r>
            <a:r>
              <a:rPr lang="en-US" dirty="0">
                <a:solidFill>
                  <a:schemeClr val="bg1"/>
                </a:solidFill>
              </a:rPr>
              <a:t>           :List containers</a:t>
            </a:r>
          </a:p>
          <a:p>
            <a:r>
              <a:rPr lang="en-US" dirty="0">
                <a:solidFill>
                  <a:schemeClr val="bg1"/>
                </a:solidFill>
              </a:rPr>
              <a:t>  build        </a:t>
            </a:r>
            <a:r>
              <a:rPr lang="en-US" dirty="0" err="1">
                <a:solidFill>
                  <a:schemeClr val="bg1"/>
                </a:solidFill>
              </a:rPr>
              <a:t>Build</a:t>
            </a:r>
            <a:r>
              <a:rPr lang="en-US" dirty="0">
                <a:solidFill>
                  <a:schemeClr val="bg1"/>
                </a:solidFill>
              </a:rPr>
              <a:t> an image 	</a:t>
            </a:r>
          </a:p>
          <a:p>
            <a:r>
              <a:rPr lang="en-US" dirty="0">
                <a:solidFill>
                  <a:schemeClr val="bg1"/>
                </a:solidFill>
              </a:rPr>
              <a:t>	  from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pull         :Download an image</a:t>
            </a:r>
          </a:p>
          <a:p>
            <a:r>
              <a:rPr lang="en-US" dirty="0">
                <a:solidFill>
                  <a:schemeClr val="bg1"/>
                </a:solidFill>
              </a:rPr>
              <a:t>	 from a registry</a:t>
            </a:r>
          </a:p>
          <a:p>
            <a:r>
              <a:rPr lang="en-US" dirty="0">
                <a:solidFill>
                  <a:schemeClr val="bg1"/>
                </a:solidFill>
              </a:rPr>
              <a:t>  push       :Upload an image to </a:t>
            </a:r>
          </a:p>
          <a:p>
            <a:r>
              <a:rPr lang="en-US" dirty="0">
                <a:solidFill>
                  <a:schemeClr val="bg1"/>
                </a:solidFill>
              </a:rPr>
              <a:t>	  a registry</a:t>
            </a:r>
          </a:p>
          <a:p>
            <a:r>
              <a:rPr lang="en-US" dirty="0">
                <a:solidFill>
                  <a:schemeClr val="bg1"/>
                </a:solidFill>
              </a:rPr>
              <a:t>  images    :List images</a:t>
            </a:r>
          </a:p>
          <a:p>
            <a:r>
              <a:rPr lang="en-US" dirty="0">
                <a:solidFill>
                  <a:schemeClr val="bg1"/>
                </a:solidFill>
              </a:rPr>
              <a:t>  login        :Log in to a registry</a:t>
            </a:r>
          </a:p>
          <a:p>
            <a:r>
              <a:rPr lang="en-US" dirty="0">
                <a:solidFill>
                  <a:schemeClr val="bg1"/>
                </a:solidFill>
              </a:rPr>
              <a:t>  logout     :Log out from a registry</a:t>
            </a:r>
          </a:p>
          <a:p>
            <a:r>
              <a:rPr lang="en-US" dirty="0">
                <a:solidFill>
                  <a:schemeClr val="bg1"/>
                </a:solidFill>
              </a:rPr>
              <a:t>  search     :Search Docker </a:t>
            </a:r>
          </a:p>
          <a:p>
            <a:r>
              <a:rPr lang="en-US" dirty="0">
                <a:solidFill>
                  <a:schemeClr val="bg1"/>
                </a:solidFill>
              </a:rPr>
              <a:t>	  Hub for images</a:t>
            </a:r>
          </a:p>
          <a:p>
            <a:r>
              <a:rPr lang="en-US" dirty="0">
                <a:solidFill>
                  <a:schemeClr val="bg1"/>
                </a:solidFill>
              </a:rPr>
              <a:t>  version    :Show the Docker </a:t>
            </a:r>
          </a:p>
          <a:p>
            <a:r>
              <a:rPr lang="en-US" dirty="0">
                <a:solidFill>
                  <a:schemeClr val="bg1"/>
                </a:solidFill>
              </a:rPr>
              <a:t>	   version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  info          : Display system-wide </a:t>
            </a:r>
          </a:p>
          <a:p>
            <a:r>
              <a:rPr lang="en-US" dirty="0">
                <a:solidFill>
                  <a:schemeClr val="bg1"/>
                </a:solidFill>
              </a:rPr>
              <a:t>	   information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E0775-F8F3-6F0B-7EFD-AB82F45E5D3E}"/>
              </a:ext>
            </a:extLst>
          </p:cNvPr>
          <p:cNvSpPr txBox="1"/>
          <p:nvPr/>
        </p:nvSpPr>
        <p:spPr>
          <a:xfrm>
            <a:off x="1397835" y="-101578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178F0-40F8-EEA2-C8D4-1849783458F2}"/>
              </a:ext>
            </a:extLst>
          </p:cNvPr>
          <p:cNvSpPr txBox="1"/>
          <p:nvPr/>
        </p:nvSpPr>
        <p:spPr>
          <a:xfrm>
            <a:off x="4827509" y="-118187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CAAF6-E413-A8FB-F6C1-BF12D8FE4FCD}"/>
              </a:ext>
            </a:extLst>
          </p:cNvPr>
          <p:cNvSpPr txBox="1"/>
          <p:nvPr/>
        </p:nvSpPr>
        <p:spPr>
          <a:xfrm>
            <a:off x="8098967" y="-67612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C7AC4-D0B5-B808-15AC-955F25378DE8}"/>
              </a:ext>
            </a:extLst>
          </p:cNvPr>
          <p:cNvSpPr txBox="1"/>
          <p:nvPr/>
        </p:nvSpPr>
        <p:spPr>
          <a:xfrm>
            <a:off x="10787207" y="-80507"/>
            <a:ext cx="752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BCA18-3101-CEBF-B739-4863188968ED}"/>
              </a:ext>
            </a:extLst>
          </p:cNvPr>
          <p:cNvSpPr txBox="1"/>
          <p:nvPr/>
        </p:nvSpPr>
        <p:spPr>
          <a:xfrm>
            <a:off x="3520863" y="1200329"/>
            <a:ext cx="3402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	:Create and run a new </a:t>
            </a:r>
          </a:p>
          <a:p>
            <a:r>
              <a:rPr lang="en-US" dirty="0">
                <a:solidFill>
                  <a:schemeClr val="bg1"/>
                </a:solidFill>
              </a:rPr>
              <a:t>	container from an image</a:t>
            </a:r>
          </a:p>
          <a:p>
            <a:r>
              <a:rPr lang="en-US" dirty="0">
                <a:solidFill>
                  <a:schemeClr val="bg1"/>
                </a:solidFill>
              </a:rPr>
              <a:t>it	:Execute a command </a:t>
            </a:r>
          </a:p>
          <a:p>
            <a:r>
              <a:rPr lang="en-US" dirty="0">
                <a:solidFill>
                  <a:schemeClr val="bg1"/>
                </a:solidFill>
              </a:rPr>
              <a:t>	 in a running container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Rm	:remove image/		container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7A266-EF99-C845-F4CF-4454CD3937DF}"/>
              </a:ext>
            </a:extLst>
          </p:cNvPr>
          <p:cNvSpPr txBox="1"/>
          <p:nvPr/>
        </p:nvSpPr>
        <p:spPr>
          <a:xfrm>
            <a:off x="3541115" y="3511745"/>
            <a:ext cx="22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Image 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B82ED4-3D34-9990-87FF-8174D8C8B225}"/>
              </a:ext>
            </a:extLst>
          </p:cNvPr>
          <p:cNvSpPr txBox="1"/>
          <p:nvPr/>
        </p:nvSpPr>
        <p:spPr>
          <a:xfrm>
            <a:off x="3549107" y="3999264"/>
            <a:ext cx="22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Image ls -q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47C41-FA35-2CC5-3F07-F6FEDC831F81}"/>
              </a:ext>
            </a:extLst>
          </p:cNvPr>
          <p:cNvSpPr txBox="1"/>
          <p:nvPr/>
        </p:nvSpPr>
        <p:spPr>
          <a:xfrm>
            <a:off x="3596069" y="4538813"/>
            <a:ext cx="291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Image rm $(Image ID)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8C504-F42F-104A-47DB-EB8EF7CE946B}"/>
              </a:ext>
            </a:extLst>
          </p:cNvPr>
          <p:cNvSpPr txBox="1"/>
          <p:nvPr/>
        </p:nvSpPr>
        <p:spPr>
          <a:xfrm>
            <a:off x="3581399" y="4953809"/>
            <a:ext cx="330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container rm $(Image ID)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B0AF6B-8CC8-12A2-D721-CCB2F1992EEB}"/>
              </a:ext>
            </a:extLst>
          </p:cNvPr>
          <p:cNvSpPr txBox="1"/>
          <p:nvPr/>
        </p:nvSpPr>
        <p:spPr>
          <a:xfrm>
            <a:off x="6989696" y="1292637"/>
            <a:ext cx="22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docker-compose 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88DFC-A952-A874-D4C5-6C86B9506952}"/>
              </a:ext>
            </a:extLst>
          </p:cNvPr>
          <p:cNvSpPr txBox="1"/>
          <p:nvPr/>
        </p:nvSpPr>
        <p:spPr>
          <a:xfrm>
            <a:off x="6989695" y="1728280"/>
            <a:ext cx="26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docker-compose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54EED-F312-692E-2E7D-F2A42D6A4534}"/>
              </a:ext>
            </a:extLst>
          </p:cNvPr>
          <p:cNvSpPr txBox="1"/>
          <p:nvPr/>
        </p:nvSpPr>
        <p:spPr>
          <a:xfrm>
            <a:off x="7611586" y="2262158"/>
            <a:ext cx="26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YML 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F40CE-891C-E8AE-C6F3-A673D73FB413}"/>
              </a:ext>
            </a:extLst>
          </p:cNvPr>
          <p:cNvSpPr txBox="1"/>
          <p:nvPr/>
        </p:nvSpPr>
        <p:spPr>
          <a:xfrm>
            <a:off x="6914778" y="2769940"/>
            <a:ext cx="26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Basic Linux </a:t>
            </a:r>
            <a:r>
              <a:rPr lang="en-IN" u="sng" dirty="0" err="1">
                <a:solidFill>
                  <a:schemeClr val="bg1"/>
                </a:solidFill>
              </a:rPr>
              <a:t>Cmds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8C40B0-ECFA-A6F4-B4D0-1E27ABDA722A}"/>
              </a:ext>
            </a:extLst>
          </p:cNvPr>
          <p:cNvSpPr txBox="1"/>
          <p:nvPr/>
        </p:nvSpPr>
        <p:spPr>
          <a:xfrm>
            <a:off x="6886277" y="3224791"/>
            <a:ext cx="3402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ls  	: to list data</a:t>
            </a:r>
          </a:p>
          <a:p>
            <a:r>
              <a:rPr lang="en-US" dirty="0">
                <a:solidFill>
                  <a:schemeClr val="bg1"/>
                </a:solidFill>
              </a:rPr>
              <a:t>cd	: change directory</a:t>
            </a:r>
          </a:p>
          <a:p>
            <a:r>
              <a:rPr lang="en-US" dirty="0" err="1">
                <a:solidFill>
                  <a:schemeClr val="bg1"/>
                </a:solidFill>
              </a:rPr>
              <a:t>pws</a:t>
            </a:r>
            <a:r>
              <a:rPr lang="en-US" dirty="0">
                <a:solidFill>
                  <a:schemeClr val="bg1"/>
                </a:solidFill>
              </a:rPr>
              <a:t>	: Print Work Directory</a:t>
            </a:r>
          </a:p>
          <a:p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	: Make / Create Dir</a:t>
            </a:r>
          </a:p>
          <a:p>
            <a:r>
              <a:rPr lang="en-US" dirty="0">
                <a:solidFill>
                  <a:schemeClr val="bg1"/>
                </a:solidFill>
              </a:rPr>
              <a:t>Cp	:Copy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E09B7-9AE9-5CE5-24B3-745F35022A7C}"/>
              </a:ext>
            </a:extLst>
          </p:cNvPr>
          <p:cNvSpPr txBox="1"/>
          <p:nvPr/>
        </p:nvSpPr>
        <p:spPr>
          <a:xfrm>
            <a:off x="10010054" y="1665085"/>
            <a:ext cx="22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ADD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COPY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ENV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CMD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FROM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LABEL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STOPSIGNAL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USER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VOLUME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WORKDIR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ONBUILD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FFFF"/>
                </a:solidFill>
                <a:latin typeface="Roboto Mono" panose="00000009000000000000" pitchFamily="49" charset="0"/>
              </a:rPr>
              <a:t>EXPOSE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98EEF4-0FEF-0301-0B57-FDBE2B93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734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10EBC-CC59-8B10-2B91-8D884F7C8D1A}"/>
              </a:ext>
            </a:extLst>
          </p:cNvPr>
          <p:cNvSpPr txBox="1"/>
          <p:nvPr/>
        </p:nvSpPr>
        <p:spPr>
          <a:xfrm>
            <a:off x="9958357" y="1240208"/>
            <a:ext cx="26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Environment </a:t>
            </a:r>
            <a:r>
              <a:rPr lang="en-IN" u="sng" dirty="0" err="1">
                <a:solidFill>
                  <a:schemeClr val="bg1"/>
                </a:solidFill>
              </a:rPr>
              <a:t>varibles</a:t>
            </a:r>
            <a:r>
              <a:rPr lang="en-IN" u="sng" dirty="0">
                <a:solidFill>
                  <a:schemeClr val="bg1"/>
                </a:solidFill>
              </a:rPr>
              <a:t> used in </a:t>
            </a:r>
            <a:r>
              <a:rPr lang="en-IN" u="sng" dirty="0" err="1">
                <a:solidFill>
                  <a:schemeClr val="bg1"/>
                </a:solidFill>
              </a:rPr>
              <a:t>Dockerfile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8872-1670-2812-8168-50EF2FB25912}"/>
              </a:ext>
            </a:extLst>
          </p:cNvPr>
          <p:cNvSpPr txBox="1"/>
          <p:nvPr/>
        </p:nvSpPr>
        <p:spPr>
          <a:xfrm>
            <a:off x="9958357" y="5600727"/>
            <a:ext cx="6332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chemeClr val="bg1"/>
                </a:solidFill>
                <a:effectLst/>
                <a:latin typeface="Roboto Mono" panose="00000009000000000000" pitchFamily="49" charset="0"/>
                <a:hlinkClick r:id="rId3" tooltip="Learn more about the ARG instru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CODE_VERSION=latest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9" name="Picture 18" descr="Keep it small: a closer look at Docker image sizing | Red Hat Developer">
            <a:extLst>
              <a:ext uri="{FF2B5EF4-FFF2-40B4-BE49-F238E27FC236}">
                <a16:creationId xmlns:a16="http://schemas.microsoft.com/office/drawing/2014/main" id="{BA1FE89F-ABE1-42F9-B807-2F5591C4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AA0AB-C526-162E-96D2-314A2874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127" cy="6858000"/>
          </a:xfrm>
          <a:prstGeom prst="rect">
            <a:avLst/>
          </a:prstGeom>
        </p:spPr>
      </p:pic>
      <p:pic>
        <p:nvPicPr>
          <p:cNvPr id="9" name="Picture 8" descr="Keep it small: a closer look at Docker image sizing | Red Hat Developer">
            <a:extLst>
              <a:ext uri="{FF2B5EF4-FFF2-40B4-BE49-F238E27FC236}">
                <a16:creationId xmlns:a16="http://schemas.microsoft.com/office/drawing/2014/main" id="{9CEA5852-D6AA-8E57-1B81-96307F1B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eep it small: a closer look at Docker image sizing | Red Hat Developer">
            <a:extLst>
              <a:ext uri="{FF2B5EF4-FFF2-40B4-BE49-F238E27FC236}">
                <a16:creationId xmlns:a16="http://schemas.microsoft.com/office/drawing/2014/main" id="{9CEA5852-D6AA-8E57-1B81-96307F1B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8401C7-69B7-9A7F-4DCD-B0E4A0FABB48}"/>
              </a:ext>
            </a:extLst>
          </p:cNvPr>
          <p:cNvSpPr/>
          <p:nvPr/>
        </p:nvSpPr>
        <p:spPr>
          <a:xfrm>
            <a:off x="4038226" y="2967335"/>
            <a:ext cx="4115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33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56918-AAC7-8C4F-53AD-522DC5ABABDC}"/>
              </a:ext>
            </a:extLst>
          </p:cNvPr>
          <p:cNvSpPr txBox="1"/>
          <p:nvPr/>
        </p:nvSpPr>
        <p:spPr>
          <a:xfrm>
            <a:off x="178588" y="130327"/>
            <a:ext cx="7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  <a:t>What is Docker</a:t>
            </a:r>
            <a:endParaRPr lang="en-IN" sz="4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9" name="Picture 8" descr="Keep it small: a closer look at Docker image sizing | Red Hat Developer">
            <a:extLst>
              <a:ext uri="{FF2B5EF4-FFF2-40B4-BE49-F238E27FC236}">
                <a16:creationId xmlns:a16="http://schemas.microsoft.com/office/drawing/2014/main" id="{DBA3421F-0103-2EB4-AC11-8206D907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4AEC0-4474-EDFE-FC97-9507BF1E75F6}"/>
              </a:ext>
            </a:extLst>
          </p:cNvPr>
          <p:cNvSpPr txBox="1"/>
          <p:nvPr/>
        </p:nvSpPr>
        <p:spPr>
          <a:xfrm>
            <a:off x="991388" y="961324"/>
            <a:ext cx="11154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  <a:t>Why is everyone using Docker</a:t>
            </a:r>
            <a:endParaRPr lang="en-IN" sz="4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B2ECE-5D08-0324-FA03-DC2584EFB440}"/>
              </a:ext>
            </a:extLst>
          </p:cNvPr>
          <p:cNvSpPr txBox="1"/>
          <p:nvPr/>
        </p:nvSpPr>
        <p:spPr>
          <a:xfrm>
            <a:off x="4104640" y="-385199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IN" sz="115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DA5DB-AF28-8591-44A1-3F1F8E5EA16B}"/>
              </a:ext>
            </a:extLst>
          </p:cNvPr>
          <p:cNvSpPr txBox="1"/>
          <p:nvPr/>
        </p:nvSpPr>
        <p:spPr>
          <a:xfrm>
            <a:off x="8727440" y="445798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IN" sz="115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8AC825-A68D-0B6D-D2DE-8105E007C55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153864" y="3995649"/>
            <a:ext cx="10283123" cy="2251397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8463E2-0306-B88C-0939-3D842F3F7C87}"/>
              </a:ext>
            </a:extLst>
          </p:cNvPr>
          <p:cNvSpPr/>
          <p:nvPr/>
        </p:nvSpPr>
        <p:spPr>
          <a:xfrm>
            <a:off x="539885" y="2133600"/>
            <a:ext cx="1227955" cy="186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  <a:p>
            <a:pPr algn="ctr"/>
            <a:r>
              <a:rPr lang="en-US" dirty="0"/>
              <a:t>Running</a:t>
            </a:r>
          </a:p>
          <a:p>
            <a:pPr algn="ctr"/>
            <a:r>
              <a:rPr lang="en-US" dirty="0"/>
              <a:t>Building </a:t>
            </a:r>
            <a:endParaRPr lang="en-IN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9EFB250-8B0A-95AB-B4FF-BE54F48DC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099" r="11099"/>
          <a:stretch>
            <a:fillRect/>
          </a:stretch>
        </p:blipFill>
        <p:spPr>
          <a:xfrm>
            <a:off x="5951512" y="5061136"/>
            <a:ext cx="690510" cy="88750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FD4D886-F4AF-948C-C084-C400EAB1E7AA}"/>
              </a:ext>
            </a:extLst>
          </p:cNvPr>
          <p:cNvGrpSpPr/>
          <p:nvPr/>
        </p:nvGrpSpPr>
        <p:grpSpPr>
          <a:xfrm>
            <a:off x="-4230938" y="2199504"/>
            <a:ext cx="3734350" cy="2458992"/>
            <a:chOff x="1671319" y="2083076"/>
            <a:chExt cx="3734350" cy="245899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0143844-7A62-C60A-5939-FE47B58B6D62}"/>
                </a:ext>
              </a:extLst>
            </p:cNvPr>
            <p:cNvSpPr/>
            <p:nvPr/>
          </p:nvSpPr>
          <p:spPr>
            <a:xfrm>
              <a:off x="3640675" y="2589809"/>
              <a:ext cx="1764994" cy="10296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21 </a:t>
              </a:r>
            </a:p>
            <a:p>
              <a:pPr algn="ctr"/>
              <a:r>
                <a:rPr lang="en-US" dirty="0"/>
                <a:t>Prisma 7</a:t>
              </a:r>
            </a:p>
            <a:p>
              <a:pPr algn="ctr"/>
              <a:r>
                <a:rPr lang="en-US" dirty="0"/>
                <a:t>App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32FA5A-B11F-7F7B-8439-247CCB6EF5A7}"/>
                </a:ext>
              </a:extLst>
            </p:cNvPr>
            <p:cNvSpPr txBox="1"/>
            <p:nvPr/>
          </p:nvSpPr>
          <p:spPr>
            <a:xfrm>
              <a:off x="3955761" y="2083076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Package</a:t>
              </a:r>
              <a:endPara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7" name="Straight Arrow Connector 17">
              <a:extLst>
                <a:ext uri="{FF2B5EF4-FFF2-40B4-BE49-F238E27FC236}">
                  <a16:creationId xmlns:a16="http://schemas.microsoft.com/office/drawing/2014/main" id="{0D47DE95-266E-96D1-69A2-E05FFF3A8776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1671319" y="3104643"/>
              <a:ext cx="1969356" cy="3754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799430-2A36-ECE6-56BF-AEE191CE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2216" y="4332500"/>
              <a:ext cx="1638442" cy="209568"/>
            </a:xfrm>
            <a:prstGeom prst="rect">
              <a:avLst/>
            </a:prstGeom>
          </p:spPr>
        </p:pic>
        <p:cxnSp>
          <p:nvCxnSpPr>
            <p:cNvPr id="41" name="Straight Arrow Connector 17">
              <a:extLst>
                <a:ext uri="{FF2B5EF4-FFF2-40B4-BE49-F238E27FC236}">
                  <a16:creationId xmlns:a16="http://schemas.microsoft.com/office/drawing/2014/main" id="{B8FEF9EE-9737-0BE6-B760-C595F10B639A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 rot="16200000" flipH="1">
              <a:off x="4180792" y="3961855"/>
              <a:ext cx="713024" cy="2826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Placeholder 4">
              <a:extLst>
                <a:ext uri="{FF2B5EF4-FFF2-40B4-BE49-F238E27FC236}">
                  <a16:creationId xmlns:a16="http://schemas.microsoft.com/office/drawing/2014/main" id="{424ADA01-C667-5F01-76EA-B01FB270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1099" r="11099"/>
            <a:stretch>
              <a:fillRect/>
            </a:stretch>
          </p:blipFill>
          <p:spPr>
            <a:xfrm>
              <a:off x="2210376" y="2490140"/>
              <a:ext cx="628409" cy="807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51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56918-AAC7-8C4F-53AD-522DC5ABABDC}"/>
              </a:ext>
            </a:extLst>
          </p:cNvPr>
          <p:cNvSpPr txBox="1"/>
          <p:nvPr/>
        </p:nvSpPr>
        <p:spPr>
          <a:xfrm>
            <a:off x="178588" y="130327"/>
            <a:ext cx="7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  <a:t>Docker Engine</a:t>
            </a:r>
            <a:endParaRPr lang="en-IN" sz="4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138BD-FD78-FCFA-CA8C-E6C98BA4DCBF}"/>
              </a:ext>
            </a:extLst>
          </p:cNvPr>
          <p:cNvGrpSpPr/>
          <p:nvPr/>
        </p:nvGrpSpPr>
        <p:grpSpPr>
          <a:xfrm>
            <a:off x="539885" y="2083076"/>
            <a:ext cx="11652115" cy="4288787"/>
            <a:chOff x="539885" y="2083076"/>
            <a:chExt cx="11652115" cy="4288787"/>
          </a:xfrm>
        </p:grpSpPr>
        <p:pic>
          <p:nvPicPr>
            <p:cNvPr id="9" name="Picture 8" descr="Keep it small: a closer look at Docker image sizing | Red Hat Developer">
              <a:extLst>
                <a:ext uri="{FF2B5EF4-FFF2-40B4-BE49-F238E27FC236}">
                  <a16:creationId xmlns:a16="http://schemas.microsoft.com/office/drawing/2014/main" id="{DBA3421F-0103-2EB4-AC11-8206D9072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6984" y="5942241"/>
              <a:ext cx="755016" cy="429622"/>
            </a:xfrm>
            <a:custGeom>
              <a:avLst/>
              <a:gdLst>
                <a:gd name="connsiteX0" fmla="*/ 0 w 3020574"/>
                <a:gd name="connsiteY0" fmla="*/ 0 h 1718778"/>
                <a:gd name="connsiteX1" fmla="*/ 3020574 w 3020574"/>
                <a:gd name="connsiteY1" fmla="*/ 0 h 1718778"/>
                <a:gd name="connsiteX2" fmla="*/ 3020574 w 3020574"/>
                <a:gd name="connsiteY2" fmla="*/ 1718778 h 1718778"/>
                <a:gd name="connsiteX3" fmla="*/ 0 w 3020574"/>
                <a:gd name="connsiteY3" fmla="*/ 1718778 h 171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574" h="1718778">
                  <a:moveTo>
                    <a:pt x="0" y="0"/>
                  </a:moveTo>
                  <a:lnTo>
                    <a:pt x="3020574" y="0"/>
                  </a:lnTo>
                  <a:lnTo>
                    <a:pt x="3020574" y="1718778"/>
                  </a:lnTo>
                  <a:lnTo>
                    <a:pt x="0" y="171877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8AC825-A68D-0B6D-D2DE-8105E007C557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rot="10800000">
              <a:off x="1153864" y="3995649"/>
              <a:ext cx="10283123" cy="2251397"/>
            </a:xfrm>
            <a:prstGeom prst="curved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A8463E2-0306-B88C-0939-3D842F3F7C87}"/>
                </a:ext>
              </a:extLst>
            </p:cNvPr>
            <p:cNvSpPr/>
            <p:nvPr/>
          </p:nvSpPr>
          <p:spPr>
            <a:xfrm>
              <a:off x="539885" y="2133600"/>
              <a:ext cx="1227955" cy="186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Shipping</a:t>
              </a:r>
            </a:p>
            <a:p>
              <a:pPr algn="ctr"/>
              <a:r>
                <a:rPr lang="en-US" dirty="0"/>
                <a:t>Running</a:t>
              </a:r>
            </a:p>
            <a:p>
              <a:pPr algn="ctr"/>
              <a:r>
                <a:rPr lang="en-US" dirty="0"/>
                <a:t>Building </a:t>
              </a:r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27AD53-E1BE-FF8F-746B-4879A926274B}"/>
                </a:ext>
              </a:extLst>
            </p:cNvPr>
            <p:cNvGrpSpPr/>
            <p:nvPr/>
          </p:nvGrpSpPr>
          <p:grpSpPr>
            <a:xfrm>
              <a:off x="1671319" y="2083076"/>
              <a:ext cx="3734350" cy="2458992"/>
              <a:chOff x="1671319" y="2083076"/>
              <a:chExt cx="3734350" cy="245899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688BB40-02E8-C8E2-97E6-D526ABE01066}"/>
                  </a:ext>
                </a:extLst>
              </p:cNvPr>
              <p:cNvSpPr/>
              <p:nvPr/>
            </p:nvSpPr>
            <p:spPr>
              <a:xfrm>
                <a:off x="3640675" y="2589809"/>
                <a:ext cx="1764994" cy="102966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21 </a:t>
                </a:r>
              </a:p>
              <a:p>
                <a:pPr algn="ctr"/>
                <a:r>
                  <a:rPr lang="en-US" dirty="0"/>
                  <a:t>Prisma 7</a:t>
                </a:r>
              </a:p>
              <a:p>
                <a:pPr algn="ctr"/>
                <a:r>
                  <a:rPr lang="en-US" dirty="0"/>
                  <a:t>App</a:t>
                </a:r>
                <a:endParaRPr lang="en-IN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B9B75B-231C-117E-ADC8-886890DAFBA0}"/>
                  </a:ext>
                </a:extLst>
              </p:cNvPr>
              <p:cNvSpPr txBox="1"/>
              <p:nvPr/>
            </p:nvSpPr>
            <p:spPr>
              <a:xfrm>
                <a:off x="3955761" y="2083076"/>
                <a:ext cx="1191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Package</a:t>
                </a:r>
                <a:endParaRPr lang="en-I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27" name="Straight Arrow Connector 17">
                <a:extLst>
                  <a:ext uri="{FF2B5EF4-FFF2-40B4-BE49-F238E27FC236}">
                    <a16:creationId xmlns:a16="http://schemas.microsoft.com/office/drawing/2014/main" id="{F4C0D995-F13C-E7E8-CF1C-B3A9B7232DC7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 flipV="1">
                <a:off x="1671319" y="3104643"/>
                <a:ext cx="1969356" cy="3754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18291B1-51D8-EDD7-461B-BCEFE9EEF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216" y="4332500"/>
                <a:ext cx="1638442" cy="209568"/>
              </a:xfrm>
              <a:prstGeom prst="rect">
                <a:avLst/>
              </a:prstGeom>
            </p:spPr>
          </p:pic>
          <p:cxnSp>
            <p:nvCxnSpPr>
              <p:cNvPr id="32" name="Straight Arrow Connector 17">
                <a:extLst>
                  <a:ext uri="{FF2B5EF4-FFF2-40B4-BE49-F238E27FC236}">
                    <a16:creationId xmlns:a16="http://schemas.microsoft.com/office/drawing/2014/main" id="{47F7FAF6-70AF-3894-4F1D-7F2203774446}"/>
                  </a:ext>
                </a:extLst>
              </p:cNvPr>
              <p:cNvCxnSpPr>
                <a:cxnSpLocks/>
                <a:stCxn id="23" idx="2"/>
                <a:endCxn id="31" idx="0"/>
              </p:cNvCxnSpPr>
              <p:nvPr/>
            </p:nvCxnSpPr>
            <p:spPr>
              <a:xfrm rot="16200000" flipH="1">
                <a:off x="4180792" y="3961855"/>
                <a:ext cx="713024" cy="2826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" name="Picture Placeholder 4">
                <a:extLst>
                  <a:ext uri="{FF2B5EF4-FFF2-40B4-BE49-F238E27FC236}">
                    <a16:creationId xmlns:a16="http://schemas.microsoft.com/office/drawing/2014/main" id="{7D8F54BA-87AA-8BD5-853D-66FC571A1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 l="11099" r="11099"/>
              <a:stretch>
                <a:fillRect/>
              </a:stretch>
            </p:blipFill>
            <p:spPr>
              <a:xfrm>
                <a:off x="2210376" y="2490140"/>
                <a:ext cx="628409" cy="807689"/>
              </a:xfrm>
              <a:prstGeom prst="rect">
                <a:avLst/>
              </a:prstGeom>
            </p:spPr>
          </p:pic>
        </p:grp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9EFB250-8B0A-95AB-B4FF-BE54F48DC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1099" r="11099"/>
          <a:stretch>
            <a:fillRect/>
          </a:stretch>
        </p:blipFill>
        <p:spPr>
          <a:xfrm>
            <a:off x="5951512" y="5061136"/>
            <a:ext cx="690510" cy="8875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8495F-EFC1-4548-B6EF-62B9D62E9C62}"/>
              </a:ext>
            </a:extLst>
          </p:cNvPr>
          <p:cNvGrpSpPr/>
          <p:nvPr/>
        </p:nvGrpSpPr>
        <p:grpSpPr>
          <a:xfrm>
            <a:off x="12652873" y="445798"/>
            <a:ext cx="5725427" cy="3666626"/>
            <a:chOff x="6109642" y="1963342"/>
            <a:chExt cx="5725427" cy="36666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AC601E-36BD-055B-B125-7568D706DCED}"/>
                </a:ext>
              </a:extLst>
            </p:cNvPr>
            <p:cNvSpPr txBox="1"/>
            <p:nvPr/>
          </p:nvSpPr>
          <p:spPr>
            <a:xfrm>
              <a:off x="7269053" y="3256878"/>
              <a:ext cx="1206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Container</a:t>
              </a:r>
              <a:endPara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C007EE-C371-20CA-8A3D-2D65A9EA19A3}"/>
                </a:ext>
              </a:extLst>
            </p:cNvPr>
            <p:cNvSpPr/>
            <p:nvPr/>
          </p:nvSpPr>
          <p:spPr>
            <a:xfrm>
              <a:off x="8039954" y="1963342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21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Dev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811339-13B9-A4A5-215B-D311AECD5988}"/>
                </a:ext>
              </a:extLst>
            </p:cNvPr>
            <p:cNvSpPr/>
            <p:nvPr/>
          </p:nvSpPr>
          <p:spPr>
            <a:xfrm>
              <a:off x="9034047" y="2980879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16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QA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D9CB2B-D9E4-BD7C-31B8-D3AB61D55B07}"/>
                </a:ext>
              </a:extLst>
            </p:cNvPr>
            <p:cNvSpPr/>
            <p:nvPr/>
          </p:nvSpPr>
          <p:spPr>
            <a:xfrm>
              <a:off x="8019635" y="4128809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20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Prod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20246F-1237-EBD8-7B4F-C336D9B89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4018" y="5360419"/>
              <a:ext cx="2714742" cy="269549"/>
            </a:xfrm>
            <a:prstGeom prst="rect">
              <a:avLst/>
            </a:prstGeom>
          </p:spPr>
        </p:pic>
        <p:cxnSp>
          <p:nvCxnSpPr>
            <p:cNvPr id="22" name="Straight Arrow Connector 17">
              <a:extLst>
                <a:ext uri="{FF2B5EF4-FFF2-40B4-BE49-F238E27FC236}">
                  <a16:creationId xmlns:a16="http://schemas.microsoft.com/office/drawing/2014/main" id="{4BE464BE-3187-F86E-2814-608345A27AF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10311389" y="3381138"/>
              <a:ext cx="1152583" cy="1979281"/>
            </a:xfrm>
            <a:prstGeom prst="curvedConnector4">
              <a:avLst>
                <a:gd name="adj1" fmla="val -19834"/>
                <a:gd name="adj2" fmla="val 60496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Picture Placeholder 4">
              <a:extLst>
                <a:ext uri="{FF2B5EF4-FFF2-40B4-BE49-F238E27FC236}">
                  <a16:creationId xmlns:a16="http://schemas.microsoft.com/office/drawing/2014/main" id="{00634B7E-630A-A6CA-F079-0F1868728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11099" r="11099"/>
            <a:stretch>
              <a:fillRect/>
            </a:stretch>
          </p:blipFill>
          <p:spPr>
            <a:xfrm>
              <a:off x="6109642" y="2484695"/>
              <a:ext cx="628409" cy="807689"/>
            </a:xfrm>
            <a:prstGeom prst="rect">
              <a:avLst/>
            </a:prstGeom>
          </p:spPr>
        </p:pic>
        <p:pic>
          <p:nvPicPr>
            <p:cNvPr id="26" name="Picture Placeholder 4">
              <a:extLst>
                <a:ext uri="{FF2B5EF4-FFF2-40B4-BE49-F238E27FC236}">
                  <a16:creationId xmlns:a16="http://schemas.microsoft.com/office/drawing/2014/main" id="{59ED62DB-A719-BEF5-06F8-5148F89B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11099" r="11099"/>
            <a:stretch>
              <a:fillRect/>
            </a:stretch>
          </p:blipFill>
          <p:spPr>
            <a:xfrm>
              <a:off x="11206660" y="4307266"/>
              <a:ext cx="628409" cy="807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67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5D0A662-E4D7-DFDB-D004-85D410DDDC52}"/>
              </a:ext>
            </a:extLst>
          </p:cNvPr>
          <p:cNvGrpSpPr/>
          <p:nvPr/>
        </p:nvGrpSpPr>
        <p:grpSpPr>
          <a:xfrm>
            <a:off x="6096000" y="1958262"/>
            <a:ext cx="5725427" cy="3666626"/>
            <a:chOff x="6109642" y="1963342"/>
            <a:chExt cx="5725427" cy="36666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C91D12-AFBA-059D-D181-A1F79D12B3F0}"/>
                </a:ext>
              </a:extLst>
            </p:cNvPr>
            <p:cNvSpPr txBox="1"/>
            <p:nvPr/>
          </p:nvSpPr>
          <p:spPr>
            <a:xfrm>
              <a:off x="7269053" y="3256878"/>
              <a:ext cx="1206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Container</a:t>
              </a:r>
              <a:endPara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8A6F84F-BBB6-17AE-FCE6-6FF787CAEEB7}"/>
                </a:ext>
              </a:extLst>
            </p:cNvPr>
            <p:cNvSpPr/>
            <p:nvPr/>
          </p:nvSpPr>
          <p:spPr>
            <a:xfrm>
              <a:off x="8039954" y="1963342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21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Dev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CA3F82D-1982-20FC-69AB-098B64B9A706}"/>
                </a:ext>
              </a:extLst>
            </p:cNvPr>
            <p:cNvSpPr/>
            <p:nvPr/>
          </p:nvSpPr>
          <p:spPr>
            <a:xfrm>
              <a:off x="9034047" y="2980879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16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QA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87D33BC-D2E6-A25C-6586-E0644396A5FC}"/>
                </a:ext>
              </a:extLst>
            </p:cNvPr>
            <p:cNvSpPr/>
            <p:nvPr/>
          </p:nvSpPr>
          <p:spPr>
            <a:xfrm>
              <a:off x="8019635" y="4128809"/>
              <a:ext cx="2450245" cy="83099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Node 20 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Prisma 7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Prod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4AD76C-1B5E-0C42-7C97-B4C378DD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4018" y="5360419"/>
              <a:ext cx="2714742" cy="269549"/>
            </a:xfrm>
            <a:prstGeom prst="rect">
              <a:avLst/>
            </a:prstGeom>
          </p:spPr>
        </p:pic>
        <p:cxnSp>
          <p:nvCxnSpPr>
            <p:cNvPr id="47" name="Straight Arrow Connector 17">
              <a:extLst>
                <a:ext uri="{FF2B5EF4-FFF2-40B4-BE49-F238E27FC236}">
                  <a16:creationId xmlns:a16="http://schemas.microsoft.com/office/drawing/2014/main" id="{F730F43E-E51D-2E6F-5698-07D9B6E583DD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10311389" y="3381138"/>
              <a:ext cx="1152583" cy="1979281"/>
            </a:xfrm>
            <a:prstGeom prst="curvedConnector4">
              <a:avLst>
                <a:gd name="adj1" fmla="val -19834"/>
                <a:gd name="adj2" fmla="val 60496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Placeholder 4">
              <a:extLst>
                <a:ext uri="{FF2B5EF4-FFF2-40B4-BE49-F238E27FC236}">
                  <a16:creationId xmlns:a16="http://schemas.microsoft.com/office/drawing/2014/main" id="{0F11A81F-7667-0291-A7E8-E8D0F8C47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1099" r="11099"/>
            <a:stretch>
              <a:fillRect/>
            </a:stretch>
          </p:blipFill>
          <p:spPr>
            <a:xfrm>
              <a:off x="6109642" y="2484695"/>
              <a:ext cx="628409" cy="807689"/>
            </a:xfrm>
            <a:prstGeom prst="rect">
              <a:avLst/>
            </a:prstGeom>
          </p:spPr>
        </p:pic>
        <p:pic>
          <p:nvPicPr>
            <p:cNvPr id="6" name="Picture Placeholder 4">
              <a:extLst>
                <a:ext uri="{FF2B5EF4-FFF2-40B4-BE49-F238E27FC236}">
                  <a16:creationId xmlns:a16="http://schemas.microsoft.com/office/drawing/2014/main" id="{CC7E7CC9-E106-C210-6DEE-B1A925D01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1099" r="11099"/>
            <a:stretch>
              <a:fillRect/>
            </a:stretch>
          </p:blipFill>
          <p:spPr>
            <a:xfrm>
              <a:off x="11206660" y="4307266"/>
              <a:ext cx="628409" cy="80768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3BCC81-4A2D-042C-FB6F-BF83D9BEE14B}"/>
              </a:ext>
            </a:extLst>
          </p:cNvPr>
          <p:cNvSpPr txBox="1"/>
          <p:nvPr/>
        </p:nvSpPr>
        <p:spPr>
          <a:xfrm>
            <a:off x="178588" y="130327"/>
            <a:ext cx="7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  <a:t>Docker Engine</a:t>
            </a:r>
            <a:endParaRPr lang="en-IN" sz="4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4692C2-FA5F-7051-083D-03F4F0496EA6}"/>
              </a:ext>
            </a:extLst>
          </p:cNvPr>
          <p:cNvGrpSpPr/>
          <p:nvPr/>
        </p:nvGrpSpPr>
        <p:grpSpPr>
          <a:xfrm>
            <a:off x="539885" y="2083076"/>
            <a:ext cx="11652115" cy="4288787"/>
            <a:chOff x="539885" y="2083076"/>
            <a:chExt cx="11652115" cy="4288787"/>
          </a:xfrm>
        </p:grpSpPr>
        <p:pic>
          <p:nvPicPr>
            <p:cNvPr id="22" name="Picture 21" descr="Keep it small: a closer look at Docker image sizing | Red Hat Developer">
              <a:extLst>
                <a:ext uri="{FF2B5EF4-FFF2-40B4-BE49-F238E27FC236}">
                  <a16:creationId xmlns:a16="http://schemas.microsoft.com/office/drawing/2014/main" id="{2FBA2CEB-99ED-E858-237A-B6D5C918C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6984" y="5942241"/>
              <a:ext cx="755016" cy="429622"/>
            </a:xfrm>
            <a:custGeom>
              <a:avLst/>
              <a:gdLst>
                <a:gd name="connsiteX0" fmla="*/ 0 w 3020574"/>
                <a:gd name="connsiteY0" fmla="*/ 0 h 1718778"/>
                <a:gd name="connsiteX1" fmla="*/ 3020574 w 3020574"/>
                <a:gd name="connsiteY1" fmla="*/ 0 h 1718778"/>
                <a:gd name="connsiteX2" fmla="*/ 3020574 w 3020574"/>
                <a:gd name="connsiteY2" fmla="*/ 1718778 h 1718778"/>
                <a:gd name="connsiteX3" fmla="*/ 0 w 3020574"/>
                <a:gd name="connsiteY3" fmla="*/ 1718778 h 171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574" h="1718778">
                  <a:moveTo>
                    <a:pt x="0" y="0"/>
                  </a:moveTo>
                  <a:lnTo>
                    <a:pt x="3020574" y="0"/>
                  </a:lnTo>
                  <a:lnTo>
                    <a:pt x="3020574" y="1718778"/>
                  </a:lnTo>
                  <a:lnTo>
                    <a:pt x="0" y="171877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23D2E21C-B24E-2925-A841-DE324978D9BE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rot="10800000">
              <a:off x="1153864" y="3995649"/>
              <a:ext cx="10283123" cy="2251397"/>
            </a:xfrm>
            <a:prstGeom prst="curved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1906C1F-EFF6-894E-8C96-EA011D67B641}"/>
                </a:ext>
              </a:extLst>
            </p:cNvPr>
            <p:cNvSpPr/>
            <p:nvPr/>
          </p:nvSpPr>
          <p:spPr>
            <a:xfrm>
              <a:off x="539885" y="2133600"/>
              <a:ext cx="1227955" cy="186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Shipping</a:t>
              </a:r>
            </a:p>
            <a:p>
              <a:pPr algn="ctr"/>
              <a:r>
                <a:rPr lang="en-US" dirty="0"/>
                <a:t>Running</a:t>
              </a:r>
            </a:p>
            <a:p>
              <a:pPr algn="ctr"/>
              <a:r>
                <a:rPr lang="en-US" dirty="0"/>
                <a:t>Building </a:t>
              </a:r>
              <a:endParaRPr lang="en-IN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10D769-26B2-0E24-82A6-0D0C6940C8F1}"/>
                </a:ext>
              </a:extLst>
            </p:cNvPr>
            <p:cNvGrpSpPr/>
            <p:nvPr/>
          </p:nvGrpSpPr>
          <p:grpSpPr>
            <a:xfrm>
              <a:off x="1671319" y="2083076"/>
              <a:ext cx="3734350" cy="2458992"/>
              <a:chOff x="1671319" y="2083076"/>
              <a:chExt cx="3734350" cy="245899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9D65207-02A2-520E-FEF0-ACEA63E6843D}"/>
                  </a:ext>
                </a:extLst>
              </p:cNvPr>
              <p:cNvSpPr/>
              <p:nvPr/>
            </p:nvSpPr>
            <p:spPr>
              <a:xfrm>
                <a:off x="3640675" y="2589809"/>
                <a:ext cx="1764994" cy="102966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21 </a:t>
                </a:r>
              </a:p>
              <a:p>
                <a:pPr algn="ctr"/>
                <a:r>
                  <a:rPr lang="en-US" dirty="0"/>
                  <a:t>Prisma 7</a:t>
                </a:r>
              </a:p>
              <a:p>
                <a:pPr algn="ctr"/>
                <a:r>
                  <a:rPr lang="en-US" dirty="0"/>
                  <a:t>App</a:t>
                </a:r>
                <a:endParaRPr lang="en-IN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7CA881-D864-1BE6-3789-5DD9C638A6F9}"/>
                  </a:ext>
                </a:extLst>
              </p:cNvPr>
              <p:cNvSpPr txBox="1"/>
              <p:nvPr/>
            </p:nvSpPr>
            <p:spPr>
              <a:xfrm>
                <a:off x="3955761" y="2083076"/>
                <a:ext cx="1191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Package</a:t>
                </a:r>
                <a:endParaRPr lang="en-I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3" name="Straight Arrow Connector 17">
                <a:extLst>
                  <a:ext uri="{FF2B5EF4-FFF2-40B4-BE49-F238E27FC236}">
                    <a16:creationId xmlns:a16="http://schemas.microsoft.com/office/drawing/2014/main" id="{3E32462D-892A-F7C6-5AE9-11EA8ABB1B41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flipV="1">
                <a:off x="1671319" y="3104643"/>
                <a:ext cx="1969356" cy="37548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00EFEAB-1415-7380-C192-C97C7C3DD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2216" y="4332500"/>
                <a:ext cx="1638442" cy="209568"/>
              </a:xfrm>
              <a:prstGeom prst="rect">
                <a:avLst/>
              </a:prstGeom>
            </p:spPr>
          </p:pic>
          <p:cxnSp>
            <p:nvCxnSpPr>
              <p:cNvPr id="35" name="Straight Arrow Connector 17">
                <a:extLst>
                  <a:ext uri="{FF2B5EF4-FFF2-40B4-BE49-F238E27FC236}">
                    <a16:creationId xmlns:a16="http://schemas.microsoft.com/office/drawing/2014/main" id="{1109E5E2-15FF-E836-1AC1-56EAE492BB73}"/>
                  </a:ext>
                </a:extLst>
              </p:cNvPr>
              <p:cNvCxnSpPr>
                <a:cxnSpLocks/>
                <a:stCxn id="29" idx="2"/>
                <a:endCxn id="34" idx="0"/>
              </p:cNvCxnSpPr>
              <p:nvPr/>
            </p:nvCxnSpPr>
            <p:spPr>
              <a:xfrm rot="16200000" flipH="1">
                <a:off x="4180792" y="3961855"/>
                <a:ext cx="713024" cy="2826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7" name="Picture Placeholder 4">
                <a:extLst>
                  <a:ext uri="{FF2B5EF4-FFF2-40B4-BE49-F238E27FC236}">
                    <a16:creationId xmlns:a16="http://schemas.microsoft.com/office/drawing/2014/main" id="{E1E5F04A-2791-EB91-6367-FFE163C50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1099" r="11099"/>
              <a:stretch>
                <a:fillRect/>
              </a:stretch>
            </p:blipFill>
            <p:spPr>
              <a:xfrm>
                <a:off x="2210376" y="2490140"/>
                <a:ext cx="628409" cy="80768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10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eep it small: a closer look at Docker image sizing | Red Hat Developer">
            <a:extLst>
              <a:ext uri="{FF2B5EF4-FFF2-40B4-BE49-F238E27FC236}">
                <a16:creationId xmlns:a16="http://schemas.microsoft.com/office/drawing/2014/main" id="{88574C8D-573D-9B56-BDED-50329DD3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03" y="5470391"/>
            <a:ext cx="1019097" cy="579890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42E3A-3B4D-9F0B-838B-FF447755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416" y="1535416"/>
            <a:ext cx="2804166" cy="2837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1DD12-988A-D518-C3FD-BEDA8444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18101" y="501822"/>
            <a:ext cx="4207397" cy="2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48049-DB29-461A-1C73-E56071C68AFC}"/>
              </a:ext>
            </a:extLst>
          </p:cNvPr>
          <p:cNvSpPr/>
          <p:nvPr/>
        </p:nvSpPr>
        <p:spPr>
          <a:xfrm>
            <a:off x="332965" y="538542"/>
            <a:ext cx="4485867" cy="5885621"/>
          </a:xfrm>
          <a:prstGeom prst="roundRect">
            <a:avLst>
              <a:gd name="adj" fmla="val 7337"/>
            </a:avLst>
          </a:pr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1777-1651-557C-416D-C54EEEBBA2A2}"/>
              </a:ext>
            </a:extLst>
          </p:cNvPr>
          <p:cNvSpPr txBox="1"/>
          <p:nvPr/>
        </p:nvSpPr>
        <p:spPr>
          <a:xfrm>
            <a:off x="562986" y="777529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Architecture Of Docker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Keep it small: a closer look at Docker image sizing | Red Hat Developer">
            <a:extLst>
              <a:ext uri="{FF2B5EF4-FFF2-40B4-BE49-F238E27FC236}">
                <a16:creationId xmlns:a16="http://schemas.microsoft.com/office/drawing/2014/main" id="{69B0DF21-30C4-D7D4-B812-79AFA339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6F417-C5B0-62E3-8A91-831797E2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68" y="1579518"/>
            <a:ext cx="2827265" cy="1200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811A3-1A4C-B355-DC20-1DD7A8083020}"/>
              </a:ext>
            </a:extLst>
          </p:cNvPr>
          <p:cNvSpPr txBox="1"/>
          <p:nvPr/>
        </p:nvSpPr>
        <p:spPr>
          <a:xfrm>
            <a:off x="1787541" y="3146863"/>
            <a:ext cx="1206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Container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B6479D-0177-96C7-2A78-B4DF88BFA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90" y="4532419"/>
            <a:ext cx="3105419" cy="1409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590EDE-CCD5-504C-CE82-AAA36C5D1C05}"/>
              </a:ext>
            </a:extLst>
          </p:cNvPr>
          <p:cNvSpPr txBox="1"/>
          <p:nvPr/>
        </p:nvSpPr>
        <p:spPr>
          <a:xfrm>
            <a:off x="1924098" y="3796565"/>
            <a:ext cx="84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Kernal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35A7A6-DC45-4347-94B9-D98CC1B8CC51}"/>
              </a:ext>
            </a:extLst>
          </p:cNvPr>
          <p:cNvGrpSpPr/>
          <p:nvPr/>
        </p:nvGrpSpPr>
        <p:grpSpPr>
          <a:xfrm>
            <a:off x="12324802" y="628253"/>
            <a:ext cx="7075848" cy="5227837"/>
            <a:chOff x="4953469" y="628253"/>
            <a:chExt cx="7075848" cy="522783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9E55A66-A4CD-A107-E01E-91EF9720899D}"/>
                </a:ext>
              </a:extLst>
            </p:cNvPr>
            <p:cNvSpPr/>
            <p:nvPr/>
          </p:nvSpPr>
          <p:spPr>
            <a:xfrm>
              <a:off x="4953469" y="628253"/>
              <a:ext cx="7075848" cy="760216"/>
            </a:xfrm>
            <a:prstGeom prst="roundRect">
              <a:avLst>
                <a:gd name="adj" fmla="val 2533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dirty="0"/>
                <a:t> https://docs.docker.com/engine/install/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EC395-B834-D00F-027A-D2ED678AF13A}"/>
                </a:ext>
              </a:extLst>
            </p:cNvPr>
            <p:cNvSpPr txBox="1"/>
            <p:nvPr/>
          </p:nvSpPr>
          <p:spPr>
            <a:xfrm>
              <a:off x="5374120" y="826826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Installing</a:t>
              </a:r>
              <a:r>
                <a:rPr lang="en-US" sz="2400" dirty="0">
                  <a:solidFill>
                    <a:srgbClr val="FFFF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 </a:t>
              </a:r>
              <a:endParaRPr lang="en-IN" sz="2400" dirty="0">
                <a:solidFill>
                  <a:srgbClr val="FFFF00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2BA6EE-51CE-A0F3-0F31-955D8E0E4A14}"/>
                </a:ext>
              </a:extLst>
            </p:cNvPr>
            <p:cNvSpPr/>
            <p:nvPr/>
          </p:nvSpPr>
          <p:spPr>
            <a:xfrm>
              <a:off x="4953469" y="4195583"/>
              <a:ext cx="7075848" cy="1660507"/>
            </a:xfrm>
            <a:prstGeom prst="roundRect">
              <a:avLst>
                <a:gd name="adj" fmla="val 2128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Start a OS, Install Node, copy app files,</a:t>
              </a:r>
              <a:r>
                <a:rPr lang="en-IN" dirty="0"/>
                <a:t>run the app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1B45EB-F8E6-191B-F5A8-A376AD26AA10}"/>
                </a:ext>
              </a:extLst>
            </p:cNvPr>
            <p:cNvSpPr/>
            <p:nvPr/>
          </p:nvSpPr>
          <p:spPr>
            <a:xfrm>
              <a:off x="4953469" y="1498557"/>
              <a:ext cx="7075848" cy="2416281"/>
            </a:xfrm>
            <a:prstGeom prst="roundRect">
              <a:avLst>
                <a:gd name="adj" fmla="val 243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  <a:p>
              <a:pPr algn="r"/>
              <a:endPara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r>
                <a:rPr lang="en-US" sz="14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A running container uses an isolated filesystem. This isolated filesystem is provided by an image, and the image must contain everything needed to run an application - all dependencies, configurations, scripts, binaries, etc. The image also contains other configurations for the container, such as environment variables, a default command to run, and other metadata.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81B3DB-4C3F-CE00-91E6-9665CF0C68F0}"/>
                </a:ext>
              </a:extLst>
            </p:cNvPr>
            <p:cNvSpPr txBox="1"/>
            <p:nvPr/>
          </p:nvSpPr>
          <p:spPr>
            <a:xfrm>
              <a:off x="5374120" y="1649383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Image</a:t>
              </a:r>
              <a:endParaRPr lang="en-IN" sz="24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DB6445-7F32-7646-71FC-1FC436B8A44A}"/>
                </a:ext>
              </a:extLst>
            </p:cNvPr>
            <p:cNvSpPr txBox="1"/>
            <p:nvPr/>
          </p:nvSpPr>
          <p:spPr>
            <a:xfrm>
              <a:off x="5335452" y="4308421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How do we run Node </a:t>
              </a:r>
              <a:r>
                <a:rPr lang="en-US" sz="2400" b="1" dirty="0" err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js</a:t>
              </a:r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?</a:t>
              </a:r>
              <a:endParaRPr lang="en-IN" sz="24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622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48049-DB29-461A-1C73-E56071C68AFC}"/>
              </a:ext>
            </a:extLst>
          </p:cNvPr>
          <p:cNvSpPr/>
          <p:nvPr/>
        </p:nvSpPr>
        <p:spPr>
          <a:xfrm>
            <a:off x="332965" y="538542"/>
            <a:ext cx="4485867" cy="5885621"/>
          </a:xfrm>
          <a:prstGeom prst="roundRect">
            <a:avLst>
              <a:gd name="adj" fmla="val 7337"/>
            </a:avLst>
          </a:pr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1777-1651-557C-416D-C54EEEBBA2A2}"/>
              </a:ext>
            </a:extLst>
          </p:cNvPr>
          <p:cNvSpPr txBox="1"/>
          <p:nvPr/>
        </p:nvSpPr>
        <p:spPr>
          <a:xfrm>
            <a:off x="562986" y="777529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Architecture Of Docker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Keep it small: a closer look at Docker image sizing | Red Hat Developer">
            <a:extLst>
              <a:ext uri="{FF2B5EF4-FFF2-40B4-BE49-F238E27FC236}">
                <a16:creationId xmlns:a16="http://schemas.microsoft.com/office/drawing/2014/main" id="{69B0DF21-30C4-D7D4-B812-79AFA339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6F417-C5B0-62E3-8A91-831797E2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7" y="1510921"/>
            <a:ext cx="2827265" cy="1200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811A3-1A4C-B355-DC20-1DD7A8083020}"/>
              </a:ext>
            </a:extLst>
          </p:cNvPr>
          <p:cNvSpPr txBox="1"/>
          <p:nvPr/>
        </p:nvSpPr>
        <p:spPr>
          <a:xfrm>
            <a:off x="678017" y="2946809"/>
            <a:ext cx="1206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Container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B6479D-0177-96C7-2A78-B4DF88BFA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17" y="4446268"/>
            <a:ext cx="3105419" cy="1409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590EDE-CCD5-504C-CE82-AAA36C5D1C05}"/>
              </a:ext>
            </a:extLst>
          </p:cNvPr>
          <p:cNvSpPr txBox="1"/>
          <p:nvPr/>
        </p:nvSpPr>
        <p:spPr>
          <a:xfrm>
            <a:off x="699505" y="3514728"/>
            <a:ext cx="84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Kernal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35A7A6-DC45-4347-94B9-D98CC1B8CC51}"/>
              </a:ext>
            </a:extLst>
          </p:cNvPr>
          <p:cNvGrpSpPr/>
          <p:nvPr/>
        </p:nvGrpSpPr>
        <p:grpSpPr>
          <a:xfrm>
            <a:off x="4953469" y="628253"/>
            <a:ext cx="7683069" cy="5098755"/>
            <a:chOff x="4953469" y="628253"/>
            <a:chExt cx="7683069" cy="50987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9E55A66-A4CD-A107-E01E-91EF9720899D}"/>
                </a:ext>
              </a:extLst>
            </p:cNvPr>
            <p:cNvSpPr/>
            <p:nvPr/>
          </p:nvSpPr>
          <p:spPr>
            <a:xfrm>
              <a:off x="4953469" y="628253"/>
              <a:ext cx="7075848" cy="760216"/>
            </a:xfrm>
            <a:prstGeom prst="roundRect">
              <a:avLst>
                <a:gd name="adj" fmla="val 2533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dirty="0"/>
                <a:t> https://docs.docker.com/engine/install/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EC395-B834-D00F-027A-D2ED678AF13A}"/>
                </a:ext>
              </a:extLst>
            </p:cNvPr>
            <p:cNvSpPr txBox="1"/>
            <p:nvPr/>
          </p:nvSpPr>
          <p:spPr>
            <a:xfrm>
              <a:off x="5374120" y="826826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Installing</a:t>
              </a:r>
              <a:r>
                <a:rPr lang="en-US" sz="2400" dirty="0">
                  <a:solidFill>
                    <a:srgbClr val="FFFF00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 </a:t>
              </a:r>
              <a:endParaRPr lang="en-IN" sz="2400" dirty="0">
                <a:solidFill>
                  <a:srgbClr val="FFFF00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2BA6EE-51CE-A0F3-0F31-955D8E0E4A14}"/>
                </a:ext>
              </a:extLst>
            </p:cNvPr>
            <p:cNvSpPr/>
            <p:nvPr/>
          </p:nvSpPr>
          <p:spPr>
            <a:xfrm>
              <a:off x="4989029" y="4066501"/>
              <a:ext cx="7075848" cy="1660507"/>
            </a:xfrm>
            <a:prstGeom prst="roundRect">
              <a:avLst>
                <a:gd name="adj" fmla="val 2128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Start a OS, Install Node, copy app files,</a:t>
              </a:r>
              <a:r>
                <a:rPr lang="en-IN" dirty="0"/>
                <a:t>run the app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1B45EB-F8E6-191B-F5A8-A376AD26AA10}"/>
                </a:ext>
              </a:extLst>
            </p:cNvPr>
            <p:cNvSpPr/>
            <p:nvPr/>
          </p:nvSpPr>
          <p:spPr>
            <a:xfrm>
              <a:off x="4953469" y="1498557"/>
              <a:ext cx="7075848" cy="2416281"/>
            </a:xfrm>
            <a:prstGeom prst="roundRect">
              <a:avLst>
                <a:gd name="adj" fmla="val 243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r>
                <a:rPr lang="en-US" sz="14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A running container uses an isolated filesystem. This isolated filesystem is provided by an image, and the image must contain everything needed to run an application - all dependencies, configurations, scripts, binaries, etc. The image also contains other configurations for the container, such as environment variables, a default command to run, and other metadata.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81B3DB-4C3F-CE00-91E6-9665CF0C68F0}"/>
                </a:ext>
              </a:extLst>
            </p:cNvPr>
            <p:cNvSpPr txBox="1"/>
            <p:nvPr/>
          </p:nvSpPr>
          <p:spPr>
            <a:xfrm>
              <a:off x="7903960" y="1650220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Image</a:t>
              </a:r>
              <a:endParaRPr lang="en-IN" sz="24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DB6445-7F32-7646-71FC-1FC436B8A44A}"/>
                </a:ext>
              </a:extLst>
            </p:cNvPr>
            <p:cNvSpPr txBox="1"/>
            <p:nvPr/>
          </p:nvSpPr>
          <p:spPr>
            <a:xfrm>
              <a:off x="6818812" y="4215435"/>
              <a:ext cx="473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How do we run Node </a:t>
              </a:r>
              <a:r>
                <a:rPr lang="en-US" sz="2400" b="1" dirty="0" err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js</a:t>
              </a:r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?</a:t>
              </a:r>
              <a:endParaRPr lang="en-IN" sz="2400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85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48049-DB29-461A-1C73-E56071C68AFC}"/>
              </a:ext>
            </a:extLst>
          </p:cNvPr>
          <p:cNvSpPr/>
          <p:nvPr/>
        </p:nvSpPr>
        <p:spPr>
          <a:xfrm>
            <a:off x="287245" y="528382"/>
            <a:ext cx="8720658" cy="5885621"/>
          </a:xfrm>
          <a:prstGeom prst="roundRect">
            <a:avLst>
              <a:gd name="adj" fmla="val 7337"/>
            </a:avLst>
          </a:pr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1777-1651-557C-416D-C54EEEBBA2A2}"/>
              </a:ext>
            </a:extLst>
          </p:cNvPr>
          <p:cNvSpPr txBox="1"/>
          <p:nvPr/>
        </p:nvSpPr>
        <p:spPr>
          <a:xfrm>
            <a:off x="562986" y="777529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ENV 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of Docker</a:t>
            </a:r>
            <a:endParaRPr lang="en-IN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 descr="Keep it small: a closer look at Docker image sizing | Red Hat Developer">
            <a:extLst>
              <a:ext uri="{FF2B5EF4-FFF2-40B4-BE49-F238E27FC236}">
                <a16:creationId xmlns:a16="http://schemas.microsoft.com/office/drawing/2014/main" id="{69B0DF21-30C4-D7D4-B812-79AFA339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B20CBD-733B-CD16-E9D8-EA78D898C24E}"/>
              </a:ext>
            </a:extLst>
          </p:cNvPr>
          <p:cNvSpPr txBox="1"/>
          <p:nvPr/>
        </p:nvSpPr>
        <p:spPr>
          <a:xfrm>
            <a:off x="675640" y="1483360"/>
            <a:ext cx="5897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install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Ls</a:t>
            </a:r>
            <a:r>
              <a:rPr lang="en-US" dirty="0">
                <a:solidFill>
                  <a:schemeClr val="bg1"/>
                </a:solidFill>
              </a:rPr>
              <a:t> of Docker Desktop (Windows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 Docker 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WORKDIR </a:t>
            </a:r>
            <a:r>
              <a:rPr lang="en-US" b="1" dirty="0">
                <a:solidFill>
                  <a:schemeClr val="bg1"/>
                </a:solidFill>
              </a:rPr>
              <a:t>IMAGES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hub website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9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190175B5-BAF4-9277-79C5-E16193B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99" r="11099"/>
          <a:stretch>
            <a:fillRect/>
          </a:stretch>
        </p:blipFill>
        <p:spPr>
          <a:xfrm>
            <a:off x="4039176" y="268653"/>
            <a:ext cx="1508932" cy="1939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92366F-CB81-1928-F9F2-A524075A7E9C}"/>
              </a:ext>
            </a:extLst>
          </p:cNvPr>
          <p:cNvSpPr/>
          <p:nvPr/>
        </p:nvSpPr>
        <p:spPr>
          <a:xfrm>
            <a:off x="4793642" y="2529769"/>
            <a:ext cx="741671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Basic Commands</a:t>
            </a:r>
            <a:endParaRPr lang="en-IN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EE95D1-E6A7-871E-1365-6AD2F0409234}"/>
              </a:ext>
            </a:extLst>
          </p:cNvPr>
          <p:cNvGrpSpPr/>
          <p:nvPr/>
        </p:nvGrpSpPr>
        <p:grpSpPr>
          <a:xfrm>
            <a:off x="-2140033" y="0"/>
            <a:ext cx="6179209" cy="6858000"/>
            <a:chOff x="-2570229" y="0"/>
            <a:chExt cx="6179209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2A329B-724A-6FB1-D2EA-AFDFF71C69FC}"/>
                </a:ext>
              </a:extLst>
            </p:cNvPr>
            <p:cNvGrpSpPr/>
            <p:nvPr/>
          </p:nvGrpSpPr>
          <p:grpSpPr>
            <a:xfrm>
              <a:off x="-2570229" y="0"/>
              <a:ext cx="6179209" cy="6858000"/>
              <a:chOff x="-2542180" y="0"/>
              <a:chExt cx="6179209" cy="68580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FF2868B-D30D-61D8-1209-522968C584FF}"/>
                  </a:ext>
                </a:extLst>
              </p:cNvPr>
              <p:cNvSpPr/>
              <p:nvPr/>
            </p:nvSpPr>
            <p:spPr>
              <a:xfrm>
                <a:off x="-643261" y="0"/>
                <a:ext cx="4280290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081F0-1021-440C-93FD-6E5D2E7DF49C}"/>
                  </a:ext>
                </a:extLst>
              </p:cNvPr>
              <p:cNvSpPr/>
              <p:nvPr/>
            </p:nvSpPr>
            <p:spPr>
              <a:xfrm>
                <a:off x="-1306153" y="0"/>
                <a:ext cx="4280290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63AA9F1-B7BD-725C-C7EE-FD07B0AA826F}"/>
                  </a:ext>
                </a:extLst>
              </p:cNvPr>
              <p:cNvSpPr/>
              <p:nvPr/>
            </p:nvSpPr>
            <p:spPr>
              <a:xfrm>
                <a:off x="-1969045" y="0"/>
                <a:ext cx="4280290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09D436-E5CB-8926-0619-6C76C3FCDC78}"/>
                  </a:ext>
                </a:extLst>
              </p:cNvPr>
              <p:cNvSpPr/>
              <p:nvPr/>
            </p:nvSpPr>
            <p:spPr>
              <a:xfrm>
                <a:off x="-2542180" y="0"/>
                <a:ext cx="4280290" cy="6858000"/>
              </a:xfrm>
              <a:prstGeom prst="roundRect">
                <a:avLst>
                  <a:gd name="adj" fmla="val 5527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8E715E8-9578-1895-D63A-F4FBC994C5AD}"/>
                </a:ext>
              </a:extLst>
            </p:cNvPr>
            <p:cNvSpPr/>
            <p:nvPr/>
          </p:nvSpPr>
          <p:spPr>
            <a:xfrm rot="16200000" flipV="1">
              <a:off x="1548930" y="760826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EB640F6-1006-E0E5-EB85-8E132C91BF34}"/>
                </a:ext>
              </a:extLst>
            </p:cNvPr>
            <p:cNvSpPr/>
            <p:nvPr/>
          </p:nvSpPr>
          <p:spPr>
            <a:xfrm rot="16200000" flipV="1">
              <a:off x="2125450" y="760827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CE0EFA8-AB5B-34C1-F54B-31C4E998D756}"/>
                </a:ext>
              </a:extLst>
            </p:cNvPr>
            <p:cNvSpPr/>
            <p:nvPr/>
          </p:nvSpPr>
          <p:spPr>
            <a:xfrm rot="16200000" flipV="1">
              <a:off x="2795325" y="707070"/>
              <a:ext cx="662424" cy="292645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Keep it small: a closer look at Docker image sizing | Red Hat Developer">
            <a:extLst>
              <a:ext uri="{FF2B5EF4-FFF2-40B4-BE49-F238E27FC236}">
                <a16:creationId xmlns:a16="http://schemas.microsoft.com/office/drawing/2014/main" id="{573166AF-C050-C032-22CA-43108D19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84" y="5942241"/>
            <a:ext cx="755016" cy="429622"/>
          </a:xfrm>
          <a:custGeom>
            <a:avLst/>
            <a:gdLst>
              <a:gd name="connsiteX0" fmla="*/ 0 w 3020574"/>
              <a:gd name="connsiteY0" fmla="*/ 0 h 1718778"/>
              <a:gd name="connsiteX1" fmla="*/ 3020574 w 3020574"/>
              <a:gd name="connsiteY1" fmla="*/ 0 h 1718778"/>
              <a:gd name="connsiteX2" fmla="*/ 3020574 w 3020574"/>
              <a:gd name="connsiteY2" fmla="*/ 1718778 h 1718778"/>
              <a:gd name="connsiteX3" fmla="*/ 0 w 3020574"/>
              <a:gd name="connsiteY3" fmla="*/ 1718778 h 171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574" h="1718778">
                <a:moveTo>
                  <a:pt x="0" y="0"/>
                </a:moveTo>
                <a:lnTo>
                  <a:pt x="3020574" y="0"/>
                </a:lnTo>
                <a:lnTo>
                  <a:pt x="3020574" y="1718778"/>
                </a:lnTo>
                <a:lnTo>
                  <a:pt x="0" y="17187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3527</TotalTime>
  <Words>1097</Words>
  <Application>Microsoft Office PowerPoint</Application>
  <PresentationFormat>Widescreen</PresentationFormat>
  <Paragraphs>209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Arial</vt:lpstr>
      <vt:lpstr>Arial Black</vt:lpstr>
      <vt:lpstr>Arial Narrow</vt:lpstr>
      <vt:lpstr>Arial Rounded MT Bold</vt:lpstr>
      <vt:lpstr>Calibri</vt:lpstr>
      <vt:lpstr>Calibri Light</vt:lpstr>
      <vt:lpstr>Consolas</vt:lpstr>
      <vt:lpstr>Dubai Medium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Katta</dc:creator>
  <cp:lastModifiedBy>Sujay Katta</cp:lastModifiedBy>
  <cp:revision>7</cp:revision>
  <dcterms:created xsi:type="dcterms:W3CDTF">2023-11-16T14:12:49Z</dcterms:created>
  <dcterms:modified xsi:type="dcterms:W3CDTF">2023-11-21T11:25:45Z</dcterms:modified>
</cp:coreProperties>
</file>