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3A86F5-98DA-4931-B97F-C8E4A8ADCFAD}">
  <a:tblStyle styleId="{DC3A86F5-98DA-4931-B97F-C8E4A8ADCF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74ce9d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74ce9d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88252dc4_0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88252dc4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88252dc4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88252dc4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88252dc4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88252dc4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74b5041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74b5041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88252dc4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88252dc4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88252dc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88252dc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88252dc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88252dc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74ce9d1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74ce9d1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74b5041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74b5041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74b50412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74b50412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74b50412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74b50412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74b50412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74b50412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74ce9d15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74ce9d15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48900" y="1206825"/>
            <a:ext cx="7688700" cy="17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800">
                <a:solidFill>
                  <a:srgbClr val="000000"/>
                </a:solidFill>
              </a:rPr>
              <a:t>iPLate Consultancy Project</a:t>
            </a:r>
            <a:endParaRPr/>
          </a:p>
        </p:txBody>
      </p:sp>
      <p:sp>
        <p:nvSpPr>
          <p:cNvPr id="87" name="Google Shape;87;p13"/>
          <p:cNvSpPr txBox="1"/>
          <p:nvPr>
            <p:ph idx="1" type="body"/>
          </p:nvPr>
        </p:nvSpPr>
        <p:spPr>
          <a:xfrm>
            <a:off x="768375" y="2963675"/>
            <a:ext cx="3558300" cy="140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400"/>
              <a:t>Advised by Prof. Dr. Swarnalatha P</a:t>
            </a:r>
            <a:endParaRPr b="1" sz="1400"/>
          </a:p>
        </p:txBody>
      </p:sp>
      <p:pic>
        <p:nvPicPr>
          <p:cNvPr id="88" name="Google Shape;88;p13"/>
          <p:cNvPicPr preferRelativeResize="0"/>
          <p:nvPr/>
        </p:nvPicPr>
        <p:blipFill>
          <a:blip r:embed="rId3">
            <a:alphaModFix/>
          </a:blip>
          <a:stretch>
            <a:fillRect/>
          </a:stretch>
        </p:blipFill>
        <p:spPr>
          <a:xfrm>
            <a:off x="6541388" y="2514025"/>
            <a:ext cx="1753638" cy="1851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this method</a:t>
            </a:r>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ViT, a state-of-art 2023 image classification which </a:t>
            </a:r>
            <a:r>
              <a:rPr lang="en-GB"/>
              <a:t>uses Transformers as a concept which is shown to be the best classifier, provided given a huge data.</a:t>
            </a:r>
            <a:endParaRPr/>
          </a:p>
          <a:p>
            <a:pPr indent="-311150" lvl="0" marL="457200" rtl="0" algn="l">
              <a:spcBef>
                <a:spcPts val="0"/>
              </a:spcBef>
              <a:spcAft>
                <a:spcPts val="0"/>
              </a:spcAft>
              <a:buSzPts val="1300"/>
              <a:buChar char="●"/>
            </a:pPr>
            <a:r>
              <a:rPr lang="en-GB"/>
              <a:t>A lot of dishes with different varieties of cultural aspects should be taken into account, CNNs and their family like (ResNet, VGG16,..) are not suitable to classify various amount of ingredients present inside the image.</a:t>
            </a:r>
            <a:endParaRPr/>
          </a:p>
          <a:p>
            <a:pPr indent="-311150" lvl="0" marL="457200" rtl="0" algn="l">
              <a:spcBef>
                <a:spcPts val="0"/>
              </a:spcBef>
              <a:spcAft>
                <a:spcPts val="0"/>
              </a:spcAft>
              <a:buSzPts val="1300"/>
              <a:buChar char="●"/>
            </a:pPr>
            <a:r>
              <a:rPr lang="en-GB"/>
              <a:t>An inclusion of GenAI (LLMs) are used to have an interface between human and system and used by many Health companies as well (provided we should have less hallucinations).</a:t>
            </a:r>
            <a:endParaRPr/>
          </a:p>
          <a:p>
            <a:pPr indent="-311150" lvl="0" marL="457200" rtl="0" algn="l">
              <a:spcBef>
                <a:spcPts val="0"/>
              </a:spcBef>
              <a:spcAft>
                <a:spcPts val="0"/>
              </a:spcAft>
              <a:buSzPts val="1300"/>
              <a:buChar char="●"/>
            </a:pPr>
            <a:r>
              <a:rPr lang="en-GB"/>
              <a:t>(Hemanth - add point)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30000" y="1318650"/>
            <a:ext cx="2799900" cy="10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Deliverables</a:t>
            </a:r>
            <a:endParaRPr/>
          </a:p>
        </p:txBody>
      </p:sp>
      <p:sp>
        <p:nvSpPr>
          <p:cNvPr id="155" name="Google Shape;155;p23"/>
          <p:cNvSpPr txBox="1"/>
          <p:nvPr>
            <p:ph idx="1" type="body"/>
          </p:nvPr>
        </p:nvSpPr>
        <p:spPr>
          <a:xfrm>
            <a:off x="730000" y="2054550"/>
            <a:ext cx="7104900" cy="179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An ML model which expects to have a knowledge on overall cuisine structure .</a:t>
            </a:r>
            <a:endParaRPr/>
          </a:p>
          <a:p>
            <a:pPr indent="-311150" lvl="0" marL="457200" rtl="0" algn="l">
              <a:spcBef>
                <a:spcPts val="0"/>
              </a:spcBef>
              <a:spcAft>
                <a:spcPts val="0"/>
              </a:spcAft>
              <a:buSzPts val="1300"/>
              <a:buChar char="●"/>
            </a:pPr>
            <a:r>
              <a:rPr lang="en-GB"/>
              <a:t>An Less parameterized LLM for having the knowledge base of Calorie, Nutrients and Carbohydrates.</a:t>
            </a:r>
            <a:endParaRPr/>
          </a:p>
          <a:p>
            <a:pPr indent="-311150" lvl="0" marL="457200" rtl="0" algn="l">
              <a:spcBef>
                <a:spcPts val="0"/>
              </a:spcBef>
              <a:spcAft>
                <a:spcPts val="0"/>
              </a:spcAft>
              <a:buSzPts val="1300"/>
              <a:buChar char="●"/>
            </a:pPr>
            <a:r>
              <a:rPr lang="en-GB"/>
              <a:t>A Image input based weight and volume estimation of the food plate.</a:t>
            </a:r>
            <a:endParaRPr/>
          </a:p>
          <a:p>
            <a:pPr indent="-311150" lvl="0" marL="457200" rtl="0" algn="l">
              <a:spcBef>
                <a:spcPts val="0"/>
              </a:spcBef>
              <a:spcAft>
                <a:spcPts val="0"/>
              </a:spcAft>
              <a:buSzPts val="1300"/>
              <a:buChar char="●"/>
            </a:pPr>
            <a:r>
              <a:rPr lang="en-GB"/>
              <a:t>Health Tracker based on the Body Mass Index (according to the age).</a:t>
            </a:r>
            <a:endParaRPr/>
          </a:p>
          <a:p>
            <a:pPr indent="-311150" lvl="0" marL="457200" rtl="0" algn="l">
              <a:spcBef>
                <a:spcPts val="0"/>
              </a:spcBef>
              <a:spcAft>
                <a:spcPts val="0"/>
              </a:spcAft>
              <a:buSzPts val="1300"/>
              <a:buChar char="●"/>
            </a:pPr>
            <a:r>
              <a:rPr lang="en-GB"/>
              <a:t>More on Discussion.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Timeline (Abstracted)</a:t>
            </a:r>
            <a:endParaRPr sz="800"/>
          </a:p>
        </p:txBody>
      </p:sp>
      <p:sp>
        <p:nvSpPr>
          <p:cNvPr id="161" name="Google Shape;161;p24"/>
          <p:cNvSpPr txBox="1"/>
          <p:nvPr/>
        </p:nvSpPr>
        <p:spPr>
          <a:xfrm>
            <a:off x="460540" y="3462416"/>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a:latin typeface="Lato"/>
                <a:ea typeface="Lato"/>
                <a:cs typeface="Lato"/>
                <a:sym typeface="Lato"/>
              </a:rPr>
              <a:t>Feb 7</a:t>
            </a:r>
            <a:endParaRPr b="1">
              <a:latin typeface="Lato"/>
              <a:ea typeface="Lato"/>
              <a:cs typeface="Lato"/>
              <a:sym typeface="Lato"/>
            </a:endParaRPr>
          </a:p>
        </p:txBody>
      </p:sp>
      <p:sp>
        <p:nvSpPr>
          <p:cNvPr id="162" name="Google Shape;162;p24"/>
          <p:cNvSpPr txBox="1"/>
          <p:nvPr>
            <p:ph type="title"/>
          </p:nvPr>
        </p:nvSpPr>
        <p:spPr>
          <a:xfrm>
            <a:off x="629662" y="2571750"/>
            <a:ext cx="2214900" cy="23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GB" sz="800">
                <a:solidFill>
                  <a:srgbClr val="000000"/>
                </a:solidFill>
              </a:rPr>
              <a:t>DL Model (with Data Consideration) considering and selection of Target Audience</a:t>
            </a:r>
            <a:endParaRPr sz="800">
              <a:solidFill>
                <a:srgbClr val="000000"/>
              </a:solidFill>
            </a:endParaRPr>
          </a:p>
        </p:txBody>
      </p:sp>
      <p:sp>
        <p:nvSpPr>
          <p:cNvPr id="163" name="Google Shape;163;p24"/>
          <p:cNvSpPr txBox="1"/>
          <p:nvPr/>
        </p:nvSpPr>
        <p:spPr>
          <a:xfrm>
            <a:off x="2062849" y="2957350"/>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a:latin typeface="Lato"/>
                <a:ea typeface="Lato"/>
                <a:cs typeface="Lato"/>
                <a:sym typeface="Lato"/>
              </a:rPr>
              <a:t>Feb 15</a:t>
            </a:r>
            <a:endParaRPr b="1">
              <a:latin typeface="Lato"/>
              <a:ea typeface="Lato"/>
              <a:cs typeface="Lato"/>
              <a:sym typeface="Lato"/>
            </a:endParaRPr>
          </a:p>
        </p:txBody>
      </p:sp>
      <p:sp>
        <p:nvSpPr>
          <p:cNvPr id="164" name="Google Shape;164;p24"/>
          <p:cNvSpPr txBox="1"/>
          <p:nvPr>
            <p:ph type="title"/>
          </p:nvPr>
        </p:nvSpPr>
        <p:spPr>
          <a:xfrm>
            <a:off x="2230906" y="3837600"/>
            <a:ext cx="2214900" cy="23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GB" sz="800">
                <a:solidFill>
                  <a:srgbClr val="000000"/>
                </a:solidFill>
              </a:rPr>
              <a:t>Trained Transformer model for Nutrients Classification for the particular Target Audience</a:t>
            </a:r>
            <a:endParaRPr sz="800">
              <a:solidFill>
                <a:srgbClr val="000000"/>
              </a:solidFill>
            </a:endParaRPr>
          </a:p>
        </p:txBody>
      </p:sp>
      <p:sp>
        <p:nvSpPr>
          <p:cNvPr id="165" name="Google Shape;165;p24"/>
          <p:cNvSpPr txBox="1"/>
          <p:nvPr/>
        </p:nvSpPr>
        <p:spPr>
          <a:xfrm>
            <a:off x="3465538" y="3462416"/>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a:latin typeface="Lato"/>
                <a:ea typeface="Lato"/>
                <a:cs typeface="Lato"/>
                <a:sym typeface="Lato"/>
              </a:rPr>
              <a:t>Mar 1</a:t>
            </a:r>
            <a:endParaRPr b="1">
              <a:latin typeface="Lato"/>
              <a:ea typeface="Lato"/>
              <a:cs typeface="Lato"/>
              <a:sym typeface="Lato"/>
            </a:endParaRPr>
          </a:p>
        </p:txBody>
      </p:sp>
      <p:sp>
        <p:nvSpPr>
          <p:cNvPr id="166" name="Google Shape;166;p24"/>
          <p:cNvSpPr txBox="1"/>
          <p:nvPr>
            <p:ph type="title"/>
          </p:nvPr>
        </p:nvSpPr>
        <p:spPr>
          <a:xfrm>
            <a:off x="3681909" y="2278750"/>
            <a:ext cx="2214900" cy="23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GB" sz="800">
                <a:solidFill>
                  <a:srgbClr val="000000"/>
                </a:solidFill>
              </a:rPr>
              <a:t>Augmenting the </a:t>
            </a:r>
            <a:r>
              <a:rPr lang="en-GB" sz="800">
                <a:solidFill>
                  <a:srgbClr val="000000"/>
                </a:solidFill>
              </a:rPr>
              <a:t>knowledge</a:t>
            </a:r>
            <a:r>
              <a:rPr lang="en-GB" sz="800">
                <a:solidFill>
                  <a:srgbClr val="000000"/>
                </a:solidFill>
              </a:rPr>
              <a:t> base of Calories, Nutrients Content of the </a:t>
            </a:r>
            <a:r>
              <a:rPr lang="en-GB" sz="800">
                <a:solidFill>
                  <a:srgbClr val="000000"/>
                </a:solidFill>
              </a:rPr>
              <a:t>Ingredients to LLMs for less hallucinations using RAG</a:t>
            </a:r>
            <a:r>
              <a:rPr lang="en-GB" sz="800">
                <a:solidFill>
                  <a:srgbClr val="000000"/>
                </a:solidFill>
              </a:rPr>
              <a:t> </a:t>
            </a:r>
            <a:endParaRPr sz="800">
              <a:solidFill>
                <a:srgbClr val="000000"/>
              </a:solidFill>
            </a:endParaRPr>
          </a:p>
        </p:txBody>
      </p:sp>
      <p:sp>
        <p:nvSpPr>
          <p:cNvPr id="167" name="Google Shape;167;p24"/>
          <p:cNvSpPr txBox="1"/>
          <p:nvPr/>
        </p:nvSpPr>
        <p:spPr>
          <a:xfrm>
            <a:off x="4871275" y="2957350"/>
            <a:ext cx="10704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a:latin typeface="Lato"/>
                <a:ea typeface="Lato"/>
                <a:cs typeface="Lato"/>
                <a:sym typeface="Lato"/>
              </a:rPr>
              <a:t>Mar 15</a:t>
            </a:r>
            <a:endParaRPr b="1">
              <a:latin typeface="Lato"/>
              <a:ea typeface="Lato"/>
              <a:cs typeface="Lato"/>
              <a:sym typeface="Lato"/>
            </a:endParaRPr>
          </a:p>
        </p:txBody>
      </p:sp>
      <p:sp>
        <p:nvSpPr>
          <p:cNvPr id="168" name="Google Shape;168;p24"/>
          <p:cNvSpPr txBox="1"/>
          <p:nvPr>
            <p:ph type="title"/>
          </p:nvPr>
        </p:nvSpPr>
        <p:spPr>
          <a:xfrm>
            <a:off x="5136128" y="3837600"/>
            <a:ext cx="2214900" cy="23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GB" sz="800">
                <a:solidFill>
                  <a:srgbClr val="000000"/>
                </a:solidFill>
              </a:rPr>
              <a:t>Model Error Checking and Deployments </a:t>
            </a:r>
            <a:endParaRPr sz="800">
              <a:solidFill>
                <a:srgbClr val="000000"/>
              </a:solidFill>
            </a:endParaRPr>
          </a:p>
        </p:txBody>
      </p:sp>
      <p:sp>
        <p:nvSpPr>
          <p:cNvPr id="169" name="Google Shape;169;p24"/>
          <p:cNvSpPr txBox="1"/>
          <p:nvPr/>
        </p:nvSpPr>
        <p:spPr>
          <a:xfrm>
            <a:off x="6325158" y="3462425"/>
            <a:ext cx="12576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a:latin typeface="Lato"/>
                <a:ea typeface="Lato"/>
                <a:cs typeface="Lato"/>
                <a:sym typeface="Lato"/>
              </a:rPr>
              <a:t>April 24</a:t>
            </a:r>
            <a:endParaRPr b="1">
              <a:latin typeface="Lato"/>
              <a:ea typeface="Lato"/>
              <a:cs typeface="Lato"/>
              <a:sym typeface="Lato"/>
            </a:endParaRPr>
          </a:p>
        </p:txBody>
      </p:sp>
      <p:sp>
        <p:nvSpPr>
          <p:cNvPr id="170" name="Google Shape;170;p24"/>
          <p:cNvSpPr txBox="1"/>
          <p:nvPr>
            <p:ph type="title"/>
          </p:nvPr>
        </p:nvSpPr>
        <p:spPr>
          <a:xfrm>
            <a:off x="6585599" y="2278750"/>
            <a:ext cx="2214900" cy="23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GB" sz="800">
                <a:solidFill>
                  <a:srgbClr val="000000"/>
                </a:solidFill>
              </a:rPr>
              <a:t>Submission</a:t>
            </a:r>
            <a:endParaRPr sz="800">
              <a:solidFill>
                <a:srgbClr val="000000"/>
              </a:solidFill>
            </a:endParaRPr>
          </a:p>
        </p:txBody>
      </p:sp>
      <p:pic>
        <p:nvPicPr>
          <p:cNvPr descr="shutterstock_429987889_edited.jpg" id="171" name="Google Shape;171;p24"/>
          <p:cNvPicPr preferRelativeResize="0"/>
          <p:nvPr/>
        </p:nvPicPr>
        <p:blipFill rotWithShape="1">
          <a:blip r:embed="rId3">
            <a:alphaModFix/>
          </a:blip>
          <a:srcRect b="6621" l="0" r="0" t="91660"/>
          <a:stretch/>
        </p:blipFill>
        <p:spPr>
          <a:xfrm>
            <a:off x="885125" y="3339575"/>
            <a:ext cx="8265375" cy="132431"/>
          </a:xfrm>
          <a:prstGeom prst="rect">
            <a:avLst/>
          </a:prstGeom>
          <a:noFill/>
          <a:ln>
            <a:noFill/>
          </a:ln>
        </p:spPr>
      </p:pic>
      <p:grpSp>
        <p:nvGrpSpPr>
          <p:cNvPr id="172" name="Google Shape;172;p24"/>
          <p:cNvGrpSpPr/>
          <p:nvPr/>
        </p:nvGrpSpPr>
        <p:grpSpPr>
          <a:xfrm>
            <a:off x="845575" y="3060165"/>
            <a:ext cx="92400" cy="411825"/>
            <a:chOff x="845575" y="2563700"/>
            <a:chExt cx="92400" cy="411825"/>
          </a:xfrm>
        </p:grpSpPr>
        <p:cxnSp>
          <p:nvCxnSpPr>
            <p:cNvPr id="173" name="Google Shape;173;p24"/>
            <p:cNvCxnSpPr/>
            <p:nvPr/>
          </p:nvCxnSpPr>
          <p:spPr>
            <a:xfrm>
              <a:off x="891775"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174" name="Google Shape;174;p2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24"/>
          <p:cNvGrpSpPr/>
          <p:nvPr/>
        </p:nvGrpSpPr>
        <p:grpSpPr>
          <a:xfrm rot="10800000">
            <a:off x="2296375" y="3339567"/>
            <a:ext cx="92400" cy="411825"/>
            <a:chOff x="2070100" y="2563700"/>
            <a:chExt cx="92400" cy="411825"/>
          </a:xfrm>
        </p:grpSpPr>
        <p:cxnSp>
          <p:nvCxnSpPr>
            <p:cNvPr id="176" name="Google Shape;176;p24"/>
            <p:cNvCxnSpPr/>
            <p:nvPr/>
          </p:nvCxnSpPr>
          <p:spPr>
            <a:xfrm>
              <a:off x="2116300"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177" name="Google Shape;177;p2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24"/>
          <p:cNvGrpSpPr/>
          <p:nvPr/>
        </p:nvGrpSpPr>
        <p:grpSpPr>
          <a:xfrm>
            <a:off x="3747175" y="3060165"/>
            <a:ext cx="92400" cy="411825"/>
            <a:chOff x="845575" y="2563700"/>
            <a:chExt cx="92400" cy="411825"/>
          </a:xfrm>
        </p:grpSpPr>
        <p:cxnSp>
          <p:nvCxnSpPr>
            <p:cNvPr id="179" name="Google Shape;179;p24"/>
            <p:cNvCxnSpPr/>
            <p:nvPr/>
          </p:nvCxnSpPr>
          <p:spPr>
            <a:xfrm>
              <a:off x="891775"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180" name="Google Shape;180;p2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24"/>
          <p:cNvGrpSpPr/>
          <p:nvPr/>
        </p:nvGrpSpPr>
        <p:grpSpPr>
          <a:xfrm rot="10800000">
            <a:off x="5197975" y="3339567"/>
            <a:ext cx="92400" cy="411825"/>
            <a:chOff x="2070100" y="2563700"/>
            <a:chExt cx="92400" cy="411825"/>
          </a:xfrm>
        </p:grpSpPr>
        <p:cxnSp>
          <p:nvCxnSpPr>
            <p:cNvPr id="182" name="Google Shape;182;p24"/>
            <p:cNvCxnSpPr/>
            <p:nvPr/>
          </p:nvCxnSpPr>
          <p:spPr>
            <a:xfrm>
              <a:off x="2116300"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183" name="Google Shape;183;p2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24"/>
          <p:cNvGrpSpPr/>
          <p:nvPr/>
        </p:nvGrpSpPr>
        <p:grpSpPr>
          <a:xfrm>
            <a:off x="6648775" y="3060165"/>
            <a:ext cx="92400" cy="411825"/>
            <a:chOff x="845575" y="2563700"/>
            <a:chExt cx="92400" cy="411825"/>
          </a:xfrm>
        </p:grpSpPr>
        <p:cxnSp>
          <p:nvCxnSpPr>
            <p:cNvPr id="185" name="Google Shape;185;p24"/>
            <p:cNvCxnSpPr/>
            <p:nvPr/>
          </p:nvCxnSpPr>
          <p:spPr>
            <a:xfrm>
              <a:off x="891775"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186" name="Google Shape;186;p2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728344" y="1318650"/>
            <a:ext cx="2207700" cy="55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Team</a:t>
            </a:r>
            <a:endParaRPr b="0">
              <a:highlight>
                <a:schemeClr val="lt1"/>
              </a:highlight>
            </a:endParaRPr>
          </a:p>
        </p:txBody>
      </p:sp>
      <p:sp>
        <p:nvSpPr>
          <p:cNvPr id="192" name="Google Shape;192;p25"/>
          <p:cNvSpPr txBox="1"/>
          <p:nvPr>
            <p:ph idx="1" type="body"/>
          </p:nvPr>
        </p:nvSpPr>
        <p:spPr>
          <a:xfrm>
            <a:off x="721250" y="1965150"/>
            <a:ext cx="4311900" cy="220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chemeClr val="dk2"/>
                </a:solidFill>
                <a:highlight>
                  <a:schemeClr val="lt1"/>
                </a:highlight>
              </a:rPr>
              <a:t>This iPlate Consultancy Project is managed and advised my Prof. Swarnalatha P and currently we are a team of 3 with ML model developers like Sujay and IoT Engineers like Hemanth and Melvin with GenAI Developers.</a:t>
            </a:r>
            <a:endParaRPr sz="1400">
              <a:solidFill>
                <a:schemeClr val="dk2"/>
              </a:solidFill>
              <a:highlight>
                <a:schemeClr val="lt1"/>
              </a:highlight>
            </a:endParaRPr>
          </a:p>
        </p:txBody>
      </p:sp>
      <p:sp>
        <p:nvSpPr>
          <p:cNvPr id="193" name="Google Shape;193;p25"/>
          <p:cNvSpPr txBox="1"/>
          <p:nvPr/>
        </p:nvSpPr>
        <p:spPr>
          <a:xfrm>
            <a:off x="5033150" y="3982400"/>
            <a:ext cx="31143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chemeClr val="dk2"/>
                </a:solidFill>
                <a:highlight>
                  <a:schemeClr val="lt1"/>
                </a:highlight>
                <a:latin typeface="Lato"/>
                <a:ea typeface="Lato"/>
                <a:cs typeface="Lato"/>
                <a:sym typeface="Lato"/>
              </a:rPr>
              <a:t>Hemanth Karnati, 20BCT0280 </a:t>
            </a:r>
            <a:endParaRPr>
              <a:solidFill>
                <a:schemeClr val="dk2"/>
              </a:solidFill>
              <a:highlight>
                <a:schemeClr val="lt1"/>
              </a:highlight>
            </a:endParaRPr>
          </a:p>
        </p:txBody>
      </p:sp>
      <p:sp>
        <p:nvSpPr>
          <p:cNvPr id="194" name="Google Shape;194;p25"/>
          <p:cNvSpPr txBox="1"/>
          <p:nvPr/>
        </p:nvSpPr>
        <p:spPr>
          <a:xfrm>
            <a:off x="5033148" y="3538450"/>
            <a:ext cx="29313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chemeClr val="dk2"/>
                </a:solidFill>
                <a:highlight>
                  <a:schemeClr val="lt1"/>
                </a:highlight>
                <a:latin typeface="Lato"/>
                <a:ea typeface="Lato"/>
                <a:cs typeface="Lato"/>
                <a:sym typeface="Lato"/>
              </a:rPr>
              <a:t>SujayKumar Reddy M, 20BDS0294</a:t>
            </a:r>
            <a:endParaRPr>
              <a:solidFill>
                <a:schemeClr val="dk2"/>
              </a:solidFill>
              <a:highlight>
                <a:schemeClr val="lt1"/>
              </a:highlight>
            </a:endParaRPr>
          </a:p>
        </p:txBody>
      </p:sp>
      <p:sp>
        <p:nvSpPr>
          <p:cNvPr id="195" name="Google Shape;195;p25"/>
          <p:cNvSpPr txBox="1"/>
          <p:nvPr/>
        </p:nvSpPr>
        <p:spPr>
          <a:xfrm>
            <a:off x="7252904" y="3781738"/>
            <a:ext cx="15210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Sales Director</a:t>
            </a:r>
            <a:endParaRPr b="1" sz="600">
              <a:solidFill>
                <a:srgbClr val="FFFFFF"/>
              </a:solidFill>
            </a:endParaRPr>
          </a:p>
        </p:txBody>
      </p:sp>
      <p:sp>
        <p:nvSpPr>
          <p:cNvPr id="196" name="Google Shape;196;p25"/>
          <p:cNvSpPr txBox="1"/>
          <p:nvPr/>
        </p:nvSpPr>
        <p:spPr>
          <a:xfrm>
            <a:off x="5033146" y="4426325"/>
            <a:ext cx="32301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chemeClr val="dk2"/>
                </a:solidFill>
                <a:highlight>
                  <a:schemeClr val="lt1"/>
                </a:highlight>
                <a:latin typeface="Lato"/>
                <a:ea typeface="Lato"/>
                <a:cs typeface="Lato"/>
                <a:sym typeface="Lato"/>
              </a:rPr>
              <a:t>Melvin Paulsam P, 20BCE0585</a:t>
            </a:r>
            <a:endParaRPr>
              <a:solidFill>
                <a:schemeClr val="dk2"/>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730000" y="1318650"/>
            <a:ext cx="61617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202" name="Google Shape;202;p26"/>
          <p:cNvSpPr txBox="1"/>
          <p:nvPr>
            <p:ph idx="1" type="body"/>
          </p:nvPr>
        </p:nvSpPr>
        <p:spPr>
          <a:xfrm>
            <a:off x="730000" y="1942350"/>
            <a:ext cx="8010600" cy="273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P. Pouladzadeh, S. Shirmohammadi and R. Al-Maghrabi, "Measuring Calorie and Nutrition From Food Image," in IEEE Transactions on Instrumentation and Measurement, vol. 63, no. 8, pp. 1947-1956, Aug. 2014, doi: 10.1109/TIM.2014.2303533.</a:t>
            </a:r>
            <a:endParaRPr/>
          </a:p>
          <a:p>
            <a:pPr indent="-311150" lvl="0" marL="457200" rtl="0" algn="l">
              <a:spcBef>
                <a:spcPts val="0"/>
              </a:spcBef>
              <a:spcAft>
                <a:spcPts val="0"/>
              </a:spcAft>
              <a:buSzPts val="1300"/>
              <a:buChar char="●"/>
            </a:pPr>
            <a:r>
              <a:rPr lang="en-GB"/>
              <a:t>Agarwal, Ritu, et al. "Hybrid Deep Learning Algorithm-Based Food Recognition and Calorie Estimation." Journal of Food Processing and Preservation 2023 (2023).</a:t>
            </a:r>
            <a:endParaRPr/>
          </a:p>
          <a:p>
            <a:pPr indent="-311150" lvl="0" marL="457200" rtl="0" algn="l">
              <a:spcBef>
                <a:spcPts val="0"/>
              </a:spcBef>
              <a:spcAft>
                <a:spcPts val="0"/>
              </a:spcAft>
              <a:buSzPts val="1300"/>
              <a:buChar char="●"/>
            </a:pPr>
            <a:r>
              <a:rPr lang="en-GB"/>
              <a:t>Allegra D, Battiato S, Ortis A, Urso S, Polosa R. A review on food recognition technology for health applications. Health Psychol Res. 2020 Dec 30;8(3):9297. doi: 10.4081/hpr.2020.9297. PMID: 33553793; PMCID: PMC7859960.</a:t>
            </a:r>
            <a:endParaRPr/>
          </a:p>
          <a:p>
            <a:pPr indent="-311150" lvl="0" marL="457200" rtl="0" algn="l">
              <a:spcBef>
                <a:spcPts val="0"/>
              </a:spcBef>
              <a:spcAft>
                <a:spcPts val="0"/>
              </a:spcAft>
              <a:buSzPts val="1300"/>
              <a:buChar char="●"/>
            </a:pPr>
            <a:r>
              <a:rPr lang="en-GB"/>
              <a:t>Nadeem, M.; Shen, H.; Choy, L.; Barakat, J.M.H. Smart Diet Diary: Real-Time Mobile Application for Food Recognition. Appl. Syst. Innov. 2023, 6, 53. https://doi.org/10.3390/asi6020053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800">
                <a:solidFill>
                  <a:srgbClr val="000000"/>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and Objectives</a:t>
            </a:r>
            <a:endParaRPr/>
          </a:p>
        </p:txBody>
      </p:sp>
      <p:sp>
        <p:nvSpPr>
          <p:cNvPr id="94" name="Google Shape;94;p14"/>
          <p:cNvSpPr txBox="1"/>
          <p:nvPr>
            <p:ph idx="1" type="body"/>
          </p:nvPr>
        </p:nvSpPr>
        <p:spPr>
          <a:xfrm>
            <a:off x="729450" y="2086425"/>
            <a:ext cx="8216700" cy="2069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GB" sz="1600"/>
              <a:t>Assisting individuals to make </a:t>
            </a:r>
            <a:r>
              <a:rPr b="1" lang="en-GB" sz="1600"/>
              <a:t>`informed </a:t>
            </a:r>
            <a:r>
              <a:rPr b="1" lang="en-GB" sz="1600"/>
              <a:t>decision</a:t>
            </a:r>
            <a:r>
              <a:rPr b="1" lang="en-GB" sz="1600"/>
              <a:t> making`</a:t>
            </a:r>
            <a:r>
              <a:rPr b="1" lang="en-GB" sz="1600"/>
              <a:t> </a:t>
            </a:r>
            <a:endParaRPr b="1" sz="1600"/>
          </a:p>
          <a:p>
            <a:pPr indent="-330200" lvl="0" marL="457200" rtl="0" algn="l">
              <a:lnSpc>
                <a:spcPct val="95000"/>
              </a:lnSpc>
              <a:spcBef>
                <a:spcPts val="1200"/>
              </a:spcBef>
              <a:spcAft>
                <a:spcPts val="0"/>
              </a:spcAft>
              <a:buSzPts val="1600"/>
              <a:buChar char="●"/>
            </a:pPr>
            <a:r>
              <a:rPr lang="en-GB" sz="1600"/>
              <a:t>Track the Human Body according to the Food Intake.</a:t>
            </a:r>
            <a:endParaRPr sz="1600"/>
          </a:p>
          <a:p>
            <a:pPr indent="-330200" lvl="0" marL="457200" rtl="0" algn="l">
              <a:lnSpc>
                <a:spcPct val="95000"/>
              </a:lnSpc>
              <a:spcBef>
                <a:spcPts val="0"/>
              </a:spcBef>
              <a:spcAft>
                <a:spcPts val="0"/>
              </a:spcAft>
              <a:buSzPts val="1600"/>
              <a:buChar char="●"/>
            </a:pPr>
            <a:r>
              <a:rPr lang="en-GB" sz="1600"/>
              <a:t>Tracking the Human Body according to the Activities.</a:t>
            </a:r>
            <a:endParaRPr sz="1600"/>
          </a:p>
          <a:p>
            <a:pPr indent="-330200" lvl="0" marL="457200" rtl="0" algn="l">
              <a:lnSpc>
                <a:spcPct val="95000"/>
              </a:lnSpc>
              <a:spcBef>
                <a:spcPts val="0"/>
              </a:spcBef>
              <a:spcAft>
                <a:spcPts val="0"/>
              </a:spcAft>
              <a:buSzPts val="1600"/>
              <a:buChar char="●"/>
            </a:pPr>
            <a:r>
              <a:rPr lang="en-GB" sz="1600"/>
              <a:t>Calculating the Calorie, Nutrients, Proteins and Carbohydrates based on Food Plate Image.</a:t>
            </a:r>
            <a:endParaRPr sz="1600"/>
          </a:p>
          <a:p>
            <a:pPr indent="-330200" lvl="0" marL="457200" rtl="0" algn="l">
              <a:lnSpc>
                <a:spcPct val="95000"/>
              </a:lnSpc>
              <a:spcBef>
                <a:spcPts val="0"/>
              </a:spcBef>
              <a:spcAft>
                <a:spcPts val="0"/>
              </a:spcAft>
              <a:buSzPts val="1600"/>
              <a:buChar char="●"/>
            </a:pPr>
            <a:r>
              <a:rPr lang="en-GB" sz="1600"/>
              <a:t>Extension</a:t>
            </a:r>
            <a:r>
              <a:rPr lang="en-GB" sz="1600"/>
              <a:t> of Plate to the Activities tracker using smart watch.</a:t>
            </a:r>
            <a:endParaRPr sz="1600"/>
          </a:p>
          <a:p>
            <a:pPr indent="0" lvl="0" marL="0" rtl="0" algn="l">
              <a:lnSpc>
                <a:spcPct val="95000"/>
              </a:lnSpc>
              <a:spcBef>
                <a:spcPts val="1200"/>
              </a:spcBef>
              <a:spcAft>
                <a:spcPts val="1200"/>
              </a:spcAft>
              <a:buSzPts val="852"/>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Milestones to achieve</a:t>
            </a:r>
            <a:endParaRPr/>
          </a:p>
        </p:txBody>
      </p:sp>
      <p:sp>
        <p:nvSpPr>
          <p:cNvPr id="100" name="Google Shape;100;p15"/>
          <p:cNvSpPr/>
          <p:nvPr/>
        </p:nvSpPr>
        <p:spPr>
          <a:xfrm>
            <a:off x="1400790" y="21816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1</a:t>
            </a:r>
            <a:endParaRPr b="1" sz="800">
              <a:solidFill>
                <a:srgbClr val="FFFFFF"/>
              </a:solidFill>
            </a:endParaRPr>
          </a:p>
        </p:txBody>
      </p:sp>
      <p:sp>
        <p:nvSpPr>
          <p:cNvPr id="101" name="Google Shape;101;p15"/>
          <p:cNvSpPr txBox="1"/>
          <p:nvPr>
            <p:ph idx="1" type="body"/>
          </p:nvPr>
        </p:nvSpPr>
        <p:spPr>
          <a:xfrm>
            <a:off x="1847691" y="2073775"/>
            <a:ext cx="2832900" cy="10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100"/>
              <a:t>Detect the Items and identify the </a:t>
            </a:r>
            <a:r>
              <a:rPr lang="en-GB" sz="1100"/>
              <a:t>ingredients</a:t>
            </a:r>
            <a:r>
              <a:rPr lang="en-GB" sz="1100"/>
              <a:t> present in the plate and map to calories, proteins and carbohydrates) as probabilities.</a:t>
            </a:r>
            <a:endParaRPr sz="1100"/>
          </a:p>
        </p:txBody>
      </p:sp>
      <p:sp>
        <p:nvSpPr>
          <p:cNvPr id="102" name="Google Shape;102;p15"/>
          <p:cNvSpPr/>
          <p:nvPr/>
        </p:nvSpPr>
        <p:spPr>
          <a:xfrm>
            <a:off x="1400790" y="34040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2</a:t>
            </a:r>
            <a:endParaRPr b="1" sz="800">
              <a:solidFill>
                <a:srgbClr val="FFFFFF"/>
              </a:solidFill>
            </a:endParaRPr>
          </a:p>
        </p:txBody>
      </p:sp>
      <p:sp>
        <p:nvSpPr>
          <p:cNvPr id="103" name="Google Shape;103;p15"/>
          <p:cNvSpPr txBox="1"/>
          <p:nvPr>
            <p:ph idx="1" type="body"/>
          </p:nvPr>
        </p:nvSpPr>
        <p:spPr>
          <a:xfrm>
            <a:off x="1847691" y="3307900"/>
            <a:ext cx="2832900" cy="10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100"/>
              <a:t>Detect the weight of the plate (A Challenging task) we tend to use Computer Vision to calculate the volume of the plate/bowl in an image</a:t>
            </a:r>
            <a:endParaRPr sz="1100"/>
          </a:p>
        </p:txBody>
      </p:sp>
      <p:sp>
        <p:nvSpPr>
          <p:cNvPr id="104" name="Google Shape;104;p15"/>
          <p:cNvSpPr/>
          <p:nvPr/>
        </p:nvSpPr>
        <p:spPr>
          <a:xfrm>
            <a:off x="5090809" y="21816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3</a:t>
            </a:r>
            <a:endParaRPr b="1" sz="800">
              <a:solidFill>
                <a:srgbClr val="FFFFFF"/>
              </a:solidFill>
            </a:endParaRPr>
          </a:p>
        </p:txBody>
      </p:sp>
      <p:sp>
        <p:nvSpPr>
          <p:cNvPr id="105" name="Google Shape;105;p15"/>
          <p:cNvSpPr txBox="1"/>
          <p:nvPr>
            <p:ph idx="1" type="body"/>
          </p:nvPr>
        </p:nvSpPr>
        <p:spPr>
          <a:xfrm>
            <a:off x="5536112" y="2073775"/>
            <a:ext cx="2832900" cy="10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100"/>
              <a:t>Considering the probabilities, combine it all into json </a:t>
            </a:r>
            <a:r>
              <a:rPr lang="en-GB" sz="1100"/>
              <a:t>version</a:t>
            </a:r>
            <a:r>
              <a:rPr lang="en-GB" sz="1100"/>
              <a:t> and get the text version from LLMs (using GenAI) reducing with less </a:t>
            </a:r>
            <a:r>
              <a:rPr lang="en-GB" sz="1100"/>
              <a:t>hallucinations.</a:t>
            </a:r>
            <a:r>
              <a:rPr lang="en-GB" sz="1100"/>
              <a:t> </a:t>
            </a:r>
            <a:endParaRPr sz="1100"/>
          </a:p>
        </p:txBody>
      </p:sp>
      <p:sp>
        <p:nvSpPr>
          <p:cNvPr id="106" name="Google Shape;106;p15"/>
          <p:cNvSpPr/>
          <p:nvPr/>
        </p:nvSpPr>
        <p:spPr>
          <a:xfrm>
            <a:off x="5090809" y="34040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4</a:t>
            </a:r>
            <a:endParaRPr b="1" sz="800">
              <a:solidFill>
                <a:srgbClr val="FFFFFF"/>
              </a:solidFill>
            </a:endParaRPr>
          </a:p>
        </p:txBody>
      </p:sp>
      <p:sp>
        <p:nvSpPr>
          <p:cNvPr id="107" name="Google Shape;107;p15"/>
          <p:cNvSpPr txBox="1"/>
          <p:nvPr>
            <p:ph idx="1" type="body"/>
          </p:nvPr>
        </p:nvSpPr>
        <p:spPr>
          <a:xfrm>
            <a:off x="5536112" y="3307900"/>
            <a:ext cx="2832900" cy="10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100"/>
              <a:t>Tracking the human body activities through changes and recommending the calorie content for the individual</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idx="4294967295" type="title"/>
          </p:nvPr>
        </p:nvSpPr>
        <p:spPr>
          <a:xfrm>
            <a:off x="79925" y="42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Survey (Most cited Papers)</a:t>
            </a:r>
            <a:endParaRPr/>
          </a:p>
        </p:txBody>
      </p:sp>
      <p:graphicFrame>
        <p:nvGraphicFramePr>
          <p:cNvPr id="113" name="Google Shape;113;p16"/>
          <p:cNvGraphicFramePr/>
          <p:nvPr/>
        </p:nvGraphicFramePr>
        <p:xfrm>
          <a:off x="79913" y="1067500"/>
          <a:ext cx="3000000" cy="3000000"/>
        </p:xfrm>
        <a:graphic>
          <a:graphicData uri="http://schemas.openxmlformats.org/drawingml/2006/table">
            <a:tbl>
              <a:tblPr>
                <a:noFill/>
                <a:tableStyleId>{DC3A86F5-98DA-4931-B97F-C8E4A8ADCFAD}</a:tableStyleId>
              </a:tblPr>
              <a:tblGrid>
                <a:gridCol w="1131000"/>
                <a:gridCol w="3141450"/>
                <a:gridCol w="1381800"/>
                <a:gridCol w="3161825"/>
              </a:tblGrid>
              <a:tr h="355000">
                <a:tc>
                  <a:txBody>
                    <a:bodyPr/>
                    <a:lstStyle/>
                    <a:p>
                      <a:pPr indent="0" lvl="0" marL="0" rtl="0" algn="l">
                        <a:spcBef>
                          <a:spcPts val="0"/>
                        </a:spcBef>
                        <a:spcAft>
                          <a:spcPts val="0"/>
                        </a:spcAft>
                        <a:buNone/>
                      </a:pPr>
                      <a:r>
                        <a:rPr b="1" lang="en-GB" sz="1200"/>
                        <a:t>Author</a:t>
                      </a:r>
                      <a:endParaRPr b="1" sz="1200"/>
                    </a:p>
                  </a:txBody>
                  <a:tcPr marT="91425" marB="91425" marR="91425" marL="91425"/>
                </a:tc>
                <a:tc>
                  <a:txBody>
                    <a:bodyPr/>
                    <a:lstStyle/>
                    <a:p>
                      <a:pPr indent="0" lvl="0" marL="0" rtl="0" algn="l">
                        <a:spcBef>
                          <a:spcPts val="0"/>
                        </a:spcBef>
                        <a:spcAft>
                          <a:spcPts val="0"/>
                        </a:spcAft>
                        <a:buNone/>
                      </a:pPr>
                      <a:r>
                        <a:rPr b="1" lang="en-GB" sz="1200"/>
                        <a:t>Approach</a:t>
                      </a:r>
                      <a:endParaRPr b="1" sz="1200"/>
                    </a:p>
                  </a:txBody>
                  <a:tcPr marT="91425" marB="91425" marR="91425" marL="91425"/>
                </a:tc>
                <a:tc>
                  <a:txBody>
                    <a:bodyPr/>
                    <a:lstStyle/>
                    <a:p>
                      <a:pPr indent="0" lvl="0" marL="0" rtl="0" algn="l">
                        <a:spcBef>
                          <a:spcPts val="0"/>
                        </a:spcBef>
                        <a:spcAft>
                          <a:spcPts val="0"/>
                        </a:spcAft>
                        <a:buNone/>
                      </a:pPr>
                      <a:r>
                        <a:rPr b="1" lang="en-GB" sz="1200"/>
                        <a:t>Results</a:t>
                      </a:r>
                      <a:endParaRPr b="1" sz="1200"/>
                    </a:p>
                  </a:txBody>
                  <a:tcPr marT="91425" marB="91425" marR="91425" marL="91425"/>
                </a:tc>
                <a:tc>
                  <a:txBody>
                    <a:bodyPr/>
                    <a:lstStyle/>
                    <a:p>
                      <a:pPr indent="0" lvl="0" marL="0" rtl="0" algn="l">
                        <a:spcBef>
                          <a:spcPts val="0"/>
                        </a:spcBef>
                        <a:spcAft>
                          <a:spcPts val="0"/>
                        </a:spcAft>
                        <a:buNone/>
                      </a:pPr>
                      <a:r>
                        <a:rPr b="1" lang="en-GB" sz="1200"/>
                        <a:t>Findings and Discussion</a:t>
                      </a:r>
                      <a:endParaRPr b="1" sz="1200"/>
                    </a:p>
                  </a:txBody>
                  <a:tcPr marT="91425" marB="91425" marR="91425" marL="91425"/>
                </a:tc>
              </a:tr>
              <a:tr h="756175">
                <a:tc>
                  <a:txBody>
                    <a:bodyPr/>
                    <a:lstStyle/>
                    <a:p>
                      <a:pPr indent="0" lvl="0" marL="0" rtl="0" algn="l">
                        <a:spcBef>
                          <a:spcPts val="0"/>
                        </a:spcBef>
                        <a:spcAft>
                          <a:spcPts val="0"/>
                        </a:spcAft>
                        <a:buNone/>
                      </a:pPr>
                      <a:r>
                        <a:rPr lang="en-GB" sz="1000"/>
                        <a:t>Parisa et al [1]</a:t>
                      </a:r>
                      <a:endParaRPr sz="1000"/>
                    </a:p>
                  </a:txBody>
                  <a:tcPr marT="91425" marB="91425" marR="91425" marL="91425"/>
                </a:tc>
                <a:tc>
                  <a:txBody>
                    <a:bodyPr/>
                    <a:lstStyle/>
                    <a:p>
                      <a:pPr indent="0" lvl="0" marL="0" rtl="0" algn="l">
                        <a:spcBef>
                          <a:spcPts val="0"/>
                        </a:spcBef>
                        <a:spcAft>
                          <a:spcPts val="0"/>
                        </a:spcAft>
                        <a:buNone/>
                      </a:pPr>
                      <a:r>
                        <a:rPr lang="en-GB" sz="1000"/>
                        <a:t>Segmentation based Size Estimation with identification of food in the images </a:t>
                      </a:r>
                      <a:endParaRPr sz="1000"/>
                    </a:p>
                  </a:txBody>
                  <a:tcPr marT="91425" marB="91425" marR="91425" marL="91425"/>
                </a:tc>
                <a:tc>
                  <a:txBody>
                    <a:bodyPr/>
                    <a:lstStyle/>
                    <a:p>
                      <a:pPr indent="0" lvl="0" marL="0" rtl="0" algn="l">
                        <a:spcBef>
                          <a:spcPts val="0"/>
                        </a:spcBef>
                        <a:spcAft>
                          <a:spcPts val="0"/>
                        </a:spcAft>
                        <a:buNone/>
                      </a:pPr>
                      <a:r>
                        <a:rPr lang="en-GB" sz="1000"/>
                        <a:t>15 food items recognition with 90% accuracy.</a:t>
                      </a:r>
                      <a:endParaRPr sz="1000"/>
                    </a:p>
                  </a:txBody>
                  <a:tcPr marT="91425" marB="91425" marR="91425" marL="91425"/>
                </a:tc>
                <a:tc>
                  <a:txBody>
                    <a:bodyPr/>
                    <a:lstStyle/>
                    <a:p>
                      <a:pPr indent="0" lvl="0" marL="0" rtl="0" algn="l">
                        <a:spcBef>
                          <a:spcPts val="0"/>
                        </a:spcBef>
                        <a:spcAft>
                          <a:spcPts val="0"/>
                        </a:spcAft>
                        <a:buNone/>
                      </a:pPr>
                      <a:r>
                        <a:rPr lang="en-GB" sz="1000"/>
                        <a:t>Classical Programming Approach for nutrition info from the ingredients and suitable only for regular shaped foods.</a:t>
                      </a:r>
                      <a:endParaRPr sz="1000"/>
                    </a:p>
                    <a:p>
                      <a:pPr indent="0" lvl="0" marL="0" rtl="0" algn="l">
                        <a:spcBef>
                          <a:spcPts val="0"/>
                        </a:spcBef>
                        <a:spcAft>
                          <a:spcPts val="0"/>
                        </a:spcAft>
                        <a:buNone/>
                      </a:pPr>
                      <a:r>
                        <a:t/>
                      </a:r>
                      <a:endParaRPr sz="1000"/>
                    </a:p>
                  </a:txBody>
                  <a:tcPr marT="91425" marB="91425" marR="91425" marL="91425"/>
                </a:tc>
              </a:tr>
              <a:tr h="838200">
                <a:tc>
                  <a:txBody>
                    <a:bodyPr/>
                    <a:lstStyle/>
                    <a:p>
                      <a:pPr indent="0" lvl="0" marL="0" rtl="0" algn="l">
                        <a:spcBef>
                          <a:spcPts val="0"/>
                        </a:spcBef>
                        <a:spcAft>
                          <a:spcPts val="0"/>
                        </a:spcAft>
                        <a:buNone/>
                      </a:pPr>
                      <a:r>
                        <a:rPr lang="en-GB" sz="1000"/>
                        <a:t>Natta et al [2]</a:t>
                      </a:r>
                      <a:endParaRPr sz="1000"/>
                    </a:p>
                  </a:txBody>
                  <a:tcPr marT="91425" marB="91425" marR="91425" marL="91425"/>
                </a:tc>
                <a:tc>
                  <a:txBody>
                    <a:bodyPr/>
                    <a:lstStyle/>
                    <a:p>
                      <a:pPr indent="0" lvl="0" marL="0" rtl="0" algn="l">
                        <a:spcBef>
                          <a:spcPts val="0"/>
                        </a:spcBef>
                        <a:spcAft>
                          <a:spcPts val="0"/>
                        </a:spcAft>
                        <a:buNone/>
                      </a:pPr>
                      <a:r>
                        <a:rPr lang="en-GB" sz="1000"/>
                        <a:t>Mask RCNN based Segmentation which includes features for the YoloV5 based food detection and volume estimation through Bounding boxes</a:t>
                      </a:r>
                      <a:endParaRPr sz="1000"/>
                    </a:p>
                  </a:txBody>
                  <a:tcPr marT="91425" marB="91425" marR="91425" marL="91425"/>
                </a:tc>
                <a:tc>
                  <a:txBody>
                    <a:bodyPr/>
                    <a:lstStyle/>
                    <a:p>
                      <a:pPr indent="0" lvl="0" marL="0" rtl="0" algn="l">
                        <a:spcBef>
                          <a:spcPts val="0"/>
                        </a:spcBef>
                        <a:spcAft>
                          <a:spcPts val="0"/>
                        </a:spcAft>
                        <a:buNone/>
                      </a:pPr>
                      <a:r>
                        <a:rPr lang="en-GB" sz="1000"/>
                        <a:t>9 Indian Food Items with 99% accuracy for food items identification.</a:t>
                      </a:r>
                      <a:endParaRPr sz="1000"/>
                    </a:p>
                  </a:txBody>
                  <a:tcPr marT="91425" marB="91425" marR="91425" marL="91425"/>
                </a:tc>
                <a:tc>
                  <a:txBody>
                    <a:bodyPr/>
                    <a:lstStyle/>
                    <a:p>
                      <a:pPr indent="0" lvl="0" marL="0" rtl="0" algn="l">
                        <a:spcBef>
                          <a:spcPts val="0"/>
                        </a:spcBef>
                        <a:spcAft>
                          <a:spcPts val="0"/>
                        </a:spcAft>
                        <a:buNone/>
                      </a:pPr>
                      <a:r>
                        <a:rPr lang="en-GB" sz="1000"/>
                        <a:t>Although food items can be detected by YoLo-V5 algorithm very effectively but the issue of weight remains the same.</a:t>
                      </a:r>
                      <a:endParaRPr sz="1000"/>
                    </a:p>
                  </a:txBody>
                  <a:tcPr marT="91425" marB="91425" marR="91425" marL="91425"/>
                </a:tc>
              </a:tr>
              <a:tr h="756175">
                <a:tc>
                  <a:txBody>
                    <a:bodyPr/>
                    <a:lstStyle/>
                    <a:p>
                      <a:pPr indent="0" lvl="0" marL="0" rtl="0" algn="l">
                        <a:spcBef>
                          <a:spcPts val="0"/>
                        </a:spcBef>
                        <a:spcAft>
                          <a:spcPts val="0"/>
                        </a:spcAft>
                        <a:buNone/>
                      </a:pPr>
                      <a:r>
                        <a:rPr lang="en-GB" sz="1000"/>
                        <a:t>Allegra et al [3]</a:t>
                      </a:r>
                      <a:endParaRPr sz="1000"/>
                    </a:p>
                  </a:txBody>
                  <a:tcPr marT="91425" marB="91425" marR="91425" marL="91425"/>
                </a:tc>
                <a:tc>
                  <a:txBody>
                    <a:bodyPr/>
                    <a:lstStyle/>
                    <a:p>
                      <a:pPr indent="0" lvl="0" marL="0" rtl="0" algn="l">
                        <a:spcBef>
                          <a:spcPts val="0"/>
                        </a:spcBef>
                        <a:spcAft>
                          <a:spcPts val="0"/>
                        </a:spcAft>
                        <a:buNone/>
                      </a:pPr>
                      <a:r>
                        <a:rPr lang="en-GB" sz="1000"/>
                        <a:t>An review of 434 papers have been made by the author which includes food intake monitoring and CV tasks.</a:t>
                      </a:r>
                      <a:endParaRPr sz="1000"/>
                    </a:p>
                  </a:txBody>
                  <a:tcPr marT="91425" marB="91425" marR="91425" marL="91425"/>
                </a:tc>
                <a:tc>
                  <a:txBody>
                    <a:bodyPr/>
                    <a:lstStyle/>
                    <a:p>
                      <a:pPr indent="0" lvl="0" marL="0" rtl="0" algn="l">
                        <a:spcBef>
                          <a:spcPts val="0"/>
                        </a:spcBef>
                        <a:spcAft>
                          <a:spcPts val="0"/>
                        </a:spcAft>
                        <a:buNone/>
                      </a:pPr>
                      <a:r>
                        <a:rPr lang="en-GB" sz="1000"/>
                        <a:t>Dataset with 1000 classes </a:t>
                      </a:r>
                      <a:r>
                        <a:rPr lang="en-GB" sz="1000"/>
                        <a:t>were</a:t>
                      </a:r>
                      <a:r>
                        <a:rPr lang="en-GB" sz="1000"/>
                        <a:t> found with a vast data.</a:t>
                      </a:r>
                      <a:endParaRPr sz="1000"/>
                    </a:p>
                  </a:txBody>
                  <a:tcPr marT="91425" marB="91425" marR="91425" marL="91425"/>
                </a:tc>
                <a:tc>
                  <a:txBody>
                    <a:bodyPr/>
                    <a:lstStyle/>
                    <a:p>
                      <a:pPr indent="0" lvl="0" marL="0" rtl="0" algn="l">
                        <a:spcBef>
                          <a:spcPts val="0"/>
                        </a:spcBef>
                        <a:spcAft>
                          <a:spcPts val="0"/>
                        </a:spcAft>
                        <a:buNone/>
                      </a:pPr>
                      <a:r>
                        <a:rPr lang="en-GB" sz="1000"/>
                        <a:t>It is found that some papers use heatmap for area and volume estimation and many use wearable sensors for detection (Bluetooth earphone with camera)</a:t>
                      </a:r>
                      <a:endParaRPr sz="1000"/>
                    </a:p>
                  </a:txBody>
                  <a:tcPr marT="91425" marB="91425" marR="91425" marL="91425"/>
                </a:tc>
              </a:tr>
              <a:tr h="702975">
                <a:tc>
                  <a:txBody>
                    <a:bodyPr/>
                    <a:lstStyle/>
                    <a:p>
                      <a:pPr indent="0" lvl="0" marL="0" rtl="0" algn="l">
                        <a:spcBef>
                          <a:spcPts val="0"/>
                        </a:spcBef>
                        <a:spcAft>
                          <a:spcPts val="0"/>
                        </a:spcAft>
                        <a:buNone/>
                      </a:pPr>
                      <a:r>
                        <a:rPr lang="en-GB" sz="1000"/>
                        <a:t>Nadeem et al [4]</a:t>
                      </a:r>
                      <a:endParaRPr sz="1000"/>
                    </a:p>
                  </a:txBody>
                  <a:tcPr marT="91425" marB="91425" marR="91425" marL="91425"/>
                </a:tc>
                <a:tc>
                  <a:txBody>
                    <a:bodyPr/>
                    <a:lstStyle/>
                    <a:p>
                      <a:pPr indent="0" lvl="0" marL="0" rtl="0" algn="l">
                        <a:spcBef>
                          <a:spcPts val="0"/>
                        </a:spcBef>
                        <a:spcAft>
                          <a:spcPts val="0"/>
                        </a:spcAft>
                        <a:buNone/>
                      </a:pPr>
                      <a:r>
                        <a:rPr lang="en-GB" sz="1000"/>
                        <a:t>Faster RNN approach is used for detecting the food items without segmentation and proposed an `Grab Cut` Algorithm for Volume Estimation</a:t>
                      </a:r>
                      <a:endParaRPr sz="1000"/>
                    </a:p>
                  </a:txBody>
                  <a:tcPr marT="91425" marB="91425" marR="91425" marL="91425"/>
                </a:tc>
                <a:tc>
                  <a:txBody>
                    <a:bodyPr/>
                    <a:lstStyle/>
                    <a:p>
                      <a:pPr indent="0" lvl="0" marL="0" rtl="0" algn="l">
                        <a:spcBef>
                          <a:spcPts val="0"/>
                        </a:spcBef>
                        <a:spcAft>
                          <a:spcPts val="0"/>
                        </a:spcAft>
                        <a:buNone/>
                      </a:pPr>
                      <a:r>
                        <a:rPr lang="en-GB" sz="1000"/>
                        <a:t>80% accuracy with inclusion of fast food datasets.</a:t>
                      </a:r>
                      <a:endParaRPr sz="1000"/>
                    </a:p>
                  </a:txBody>
                  <a:tcPr marT="91425" marB="91425" marR="91425" marL="91425"/>
                </a:tc>
                <a:tc>
                  <a:txBody>
                    <a:bodyPr/>
                    <a:lstStyle/>
                    <a:p>
                      <a:pPr indent="0" lvl="0" marL="0" rtl="0" algn="l">
                        <a:spcBef>
                          <a:spcPts val="0"/>
                        </a:spcBef>
                        <a:spcAft>
                          <a:spcPts val="0"/>
                        </a:spcAft>
                        <a:buNone/>
                      </a:pPr>
                      <a:r>
                        <a:rPr lang="en-GB" sz="1000"/>
                        <a:t>Grab Cut Algorithm Works well but its doubted that it will work of real food such as dishes.</a:t>
                      </a:r>
                      <a:endParaRPr sz="10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a:t>
            </a:r>
            <a:r>
              <a:rPr lang="en-GB"/>
              <a:t> Algorithm (Milestone 1 - iter(1) )</a:t>
            </a:r>
            <a:endParaRPr/>
          </a:p>
        </p:txBody>
      </p:sp>
      <p:pic>
        <p:nvPicPr>
          <p:cNvPr id="119" name="Google Shape;119;p17"/>
          <p:cNvPicPr preferRelativeResize="0"/>
          <p:nvPr/>
        </p:nvPicPr>
        <p:blipFill>
          <a:blip r:embed="rId3">
            <a:alphaModFix/>
          </a:blip>
          <a:stretch>
            <a:fillRect/>
          </a:stretch>
        </p:blipFill>
        <p:spPr>
          <a:xfrm>
            <a:off x="839112" y="2134100"/>
            <a:ext cx="7737925" cy="262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7650" y="1351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Components and Technologies</a:t>
            </a:r>
            <a:endParaRPr/>
          </a:p>
        </p:txBody>
      </p:sp>
      <p:sp>
        <p:nvSpPr>
          <p:cNvPr id="125" name="Google Shape;125;p18"/>
          <p:cNvSpPr txBox="1"/>
          <p:nvPr>
            <p:ph idx="1" type="body"/>
          </p:nvPr>
        </p:nvSpPr>
        <p:spPr>
          <a:xfrm>
            <a:off x="802350" y="1812475"/>
            <a:ext cx="7688700" cy="282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solidFill>
                  <a:schemeClr val="dk2"/>
                </a:solidFill>
              </a:rPr>
              <a:t>Libraries and Frameworks:</a:t>
            </a:r>
            <a:r>
              <a:rPr lang="en-GB">
                <a:solidFill>
                  <a:schemeClr val="dk2"/>
                </a:solidFill>
              </a:rPr>
              <a:t> Utilizes Python with libraries such as streamlit for web app development, transformers and torch for machine learning, and nltk for natural language processing.</a:t>
            </a:r>
            <a:endParaRPr>
              <a:solidFill>
                <a:schemeClr val="dk2"/>
              </a:solidFill>
            </a:endParaRPr>
          </a:p>
          <a:p>
            <a:pPr indent="0" lvl="0" marL="0" rtl="0" algn="l">
              <a:spcBef>
                <a:spcPts val="1200"/>
              </a:spcBef>
              <a:spcAft>
                <a:spcPts val="0"/>
              </a:spcAft>
              <a:buNone/>
            </a:pPr>
            <a:r>
              <a:rPr b="1" lang="en-GB">
                <a:solidFill>
                  <a:schemeClr val="dk2"/>
                </a:solidFill>
              </a:rPr>
              <a:t>AI Models:</a:t>
            </a:r>
            <a:endParaRPr b="1">
              <a:solidFill>
                <a:schemeClr val="dk2"/>
              </a:solidFill>
            </a:endParaRPr>
          </a:p>
          <a:p>
            <a:pPr indent="-311150" lvl="0" marL="457200" rtl="0" algn="l">
              <a:spcBef>
                <a:spcPts val="1200"/>
              </a:spcBef>
              <a:spcAft>
                <a:spcPts val="0"/>
              </a:spcAft>
              <a:buClr>
                <a:schemeClr val="dk2"/>
              </a:buClr>
              <a:buSzPts val="1300"/>
              <a:buChar char="●"/>
            </a:pPr>
            <a:r>
              <a:rPr lang="en-GB">
                <a:solidFill>
                  <a:schemeClr val="dk2"/>
                </a:solidFill>
              </a:rPr>
              <a:t>Image Captioning Model: A pre-trained </a:t>
            </a:r>
            <a:r>
              <a:rPr lang="en-GB">
                <a:solidFill>
                  <a:schemeClr val="dk2"/>
                </a:solidFill>
              </a:rPr>
              <a:t>Vision Encoder Decoder Model</a:t>
            </a:r>
            <a:r>
              <a:rPr lang="en-GB">
                <a:solidFill>
                  <a:schemeClr val="dk2"/>
                </a:solidFill>
              </a:rPr>
              <a:t> is used to extract ingredients from food images.</a:t>
            </a:r>
            <a:endParaRPr>
              <a:solidFill>
                <a:schemeClr val="dk2"/>
              </a:solidFill>
            </a:endParaRPr>
          </a:p>
          <a:p>
            <a:pPr indent="-311150" lvl="0" marL="457200" rtl="0" algn="l">
              <a:spcBef>
                <a:spcPts val="0"/>
              </a:spcBef>
              <a:spcAft>
                <a:spcPts val="0"/>
              </a:spcAft>
              <a:buClr>
                <a:schemeClr val="dk2"/>
              </a:buClr>
              <a:buSzPts val="1300"/>
              <a:buChar char="●"/>
            </a:pPr>
            <a:r>
              <a:rPr lang="en-GB">
                <a:solidFill>
                  <a:schemeClr val="dk2"/>
                </a:solidFill>
              </a:rPr>
              <a:t>Text Generation Model: Models like GPT-2, GPT-Neo, or GPT-4 (via OpenAI API) generate nutritional advice based on the recognized ingredients.</a:t>
            </a:r>
            <a:endParaRPr>
              <a:solidFill>
                <a:schemeClr val="dk2"/>
              </a:solidFill>
            </a:endParaRPr>
          </a:p>
          <a:p>
            <a:pPr indent="0" lvl="0" marL="0" rtl="0" algn="l">
              <a:spcBef>
                <a:spcPts val="1200"/>
              </a:spcBef>
              <a:spcAft>
                <a:spcPts val="0"/>
              </a:spcAft>
              <a:buNone/>
            </a:pPr>
            <a:r>
              <a:rPr b="1" lang="en-GB">
                <a:solidFill>
                  <a:schemeClr val="dk2"/>
                </a:solidFill>
              </a:rPr>
              <a:t>Development Tools:</a:t>
            </a:r>
            <a:r>
              <a:rPr lang="en-GB">
                <a:solidFill>
                  <a:schemeClr val="dk2"/>
                </a:solidFill>
              </a:rPr>
              <a:t> Streamlit framework enables quick and easy web application development for AI projects</a:t>
            </a:r>
            <a:endParaRPr>
              <a:solidFill>
                <a:schemeClr val="dk2"/>
              </a:solidFill>
            </a:endParaRPr>
          </a:p>
          <a:p>
            <a:pPr indent="0" lvl="0" marL="457200" rtl="0" algn="l">
              <a:spcBef>
                <a:spcPts val="1200"/>
              </a:spcBef>
              <a:spcAft>
                <a:spcPts val="1200"/>
              </a:spcAft>
              <a:buNone/>
            </a:pPr>
            <a:r>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604525" y="465100"/>
            <a:ext cx="7688700" cy="5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Implementation / Algorithm</a:t>
            </a:r>
            <a:endParaRPr/>
          </a:p>
        </p:txBody>
      </p:sp>
      <p:sp>
        <p:nvSpPr>
          <p:cNvPr id="131" name="Google Shape;131;p19"/>
          <p:cNvSpPr txBox="1"/>
          <p:nvPr>
            <p:ph idx="1" type="body"/>
          </p:nvPr>
        </p:nvSpPr>
        <p:spPr>
          <a:xfrm>
            <a:off x="150475" y="1272200"/>
            <a:ext cx="8919000" cy="363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GB">
                <a:solidFill>
                  <a:schemeClr val="dk2"/>
                </a:solidFill>
              </a:rPr>
              <a:t>1. Image Preprocessing</a:t>
            </a:r>
            <a:endParaRPr b="1">
              <a:solidFill>
                <a:schemeClr val="dk2"/>
              </a:solidFill>
            </a:endParaRPr>
          </a:p>
          <a:p>
            <a:pPr indent="0" lvl="0" marL="0" rtl="0" algn="l">
              <a:lnSpc>
                <a:spcPct val="95000"/>
              </a:lnSpc>
              <a:spcBef>
                <a:spcPts val="1200"/>
              </a:spcBef>
              <a:spcAft>
                <a:spcPts val="0"/>
              </a:spcAft>
              <a:buSzPts val="605"/>
              <a:buNone/>
            </a:pPr>
            <a:r>
              <a:rPr lang="en-GB">
                <a:solidFill>
                  <a:schemeClr val="dk2"/>
                </a:solidFill>
              </a:rPr>
              <a:t>Input: User uploads a food image through the web interface.</a:t>
            </a:r>
            <a:endParaRPr>
              <a:solidFill>
                <a:schemeClr val="dk2"/>
              </a:solidFill>
            </a:endParaRPr>
          </a:p>
          <a:p>
            <a:pPr indent="0" lvl="0" marL="0" rtl="0" algn="l">
              <a:lnSpc>
                <a:spcPct val="95000"/>
              </a:lnSpc>
              <a:spcBef>
                <a:spcPts val="1200"/>
              </a:spcBef>
              <a:spcAft>
                <a:spcPts val="0"/>
              </a:spcAft>
              <a:buSzPts val="605"/>
              <a:buNone/>
            </a:pPr>
            <a:r>
              <a:rPr lang="en-GB">
                <a:solidFill>
                  <a:schemeClr val="dk2"/>
                </a:solidFill>
              </a:rPr>
              <a:t>Image Conversion: Convert images to RGB format to standardize input for the model.</a:t>
            </a:r>
            <a:endParaRPr>
              <a:solidFill>
                <a:schemeClr val="dk2"/>
              </a:solidFill>
            </a:endParaRPr>
          </a:p>
          <a:p>
            <a:pPr indent="0" lvl="0" marL="0" rtl="0" algn="l">
              <a:lnSpc>
                <a:spcPct val="95000"/>
              </a:lnSpc>
              <a:spcBef>
                <a:spcPts val="1200"/>
              </a:spcBef>
              <a:spcAft>
                <a:spcPts val="0"/>
              </a:spcAft>
              <a:buSzPts val="605"/>
              <a:buNone/>
            </a:pPr>
            <a:r>
              <a:rPr lang="en-GB">
                <a:solidFill>
                  <a:schemeClr val="dk2"/>
                </a:solidFill>
              </a:rPr>
              <a:t>Normalization: Use the Vision Transformer's (ViT) feature extractor to normalize the images, preparing them for efficient processing by the neural network.</a:t>
            </a:r>
            <a:endParaRPr>
              <a:solidFill>
                <a:schemeClr val="dk2"/>
              </a:solidFill>
            </a:endParaRPr>
          </a:p>
          <a:p>
            <a:pPr indent="0" lvl="0" marL="0" rtl="0" algn="l">
              <a:lnSpc>
                <a:spcPct val="95000"/>
              </a:lnSpc>
              <a:spcBef>
                <a:spcPts val="1200"/>
              </a:spcBef>
              <a:spcAft>
                <a:spcPts val="0"/>
              </a:spcAft>
              <a:buSzPts val="605"/>
              <a:buNone/>
            </a:pPr>
            <a:r>
              <a:rPr b="1" lang="en-GB">
                <a:solidFill>
                  <a:schemeClr val="dk2"/>
                </a:solidFill>
              </a:rPr>
              <a:t>2. Ingredient Recognition (Image Captioning)</a:t>
            </a:r>
            <a:endParaRPr b="1">
              <a:solidFill>
                <a:schemeClr val="dk2"/>
              </a:solidFill>
            </a:endParaRPr>
          </a:p>
          <a:p>
            <a:pPr indent="0" lvl="0" marL="0" rtl="0" algn="l">
              <a:lnSpc>
                <a:spcPct val="95000"/>
              </a:lnSpc>
              <a:spcBef>
                <a:spcPts val="1200"/>
              </a:spcBef>
              <a:spcAft>
                <a:spcPts val="0"/>
              </a:spcAft>
              <a:buSzPts val="605"/>
              <a:buNone/>
            </a:pPr>
            <a:r>
              <a:rPr lang="en-GB">
                <a:solidFill>
                  <a:schemeClr val="dk2"/>
                </a:solidFill>
              </a:rPr>
              <a:t>Model: VisionEncoderDecoderModel (combining ViT and GPT-2).</a:t>
            </a:r>
            <a:endParaRPr>
              <a:solidFill>
                <a:schemeClr val="dk2"/>
              </a:solidFill>
            </a:endParaRPr>
          </a:p>
          <a:p>
            <a:pPr indent="0" lvl="0" marL="0" rtl="0" algn="l">
              <a:lnSpc>
                <a:spcPct val="95000"/>
              </a:lnSpc>
              <a:spcBef>
                <a:spcPts val="1200"/>
              </a:spcBef>
              <a:spcAft>
                <a:spcPts val="0"/>
              </a:spcAft>
              <a:buSzPts val="605"/>
              <a:buNone/>
            </a:pPr>
            <a:r>
              <a:rPr lang="en-GB">
                <a:solidFill>
                  <a:schemeClr val="dk2"/>
                </a:solidFill>
              </a:rPr>
              <a:t>Feature Extraction: The Vision Transformer (ViT) encodes the preprocessed image into a high-dimensional feature vector, capturing the visual information.</a:t>
            </a:r>
            <a:endParaRPr>
              <a:solidFill>
                <a:schemeClr val="dk2"/>
              </a:solidFill>
            </a:endParaRPr>
          </a:p>
          <a:p>
            <a:pPr indent="0" lvl="0" marL="0" rtl="0" algn="l">
              <a:lnSpc>
                <a:spcPct val="95000"/>
              </a:lnSpc>
              <a:spcBef>
                <a:spcPts val="1200"/>
              </a:spcBef>
              <a:spcAft>
                <a:spcPts val="0"/>
              </a:spcAft>
              <a:buSzPts val="605"/>
              <a:buNone/>
            </a:pPr>
            <a:r>
              <a:rPr lang="en-GB">
                <a:solidFill>
                  <a:schemeClr val="dk2"/>
                </a:solidFill>
              </a:rPr>
              <a:t>Caption Generation: The GPT-2 model decodes the feature vector to generate text captions, which are processed to extract ingredients.</a:t>
            </a:r>
            <a:endParaRPr>
              <a:solidFill>
                <a:schemeClr val="dk2"/>
              </a:solidFill>
            </a:endParaRPr>
          </a:p>
          <a:p>
            <a:pPr indent="0" lvl="0" marL="0" rtl="0" algn="l">
              <a:lnSpc>
                <a:spcPct val="95000"/>
              </a:lnSpc>
              <a:spcBef>
                <a:spcPts val="1200"/>
              </a:spcBef>
              <a:spcAft>
                <a:spcPts val="1200"/>
              </a:spcAft>
              <a:buSzPts val="605"/>
              <a:buNone/>
            </a:pPr>
            <a:r>
              <a:t/>
            </a:r>
            <a:endParaRPr b="1">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604525" y="465100"/>
            <a:ext cx="7688700" cy="5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Implementation / Algorithm</a:t>
            </a:r>
            <a:endParaRPr/>
          </a:p>
        </p:txBody>
      </p:sp>
      <p:sp>
        <p:nvSpPr>
          <p:cNvPr id="137" name="Google Shape;137;p20"/>
          <p:cNvSpPr txBox="1"/>
          <p:nvPr>
            <p:ph idx="1" type="body"/>
          </p:nvPr>
        </p:nvSpPr>
        <p:spPr>
          <a:xfrm>
            <a:off x="150475" y="1272200"/>
            <a:ext cx="8919000" cy="363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a:solidFill>
                  <a:schemeClr val="dk2"/>
                </a:solidFill>
              </a:rPr>
              <a:t>3. Ingredient Post-processing</a:t>
            </a:r>
            <a:endParaRPr b="1">
              <a:solidFill>
                <a:schemeClr val="dk2"/>
              </a:solidFill>
            </a:endParaRPr>
          </a:p>
          <a:p>
            <a:pPr indent="0" lvl="0" marL="0" rtl="0" algn="l">
              <a:lnSpc>
                <a:spcPct val="95000"/>
              </a:lnSpc>
              <a:spcBef>
                <a:spcPts val="1200"/>
              </a:spcBef>
              <a:spcAft>
                <a:spcPts val="0"/>
              </a:spcAft>
              <a:buNone/>
            </a:pPr>
            <a:r>
              <a:rPr lang="en-GB">
                <a:solidFill>
                  <a:schemeClr val="dk2"/>
                </a:solidFill>
              </a:rPr>
              <a:t>Tokenization and Cleaning: Split the generated captions into individual ingredients, remove numerical values, and filter out non-ingredient text.</a:t>
            </a:r>
            <a:endParaRPr>
              <a:solidFill>
                <a:schemeClr val="dk2"/>
              </a:solidFill>
            </a:endParaRPr>
          </a:p>
          <a:p>
            <a:pPr indent="0" lvl="0" marL="0" rtl="0" algn="l">
              <a:lnSpc>
                <a:spcPct val="95000"/>
              </a:lnSpc>
              <a:spcBef>
                <a:spcPts val="1200"/>
              </a:spcBef>
              <a:spcAft>
                <a:spcPts val="0"/>
              </a:spcAft>
              <a:buNone/>
            </a:pPr>
            <a:r>
              <a:rPr lang="en-GB">
                <a:solidFill>
                  <a:schemeClr val="dk2"/>
                </a:solidFill>
              </a:rPr>
              <a:t>Stopword Removal: Exclude common English stopwords to focus on relevant ingredient names.</a:t>
            </a:r>
            <a:endParaRPr>
              <a:solidFill>
                <a:schemeClr val="dk2"/>
              </a:solidFill>
            </a:endParaRPr>
          </a:p>
          <a:p>
            <a:pPr indent="0" lvl="0" marL="0" rtl="0" algn="l">
              <a:lnSpc>
                <a:spcPct val="95000"/>
              </a:lnSpc>
              <a:spcBef>
                <a:spcPts val="1200"/>
              </a:spcBef>
              <a:spcAft>
                <a:spcPts val="0"/>
              </a:spcAft>
              <a:buNone/>
            </a:pPr>
            <a:r>
              <a:rPr lang="en-GB">
                <a:solidFill>
                  <a:schemeClr val="dk2"/>
                </a:solidFill>
              </a:rPr>
              <a:t>Duplication Removal: Eliminate duplicate ingredients to create a concise list.</a:t>
            </a:r>
            <a:endParaRPr>
              <a:solidFill>
                <a:schemeClr val="dk2"/>
              </a:solidFill>
            </a:endParaRPr>
          </a:p>
          <a:p>
            <a:pPr indent="0" lvl="0" marL="0" rtl="0" algn="l">
              <a:lnSpc>
                <a:spcPct val="95000"/>
              </a:lnSpc>
              <a:spcBef>
                <a:spcPts val="1200"/>
              </a:spcBef>
              <a:spcAft>
                <a:spcPts val="0"/>
              </a:spcAft>
              <a:buNone/>
            </a:pPr>
            <a:r>
              <a:rPr b="1" lang="en-GB">
                <a:solidFill>
                  <a:schemeClr val="dk2"/>
                </a:solidFill>
              </a:rPr>
              <a:t>4. Nutritional Analysis and Suggestions</a:t>
            </a:r>
            <a:endParaRPr b="1">
              <a:solidFill>
                <a:schemeClr val="dk2"/>
              </a:solidFill>
            </a:endParaRPr>
          </a:p>
          <a:p>
            <a:pPr indent="0" lvl="0" marL="0" rtl="0" algn="l">
              <a:lnSpc>
                <a:spcPct val="95000"/>
              </a:lnSpc>
              <a:spcBef>
                <a:spcPts val="1200"/>
              </a:spcBef>
              <a:spcAft>
                <a:spcPts val="0"/>
              </a:spcAft>
              <a:buNone/>
            </a:pPr>
            <a:r>
              <a:rPr lang="en-GB">
                <a:solidFill>
                  <a:schemeClr val="dk2"/>
                </a:solidFill>
              </a:rPr>
              <a:t>Model: GPT-2, GPT-Neo, or GPT-4 (via OpenAI API for the web.py script).</a:t>
            </a:r>
            <a:endParaRPr>
              <a:solidFill>
                <a:schemeClr val="dk2"/>
              </a:solidFill>
            </a:endParaRPr>
          </a:p>
          <a:p>
            <a:pPr indent="0" lvl="0" marL="0" rtl="0" algn="l">
              <a:lnSpc>
                <a:spcPct val="95000"/>
              </a:lnSpc>
              <a:spcBef>
                <a:spcPts val="1200"/>
              </a:spcBef>
              <a:spcAft>
                <a:spcPts val="0"/>
              </a:spcAft>
              <a:buNone/>
            </a:pPr>
            <a:r>
              <a:rPr lang="en-GB">
                <a:solidFill>
                  <a:schemeClr val="dk2"/>
                </a:solidFill>
              </a:rPr>
              <a:t>Prompt Construction: Formulate a natural language prompt incorporating the identified ingredients, aimed at eliciting nutritional advice.</a:t>
            </a:r>
            <a:endParaRPr>
              <a:solidFill>
                <a:schemeClr val="dk2"/>
              </a:solidFill>
            </a:endParaRPr>
          </a:p>
          <a:p>
            <a:pPr indent="0" lvl="0" marL="0" rtl="0" algn="l">
              <a:lnSpc>
                <a:spcPct val="95000"/>
              </a:lnSpc>
              <a:spcBef>
                <a:spcPts val="1200"/>
              </a:spcBef>
              <a:spcAft>
                <a:spcPts val="0"/>
              </a:spcAft>
              <a:buNone/>
            </a:pPr>
            <a:r>
              <a:rPr lang="en-GB">
                <a:solidFill>
                  <a:schemeClr val="dk2"/>
                </a:solidFill>
              </a:rPr>
              <a:t>Text Generation: The language model generates a comprehensive analysis and suggestions based on the prompt.</a:t>
            </a:r>
            <a:endParaRPr>
              <a:solidFill>
                <a:schemeClr val="dk2"/>
              </a:solidFill>
            </a:endParaRPr>
          </a:p>
          <a:p>
            <a:pPr indent="0" lvl="0" marL="0" rtl="0" algn="l">
              <a:lnSpc>
                <a:spcPct val="95000"/>
              </a:lnSpc>
              <a:spcBef>
                <a:spcPts val="1200"/>
              </a:spcBef>
              <a:spcAft>
                <a:spcPts val="1200"/>
              </a:spcAft>
              <a:buSzPts val="605"/>
              <a:buNone/>
            </a:pPr>
            <a:r>
              <a:t/>
            </a:r>
            <a:endParaRPr b="1">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Running Video </a:t>
            </a:r>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