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8"/>
  </p:notesMasterIdLst>
  <p:sldIdLst>
    <p:sldId id="289" r:id="rId2"/>
    <p:sldId id="290" r:id="rId3"/>
    <p:sldId id="291" r:id="rId4"/>
    <p:sldId id="292" r:id="rId5"/>
    <p:sldId id="293" r:id="rId6"/>
    <p:sldId id="294" r:id="rId7"/>
    <p:sldId id="295" r:id="rId8"/>
    <p:sldId id="299" r:id="rId9"/>
    <p:sldId id="296" r:id="rId10"/>
    <p:sldId id="297" r:id="rId11"/>
    <p:sldId id="265" r:id="rId12"/>
    <p:sldId id="266" r:id="rId13"/>
    <p:sldId id="267" r:id="rId14"/>
    <p:sldId id="279" r:id="rId15"/>
    <p:sldId id="282" r:id="rId16"/>
    <p:sldId id="280" r:id="rId17"/>
    <p:sldId id="281" r:id="rId18"/>
    <p:sldId id="283" r:id="rId19"/>
    <p:sldId id="270" r:id="rId20"/>
    <p:sldId id="272" r:id="rId21"/>
    <p:sldId id="271" r:id="rId22"/>
    <p:sldId id="273" r:id="rId23"/>
    <p:sldId id="275" r:id="rId24"/>
    <p:sldId id="298" r:id="rId25"/>
    <p:sldId id="300" r:id="rId26"/>
    <p:sldId id="278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BB155-CEB0-4E71-B181-2FE7CCAAA0B8}">
  <a:tblStyle styleId="{690BB155-CEB0-4E71-B181-2FE7CCAAA0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41595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e938e8fea6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e938e8fea6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e9eb573699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e9eb573699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e938e8fea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e938e8fea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938e8fea6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e938e8fea6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9eb573699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e9eb573699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76992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e938e8fea6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e938e8fea6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ea1bf91ee3_3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ea1bf91ee3_3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e938e8fea6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e938e8fea6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ea1bf91ee3_3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ea1bf91ee3_3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ea1bf91ee3_3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ea1bf91ee3_3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938e8fe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938e8fe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ea1bf91ee3_3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ea1bf91ee3_3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938e8fea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938e8fea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a2428c8a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a2428c8a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938e8fea6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938e8fea6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938e8fea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e938e8fea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a1bf91ee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ea1bf91ee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ea1bf91ee3_3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ea1bf91ee3_3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938e8fea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e938e8fea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jaykumarmag/iasnlp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atasets/mutiyama/alt" TargetMode="External"/><Relationship Id="rId2" Type="http://schemas.openxmlformats.org/officeDocument/2006/relationships/hyperlink" Target="https://ai.stanford.edu/blog/understanding-incontext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i4bharat.iitm.ac.in/bpcc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6"/>
            <a:ext cx="8421326" cy="4883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Machine Translation with Large Language Models: Decoder Only vs. Encoder-Decoder </a:t>
            </a:r>
            <a:endParaRPr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1714500"/>
            <a:ext cx="8520600" cy="33250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Team</a:t>
            </a:r>
            <a:r>
              <a:rPr lang="en-US" sz="1800" dirty="0"/>
              <a:t>: </a:t>
            </a:r>
            <a:r>
              <a:rPr lang="en-US" sz="1800" dirty="0">
                <a:solidFill>
                  <a:srgbClr val="C00000"/>
                </a:solidFill>
              </a:rPr>
              <a:t>Machine Translators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Mentor</a:t>
            </a:r>
            <a:r>
              <a:rPr lang="en-US" sz="1800" dirty="0">
                <a:solidFill>
                  <a:srgbClr val="C00000"/>
                </a:solidFill>
              </a:rPr>
              <a:t>: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Yash Bhaskar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tx1"/>
                </a:solidFill>
              </a:rPr>
              <a:t>Abhinav</a:t>
            </a:r>
            <a:r>
              <a:rPr lang="en-US" sz="1800" dirty="0">
                <a:solidFill>
                  <a:schemeClr val="tx1"/>
                </a:solidFill>
              </a:rPr>
              <a:t> P M, University of Calicut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tx1"/>
                </a:solidFill>
              </a:rPr>
              <a:t>Sujay</a:t>
            </a:r>
            <a:r>
              <a:rPr lang="en-US" sz="1800" dirty="0">
                <a:solidFill>
                  <a:schemeClr val="tx1"/>
                </a:solidFill>
              </a:rPr>
              <a:t> Kumar Reddy M, Vellore Institute of Technology, Vellore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C. Oswald, Assistant Professor, National Institute of Technology, </a:t>
            </a:r>
            <a:r>
              <a:rPr lang="en-US" sz="1800" dirty="0" err="1">
                <a:solidFill>
                  <a:schemeClr val="tx1"/>
                </a:solidFill>
              </a:rPr>
              <a:t>Tiruchirappalli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C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C00000"/>
                </a:solidFill>
              </a:rPr>
              <a:t>International Summer School on Natural Language Processing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C00000"/>
                </a:solidFill>
              </a:rPr>
              <a:t>Project Presentation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C00000"/>
                </a:solidFill>
              </a:rPr>
              <a:t>IIIT Hyderabad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05 July 2024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63064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280527" y="15408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ctr"/>
            <a:r>
              <a:rPr lang="en" dirty="0">
                <a:solidFill>
                  <a:schemeClr val="accent1">
                    <a:lumMod val="50000"/>
                  </a:schemeClr>
                </a:solidFill>
              </a:rPr>
              <a:t>In-Context Learning – Experimental Results (2/2)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6170DDD-E050-1093-07D2-8623E8F78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478730"/>
              </p:ext>
            </p:extLst>
          </p:nvPr>
        </p:nvGraphicFramePr>
        <p:xfrm>
          <a:off x="1673680" y="822909"/>
          <a:ext cx="5505696" cy="3744967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835231">
                  <a:extLst>
                    <a:ext uri="{9D8B030D-6E8A-4147-A177-3AD203B41FA5}">
                      <a16:colId xmlns:a16="http://schemas.microsoft.com/office/drawing/2014/main" val="1517242925"/>
                    </a:ext>
                  </a:extLst>
                </a:gridCol>
                <a:gridCol w="1754121">
                  <a:extLst>
                    <a:ext uri="{9D8B030D-6E8A-4147-A177-3AD203B41FA5}">
                      <a16:colId xmlns:a16="http://schemas.microsoft.com/office/drawing/2014/main" val="3925297084"/>
                    </a:ext>
                  </a:extLst>
                </a:gridCol>
                <a:gridCol w="1916344">
                  <a:extLst>
                    <a:ext uri="{9D8B030D-6E8A-4147-A177-3AD203B41FA5}">
                      <a16:colId xmlns:a16="http://schemas.microsoft.com/office/drawing/2014/main" val="1808094458"/>
                    </a:ext>
                  </a:extLst>
                </a:gridCol>
              </a:tblGrid>
              <a:tr h="62142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Language-Pair</a:t>
                      </a:r>
                    </a:p>
                    <a:p>
                      <a:pPr algn="ctr" fontAlgn="b"/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65" marR="15265" marT="1526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BLEU - 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Decoder Only</a:t>
                      </a:r>
                    </a:p>
                    <a:p>
                      <a:pPr algn="ctr" fontAlgn="b"/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65" marR="15265" marT="1526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BLEU</a:t>
                      </a:r>
                      <a:r>
                        <a:rPr lang="en-IN" sz="1600" b="1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 -</a:t>
                      </a:r>
                      <a:endParaRPr lang="en-IN" sz="1600" b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Encoder-Decoder</a:t>
                      </a:r>
                    </a:p>
                    <a:p>
                      <a:pPr algn="ctr" fontAlgn="b"/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65" marR="15265" marT="15265" marB="0" anchor="b"/>
                </a:tc>
                <a:extLst>
                  <a:ext uri="{0D108BD9-81ED-4DB2-BD59-A6C34878D82A}">
                    <a16:rowId xmlns:a16="http://schemas.microsoft.com/office/drawing/2014/main" val="2149985938"/>
                  </a:ext>
                </a:extLst>
              </a:tr>
              <a:tr h="3681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eng-hin</a:t>
                      </a:r>
                      <a:endParaRPr lang="en-IN" sz="1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65" marR="15265" marT="15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1.096078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65" marR="15265" marT="15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1.04442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65" marR="15265" marT="15265" marB="0" anchor="b"/>
                </a:tc>
                <a:extLst>
                  <a:ext uri="{0D108BD9-81ED-4DB2-BD59-A6C34878D82A}">
                    <a16:rowId xmlns:a16="http://schemas.microsoft.com/office/drawing/2014/main" val="2656016308"/>
                  </a:ext>
                </a:extLst>
              </a:tr>
              <a:tr h="3681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hin-eng</a:t>
                      </a:r>
                      <a:endParaRPr lang="en-IN" sz="1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65" marR="15265" marT="15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0.443236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65" marR="15265" marT="15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0.384031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65" marR="15265" marT="15265" marB="0" anchor="b"/>
                </a:tc>
                <a:extLst>
                  <a:ext uri="{0D108BD9-81ED-4DB2-BD59-A6C34878D82A}">
                    <a16:rowId xmlns:a16="http://schemas.microsoft.com/office/drawing/2014/main" val="671585093"/>
                  </a:ext>
                </a:extLst>
              </a:tr>
              <a:tr h="3681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eng-tel</a:t>
                      </a:r>
                      <a:endParaRPr lang="en-IN" sz="1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65" marR="15265" marT="15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0.307206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65" marR="15265" marT="15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0.292951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65" marR="15265" marT="15265" marB="0" anchor="b"/>
                </a:tc>
                <a:extLst>
                  <a:ext uri="{0D108BD9-81ED-4DB2-BD59-A6C34878D82A}">
                    <a16:rowId xmlns:a16="http://schemas.microsoft.com/office/drawing/2014/main" val="291602446"/>
                  </a:ext>
                </a:extLst>
              </a:tr>
              <a:tr h="4214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tel-eng</a:t>
                      </a:r>
                      <a:endParaRPr lang="en-IN" sz="1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65" marR="15265" marT="15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0.379685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65" marR="15265" marT="15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0.378953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65" marR="15265" marT="15265" marB="0" anchor="b"/>
                </a:tc>
                <a:extLst>
                  <a:ext uri="{0D108BD9-81ED-4DB2-BD59-A6C34878D82A}">
                    <a16:rowId xmlns:a16="http://schemas.microsoft.com/office/drawing/2014/main" val="2622875451"/>
                  </a:ext>
                </a:extLst>
              </a:tr>
              <a:tr h="3681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eng</a:t>
                      </a:r>
                      <a:r>
                        <a:rPr lang="en-IN" sz="1800" b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-tam</a:t>
                      </a:r>
                      <a:endParaRPr lang="en-IN" sz="1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65" marR="15265" marT="15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0.307206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65" marR="15265" marT="15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0.292951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65" marR="15265" marT="15265" marB="0" anchor="b"/>
                </a:tc>
                <a:extLst>
                  <a:ext uri="{0D108BD9-81ED-4DB2-BD59-A6C34878D82A}">
                    <a16:rowId xmlns:a16="http://schemas.microsoft.com/office/drawing/2014/main" val="2944440320"/>
                  </a:ext>
                </a:extLst>
              </a:tr>
              <a:tr h="3681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tam-</a:t>
                      </a:r>
                      <a:r>
                        <a:rPr lang="en-IN" sz="1800" b="0" u="none" strike="noStrik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eng</a:t>
                      </a:r>
                      <a:endParaRPr lang="en-IN" sz="1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65" marR="15265" marT="15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0.349053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65" marR="15265" marT="15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0.364626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65" marR="15265" marT="15265" marB="0" anchor="b"/>
                </a:tc>
                <a:extLst>
                  <a:ext uri="{0D108BD9-81ED-4DB2-BD59-A6C34878D82A}">
                    <a16:rowId xmlns:a16="http://schemas.microsoft.com/office/drawing/2014/main" val="2956115412"/>
                  </a:ext>
                </a:extLst>
              </a:tr>
              <a:tr h="3681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eng</a:t>
                      </a:r>
                      <a:r>
                        <a:rPr lang="en-IN" sz="1800" b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-mal</a:t>
                      </a:r>
                      <a:endParaRPr lang="en-IN" sz="1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65" marR="15265" marT="15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0.307206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65" marR="15265" marT="15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0.292951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65" marR="15265" marT="15265" marB="0" anchor="b"/>
                </a:tc>
                <a:extLst>
                  <a:ext uri="{0D108BD9-81ED-4DB2-BD59-A6C34878D82A}">
                    <a16:rowId xmlns:a16="http://schemas.microsoft.com/office/drawing/2014/main" val="3943868918"/>
                  </a:ext>
                </a:extLst>
              </a:tr>
              <a:tr h="3681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mal-</a:t>
                      </a:r>
                      <a:r>
                        <a:rPr lang="en-IN" sz="1800" b="0" u="none" strike="noStrik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eng</a:t>
                      </a:r>
                      <a:endParaRPr lang="en-IN" sz="1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65" marR="15265" marT="15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0.330114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65" marR="15265" marT="15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0.364626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65" marR="15265" marT="15265" marB="0" anchor="b"/>
                </a:tc>
                <a:extLst>
                  <a:ext uri="{0D108BD9-81ED-4DB2-BD59-A6C34878D82A}">
                    <a16:rowId xmlns:a16="http://schemas.microsoft.com/office/drawing/2014/main" val="1628954752"/>
                  </a:ext>
                </a:extLst>
              </a:tr>
            </a:tbl>
          </a:graphicData>
        </a:graphic>
      </p:graphicFrame>
      <p:sp>
        <p:nvSpPr>
          <p:cNvPr id="4" name="Google Shape;93;p19"/>
          <p:cNvSpPr txBox="1"/>
          <p:nvPr/>
        </p:nvSpPr>
        <p:spPr>
          <a:xfrm>
            <a:off x="5158500" y="4801910"/>
            <a:ext cx="3985500" cy="2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800" dirty="0">
                <a:solidFill>
                  <a:srgbClr val="222222"/>
                </a:solidFill>
                <a:highlight>
                  <a:srgbClr val="FFFFFF"/>
                </a:highlight>
              </a:rPr>
              <a:t>Implementation Courtesy: https://github.com/NJUNLP/MMT-LLM</a:t>
            </a:r>
            <a:endParaRPr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606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ctrTitle"/>
          </p:nvPr>
        </p:nvSpPr>
        <p:spPr>
          <a:xfrm>
            <a:off x="426008" y="1274511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en" sz="2600" dirty="0"/>
              <a:t>2. </a:t>
            </a:r>
            <a:r>
              <a:rPr lang="en" sz="2600" dirty="0">
                <a:solidFill>
                  <a:schemeClr val="tx1"/>
                </a:solidFill>
              </a:rPr>
              <a:t>Fine-Tuning of LLMs</a:t>
            </a:r>
            <a:br>
              <a:rPr lang="en" sz="6000" dirty="0">
                <a:solidFill>
                  <a:schemeClr val="tx1"/>
                </a:solidFill>
              </a:rPr>
            </a:b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/>
        </p:nvSpPr>
        <p:spPr>
          <a:xfrm>
            <a:off x="547377" y="1172596"/>
            <a:ext cx="5577803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1"/>
                </a:solidFill>
              </a:rPr>
              <a:t>1-1 Task : ‘en-hi’ from </a:t>
            </a:r>
            <a:r>
              <a:rPr lang="en" sz="1800" b="1" dirty="0">
                <a:solidFill>
                  <a:srgbClr val="C00000"/>
                </a:solidFill>
              </a:rPr>
              <a:t>BPCC-Wiki dataset </a:t>
            </a:r>
            <a:r>
              <a:rPr lang="en" sz="1800" dirty="0">
                <a:solidFill>
                  <a:schemeClr val="tx1"/>
                </a:solidFill>
              </a:rPr>
              <a:t>[9]</a:t>
            </a:r>
            <a:endParaRPr sz="18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1"/>
                </a:solidFill>
              </a:rPr>
              <a:t>1-Many Task: ‘en-hi-bg’ from </a:t>
            </a:r>
            <a:r>
              <a:rPr lang="en" sz="1800" b="1" dirty="0">
                <a:solidFill>
                  <a:srgbClr val="C00000"/>
                </a:solidFill>
              </a:rPr>
              <a:t>ALT dataset </a:t>
            </a:r>
            <a:r>
              <a:rPr lang="en" sz="1800" dirty="0">
                <a:solidFill>
                  <a:schemeClr val="tx1"/>
                </a:solidFill>
              </a:rPr>
              <a:t>[8]</a:t>
            </a: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50000"/>
                  </a:schemeClr>
                </a:solidFill>
              </a:rPr>
              <a:t>Work Flow of Encoder-Decoder Model: mT5 Fine-Tuning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12496" y="4386938"/>
            <a:ext cx="3592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Figure 1. Work Flow of mT5 Fine-Tuning</a:t>
            </a:r>
          </a:p>
        </p:txBody>
      </p:sp>
      <p:pic>
        <p:nvPicPr>
          <p:cNvPr id="16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92" y="2318072"/>
            <a:ext cx="8872144" cy="1453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AT\Desktop\rough\G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88" y="1037327"/>
            <a:ext cx="8499691" cy="3133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21;p23"/>
          <p:cNvSpPr txBox="1">
            <a:spLocks noGrp="1"/>
          </p:cNvSpPr>
          <p:nvPr>
            <p:ph type="title"/>
          </p:nvPr>
        </p:nvSpPr>
        <p:spPr>
          <a:xfrm>
            <a:off x="0" y="195644"/>
            <a:ext cx="897774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50000"/>
                  </a:schemeClr>
                </a:solidFill>
              </a:rPr>
              <a:t>Work Flow of Decoder-Only Model: Llama2 Fine-Tuning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75151" y="4498059"/>
            <a:ext cx="3860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Figure 2. </a:t>
            </a:r>
            <a:r>
              <a:rPr lang="en-US" b="1" dirty="0">
                <a:solidFill>
                  <a:schemeClr val="tx1"/>
                </a:solidFill>
              </a:rPr>
              <a:t>Work Flow of LlaMA2 Fine-Tuning</a:t>
            </a:r>
          </a:p>
          <a:p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702446-969E-C869-993F-7E25EEE167FC}"/>
              </a:ext>
            </a:extLst>
          </p:cNvPr>
          <p:cNvSpPr txBox="1"/>
          <p:nvPr/>
        </p:nvSpPr>
        <p:spPr>
          <a:xfrm>
            <a:off x="238989" y="2604219"/>
            <a:ext cx="524741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r>
              <a:rPr lang="en-US" b="1" dirty="0"/>
              <a:t>The following prompt template is used for translation tasks:</a:t>
            </a:r>
          </a:p>
          <a:p>
            <a:pPr>
              <a:lnSpc>
                <a:spcPct val="150000"/>
              </a:lnSpc>
            </a:pPr>
            <a:r>
              <a:rPr lang="en-US" dirty="0"/>
              <a:t>  </a:t>
            </a:r>
            <a:r>
              <a:rPr lang="en-US" sz="1600" b="1" dirty="0"/>
              <a:t>  </a:t>
            </a:r>
            <a:r>
              <a:rPr lang="en-US" sz="1600" dirty="0"/>
              <a:t>For English to Hindi: source text #hi#&gt; target text.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    </a:t>
            </a:r>
            <a:r>
              <a:rPr lang="en-US" sz="1600" dirty="0"/>
              <a:t>#hi#&gt; - indicates the target language.</a:t>
            </a:r>
            <a:endParaRPr lang="en-IN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B8230A-08F9-03A0-3B0F-6BFB05380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980" y="1292612"/>
            <a:ext cx="3761584" cy="27374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2B71D7-B6A3-C805-A437-4FCC17C49192}"/>
              </a:ext>
            </a:extLst>
          </p:cNvPr>
          <p:cNvSpPr txBox="1"/>
          <p:nvPr/>
        </p:nvSpPr>
        <p:spPr>
          <a:xfrm>
            <a:off x="623455" y="1113399"/>
            <a:ext cx="787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Loss</a:t>
            </a:r>
            <a:endParaRPr lang="en-IN" sz="1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C07A00-06F4-CB57-6251-0E289BAA10E7}"/>
              </a:ext>
            </a:extLst>
          </p:cNvPr>
          <p:cNvSpPr txBox="1"/>
          <p:nvPr/>
        </p:nvSpPr>
        <p:spPr>
          <a:xfrm>
            <a:off x="2572188" y="4086150"/>
            <a:ext cx="1167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Iterations</a:t>
            </a:r>
            <a:endParaRPr lang="en-IN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A9F2A6-2000-B663-5F6E-15445DA3DDC8}"/>
              </a:ext>
            </a:extLst>
          </p:cNvPr>
          <p:cNvSpPr txBox="1"/>
          <p:nvPr/>
        </p:nvSpPr>
        <p:spPr>
          <a:xfrm>
            <a:off x="1164864" y="4556483"/>
            <a:ext cx="3725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Figure 3. mT5 Multilingual (en-hi-</a:t>
            </a:r>
            <a:r>
              <a:rPr lang="en-US" sz="1600" b="1" dirty="0" err="1"/>
              <a:t>bg</a:t>
            </a:r>
            <a:r>
              <a:rPr lang="en-US" sz="1600" b="1" dirty="0"/>
              <a:t>)</a:t>
            </a:r>
            <a:endParaRPr lang="en-IN" sz="16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5E35CC-03CC-01F1-EE0B-F75AEAA6F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051" y="1292613"/>
            <a:ext cx="3514331" cy="27239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466846-3587-8561-677C-2CA88C4E6C7D}"/>
              </a:ext>
            </a:extLst>
          </p:cNvPr>
          <p:cNvSpPr txBox="1"/>
          <p:nvPr/>
        </p:nvSpPr>
        <p:spPr>
          <a:xfrm>
            <a:off x="4797044" y="1203204"/>
            <a:ext cx="720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Loss</a:t>
            </a:r>
            <a:endParaRPr lang="en-IN" sz="1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D52F4D-6A08-C903-6FEA-EBD673E1F1B6}"/>
              </a:ext>
            </a:extLst>
          </p:cNvPr>
          <p:cNvSpPr txBox="1"/>
          <p:nvPr/>
        </p:nvSpPr>
        <p:spPr>
          <a:xfrm>
            <a:off x="6276961" y="4030101"/>
            <a:ext cx="1304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Iterations</a:t>
            </a:r>
            <a:endParaRPr lang="en-IN" sz="1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D8847F-7CA7-D382-8DC5-FFE48398C5C0}"/>
              </a:ext>
            </a:extLst>
          </p:cNvPr>
          <p:cNvSpPr txBox="1"/>
          <p:nvPr/>
        </p:nvSpPr>
        <p:spPr>
          <a:xfrm>
            <a:off x="5667521" y="4556483"/>
            <a:ext cx="31999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Figure 4. mT5 Bi-lingual (en-hi)</a:t>
            </a:r>
            <a:endParaRPr lang="en-IN" sz="1600" b="1" dirty="0"/>
          </a:p>
        </p:txBody>
      </p:sp>
      <p:sp>
        <p:nvSpPr>
          <p:cNvPr id="13" name="Google Shape;121;p23"/>
          <p:cNvSpPr txBox="1">
            <a:spLocks/>
          </p:cNvSpPr>
          <p:nvPr/>
        </p:nvSpPr>
        <p:spPr>
          <a:xfrm>
            <a:off x="-2" y="309943"/>
            <a:ext cx="897774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500" dirty="0">
                <a:solidFill>
                  <a:schemeClr val="accent1">
                    <a:lumMod val="50000"/>
                  </a:schemeClr>
                </a:solidFill>
              </a:rPr>
              <a:t>Experimental Results: mT5 Fine-Tuning </a:t>
            </a:r>
          </a:p>
        </p:txBody>
      </p:sp>
    </p:spTree>
    <p:extLst>
      <p:ext uri="{BB962C8B-B14F-4D97-AF65-F5344CB8AC3E}">
        <p14:creationId xmlns:p14="http://schemas.microsoft.com/office/powerpoint/2010/main" val="2066697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>
            <a:spLocks noGrp="1"/>
          </p:cNvSpPr>
          <p:nvPr>
            <p:ph type="title"/>
          </p:nvPr>
        </p:nvSpPr>
        <p:spPr>
          <a:xfrm>
            <a:off x="301309" y="0"/>
            <a:ext cx="8520600" cy="3031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Experimental Results: Llama2 and mT5 Fine-Tuning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724D161-0811-16D2-F221-8FEE13487D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211417"/>
              </p:ext>
            </p:extLst>
          </p:nvPr>
        </p:nvGraphicFramePr>
        <p:xfrm>
          <a:off x="911955" y="699524"/>
          <a:ext cx="6577446" cy="4271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9845">
                  <a:extLst>
                    <a:ext uri="{9D8B030D-6E8A-4147-A177-3AD203B41FA5}">
                      <a16:colId xmlns:a16="http://schemas.microsoft.com/office/drawing/2014/main" val="3126309518"/>
                    </a:ext>
                  </a:extLst>
                </a:gridCol>
                <a:gridCol w="1143001">
                  <a:extLst>
                    <a:ext uri="{9D8B030D-6E8A-4147-A177-3AD203B41FA5}">
                      <a16:colId xmlns:a16="http://schemas.microsoft.com/office/drawing/2014/main" val="4221823439"/>
                    </a:ext>
                  </a:extLst>
                </a:gridCol>
                <a:gridCol w="1184563">
                  <a:extLst>
                    <a:ext uri="{9D8B030D-6E8A-4147-A177-3AD203B41FA5}">
                      <a16:colId xmlns:a16="http://schemas.microsoft.com/office/drawing/2014/main" val="2070362706"/>
                    </a:ext>
                  </a:extLst>
                </a:gridCol>
                <a:gridCol w="1330037">
                  <a:extLst>
                    <a:ext uri="{9D8B030D-6E8A-4147-A177-3AD203B41FA5}">
                      <a16:colId xmlns:a16="http://schemas.microsoft.com/office/drawing/2014/main" val="1918871110"/>
                    </a:ext>
                  </a:extLst>
                </a:gridCol>
              </a:tblGrid>
              <a:tr h="21890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Model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marL="51171" marR="51171" marT="25585" marB="255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BLEU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marL="51171" marR="51171" marT="25585" marB="255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chrF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marL="51171" marR="51171" marT="25585" marB="255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TER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marL="51171" marR="51171" marT="25585" marB="25585"/>
                </a:tc>
                <a:extLst>
                  <a:ext uri="{0D108BD9-81ED-4DB2-BD59-A6C34878D82A}">
                    <a16:rowId xmlns:a16="http://schemas.microsoft.com/office/drawing/2014/main" val="2111238478"/>
                  </a:ext>
                </a:extLst>
              </a:tr>
              <a:tr h="38308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Llama2-finetuned-one-many(en-hi)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1171" marR="51171" marT="25585" marB="255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0.0265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1171" marR="51171" marT="25585" marB="255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7.1217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1171" marR="51171" marT="25585" marB="255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94.0950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1171" marR="51171" marT="25585" marB="25585"/>
                </a:tc>
                <a:extLst>
                  <a:ext uri="{0D108BD9-81ED-4DB2-BD59-A6C34878D82A}">
                    <a16:rowId xmlns:a16="http://schemas.microsoft.com/office/drawing/2014/main" val="2302913234"/>
                  </a:ext>
                </a:extLst>
              </a:tr>
              <a:tr h="3830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Llama2-finetuned-one-many(en-ml)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1171" marR="51171" marT="25585" marB="255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0.0409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1171" marR="51171" marT="25585" marB="255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6.8530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1171" marR="51171" marT="25585" marB="255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96.4312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1171" marR="51171" marT="25585" marB="25585"/>
                </a:tc>
                <a:extLst>
                  <a:ext uri="{0D108BD9-81ED-4DB2-BD59-A6C34878D82A}">
                    <a16:rowId xmlns:a16="http://schemas.microsoft.com/office/drawing/2014/main" val="3012250216"/>
                  </a:ext>
                </a:extLst>
              </a:tr>
              <a:tr h="3830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Llama2-finetuned-one-one(En-Hi)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1171" marR="51171" marT="25585" marB="2558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dirty="0"/>
                        <a:t>0.0955</a:t>
                      </a:r>
                    </a:p>
                  </a:txBody>
                  <a:tcPr marL="51171" marR="51171" marT="25585" marB="255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9.2282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1171" marR="51171" marT="25585" marB="255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90.4864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1171" marR="51171" marT="25585" marB="25585"/>
                </a:tc>
                <a:extLst>
                  <a:ext uri="{0D108BD9-81ED-4DB2-BD59-A6C34878D82A}">
                    <a16:rowId xmlns:a16="http://schemas.microsoft.com/office/drawing/2014/main" val="31011094"/>
                  </a:ext>
                </a:extLst>
              </a:tr>
              <a:tr h="2422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mT5-bi-lingual(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en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-hi)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1171" marR="51171" marT="25585" marB="255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11.7107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1171" marR="51171" marT="25585" marB="255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31.0639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1171" marR="51171" marT="25585" marB="255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74.1626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1171" marR="51171" marT="25585" marB="25585"/>
                </a:tc>
                <a:extLst>
                  <a:ext uri="{0D108BD9-81ED-4DB2-BD59-A6C34878D82A}">
                    <a16:rowId xmlns:a16="http://schemas.microsoft.com/office/drawing/2014/main" val="2450394921"/>
                  </a:ext>
                </a:extLst>
              </a:tr>
              <a:tr h="2422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mT5-bi-lingual(hi-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en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1171" marR="51171" marT="25585" marB="255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14.1444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1171" marR="51171" marT="25585" marB="255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33.8278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1171" marR="51171" marT="25585" marB="255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74.7157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1171" marR="51171" marT="25585" marB="25585"/>
                </a:tc>
                <a:extLst>
                  <a:ext uri="{0D108BD9-81ED-4DB2-BD59-A6C34878D82A}">
                    <a16:rowId xmlns:a16="http://schemas.microsoft.com/office/drawing/2014/main" val="962067120"/>
                  </a:ext>
                </a:extLst>
              </a:tr>
              <a:tr h="3830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mT5 many-many(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en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-hi)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1171" marR="51171" marT="25585" marB="255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3.4802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1171" marR="51171" marT="25585" marB="255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19.6184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1171" marR="51171" marT="25585" marB="255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84.7821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1171" marR="51171" marT="25585" marB="25585"/>
                </a:tc>
                <a:extLst>
                  <a:ext uri="{0D108BD9-81ED-4DB2-BD59-A6C34878D82A}">
                    <a16:rowId xmlns:a16="http://schemas.microsoft.com/office/drawing/2014/main" val="2064519331"/>
                  </a:ext>
                </a:extLst>
              </a:tr>
              <a:tr h="3830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mT5 many-many(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en-bg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1171" marR="51171" marT="25585" marB="255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1.0885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1171" marR="51171" marT="25585" marB="255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16.2382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1171" marR="51171" marT="25585" marB="255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91.9398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1171" marR="51171" marT="25585" marB="25585"/>
                </a:tc>
                <a:extLst>
                  <a:ext uri="{0D108BD9-81ED-4DB2-BD59-A6C34878D82A}">
                    <a16:rowId xmlns:a16="http://schemas.microsoft.com/office/drawing/2014/main" val="1615862524"/>
                  </a:ext>
                </a:extLst>
              </a:tr>
              <a:tr h="3830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mT5 many-many(hi-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bg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1171" marR="51171" marT="25585" marB="255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0.7545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1171" marR="51171" marT="25585" marB="255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15.6990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1171" marR="51171" marT="25585" marB="255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92.9326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1171" marR="51171" marT="25585" marB="25585"/>
                </a:tc>
                <a:extLst>
                  <a:ext uri="{0D108BD9-81ED-4DB2-BD59-A6C34878D82A}">
                    <a16:rowId xmlns:a16="http://schemas.microsoft.com/office/drawing/2014/main" val="2596913810"/>
                  </a:ext>
                </a:extLst>
              </a:tr>
              <a:tr h="3830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mT5 many-many(hi-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en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1171" marR="51171" marT="25585" marB="255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5.2237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1171" marR="51171" marT="25585" marB="255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23.2258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1171" marR="51171" marT="25585" marB="255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84.6685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1171" marR="51171" marT="25585" marB="25585"/>
                </a:tc>
                <a:extLst>
                  <a:ext uri="{0D108BD9-81ED-4DB2-BD59-A6C34878D82A}">
                    <a16:rowId xmlns:a16="http://schemas.microsoft.com/office/drawing/2014/main" val="299861573"/>
                  </a:ext>
                </a:extLst>
              </a:tr>
              <a:tr h="3830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mT5 many-many(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bg-en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1171" marR="51171" marT="25585" marB="255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3.9469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1171" marR="51171" marT="25585" marB="255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21.5855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1171" marR="51171" marT="25585" marB="255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86.7228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1171" marR="51171" marT="25585" marB="25585"/>
                </a:tc>
                <a:extLst>
                  <a:ext uri="{0D108BD9-81ED-4DB2-BD59-A6C34878D82A}">
                    <a16:rowId xmlns:a16="http://schemas.microsoft.com/office/drawing/2014/main" val="919391561"/>
                  </a:ext>
                </a:extLst>
              </a:tr>
              <a:tr h="3830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mT5 many-many(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bg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-hi)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1171" marR="51171" marT="25585" marB="255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2.1458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1171" marR="51171" marT="25585" marB="255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16.9235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1171" marR="51171" marT="25585" marB="255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88.2083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1171" marR="51171" marT="25585" marB="25585"/>
                </a:tc>
                <a:extLst>
                  <a:ext uri="{0D108BD9-81ED-4DB2-BD59-A6C34878D82A}">
                    <a16:rowId xmlns:a16="http://schemas.microsoft.com/office/drawing/2014/main" val="12860575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835655E-60A5-CC5E-BA89-F39F6B6100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768986"/>
              </p:ext>
            </p:extLst>
          </p:nvPr>
        </p:nvGraphicFramePr>
        <p:xfrm>
          <a:off x="384464" y="830687"/>
          <a:ext cx="8271716" cy="3907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927">
                  <a:extLst>
                    <a:ext uri="{9D8B030D-6E8A-4147-A177-3AD203B41FA5}">
                      <a16:colId xmlns:a16="http://schemas.microsoft.com/office/drawing/2014/main" val="4101174974"/>
                    </a:ext>
                  </a:extLst>
                </a:gridCol>
                <a:gridCol w="1316976">
                  <a:extLst>
                    <a:ext uri="{9D8B030D-6E8A-4147-A177-3AD203B41FA5}">
                      <a16:colId xmlns:a16="http://schemas.microsoft.com/office/drawing/2014/main" val="486986474"/>
                    </a:ext>
                  </a:extLst>
                </a:gridCol>
                <a:gridCol w="1960531">
                  <a:extLst>
                    <a:ext uri="{9D8B030D-6E8A-4147-A177-3AD203B41FA5}">
                      <a16:colId xmlns:a16="http://schemas.microsoft.com/office/drawing/2014/main" val="2402690186"/>
                    </a:ext>
                  </a:extLst>
                </a:gridCol>
                <a:gridCol w="2264751">
                  <a:extLst>
                    <a:ext uri="{9D8B030D-6E8A-4147-A177-3AD203B41FA5}">
                      <a16:colId xmlns:a16="http://schemas.microsoft.com/office/drawing/2014/main" val="559326329"/>
                    </a:ext>
                  </a:extLst>
                </a:gridCol>
                <a:gridCol w="1960531">
                  <a:extLst>
                    <a:ext uri="{9D8B030D-6E8A-4147-A177-3AD203B41FA5}">
                      <a16:colId xmlns:a16="http://schemas.microsoft.com/office/drawing/2014/main" val="2707675771"/>
                    </a:ext>
                  </a:extLst>
                </a:gridCol>
              </a:tblGrid>
              <a:tr h="3019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Model</a:t>
                      </a:r>
                      <a:endParaRPr lang="en-IN" sz="1600" dirty="0"/>
                    </a:p>
                  </a:txBody>
                  <a:tcPr marL="50653" marR="50653" marT="25327" marB="253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Type</a:t>
                      </a:r>
                      <a:endParaRPr lang="en-IN" sz="1600" dirty="0"/>
                    </a:p>
                  </a:txBody>
                  <a:tcPr marL="50653" marR="50653" marT="25327" marB="253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Source</a:t>
                      </a:r>
                      <a:r>
                        <a:rPr lang="en-US" sz="1600" baseline="0" dirty="0"/>
                        <a:t> Text</a:t>
                      </a:r>
                      <a:endParaRPr lang="en-IN" sz="1600" dirty="0"/>
                    </a:p>
                  </a:txBody>
                  <a:tcPr marL="50653" marR="50653" marT="25327" marB="253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Tra</a:t>
                      </a:r>
                      <a:r>
                        <a:rPr lang="en-US" sz="1600" baseline="0" dirty="0"/>
                        <a:t>nslated Text</a:t>
                      </a:r>
                      <a:endParaRPr lang="en-IN" sz="1600" dirty="0"/>
                    </a:p>
                  </a:txBody>
                  <a:tcPr marL="50653" marR="50653" marT="25327" marB="253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Target Text</a:t>
                      </a:r>
                      <a:endParaRPr lang="en-IN" sz="1600" dirty="0"/>
                    </a:p>
                  </a:txBody>
                  <a:tcPr marL="50653" marR="50653" marT="25327" marB="25327"/>
                </a:tc>
                <a:extLst>
                  <a:ext uri="{0D108BD9-81ED-4DB2-BD59-A6C34878D82A}">
                    <a16:rowId xmlns:a16="http://schemas.microsoft.com/office/drawing/2014/main" val="1704657351"/>
                  </a:ext>
                </a:extLst>
              </a:tr>
              <a:tr h="334830">
                <a:tc rowSpan="2"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mT5</a:t>
                      </a:r>
                      <a:endParaRPr lang="en-IN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93194" marR="93194" marT="46597" marB="46597"/>
                </a:tc>
                <a:tc rowSpan="2"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Bi-Lingual</a:t>
                      </a:r>
                      <a:endParaRPr lang="en-IN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93194" marR="93194" marT="46597" marB="465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i-IN" sz="1400" b="0" dirty="0">
                          <a:solidFill>
                            <a:schemeClr val="tx1"/>
                          </a:solidFill>
                        </a:rPr>
                        <a:t>यह किताब मुझे बहुत पसंद है।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0653" marR="50653" marT="25327" marB="253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This book I really like.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0653" marR="50653" marT="25327" marB="253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I like this book very much.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0653" marR="50653" marT="25327" marB="25327"/>
                </a:tc>
                <a:extLst>
                  <a:ext uri="{0D108BD9-81ED-4DB2-BD59-A6C34878D82A}">
                    <a16:rowId xmlns:a16="http://schemas.microsoft.com/office/drawing/2014/main" val="3233113599"/>
                  </a:ext>
                </a:extLst>
              </a:tr>
              <a:tr h="34151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solidFill>
                            <a:schemeClr val="tx1"/>
                          </a:solidFill>
                        </a:rPr>
                        <a:t>He loves his parents.</a:t>
                      </a:r>
                    </a:p>
                  </a:txBody>
                  <a:tcPr marL="50653" marR="50653" marT="25327" marB="253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i-IN" sz="1400" b="0" dirty="0">
                          <a:solidFill>
                            <a:schemeClr val="tx1"/>
                          </a:solidFill>
                        </a:rPr>
                        <a:t>वह अपने माता-पिता को पसंद करती है।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0653" marR="50653" marT="25327" marB="253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i-IN" sz="1400" b="0" dirty="0">
                          <a:solidFill>
                            <a:schemeClr val="tx1"/>
                          </a:solidFill>
                        </a:rPr>
                        <a:t>वह अपने माता-पिता से प्यार करता है.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0653" marR="50653" marT="25327" marB="25327"/>
                </a:tc>
                <a:extLst>
                  <a:ext uri="{0D108BD9-81ED-4DB2-BD59-A6C34878D82A}">
                    <a16:rowId xmlns:a16="http://schemas.microsoft.com/office/drawing/2014/main" val="4258766736"/>
                  </a:ext>
                </a:extLst>
              </a:tr>
              <a:tr h="334830">
                <a:tc row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mT5</a:t>
                      </a:r>
                      <a:endParaRPr lang="en-IN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93194" marR="93194" marT="46597" marB="46597"/>
                </a:tc>
                <a:tc rowSpan="6"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Many-Many</a:t>
                      </a:r>
                      <a:endParaRPr lang="en-IN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93194" marR="93194" marT="46597" marB="465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solidFill>
                            <a:schemeClr val="tx1"/>
                          </a:solidFill>
                        </a:rPr>
                        <a:t>He loves his parents.</a:t>
                      </a:r>
                    </a:p>
                  </a:txBody>
                  <a:tcPr marL="50653" marR="50653" marT="25327" marB="253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i-IN" sz="1400" b="0" dirty="0">
                          <a:solidFill>
                            <a:schemeClr val="tx1"/>
                          </a:solidFill>
                        </a:rPr>
                        <a:t>उसे अपने माता-पिता की प्यास है।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0653" marR="50653" marT="25327" marB="253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i-IN" sz="1400" b="0" dirty="0">
                          <a:solidFill>
                            <a:schemeClr val="tx1"/>
                          </a:solidFill>
                        </a:rPr>
                        <a:t>वह अपने माता-पिता से प्यार करता है.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0653" marR="50653" marT="25327" marB="25327"/>
                </a:tc>
                <a:extLst>
                  <a:ext uri="{0D108BD9-81ED-4DB2-BD59-A6C34878D82A}">
                    <a16:rowId xmlns:a16="http://schemas.microsoft.com/office/drawing/2014/main" val="1592606548"/>
                  </a:ext>
                </a:extLst>
              </a:tr>
              <a:tr h="34151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He has bought a new car.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0653" marR="50653" marT="25327" marB="253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s-IN" sz="1400" b="0" dirty="0">
                          <a:solidFill>
                            <a:schemeClr val="tx1"/>
                          </a:solidFill>
                        </a:rPr>
                        <a:t>তিনি একটি নতুন গাড়ি কিনে কিনেছেন।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0653" marR="50653" marT="25327" marB="253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s-IN" sz="1400" b="0" dirty="0">
                          <a:solidFill>
                            <a:schemeClr val="tx1"/>
                          </a:solidFill>
                        </a:rPr>
                        <a:t>তিনি একটি নতুন গাড়ি কিনেছেন।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0653" marR="50653" marT="25327" marB="25327"/>
                </a:tc>
                <a:extLst>
                  <a:ext uri="{0D108BD9-81ED-4DB2-BD59-A6C34878D82A}">
                    <a16:rowId xmlns:a16="http://schemas.microsoft.com/office/drawing/2014/main" val="2144604555"/>
                  </a:ext>
                </a:extLst>
              </a:tr>
              <a:tr h="33483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i-IN" sz="1400" b="0" dirty="0">
                          <a:solidFill>
                            <a:schemeClr val="tx1"/>
                          </a:solidFill>
                        </a:rPr>
                        <a:t>यह किताब मुझे बहुत पसंद है।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0653" marR="50653" marT="25327" marB="253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This book is very suitable for me.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0653" marR="50653" marT="25327" marB="253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I like this book very much.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0653" marR="50653" marT="25327" marB="25327"/>
                </a:tc>
                <a:extLst>
                  <a:ext uri="{0D108BD9-81ED-4DB2-BD59-A6C34878D82A}">
                    <a16:rowId xmlns:a16="http://schemas.microsoft.com/office/drawing/2014/main" val="3569020821"/>
                  </a:ext>
                </a:extLst>
              </a:tr>
              <a:tr h="34151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i-IN" sz="1400" b="0" dirty="0">
                          <a:solidFill>
                            <a:schemeClr val="tx1"/>
                          </a:solidFill>
                        </a:rPr>
                        <a:t>वह अपने माता-पिता से प्यार करता है।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0653" marR="50653" marT="25327" marB="253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s-IN" sz="1400" b="0" dirty="0">
                          <a:solidFill>
                            <a:schemeClr val="tx1"/>
                          </a:solidFill>
                        </a:rPr>
                        <a:t>তিনি তার বাবার কাছে খুবই পছন্দ করেন।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0653" marR="50653" marT="25327" marB="253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s-IN" sz="1400" b="0" dirty="0">
                          <a:solidFill>
                            <a:schemeClr val="tx1"/>
                          </a:solidFill>
                        </a:rPr>
                        <a:t>সে তার বাবা-মাকে ভালোবাসে।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0653" marR="50653" marT="25327" marB="25327"/>
                </a:tc>
                <a:extLst>
                  <a:ext uri="{0D108BD9-81ED-4DB2-BD59-A6C34878D82A}">
                    <a16:rowId xmlns:a16="http://schemas.microsoft.com/office/drawing/2014/main" val="731163926"/>
                  </a:ext>
                </a:extLst>
              </a:tr>
              <a:tr h="19658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s-IN" sz="1400" b="0" dirty="0">
                          <a:solidFill>
                            <a:schemeClr val="tx1"/>
                          </a:solidFill>
                        </a:rPr>
                        <a:t>তুমি কেমন আছো?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0653" marR="50653" marT="25327" marB="253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i-IN" sz="1400" b="0" dirty="0">
                          <a:solidFill>
                            <a:schemeClr val="tx1"/>
                          </a:solidFill>
                        </a:rPr>
                        <a:t>तुम कौन हो?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0653" marR="50653" marT="25327" marB="253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i-IN" sz="1400" b="0" dirty="0">
                          <a:solidFill>
                            <a:schemeClr val="tx1"/>
                          </a:solidFill>
                        </a:rPr>
                        <a:t>आप कैसे हैं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0653" marR="50653" marT="25327" marB="25327"/>
                </a:tc>
                <a:extLst>
                  <a:ext uri="{0D108BD9-81ED-4DB2-BD59-A6C34878D82A}">
                    <a16:rowId xmlns:a16="http://schemas.microsoft.com/office/drawing/2014/main" val="3428830424"/>
                  </a:ext>
                </a:extLst>
              </a:tr>
              <a:tr h="19658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s-IN" sz="1400" b="0" dirty="0">
                          <a:solidFill>
                            <a:schemeClr val="tx1"/>
                          </a:solidFill>
                        </a:rPr>
                        <a:t>আমি আজকে বাসায় থাকব।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0653" marR="50653" marT="25327" marB="253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I will be at home today.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0653" marR="50653" marT="25327" marB="253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I will stay at home today.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0653" marR="50653" marT="25327" marB="25327"/>
                </a:tc>
                <a:extLst>
                  <a:ext uri="{0D108BD9-81ED-4DB2-BD59-A6C34878D82A}">
                    <a16:rowId xmlns:a16="http://schemas.microsoft.com/office/drawing/2014/main" val="3006021254"/>
                  </a:ext>
                </a:extLst>
              </a:tr>
            </a:tbl>
          </a:graphicData>
        </a:graphic>
      </p:graphicFrame>
      <p:sp>
        <p:nvSpPr>
          <p:cNvPr id="4" name="Google Shape;121;p23"/>
          <p:cNvSpPr txBox="1">
            <a:spLocks/>
          </p:cNvSpPr>
          <p:nvPr/>
        </p:nvSpPr>
        <p:spPr>
          <a:xfrm>
            <a:off x="-2" y="166768"/>
            <a:ext cx="8977745" cy="286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500" dirty="0">
                <a:solidFill>
                  <a:schemeClr val="accent1">
                    <a:lumMod val="50000"/>
                  </a:schemeClr>
                </a:solidFill>
              </a:rPr>
              <a:t>Sample Results: mT5 Fine-Tuning (1/2)</a:t>
            </a:r>
          </a:p>
        </p:txBody>
      </p:sp>
    </p:spTree>
    <p:extLst>
      <p:ext uri="{BB962C8B-B14F-4D97-AF65-F5344CB8AC3E}">
        <p14:creationId xmlns:p14="http://schemas.microsoft.com/office/powerpoint/2010/main" val="3009715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42EEB67-47B9-BDB8-7A00-8CC652FA6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559013"/>
              </p:ext>
            </p:extLst>
          </p:nvPr>
        </p:nvGraphicFramePr>
        <p:xfrm>
          <a:off x="408877" y="966670"/>
          <a:ext cx="8309095" cy="3573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941">
                  <a:extLst>
                    <a:ext uri="{9D8B030D-6E8A-4147-A177-3AD203B41FA5}">
                      <a16:colId xmlns:a16="http://schemas.microsoft.com/office/drawing/2014/main" val="2213860339"/>
                    </a:ext>
                  </a:extLst>
                </a:gridCol>
                <a:gridCol w="1007918">
                  <a:extLst>
                    <a:ext uri="{9D8B030D-6E8A-4147-A177-3AD203B41FA5}">
                      <a16:colId xmlns:a16="http://schemas.microsoft.com/office/drawing/2014/main" val="901336339"/>
                    </a:ext>
                  </a:extLst>
                </a:gridCol>
                <a:gridCol w="2150919">
                  <a:extLst>
                    <a:ext uri="{9D8B030D-6E8A-4147-A177-3AD203B41FA5}">
                      <a16:colId xmlns:a16="http://schemas.microsoft.com/office/drawing/2014/main" val="1342598320"/>
                    </a:ext>
                  </a:extLst>
                </a:gridCol>
                <a:gridCol w="2088572">
                  <a:extLst>
                    <a:ext uri="{9D8B030D-6E8A-4147-A177-3AD203B41FA5}">
                      <a16:colId xmlns:a16="http://schemas.microsoft.com/office/drawing/2014/main" val="120293111"/>
                    </a:ext>
                  </a:extLst>
                </a:gridCol>
                <a:gridCol w="2119745">
                  <a:extLst>
                    <a:ext uri="{9D8B030D-6E8A-4147-A177-3AD203B41FA5}">
                      <a16:colId xmlns:a16="http://schemas.microsoft.com/office/drawing/2014/main" val="3127946150"/>
                    </a:ext>
                  </a:extLst>
                </a:gridCol>
              </a:tblGrid>
              <a:tr h="3321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Model</a:t>
                      </a:r>
                      <a:endParaRPr lang="en-IN" sz="1600" dirty="0"/>
                    </a:p>
                  </a:txBody>
                  <a:tcPr marL="50653" marR="50653" marT="25327" marB="253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Type</a:t>
                      </a:r>
                      <a:endParaRPr lang="en-IN" sz="1600" dirty="0"/>
                    </a:p>
                  </a:txBody>
                  <a:tcPr marL="50653" marR="50653" marT="25327" marB="253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Source</a:t>
                      </a:r>
                      <a:r>
                        <a:rPr lang="en-US" sz="1600" baseline="0" dirty="0"/>
                        <a:t> Text</a:t>
                      </a:r>
                      <a:endParaRPr lang="en-IN" sz="1600" dirty="0"/>
                    </a:p>
                  </a:txBody>
                  <a:tcPr marL="50653" marR="50653" marT="25327" marB="253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Tra</a:t>
                      </a:r>
                      <a:r>
                        <a:rPr lang="en-US" sz="1600" baseline="0" dirty="0"/>
                        <a:t>nslated Text</a:t>
                      </a:r>
                      <a:endParaRPr lang="en-IN" sz="1600" dirty="0"/>
                    </a:p>
                  </a:txBody>
                  <a:tcPr marL="50653" marR="50653" marT="25327" marB="253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Target Text</a:t>
                      </a:r>
                      <a:endParaRPr lang="en-IN" sz="1600" dirty="0"/>
                    </a:p>
                  </a:txBody>
                  <a:tcPr marL="50653" marR="50653" marT="25327" marB="25327"/>
                </a:tc>
                <a:extLst>
                  <a:ext uri="{0D108BD9-81ED-4DB2-BD59-A6C34878D82A}">
                    <a16:rowId xmlns:a16="http://schemas.microsoft.com/office/drawing/2014/main" val="3630440253"/>
                  </a:ext>
                </a:extLst>
              </a:tr>
              <a:tr h="1340427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Llama2</a:t>
                      </a:r>
                      <a:endParaRPr lang="en-IN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90232" marR="90232" marT="45116" marB="45116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1-Many</a:t>
                      </a:r>
                      <a:endParaRPr lang="en-IN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90232" marR="90232" marT="45116" marB="45116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Kerala, a state on India's tropical Malabar Coast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marL="90232" marR="90232" marT="45116" marB="451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l-IN" sz="1400" dirty="0">
                          <a:solidFill>
                            <a:schemeClr val="tx1"/>
                          </a:solidFill>
                        </a:rPr>
                        <a:t>ഇന്ത്യയിലെ മലബാർ കോ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48395" marR="48395" marT="24198" marB="24198"/>
                </a:tc>
                <a:tc>
                  <a:txBody>
                    <a:bodyPr/>
                    <a:lstStyle/>
                    <a:p>
                      <a:r>
                        <a:rPr lang="ml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Bahnschrift" pitchFamily="34" charset="0"/>
                          <a:ea typeface="+mn-ea"/>
                          <a:cs typeface="+mn-cs"/>
                          <a:sym typeface="Arial"/>
                        </a:rPr>
                        <a:t>ഇന്ത്യയുടെ ഉഷ്ണമേഖലാ മലബാർ തീരത്തുള്ള ഒരു സംസ്ഥാനമാണ് കേരളം</a:t>
                      </a:r>
                      <a:endParaRPr lang="en-US" sz="1400" dirty="0">
                        <a:solidFill>
                          <a:schemeClr val="tx1"/>
                        </a:solidFill>
                        <a:latin typeface="Bahnschrift" pitchFamily="34" charset="0"/>
                      </a:endParaRPr>
                    </a:p>
                  </a:txBody>
                  <a:tcPr marL="48395" marR="48395" marT="24198" marB="24198"/>
                </a:tc>
                <a:extLst>
                  <a:ext uri="{0D108BD9-81ED-4DB2-BD59-A6C34878D82A}">
                    <a16:rowId xmlns:a16="http://schemas.microsoft.com/office/drawing/2014/main" val="1549828114"/>
                  </a:ext>
                </a:extLst>
              </a:tr>
              <a:tr h="559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i-IN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'भारत की तटीय मलबार कोष्ठ'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8395" marR="48395" marT="24198" marB="2419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i-IN" sz="1400" dirty="0">
                          <a:solidFill>
                            <a:schemeClr val="tx1"/>
                          </a:solidFill>
                          <a:effectLst/>
                        </a:rPr>
                        <a:t>केरल, भारत के उष्णकटिबंधीय मालाबार तट पर स्थित एक राज्य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8395" marR="48395" marT="24198" marB="24198"/>
                </a:tc>
                <a:extLst>
                  <a:ext uri="{0D108BD9-81ED-4DB2-BD59-A6C34878D82A}">
                    <a16:rowId xmlns:a16="http://schemas.microsoft.com/office/drawing/2014/main" val="786566507"/>
                  </a:ext>
                </a:extLst>
              </a:tr>
              <a:tr h="392457">
                <a:tc rowSpan="3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Llama2</a:t>
                      </a:r>
                      <a:endParaRPr lang="en-IN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90232" marR="90232" marT="45116" marB="45116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1-1</a:t>
                      </a:r>
                      <a:endParaRPr lang="en-IN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90232" marR="90232" marT="45116" marB="451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Hello, what is your name?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marL="48395" marR="48395" marT="24198" marB="241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i-IN" sz="1400" dirty="0">
                          <a:solidFill>
                            <a:schemeClr val="tx1"/>
                          </a:solidFill>
                        </a:rPr>
                        <a:t>नमस्ते, आपका नाम क्या है?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marL="48395" marR="48395" marT="24198" marB="241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i-IN" sz="1400" dirty="0">
                          <a:solidFill>
                            <a:schemeClr val="tx1"/>
                          </a:solidFill>
                        </a:rPr>
                        <a:t>नमस्कार, आपका नाम क्या है?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marL="48395" marR="48395" marT="24198" marB="24198"/>
                </a:tc>
                <a:extLst>
                  <a:ext uri="{0D108BD9-81ED-4DB2-BD59-A6C34878D82A}">
                    <a16:rowId xmlns:a16="http://schemas.microsoft.com/office/drawing/2014/main" val="661134550"/>
                  </a:ext>
                </a:extLst>
              </a:tr>
              <a:tr h="23042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Today is my birthday </a:t>
                      </a:r>
                    </a:p>
                  </a:txBody>
                  <a:tcPr marL="48395" marR="48395" marT="24198" marB="241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i-IN" sz="1400" dirty="0">
                          <a:solidFill>
                            <a:schemeClr val="tx1"/>
                          </a:solidFill>
                        </a:rPr>
                        <a:t>आज मेरी जन्मदिन है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marL="48395" marR="48395" marT="24198" marB="241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i-IN" sz="1400" dirty="0">
                          <a:solidFill>
                            <a:schemeClr val="tx1"/>
                          </a:solidFill>
                        </a:rPr>
                        <a:t>आज मेरा जन्मदिन हे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marL="48395" marR="48395" marT="24198" marB="24198"/>
                </a:tc>
                <a:extLst>
                  <a:ext uri="{0D108BD9-81ED-4DB2-BD59-A6C34878D82A}">
                    <a16:rowId xmlns:a16="http://schemas.microsoft.com/office/drawing/2014/main" val="3320570270"/>
                  </a:ext>
                </a:extLst>
              </a:tr>
              <a:tr h="40028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Click the "Search" button to begin the search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marL="48395" marR="48395" marT="24198" marB="241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i-IN" sz="1400" dirty="0">
                          <a:solidFill>
                            <a:schemeClr val="tx1"/>
                          </a:solidFill>
                        </a:rPr>
                        <a:t>खोज करने के लिए "खोज" बटन क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marL="48395" marR="48395" marT="24198" marB="241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i-IN" sz="1400" dirty="0">
                          <a:solidFill>
                            <a:schemeClr val="tx1"/>
                          </a:solidFill>
                        </a:rPr>
                        <a:t>खोज शुरू करने के लिए "खोजें" बटन पर क्लिक करें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marL="48395" marR="48395" marT="24198" marB="24198"/>
                </a:tc>
                <a:extLst>
                  <a:ext uri="{0D108BD9-81ED-4DB2-BD59-A6C34878D82A}">
                    <a16:rowId xmlns:a16="http://schemas.microsoft.com/office/drawing/2014/main" val="2459009071"/>
                  </a:ext>
                </a:extLst>
              </a:tr>
            </a:tbl>
          </a:graphicData>
        </a:graphic>
      </p:graphicFrame>
      <p:sp>
        <p:nvSpPr>
          <p:cNvPr id="3" name="Google Shape;121;p23"/>
          <p:cNvSpPr txBox="1">
            <a:spLocks/>
          </p:cNvSpPr>
          <p:nvPr/>
        </p:nvSpPr>
        <p:spPr>
          <a:xfrm>
            <a:off x="-2" y="166768"/>
            <a:ext cx="8977745" cy="286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500" dirty="0">
                <a:solidFill>
                  <a:schemeClr val="accent1">
                    <a:lumMod val="50000"/>
                  </a:schemeClr>
                </a:solidFill>
              </a:rPr>
              <a:t>Sample Results: mT5 Fine-Tuning (2/2)</a:t>
            </a:r>
          </a:p>
        </p:txBody>
      </p:sp>
    </p:spTree>
    <p:extLst>
      <p:ext uri="{BB962C8B-B14F-4D97-AF65-F5344CB8AC3E}">
        <p14:creationId xmlns:p14="http://schemas.microsoft.com/office/powerpoint/2010/main" val="3684323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AAFB92-25C5-A9F5-5FEC-4FC23CA5E859}"/>
              </a:ext>
            </a:extLst>
          </p:cNvPr>
          <p:cNvSpPr txBox="1"/>
          <p:nvPr/>
        </p:nvSpPr>
        <p:spPr>
          <a:xfrm>
            <a:off x="0" y="1201921"/>
            <a:ext cx="929986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</a:rPr>
              <a:t>mT5 is trained with 32,216 data points for the English to Hindi (en-hi) pair. </a:t>
            </a:r>
          </a:p>
          <a:p>
            <a:r>
              <a:rPr lang="en-IN" sz="1800" dirty="0">
                <a:solidFill>
                  <a:schemeClr val="tx1"/>
                </a:solidFill>
              </a:rPr>
              <a:t>     </a:t>
            </a:r>
            <a:r>
              <a:rPr lang="en-IN" sz="1800" b="1" dirty="0">
                <a:solidFill>
                  <a:schemeClr val="tx1"/>
                </a:solidFill>
              </a:rPr>
              <a:t>Reason</a:t>
            </a:r>
            <a:r>
              <a:rPr lang="en-IN" sz="1800" dirty="0">
                <a:solidFill>
                  <a:schemeClr val="tx1"/>
                </a:solidFill>
              </a:rPr>
              <a:t>: </a:t>
            </a:r>
            <a:r>
              <a:rPr lang="en-IN" sz="1800" dirty="0">
                <a:solidFill>
                  <a:srgbClr val="0070C0"/>
                </a:solidFill>
              </a:rPr>
              <a:t>Increased data</a:t>
            </a:r>
            <a:r>
              <a:rPr lang="en-IN" sz="18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</a:rPr>
              <a:t>For the decoder-only model (Llama2 </a:t>
            </a:r>
            <a:r>
              <a:rPr lang="en-IN" sz="1800" dirty="0" err="1">
                <a:solidFill>
                  <a:schemeClr val="tx1"/>
                </a:solidFill>
              </a:rPr>
              <a:t>finetuned</a:t>
            </a:r>
            <a:r>
              <a:rPr lang="en-IN" sz="1800" dirty="0">
                <a:solidFill>
                  <a:schemeClr val="tx1"/>
                </a:solidFill>
              </a:rPr>
              <a:t>), it performs </a:t>
            </a:r>
            <a:r>
              <a:rPr lang="en-IN" sz="1800" dirty="0">
                <a:solidFill>
                  <a:srgbClr val="C00000"/>
                </a:solidFill>
              </a:rPr>
              <a:t>poorly</a:t>
            </a:r>
            <a:r>
              <a:rPr lang="en-IN" sz="1800" dirty="0">
                <a:solidFill>
                  <a:schemeClr val="tx1"/>
                </a:solidFill>
              </a:rPr>
              <a:t> on 1-Many 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</a:rPr>
              <a:t>For 1-1 tasks, the </a:t>
            </a:r>
            <a:r>
              <a:rPr lang="en-IN" sz="1800" dirty="0">
                <a:solidFill>
                  <a:srgbClr val="0070C0"/>
                </a:solidFill>
              </a:rPr>
              <a:t>Llama2</a:t>
            </a:r>
            <a:r>
              <a:rPr lang="en-IN" sz="1800" dirty="0">
                <a:solidFill>
                  <a:schemeClr val="tx1"/>
                </a:solidFill>
              </a:rPr>
              <a:t> </a:t>
            </a:r>
            <a:r>
              <a:rPr lang="en-IN" sz="1800" dirty="0" err="1">
                <a:solidFill>
                  <a:schemeClr val="tx1"/>
                </a:solidFill>
              </a:rPr>
              <a:t>finetuned</a:t>
            </a:r>
            <a:r>
              <a:rPr lang="en-IN" sz="1800" dirty="0">
                <a:solidFill>
                  <a:schemeClr val="tx1"/>
                </a:solidFill>
              </a:rPr>
              <a:t> model performs </a:t>
            </a:r>
            <a:r>
              <a:rPr lang="en-IN" sz="1800" dirty="0">
                <a:solidFill>
                  <a:srgbClr val="00B050"/>
                </a:solidFill>
              </a:rPr>
              <a:t>better</a:t>
            </a:r>
            <a:r>
              <a:rPr lang="en-IN" sz="1800" dirty="0">
                <a:solidFill>
                  <a:schemeClr val="tx1"/>
                </a:solidFill>
              </a:rPr>
              <a:t> compared to the Llama2 1-Many model.</a:t>
            </a:r>
          </a:p>
          <a:p>
            <a:r>
              <a:rPr lang="en-IN" sz="1800" dirty="0">
                <a:solidFill>
                  <a:schemeClr val="tx1"/>
                </a:solidFill>
              </a:rPr>
              <a:t>     </a:t>
            </a:r>
            <a:r>
              <a:rPr lang="en-IN" sz="1800" b="1" dirty="0">
                <a:solidFill>
                  <a:schemeClr val="tx1"/>
                </a:solidFill>
              </a:rPr>
              <a:t>Reason</a:t>
            </a:r>
            <a:r>
              <a:rPr lang="en-IN" sz="1800" dirty="0">
                <a:solidFill>
                  <a:schemeClr val="tx1"/>
                </a:solidFill>
              </a:rPr>
              <a:t>: </a:t>
            </a:r>
            <a:r>
              <a:rPr lang="en-IN" sz="1800" dirty="0"/>
              <a:t>Llama2 needs to be trained with more </a:t>
            </a:r>
            <a:r>
              <a:rPr lang="en-IN" sz="1800" dirty="0">
                <a:solidFill>
                  <a:srgbClr val="0070C0"/>
                </a:solidFill>
              </a:rPr>
              <a:t>high-quality data</a:t>
            </a:r>
            <a:r>
              <a:rPr lang="en-IN" sz="1800" dirty="0"/>
              <a:t>.</a:t>
            </a:r>
            <a:endParaRPr lang="en-IN" sz="18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5" name="Google Shape;146;p28"/>
          <p:cNvSpPr txBox="1">
            <a:spLocks/>
          </p:cNvSpPr>
          <p:nvPr/>
        </p:nvSpPr>
        <p:spPr>
          <a:xfrm>
            <a:off x="311699" y="187913"/>
            <a:ext cx="8520600" cy="3031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500" dirty="0">
                <a:solidFill>
                  <a:schemeClr val="accent1">
                    <a:lumMod val="50000"/>
                  </a:schemeClr>
                </a:solidFill>
              </a:rPr>
              <a:t>Analysis: Llama2 and mT5 Fine-Tuning </a:t>
            </a:r>
          </a:p>
        </p:txBody>
      </p:sp>
    </p:spTree>
    <p:extLst>
      <p:ext uri="{BB962C8B-B14F-4D97-AF65-F5344CB8AC3E}">
        <p14:creationId xmlns:p14="http://schemas.microsoft.com/office/powerpoint/2010/main" val="289737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>
            <a:spLocks noGrp="1"/>
          </p:cNvSpPr>
          <p:nvPr>
            <p:ph type="ctrTitle"/>
          </p:nvPr>
        </p:nvSpPr>
        <p:spPr>
          <a:xfrm>
            <a:off x="342881" y="1257300"/>
            <a:ext cx="8520600" cy="12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" sz="2600" dirty="0">
                <a:solidFill>
                  <a:schemeClr val="tx1"/>
                </a:solidFill>
              </a:rPr>
              <a:t>3. Baseline Model Development from Scratch</a:t>
            </a:r>
            <a:endParaRPr sz="2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01310" y="24938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50000"/>
                  </a:schemeClr>
                </a:solidFill>
              </a:rPr>
              <a:t>Problem Statement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259745" y="778225"/>
            <a:ext cx="8738782" cy="41055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 dirty="0">
                <a:solidFill>
                  <a:schemeClr val="tx1"/>
                </a:solidFill>
                <a:latin typeface="+mn-lt"/>
              </a:rPr>
              <a:t>To perform Machine Translation Task with respect to:</a:t>
            </a:r>
            <a:endParaRPr sz="6400" dirty="0">
              <a:solidFill>
                <a:schemeClr val="tx1"/>
              </a:solidFill>
              <a:latin typeface="+mn-lt"/>
            </a:endParaRPr>
          </a:p>
          <a:p>
            <a:pPr marL="131445" lvl="0" indent="0" algn="l" rtl="0"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" sz="6400" dirty="0">
                <a:solidFill>
                  <a:schemeClr val="tx1"/>
                </a:solidFill>
                <a:latin typeface="+mn-lt"/>
              </a:rPr>
              <a:t>      Types of LLM: 1. </a:t>
            </a:r>
            <a:r>
              <a:rPr lang="en" sz="6400" dirty="0">
                <a:solidFill>
                  <a:srgbClr val="0070C0"/>
                </a:solidFill>
                <a:latin typeface="+mn-lt"/>
              </a:rPr>
              <a:t>Decoder Only </a:t>
            </a:r>
            <a:r>
              <a:rPr lang="en" sz="6400" dirty="0">
                <a:solidFill>
                  <a:schemeClr val="tx1"/>
                </a:solidFill>
                <a:latin typeface="+mn-lt"/>
              </a:rPr>
              <a:t>(1-1 and 1-Many) Architecture</a:t>
            </a:r>
          </a:p>
          <a:p>
            <a:pPr marL="131445" lvl="0" indent="0" algn="l" rtl="0"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" sz="6400" dirty="0">
                <a:solidFill>
                  <a:schemeClr val="tx1"/>
                </a:solidFill>
                <a:latin typeface="+mn-lt"/>
              </a:rPr>
              <a:t>                              2. </a:t>
            </a:r>
            <a:r>
              <a:rPr lang="en" sz="6400" dirty="0">
                <a:solidFill>
                  <a:srgbClr val="0070C0"/>
                </a:solidFill>
                <a:latin typeface="+mn-lt"/>
              </a:rPr>
              <a:t>Encoder-Decoder</a:t>
            </a:r>
            <a:r>
              <a:rPr lang="en" sz="6400" dirty="0">
                <a:solidFill>
                  <a:schemeClr val="tx1"/>
                </a:solidFill>
                <a:latin typeface="+mn-lt"/>
              </a:rPr>
              <a:t> (1-1, Many-1, 1-Many and Many-Many)</a:t>
            </a:r>
            <a:r>
              <a:rPr lang="en-US" sz="6400" dirty="0">
                <a:solidFill>
                  <a:schemeClr val="tx1"/>
                </a:solidFill>
                <a:latin typeface="+mn-lt"/>
              </a:rPr>
              <a:t> Architecture</a:t>
            </a:r>
            <a:endParaRPr sz="6400" dirty="0">
              <a:solidFill>
                <a:schemeClr val="tx1"/>
              </a:solidFill>
              <a:latin typeface="+mn-l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Objectives</a:t>
            </a:r>
            <a:r>
              <a:rPr lang="en" sz="6400" dirty="0">
                <a:solidFill>
                  <a:schemeClr val="tx1"/>
                </a:solidFill>
                <a:latin typeface="+mn-lt"/>
              </a:rPr>
              <a:t>: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tx1"/>
                </a:solidFill>
                <a:latin typeface="+mn-lt"/>
              </a:rPr>
              <a:t>To investigate on the following:</a:t>
            </a:r>
          </a:p>
          <a:p>
            <a:pPr marL="0" lvl="0" indent="0" algn="l" rtl="0">
              <a:lnSpc>
                <a:spcPct val="110000"/>
              </a:lnSpc>
              <a:spcAft>
                <a:spcPts val="0"/>
              </a:spcAft>
              <a:buNone/>
            </a:pPr>
            <a:endParaRPr lang="en" sz="6400" dirty="0">
              <a:solidFill>
                <a:schemeClr val="tx1"/>
              </a:solidFill>
              <a:latin typeface="+mn-lt"/>
            </a:endParaRPr>
          </a:p>
          <a:p>
            <a:pPr marL="0" lvl="0" indent="0" algn="l" rtl="0">
              <a:lnSpc>
                <a:spcPct val="110000"/>
              </a:lnSpc>
              <a:spcAft>
                <a:spcPts val="0"/>
              </a:spcAft>
              <a:buNone/>
            </a:pPr>
            <a:r>
              <a:rPr lang="en" sz="6400" dirty="0">
                <a:solidFill>
                  <a:schemeClr val="tx1"/>
                </a:solidFill>
                <a:latin typeface="+mn-lt"/>
              </a:rPr>
              <a:t>1. Behaviour of the model with respect to </a:t>
            </a:r>
            <a:r>
              <a:rPr lang="en" sz="6400" dirty="0">
                <a:solidFill>
                  <a:srgbClr val="C00000"/>
                </a:solidFill>
                <a:latin typeface="+mn-lt"/>
              </a:rPr>
              <a:t>bi-lingual</a:t>
            </a:r>
            <a:r>
              <a:rPr lang="en" sz="6400" dirty="0">
                <a:solidFill>
                  <a:schemeClr val="tx1"/>
                </a:solidFill>
                <a:latin typeface="+mn-lt"/>
              </a:rPr>
              <a:t> (1-1) and </a:t>
            </a:r>
            <a:r>
              <a:rPr lang="en" sz="6400" dirty="0">
                <a:solidFill>
                  <a:srgbClr val="C00000"/>
                </a:solidFill>
                <a:latin typeface="+mn-lt"/>
              </a:rPr>
              <a:t>multilingual</a:t>
            </a:r>
            <a:r>
              <a:rPr lang="en" sz="64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6400" dirty="0">
                <a:solidFill>
                  <a:schemeClr val="tx1"/>
                </a:solidFill>
              </a:rPr>
              <a:t>(Many-1, 1-Many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" sz="6400" dirty="0">
                <a:solidFill>
                  <a:schemeClr val="tx1"/>
                </a:solidFill>
                <a:latin typeface="+mn-lt"/>
              </a:rPr>
              <a:t>    </a:t>
            </a:r>
            <a:r>
              <a:rPr lang="en-US" sz="6400" dirty="0">
                <a:solidFill>
                  <a:schemeClr val="tx1"/>
                </a:solidFill>
              </a:rPr>
              <a:t>and Many-Many) language translations</a:t>
            </a:r>
          </a:p>
          <a:p>
            <a:pPr marL="0" lvl="0" indent="0" algn="l" rtl="0">
              <a:lnSpc>
                <a:spcPct val="110000"/>
              </a:lnSpc>
              <a:spcAft>
                <a:spcPts val="0"/>
              </a:spcAft>
              <a:buNone/>
            </a:pPr>
            <a:endParaRPr lang="en" sz="6400" dirty="0">
              <a:solidFill>
                <a:schemeClr val="tx1"/>
              </a:solidFill>
              <a:latin typeface="+mn-lt"/>
            </a:endParaRPr>
          </a:p>
          <a:p>
            <a:pPr marL="0" lvl="0" indent="0">
              <a:lnSpc>
                <a:spcPct val="110000"/>
              </a:lnSpc>
              <a:buFont typeface="Arial"/>
              <a:buNone/>
            </a:pPr>
            <a:r>
              <a:rPr lang="en" sz="6400" dirty="0">
                <a:solidFill>
                  <a:schemeClr val="tx1"/>
                </a:solidFill>
                <a:latin typeface="+mn-lt"/>
              </a:rPr>
              <a:t>2. Performance of Encoder-Decoder based Transformer models for Neural </a:t>
            </a:r>
            <a:r>
              <a:rPr lang="en-US" sz="6400" dirty="0">
                <a:solidFill>
                  <a:schemeClr val="tx1"/>
                </a:solidFill>
              </a:rPr>
              <a:t>Machine</a:t>
            </a:r>
          </a:p>
          <a:p>
            <a:pPr marL="0" lvl="0" indent="0">
              <a:lnSpc>
                <a:spcPct val="110000"/>
              </a:lnSpc>
              <a:buNone/>
            </a:pPr>
            <a:r>
              <a:rPr lang="en-US" sz="6400" dirty="0">
                <a:solidFill>
                  <a:schemeClr val="tx1"/>
                </a:solidFill>
              </a:rPr>
              <a:t>    Translation (NMT) compared with smaller Decoder-only models, such as LLMs, when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6400" dirty="0">
                <a:solidFill>
                  <a:schemeClr val="tx1"/>
                </a:solidFill>
              </a:rPr>
              <a:t>    trained using the same data and similar parameters.</a:t>
            </a:r>
          </a:p>
          <a:p>
            <a:pPr marL="0" lvl="0" indent="0">
              <a:lnSpc>
                <a:spcPct val="110000"/>
              </a:lnSpc>
              <a:buNone/>
            </a:pPr>
            <a:endParaRPr lang="en-US" sz="6400" dirty="0">
              <a:solidFill>
                <a:schemeClr val="tx1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" sz="6400" dirty="0">
                <a:solidFill>
                  <a:schemeClr val="tx1"/>
                </a:solidFill>
                <a:latin typeface="+mn-lt"/>
              </a:rPr>
              <a:t>3. To quantify the role of context (no. of tokens) in translation with these two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" sz="6400" dirty="0">
                <a:solidFill>
                  <a:schemeClr val="tx1"/>
                </a:solidFill>
                <a:latin typeface="+mn-lt"/>
              </a:rPr>
              <a:t>    </a:t>
            </a:r>
            <a:r>
              <a:rPr lang="en" sz="6400" dirty="0">
                <a:solidFill>
                  <a:schemeClr val="tx1"/>
                </a:solidFill>
              </a:rPr>
              <a:t>architectures.</a:t>
            </a:r>
            <a:endParaRPr sz="6400" dirty="0">
              <a:solidFill>
                <a:schemeClr val="tx1"/>
              </a:solidFill>
              <a:latin typeface="+mn-l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00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50000"/>
                  </a:schemeClr>
                </a:solidFill>
              </a:rPr>
              <a:t>Challenges so, far …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7" name="Google Shape;157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dirty="0">
                <a:solidFill>
                  <a:schemeClr val="tx1"/>
                </a:solidFill>
              </a:rPr>
              <a:t>Pre-trained models are trained on large data. For example: mT5 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1">
                    <a:lumMod val="50000"/>
                  </a:schemeClr>
                </a:solidFill>
              </a:rPr>
              <a:t>Now, </a:t>
            </a:r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dirty="0">
                <a:solidFill>
                  <a:schemeClr val="tx1"/>
                </a:solidFill>
              </a:rPr>
              <a:t>To compare the Encoder-decoder and decoder-only models with similar training setting to evaluate the model’s performance in the </a:t>
            </a:r>
            <a:r>
              <a:rPr lang="en" dirty="0">
                <a:solidFill>
                  <a:srgbClr val="0070C0"/>
                </a:solidFill>
              </a:rPr>
              <a:t>multi-task learning </a:t>
            </a:r>
            <a:r>
              <a:rPr lang="en" dirty="0">
                <a:solidFill>
                  <a:schemeClr val="tx1"/>
                </a:solidFill>
              </a:rPr>
              <a:t>paradigms.</a:t>
            </a:r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dirty="0">
                <a:solidFill>
                  <a:schemeClr val="tx1"/>
                </a:solidFill>
              </a:rPr>
              <a:t>To compare the context length of both the models by some quantitative metrics which provides some Interpretation of the models.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>
            <a:spLocks noGrp="1"/>
          </p:cNvSpPr>
          <p:nvPr>
            <p:ph type="title"/>
          </p:nvPr>
        </p:nvSpPr>
        <p:spPr>
          <a:xfrm>
            <a:off x="1" y="216425"/>
            <a:ext cx="9144000" cy="4174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Proposed Methodology of our Baseline Model Development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89351" y="4889652"/>
            <a:ext cx="5280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Figure 2. </a:t>
            </a:r>
            <a:r>
              <a:rPr lang="en-US" sz="1200" b="1" dirty="0">
                <a:solidFill>
                  <a:schemeClr val="tx1"/>
                </a:solidFill>
              </a:rPr>
              <a:t>Proposed Methodology of our Baseline Model Development </a:t>
            </a:r>
          </a:p>
          <a:p>
            <a:r>
              <a:rPr lang="en-US" sz="1200" dirty="0"/>
              <a:t> </a:t>
            </a:r>
          </a:p>
        </p:txBody>
      </p:sp>
      <p:pic>
        <p:nvPicPr>
          <p:cNvPr id="2051" name="Picture 3" descr="C:\Users\PAT\Desktop\rough\Proposed Methodology.drawio-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36" y="768928"/>
            <a:ext cx="7117773" cy="403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>
            <a:spLocks noGrp="1"/>
          </p:cNvSpPr>
          <p:nvPr>
            <p:ph type="title"/>
          </p:nvPr>
        </p:nvSpPr>
        <p:spPr>
          <a:xfrm>
            <a:off x="301309" y="25798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accent1">
                    <a:lumMod val="50000"/>
                  </a:schemeClr>
                </a:solidFill>
              </a:rPr>
              <a:t>Baseline Model Development </a:t>
            </a:r>
            <a:endParaRPr sz="25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3" name="Google Shape;163;p30"/>
          <p:cNvSpPr txBox="1">
            <a:spLocks noGrp="1"/>
          </p:cNvSpPr>
          <p:nvPr>
            <p:ph type="body" idx="1"/>
          </p:nvPr>
        </p:nvSpPr>
        <p:spPr>
          <a:xfrm>
            <a:off x="311700" y="1059873"/>
            <a:ext cx="8520600" cy="23279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dirty="0">
                <a:solidFill>
                  <a:schemeClr val="tx1"/>
                </a:solidFill>
              </a:rPr>
              <a:t>To train a model from scratch - Pretrained model is </a:t>
            </a:r>
            <a:r>
              <a:rPr lang="en" dirty="0">
                <a:solidFill>
                  <a:srgbClr val="C00000"/>
                </a:solidFill>
              </a:rPr>
              <a:t>more black boxed </a:t>
            </a:r>
            <a:r>
              <a:rPr lang="en" dirty="0">
                <a:solidFill>
                  <a:schemeClr val="tx1"/>
                </a:solidFill>
              </a:rPr>
              <a:t>and less interpretable.</a:t>
            </a:r>
            <a:endParaRPr dirty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" dirty="0">
                <a:solidFill>
                  <a:schemeClr val="tx1"/>
                </a:solidFill>
              </a:rPr>
              <a:t>Took stable baseline models and equated the parameters.</a:t>
            </a:r>
            <a:endParaRPr dirty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" dirty="0">
                <a:solidFill>
                  <a:schemeClr val="tx1"/>
                </a:solidFill>
              </a:rPr>
              <a:t>Decoder-Only Model - </a:t>
            </a:r>
            <a:r>
              <a:rPr lang="en" dirty="0">
                <a:solidFill>
                  <a:srgbClr val="0070C0"/>
                </a:solidFill>
              </a:rPr>
              <a:t>XLNet</a:t>
            </a:r>
            <a:r>
              <a:rPr lang="en" dirty="0">
                <a:solidFill>
                  <a:schemeClr val="tx1"/>
                </a:solidFill>
              </a:rPr>
              <a:t> as a base model (Wu et al., 2021) [10]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" dirty="0">
                <a:solidFill>
                  <a:schemeClr val="tx1"/>
                </a:solidFill>
              </a:rPr>
              <a:t>Encoder-Decoder model - </a:t>
            </a:r>
            <a:r>
              <a:rPr lang="en" dirty="0">
                <a:solidFill>
                  <a:srgbClr val="0070C0"/>
                </a:solidFill>
              </a:rPr>
              <a:t>IndicBART</a:t>
            </a:r>
            <a:r>
              <a:rPr lang="en" dirty="0">
                <a:solidFill>
                  <a:schemeClr val="tx1"/>
                </a:solidFill>
              </a:rPr>
              <a:t> as a base model (Dabre et al., 2021) [11]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" dirty="0">
                <a:solidFill>
                  <a:schemeClr val="tx1"/>
                </a:solidFill>
              </a:rPr>
              <a:t>Tokenizer is shared across both the architectures.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graphicFrame>
        <p:nvGraphicFramePr>
          <p:cNvPr id="164" name="Google Shape;164;p30"/>
          <p:cNvGraphicFramePr/>
          <p:nvPr>
            <p:extLst>
              <p:ext uri="{D42A27DB-BD31-4B8C-83A1-F6EECF244321}">
                <p14:modId xmlns:p14="http://schemas.microsoft.com/office/powerpoint/2010/main" val="752706078"/>
              </p:ext>
            </p:extLst>
          </p:nvPr>
        </p:nvGraphicFramePr>
        <p:xfrm>
          <a:off x="1704110" y="3283527"/>
          <a:ext cx="5039592" cy="1305470"/>
        </p:xfrm>
        <a:graphic>
          <a:graphicData uri="http://schemas.openxmlformats.org/drawingml/2006/table">
            <a:tbl>
              <a:tblPr>
                <a:noFill/>
                <a:tableStyleId>{690BB155-CEB0-4E71-B181-2FE7CCAAA0B8}</a:tableStyleId>
              </a:tblPr>
              <a:tblGrid>
                <a:gridCol w="2704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5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638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</a:rPr>
                        <a:t>Model Name</a:t>
                      </a:r>
                      <a:endParaRPr sz="1600"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</a:rPr>
                        <a:t>Trainable Parameters</a:t>
                      </a:r>
                      <a:endParaRPr sz="1600"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XLNet Baseline</a:t>
                      </a:r>
                      <a:endParaRPr sz="16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</a:rPr>
                        <a:t>147,490,318</a:t>
                      </a:r>
                      <a:endParaRPr sz="16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Indic-BART Baseline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</a:rPr>
                        <a:t>145,339,392</a:t>
                      </a:r>
                      <a:endParaRPr sz="16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Google Shape;178;p32"/>
          <p:cNvSpPr txBox="1"/>
          <p:nvPr/>
        </p:nvSpPr>
        <p:spPr>
          <a:xfrm>
            <a:off x="4011250" y="4711525"/>
            <a:ext cx="5012700" cy="2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1000" dirty="0">
                <a:solidFill>
                  <a:srgbClr val="222222"/>
                </a:solidFill>
                <a:highlight>
                  <a:srgbClr val="FFFFFF"/>
                </a:highlight>
              </a:rPr>
              <a:t>Gitub Baseline Implementation : </a:t>
            </a:r>
            <a:r>
              <a:rPr lang="en-US" sz="1000" dirty="0">
                <a:solidFill>
                  <a:srgbClr val="222222"/>
                </a:solidFill>
                <a:highlight>
                  <a:srgbClr val="FFFFFF"/>
                </a:highlight>
                <a:hlinkClick r:id="rId3"/>
              </a:rPr>
              <a:t>https://github.com/sujaykumarmag/iasnlp</a:t>
            </a:r>
            <a:endParaRPr lang="en-US" sz="10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lvl="0"/>
            <a:endParaRPr sz="800" dirty="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>
            <a:spLocks noGrp="1"/>
          </p:cNvSpPr>
          <p:nvPr>
            <p:ph type="title"/>
          </p:nvPr>
        </p:nvSpPr>
        <p:spPr>
          <a:xfrm>
            <a:off x="124663" y="13329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50000"/>
                  </a:schemeClr>
                </a:solidFill>
              </a:rPr>
              <a:t>Take Aways and Future Prospects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6" name="Google Shape;176;p32"/>
          <p:cNvSpPr txBox="1">
            <a:spLocks noGrp="1"/>
          </p:cNvSpPr>
          <p:nvPr>
            <p:ph type="body" idx="1"/>
          </p:nvPr>
        </p:nvSpPr>
        <p:spPr>
          <a:xfrm>
            <a:off x="197425" y="911577"/>
            <a:ext cx="5902037" cy="37999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sz="1600" dirty="0">
                <a:solidFill>
                  <a:schemeClr val="tx1"/>
                </a:solidFill>
              </a:rPr>
              <a:t>Encoder-Decoder model provides </a:t>
            </a:r>
            <a:r>
              <a:rPr lang="en" sz="1600" dirty="0">
                <a:solidFill>
                  <a:srgbClr val="0070C0"/>
                </a:solidFill>
              </a:rPr>
              <a:t>trustable results</a:t>
            </a:r>
            <a:r>
              <a:rPr lang="en" sz="1600" dirty="0">
                <a:solidFill>
                  <a:schemeClr val="tx1"/>
                </a:solidFill>
              </a:rPr>
              <a:t>, while the Decoder-only models are trained differently as next word/char. </a:t>
            </a:r>
            <a:endParaRPr sz="1600" dirty="0">
              <a:solidFill>
                <a:schemeClr val="tx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sz="1600" dirty="0">
              <a:solidFill>
                <a:schemeClr val="tx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sz="1600" dirty="0">
                <a:solidFill>
                  <a:schemeClr val="tx1"/>
                </a:solidFill>
              </a:rPr>
              <a:t>The learning paradigms for both the Architectures are different: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70C0"/>
                </a:solidFill>
              </a:rPr>
              <a:t>      How do we converge for Multilingual Machine Translation?</a:t>
            </a:r>
            <a:endParaRPr sz="1600" dirty="0">
              <a:solidFill>
                <a:srgbClr val="0070C0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sz="1600" dirty="0">
              <a:solidFill>
                <a:schemeClr val="tx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sz="1600" dirty="0">
                <a:solidFill>
                  <a:schemeClr val="tx1"/>
                </a:solidFill>
              </a:rPr>
              <a:t>The Decoder-only model treats the starting tokens of the source text and the translated text separately. </a:t>
            </a:r>
            <a:endParaRPr sz="1600" dirty="0">
              <a:solidFill>
                <a:schemeClr val="tx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 pitchFamily="34" charset="0"/>
              <a:buChar char="•"/>
            </a:pPr>
            <a:endParaRPr sz="1600" dirty="0">
              <a:solidFill>
                <a:schemeClr val="tx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sz="1600" dirty="0">
                <a:solidFill>
                  <a:schemeClr val="tx1"/>
                </a:solidFill>
              </a:rPr>
              <a:t>A recent new method - </a:t>
            </a:r>
            <a:r>
              <a:rPr lang="en" sz="1600" dirty="0">
                <a:solidFill>
                  <a:schemeClr val="accent1">
                    <a:lumMod val="50000"/>
                  </a:schemeClr>
                </a:solidFill>
              </a:rPr>
              <a:t>Streaming Self-Attention </a:t>
            </a:r>
            <a:r>
              <a:rPr lang="en" sz="1600" dirty="0">
                <a:solidFill>
                  <a:schemeClr val="tx1"/>
                </a:solidFill>
              </a:rPr>
              <a:t>(SSA) helps the model decide when it has enough of the original text to start translating accurately. </a:t>
            </a:r>
            <a:endParaRPr sz="1600" b="1" dirty="0">
              <a:solidFill>
                <a:schemeClr val="tx1"/>
              </a:solidFill>
            </a:endParaRPr>
          </a:p>
        </p:txBody>
      </p:sp>
      <p:pic>
        <p:nvPicPr>
          <p:cNvPr id="177" name="Google Shape;17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1800" y="601824"/>
            <a:ext cx="2726450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2"/>
          <p:cNvSpPr txBox="1"/>
          <p:nvPr/>
        </p:nvSpPr>
        <p:spPr>
          <a:xfrm>
            <a:off x="4011250" y="4711525"/>
            <a:ext cx="5012700" cy="2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222222"/>
                </a:solidFill>
                <a:highlight>
                  <a:srgbClr val="FFFFFF"/>
                </a:highlight>
              </a:rPr>
              <a:t>Guo, Shoutao, Shaolei Zhang, and Yang Feng. "Decoder-only Streaming Transformer for Simultaneous Translation." </a:t>
            </a:r>
            <a:r>
              <a:rPr lang="en" sz="1000" i="1" dirty="0">
                <a:solidFill>
                  <a:srgbClr val="222222"/>
                </a:solidFill>
              </a:rPr>
              <a:t>arXiv preprint arXiv:2406.03878</a:t>
            </a:r>
            <a:r>
              <a:rPr lang="en" sz="1000" dirty="0">
                <a:solidFill>
                  <a:srgbClr val="222222"/>
                </a:solidFill>
                <a:highlight>
                  <a:srgbClr val="FFFFFF"/>
                </a:highlight>
              </a:rPr>
              <a:t> (2024).</a:t>
            </a:r>
            <a:endParaRPr sz="800" dirty="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918" y="81343"/>
            <a:ext cx="8520600" cy="28233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083" y="540328"/>
            <a:ext cx="8925790" cy="4405746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buAutoNum type="arabicPeriod"/>
            </a:pPr>
            <a:r>
              <a:rPr lang="en-US" sz="5600" dirty="0">
                <a:solidFill>
                  <a:schemeClr val="tx1"/>
                </a:solidFill>
              </a:rPr>
              <a:t>Zhu, </a:t>
            </a:r>
            <a:r>
              <a:rPr lang="en-US" sz="5600" dirty="0" err="1">
                <a:solidFill>
                  <a:schemeClr val="tx1"/>
                </a:solidFill>
              </a:rPr>
              <a:t>Wenhao</a:t>
            </a:r>
            <a:r>
              <a:rPr lang="en-US" sz="5600" dirty="0">
                <a:solidFill>
                  <a:schemeClr val="tx1"/>
                </a:solidFill>
              </a:rPr>
              <a:t>, et al. ”Multilingual machine translation with large language models: Empirical results and analysis.” </a:t>
            </a:r>
            <a:r>
              <a:rPr lang="en-US" sz="5600" i="1" dirty="0" err="1">
                <a:solidFill>
                  <a:schemeClr val="tx1"/>
                </a:solidFill>
              </a:rPr>
              <a:t>arXiv</a:t>
            </a:r>
            <a:r>
              <a:rPr lang="en-US" sz="5600" i="1" dirty="0">
                <a:solidFill>
                  <a:schemeClr val="tx1"/>
                </a:solidFill>
              </a:rPr>
              <a:t> preprint arXiv:2304.04675 </a:t>
            </a:r>
            <a:r>
              <a:rPr lang="en-US" sz="5600" dirty="0">
                <a:solidFill>
                  <a:schemeClr val="tx1"/>
                </a:solidFill>
              </a:rPr>
              <a:t>(2023).</a:t>
            </a:r>
          </a:p>
          <a:p>
            <a:pPr>
              <a:lnSpc>
                <a:spcPct val="120000"/>
              </a:lnSpc>
              <a:buAutoNum type="arabicPeriod"/>
            </a:pPr>
            <a:r>
              <a:rPr lang="en-US" sz="5600" dirty="0" err="1">
                <a:solidFill>
                  <a:schemeClr val="tx1"/>
                </a:solidFill>
              </a:rPr>
              <a:t>Aharoni</a:t>
            </a:r>
            <a:r>
              <a:rPr lang="en-US" sz="5600" dirty="0">
                <a:solidFill>
                  <a:schemeClr val="tx1"/>
                </a:solidFill>
              </a:rPr>
              <a:t>, Roee, Melvin Johnson, and </a:t>
            </a:r>
            <a:r>
              <a:rPr lang="en-US" sz="5600" dirty="0" err="1">
                <a:solidFill>
                  <a:schemeClr val="tx1"/>
                </a:solidFill>
              </a:rPr>
              <a:t>Orhan</a:t>
            </a:r>
            <a:r>
              <a:rPr lang="en-US" sz="5600" dirty="0">
                <a:solidFill>
                  <a:schemeClr val="tx1"/>
                </a:solidFill>
              </a:rPr>
              <a:t> </a:t>
            </a:r>
            <a:r>
              <a:rPr lang="en-US" sz="5600" dirty="0" err="1">
                <a:solidFill>
                  <a:schemeClr val="tx1"/>
                </a:solidFill>
              </a:rPr>
              <a:t>Firat</a:t>
            </a:r>
            <a:r>
              <a:rPr lang="en-US" sz="5600" dirty="0">
                <a:solidFill>
                  <a:schemeClr val="tx1"/>
                </a:solidFill>
              </a:rPr>
              <a:t>. "Massively multilingual neural machine translation." </a:t>
            </a:r>
            <a:r>
              <a:rPr lang="en-US" sz="5600" i="1" dirty="0" err="1">
                <a:solidFill>
                  <a:schemeClr val="tx1"/>
                </a:solidFill>
              </a:rPr>
              <a:t>arXiv</a:t>
            </a:r>
            <a:r>
              <a:rPr lang="en-US" sz="5600" i="1" dirty="0">
                <a:solidFill>
                  <a:schemeClr val="tx1"/>
                </a:solidFill>
              </a:rPr>
              <a:t> preprint arXiv:1903.00089</a:t>
            </a:r>
            <a:r>
              <a:rPr lang="en-US" sz="5600" dirty="0">
                <a:solidFill>
                  <a:schemeClr val="tx1"/>
                </a:solidFill>
              </a:rPr>
              <a:t> (2019).</a:t>
            </a:r>
          </a:p>
          <a:p>
            <a:pPr>
              <a:lnSpc>
                <a:spcPct val="120000"/>
              </a:lnSpc>
              <a:buAutoNum type="arabicPeriod"/>
            </a:pPr>
            <a:r>
              <a:rPr lang="en-US" sz="5600" dirty="0" err="1">
                <a:solidFill>
                  <a:schemeClr val="tx1"/>
                </a:solidFill>
              </a:rPr>
              <a:t>Arivazhagan</a:t>
            </a:r>
            <a:r>
              <a:rPr lang="en-US" sz="5600" dirty="0">
                <a:solidFill>
                  <a:schemeClr val="tx1"/>
                </a:solidFill>
              </a:rPr>
              <a:t>, Naveen, et al. "Massively multilingual neural machine translation in the wild: Findings and challenges." </a:t>
            </a:r>
            <a:r>
              <a:rPr lang="en-US" sz="5600" i="1" dirty="0" err="1">
                <a:solidFill>
                  <a:schemeClr val="tx1"/>
                </a:solidFill>
              </a:rPr>
              <a:t>arXiv</a:t>
            </a:r>
            <a:r>
              <a:rPr lang="en-US" sz="5600" i="1" dirty="0">
                <a:solidFill>
                  <a:schemeClr val="tx1"/>
                </a:solidFill>
              </a:rPr>
              <a:t> preprint arXiv:1907.05019</a:t>
            </a:r>
            <a:r>
              <a:rPr lang="en-US" sz="5600" dirty="0">
                <a:solidFill>
                  <a:schemeClr val="tx1"/>
                </a:solidFill>
              </a:rPr>
              <a:t> (2019).</a:t>
            </a:r>
          </a:p>
          <a:p>
            <a:pPr>
              <a:lnSpc>
                <a:spcPct val="120000"/>
              </a:lnSpc>
              <a:buAutoNum type="arabicPeriod"/>
            </a:pPr>
            <a:r>
              <a:rPr lang="en-US" sz="5600" dirty="0">
                <a:solidFill>
                  <a:schemeClr val="tx1"/>
                </a:solidFill>
              </a:rPr>
              <a:t>Devlin, Jacob, et al. "Bert: Pre-training of deep bidirectional transformers for language understanding." </a:t>
            </a:r>
            <a:r>
              <a:rPr lang="en-US" sz="5600" i="1" dirty="0" err="1">
                <a:solidFill>
                  <a:schemeClr val="tx1"/>
                </a:solidFill>
              </a:rPr>
              <a:t>arXiv</a:t>
            </a:r>
            <a:r>
              <a:rPr lang="en-US" sz="5600" i="1" dirty="0">
                <a:solidFill>
                  <a:schemeClr val="tx1"/>
                </a:solidFill>
              </a:rPr>
              <a:t> preprint arXiv:1810.04805</a:t>
            </a:r>
            <a:r>
              <a:rPr lang="en-US" sz="5600" dirty="0">
                <a:solidFill>
                  <a:schemeClr val="tx1"/>
                </a:solidFill>
              </a:rPr>
              <a:t> (2018).</a:t>
            </a:r>
          </a:p>
          <a:p>
            <a:pPr>
              <a:lnSpc>
                <a:spcPct val="120000"/>
              </a:lnSpc>
              <a:buAutoNum type="arabicPeriod"/>
            </a:pPr>
            <a:r>
              <a:rPr lang="en-US" sz="5600" dirty="0" err="1">
                <a:solidFill>
                  <a:schemeClr val="tx1"/>
                </a:solidFill>
              </a:rPr>
              <a:t>Vaswani</a:t>
            </a:r>
            <a:r>
              <a:rPr lang="en-US" sz="5600" dirty="0">
                <a:solidFill>
                  <a:schemeClr val="tx1"/>
                </a:solidFill>
              </a:rPr>
              <a:t>, </a:t>
            </a:r>
            <a:r>
              <a:rPr lang="en-US" sz="5600" dirty="0" err="1">
                <a:solidFill>
                  <a:schemeClr val="tx1"/>
                </a:solidFill>
              </a:rPr>
              <a:t>Ashish</a:t>
            </a:r>
            <a:r>
              <a:rPr lang="en-US" sz="5600" dirty="0">
                <a:solidFill>
                  <a:schemeClr val="tx1"/>
                </a:solidFill>
              </a:rPr>
              <a:t>, et al. "Attention is all you need." </a:t>
            </a:r>
            <a:r>
              <a:rPr lang="en-US" sz="5600" i="1" dirty="0">
                <a:solidFill>
                  <a:schemeClr val="tx1"/>
                </a:solidFill>
              </a:rPr>
              <a:t>Advances in neural information processing systems</a:t>
            </a:r>
            <a:r>
              <a:rPr lang="en-US" sz="5600" dirty="0">
                <a:solidFill>
                  <a:schemeClr val="tx1"/>
                </a:solidFill>
              </a:rPr>
              <a:t> 30 (2017).</a:t>
            </a:r>
          </a:p>
          <a:p>
            <a:pPr>
              <a:lnSpc>
                <a:spcPct val="120000"/>
              </a:lnSpc>
              <a:buFont typeface="Arial"/>
              <a:buAutoNum type="arabicPeriod"/>
            </a:pPr>
            <a:r>
              <a:rPr lang="en-US" sz="5600" dirty="0">
                <a:solidFill>
                  <a:schemeClr val="tx1"/>
                </a:solidFill>
                <a:hlinkClick r:id="rId2"/>
              </a:rPr>
              <a:t>https://ai.stanford.edu/blog/understanding-incontext/</a:t>
            </a:r>
            <a:endParaRPr lang="en-US" sz="56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Font typeface="Arial"/>
              <a:buAutoNum type="arabicPeriod"/>
            </a:pPr>
            <a:r>
              <a:rPr lang="en-US" sz="5600" dirty="0">
                <a:solidFill>
                  <a:schemeClr val="tx1"/>
                </a:solidFill>
              </a:rPr>
              <a:t>Wu, </a:t>
            </a:r>
            <a:r>
              <a:rPr lang="en-US" sz="5600" dirty="0" err="1">
                <a:solidFill>
                  <a:schemeClr val="tx1"/>
                </a:solidFill>
              </a:rPr>
              <a:t>Zhenyu</a:t>
            </a:r>
            <a:r>
              <a:rPr lang="en-US" sz="5600" dirty="0">
                <a:solidFill>
                  <a:schemeClr val="tx1"/>
                </a:solidFill>
              </a:rPr>
              <a:t>, et al. "</a:t>
            </a:r>
            <a:r>
              <a:rPr lang="en-US" sz="5600" dirty="0" err="1">
                <a:solidFill>
                  <a:schemeClr val="tx1"/>
                </a:solidFill>
              </a:rPr>
              <a:t>Openicl</a:t>
            </a:r>
            <a:r>
              <a:rPr lang="en-US" sz="5600" dirty="0">
                <a:solidFill>
                  <a:schemeClr val="tx1"/>
                </a:solidFill>
              </a:rPr>
              <a:t>: An open-source framework for in-context learning." </a:t>
            </a:r>
            <a:r>
              <a:rPr lang="en-US" sz="5600" dirty="0" err="1">
                <a:solidFill>
                  <a:schemeClr val="tx1"/>
                </a:solidFill>
              </a:rPr>
              <a:t>arXiv</a:t>
            </a:r>
            <a:r>
              <a:rPr lang="en-US" sz="5600" dirty="0">
                <a:solidFill>
                  <a:schemeClr val="tx1"/>
                </a:solidFill>
              </a:rPr>
              <a:t> preprint arXiv:2303.02913 (2023).</a:t>
            </a:r>
          </a:p>
          <a:p>
            <a:pPr>
              <a:lnSpc>
                <a:spcPct val="120000"/>
              </a:lnSpc>
              <a:buFont typeface="Arial"/>
              <a:buAutoNum type="arabicPeriod"/>
            </a:pPr>
            <a:r>
              <a:rPr lang="en-US" sz="5600" dirty="0">
                <a:solidFill>
                  <a:schemeClr val="tx1"/>
                </a:solidFill>
                <a:hlinkClick r:id="rId3"/>
              </a:rPr>
              <a:t>https://huggingface.co/datasets/mutiyama/alt</a:t>
            </a:r>
            <a:endParaRPr lang="en-US" sz="56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Font typeface="Arial"/>
              <a:buAutoNum type="arabicPeriod"/>
            </a:pPr>
            <a:r>
              <a:rPr lang="en-US" sz="5600" dirty="0">
                <a:solidFill>
                  <a:schemeClr val="tx1"/>
                </a:solidFill>
                <a:hlinkClick r:id="rId4"/>
              </a:rPr>
              <a:t>https://ai4bharat.iitm.ac.in/bpcc/</a:t>
            </a:r>
            <a:endParaRPr lang="en-US" sz="56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Font typeface="Arial"/>
              <a:buAutoNum type="arabicPeriod"/>
            </a:pPr>
            <a:r>
              <a:rPr lang="en-US" sz="5600" dirty="0">
                <a:solidFill>
                  <a:schemeClr val="tx1"/>
                </a:solidFill>
              </a:rPr>
              <a:t>Wu, </a:t>
            </a:r>
            <a:r>
              <a:rPr lang="en-US" sz="5600" dirty="0" err="1">
                <a:solidFill>
                  <a:schemeClr val="tx1"/>
                </a:solidFill>
              </a:rPr>
              <a:t>Nier</a:t>
            </a:r>
            <a:r>
              <a:rPr lang="en-US" sz="5600" dirty="0">
                <a:solidFill>
                  <a:schemeClr val="tx1"/>
                </a:solidFill>
              </a:rPr>
              <a:t>, et al. "Low-Resource Neural Machine Translation Using </a:t>
            </a:r>
            <a:r>
              <a:rPr lang="en-US" sz="5600" dirty="0" err="1">
                <a:solidFill>
                  <a:schemeClr val="tx1"/>
                </a:solidFill>
              </a:rPr>
              <a:t>XLNet</a:t>
            </a:r>
            <a:r>
              <a:rPr lang="en-US" sz="5600" dirty="0">
                <a:solidFill>
                  <a:schemeClr val="tx1"/>
                </a:solidFill>
              </a:rPr>
              <a:t> Pre-training Model." Artificial Neural Networks and Machine Learning–ICANN 2021: 30th International Conference on Artificial Neural Networks, Bratislava, Slovakia, September 14–17, 2021, Proceedings, Part V 30. Springer International Publishing, 2021.</a:t>
            </a:r>
          </a:p>
          <a:p>
            <a:pPr>
              <a:lnSpc>
                <a:spcPct val="120000"/>
              </a:lnSpc>
              <a:buFont typeface="Arial"/>
              <a:buAutoNum type="arabicPeriod"/>
            </a:pPr>
            <a:r>
              <a:rPr lang="en-US" sz="5600" dirty="0" err="1">
                <a:solidFill>
                  <a:schemeClr val="tx1"/>
                </a:solidFill>
              </a:rPr>
              <a:t>Dabre</a:t>
            </a:r>
            <a:r>
              <a:rPr lang="en-US" sz="5600" dirty="0">
                <a:solidFill>
                  <a:schemeClr val="tx1"/>
                </a:solidFill>
              </a:rPr>
              <a:t>, Raj, et al. "</a:t>
            </a:r>
            <a:r>
              <a:rPr lang="en-US" sz="5600" dirty="0" err="1">
                <a:solidFill>
                  <a:schemeClr val="tx1"/>
                </a:solidFill>
              </a:rPr>
              <a:t>IndicBART</a:t>
            </a:r>
            <a:r>
              <a:rPr lang="en-US" sz="5600" dirty="0">
                <a:solidFill>
                  <a:schemeClr val="tx1"/>
                </a:solidFill>
              </a:rPr>
              <a:t>: A pre-trained model for </a:t>
            </a:r>
            <a:r>
              <a:rPr lang="en-US" sz="5600" dirty="0" err="1">
                <a:solidFill>
                  <a:schemeClr val="tx1"/>
                </a:solidFill>
              </a:rPr>
              <a:t>indic</a:t>
            </a:r>
            <a:r>
              <a:rPr lang="en-US" sz="5600" dirty="0">
                <a:solidFill>
                  <a:schemeClr val="tx1"/>
                </a:solidFill>
              </a:rPr>
              <a:t> natural language generation." </a:t>
            </a:r>
            <a:r>
              <a:rPr lang="en-US" sz="5600" dirty="0" err="1">
                <a:solidFill>
                  <a:schemeClr val="tx1"/>
                </a:solidFill>
              </a:rPr>
              <a:t>arXiv</a:t>
            </a:r>
            <a:r>
              <a:rPr lang="en-US" sz="5600" dirty="0">
                <a:solidFill>
                  <a:schemeClr val="tx1"/>
                </a:solidFill>
              </a:rPr>
              <a:t> preprint arXiv:2109.02903 (2021).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56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Acknowledgements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IIITH Administration for the excellent resource and amenities</a:t>
            </a:r>
          </a:p>
          <a:p>
            <a:r>
              <a:rPr lang="en-US" dirty="0">
                <a:solidFill>
                  <a:schemeClr val="tx1"/>
                </a:solidFill>
              </a:rPr>
              <a:t>IASNLP Coordinators – Dr. </a:t>
            </a:r>
            <a:r>
              <a:rPr lang="en-US" dirty="0" err="1">
                <a:solidFill>
                  <a:schemeClr val="tx1"/>
                </a:solidFill>
              </a:rPr>
              <a:t>Parameswari</a:t>
            </a:r>
            <a:r>
              <a:rPr lang="en-US" dirty="0">
                <a:solidFill>
                  <a:schemeClr val="tx1"/>
                </a:solidFill>
              </a:rPr>
              <a:t> and Dr. Rahul Mishra</a:t>
            </a:r>
          </a:p>
          <a:p>
            <a:r>
              <a:rPr lang="en-US" dirty="0">
                <a:solidFill>
                  <a:schemeClr val="tx1"/>
                </a:solidFill>
              </a:rPr>
              <a:t>Our Mentor: Mr. </a:t>
            </a:r>
            <a:r>
              <a:rPr lang="en-US" dirty="0" err="1">
                <a:solidFill>
                  <a:schemeClr val="tx1"/>
                </a:solidFill>
              </a:rPr>
              <a:t>Yash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Bhaskar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Pre-school Speakers: </a:t>
            </a:r>
            <a:r>
              <a:rPr lang="en-US" dirty="0" err="1">
                <a:solidFill>
                  <a:schemeClr val="tx1"/>
                </a:solidFill>
              </a:rPr>
              <a:t>Prashanth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Kodali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Aparajitha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Priyanka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Dasari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Aadya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Ranjan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Sankalp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Bahad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2755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Thank you for your attention </a:t>
            </a:r>
            <a:endParaRPr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290918" y="341116"/>
            <a:ext cx="8520600" cy="3654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50000"/>
                  </a:schemeClr>
                </a:solidFill>
              </a:rPr>
              <a:t>Literature Review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Multilingual Machine Translation </a:t>
            </a:r>
            <a:endParaRPr sz="19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dirty="0">
                <a:solidFill>
                  <a:schemeClr val="tx1"/>
                </a:solidFill>
              </a:rPr>
              <a:t>Multilingual machine translation with large language models: Empirical results and analysis - </a:t>
            </a:r>
            <a:r>
              <a:rPr lang="en" dirty="0">
                <a:solidFill>
                  <a:srgbClr val="0070C0"/>
                </a:solidFill>
              </a:rPr>
              <a:t>Zhu Wenhao et al. (arXiv, 2023) </a:t>
            </a:r>
            <a:r>
              <a:rPr lang="en" dirty="0">
                <a:solidFill>
                  <a:schemeClr val="tx1"/>
                </a:solidFill>
              </a:rPr>
              <a:t>[1]</a:t>
            </a:r>
            <a:endParaRPr dirty="0">
              <a:solidFill>
                <a:schemeClr val="tx1"/>
              </a:solidFill>
            </a:endParaRP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dirty="0">
                <a:solidFill>
                  <a:schemeClr val="tx1"/>
                </a:solidFill>
              </a:rPr>
              <a:t>Massively multilingual neural machine translation - </a:t>
            </a:r>
            <a:r>
              <a:rPr lang="en" dirty="0">
                <a:solidFill>
                  <a:srgbClr val="0070C0"/>
                </a:solidFill>
              </a:rPr>
              <a:t>Aharoni et al. (arXiv, 2019) </a:t>
            </a:r>
            <a:r>
              <a:rPr lang="en" dirty="0">
                <a:solidFill>
                  <a:schemeClr val="tx1"/>
                </a:solidFill>
              </a:rPr>
              <a:t>[2]</a:t>
            </a:r>
            <a:endParaRPr dirty="0">
              <a:solidFill>
                <a:schemeClr val="tx1"/>
              </a:solidFill>
            </a:endParaRP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dirty="0">
                <a:solidFill>
                  <a:schemeClr val="tx1"/>
                </a:solidFill>
              </a:rPr>
              <a:t>Massively multilingual neural machine translation in the wild: Findings and challenges - </a:t>
            </a:r>
            <a:r>
              <a:rPr lang="en" dirty="0">
                <a:solidFill>
                  <a:srgbClr val="0070C0"/>
                </a:solidFill>
              </a:rPr>
              <a:t>Naveen Arivazhagan et al. (arXiv, 2019) </a:t>
            </a:r>
            <a:r>
              <a:rPr lang="en" dirty="0">
                <a:solidFill>
                  <a:schemeClr val="tx1"/>
                </a:solidFill>
              </a:rPr>
              <a:t>[3]</a:t>
            </a: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endParaRPr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" sz="19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Learning Resources</a:t>
            </a:r>
            <a:endParaRPr sz="19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dirty="0">
                <a:solidFill>
                  <a:schemeClr val="tx1"/>
                </a:solidFill>
              </a:rPr>
              <a:t>BERT - J. Devlin et al. (arXiv, 2018) [4]</a:t>
            </a:r>
            <a:endParaRPr dirty="0">
              <a:solidFill>
                <a:schemeClr val="tx1"/>
              </a:solidFill>
            </a:endParaRP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dirty="0">
                <a:solidFill>
                  <a:schemeClr val="tx1"/>
                </a:solidFill>
              </a:rPr>
              <a:t>Attention - A Vaswani et al. (NeurIPS 2017) [5]</a:t>
            </a:r>
            <a:endParaRPr dirty="0">
              <a:solidFill>
                <a:schemeClr val="tx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3877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124691" y="445025"/>
            <a:ext cx="892579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2500" dirty="0">
                <a:solidFill>
                  <a:schemeClr val="accent1">
                    <a:lumMod val="50000"/>
                  </a:schemeClr>
                </a:solidFill>
              </a:rPr>
              <a:t>Our Proposed Approaches for Multilingual NMT</a:t>
            </a:r>
            <a:endParaRPr sz="25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350818"/>
            <a:ext cx="8520600" cy="32179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en" sz="2000" dirty="0">
                <a:solidFill>
                  <a:schemeClr val="tx1"/>
                </a:solidFill>
              </a:rPr>
              <a:t>1. In-Context Learning (ICL) using Few-Shot Learning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dirty="0">
              <a:solidFill>
                <a:schemeClr val="tx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 dirty="0">
                <a:solidFill>
                  <a:schemeClr val="tx1"/>
                </a:solidFill>
              </a:rPr>
              <a:t>2. Fine-Tuning of LLMs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dirty="0">
              <a:solidFill>
                <a:schemeClr val="tx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 dirty="0">
                <a:solidFill>
                  <a:schemeClr val="tx1"/>
                </a:solidFill>
              </a:rPr>
              <a:t>3. Baseline Model Development from Scratch</a:t>
            </a:r>
            <a:endParaRPr sz="2000" dirty="0">
              <a:solidFill>
                <a:schemeClr val="tx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379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ctrTitle"/>
          </p:nvPr>
        </p:nvSpPr>
        <p:spPr>
          <a:xfrm>
            <a:off x="311708" y="1232948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" sz="2600" dirty="0"/>
              <a:t>1. </a:t>
            </a:r>
            <a:r>
              <a:rPr lang="en" sz="2600" dirty="0">
                <a:solidFill>
                  <a:schemeClr val="tx1"/>
                </a:solidFill>
              </a:rPr>
              <a:t>In-Context Learning (ICL) using Few-Shot Learning</a:t>
            </a:r>
            <a:br>
              <a:rPr lang="en" sz="3200" dirty="0">
                <a:solidFill>
                  <a:schemeClr val="tx1"/>
                </a:solidFill>
              </a:rPr>
            </a:b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1410581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219232" y="19844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ctr"/>
            <a:r>
              <a:rPr lang="en-US" sz="2500" dirty="0">
                <a:solidFill>
                  <a:schemeClr val="accent1">
                    <a:lumMod val="50000"/>
                  </a:schemeClr>
                </a:solidFill>
              </a:rPr>
              <a:t>In-Context Learning – How it works?</a:t>
            </a:r>
            <a:endParaRPr sz="25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143839" y="1091044"/>
            <a:ext cx="9000161" cy="36453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A way to use language models to learn tasks given </a:t>
            </a:r>
            <a:r>
              <a:rPr lang="en-US" dirty="0">
                <a:solidFill>
                  <a:srgbClr val="C00000"/>
                </a:solidFill>
              </a:rPr>
              <a:t>only a few examples</a:t>
            </a:r>
            <a:r>
              <a:rPr lang="en-US" dirty="0">
                <a:solidFill>
                  <a:schemeClr val="tx1"/>
                </a:solidFill>
              </a:rPr>
              <a:t>. [6]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Prompt Engineering Tasks for </a:t>
            </a:r>
            <a:r>
              <a:rPr lang="en-US" dirty="0">
                <a:solidFill>
                  <a:srgbClr val="0070C0"/>
                </a:solidFill>
              </a:rPr>
              <a:t>Few-Shot Learning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dirty="0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" dirty="0">
                <a:solidFill>
                  <a:schemeClr val="tx1"/>
                </a:solidFill>
              </a:rPr>
              <a:t>Examples of MT pairs (&lt;X&gt;=&lt;Y&gt;) with a template T, X - Source Sentence, Y - Target Sentence. [1]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b="1" dirty="0">
                <a:solidFill>
                  <a:schemeClr val="tx1"/>
                </a:solidFill>
              </a:rPr>
              <a:t>In-Context Exemplars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      &lt;X&gt;=&lt;Y&gt; - Strong recipe for best outputs from the model - Wu et al. (2023) [7]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en" dirty="0">
                <a:solidFill>
                  <a:schemeClr val="tx1"/>
                </a:solidFill>
              </a:rPr>
              <a:t>Prompt P = T(X</a:t>
            </a:r>
            <a:r>
              <a:rPr lang="en" baseline="-25000" dirty="0">
                <a:solidFill>
                  <a:schemeClr val="tx1"/>
                </a:solidFill>
              </a:rPr>
              <a:t>1</a:t>
            </a:r>
            <a:r>
              <a:rPr lang="en" dirty="0">
                <a:solidFill>
                  <a:schemeClr val="tx1"/>
                </a:solidFill>
              </a:rPr>
              <a:t>,Y</a:t>
            </a:r>
            <a:r>
              <a:rPr lang="en" baseline="-25000" dirty="0">
                <a:solidFill>
                  <a:schemeClr val="tx1"/>
                </a:solidFill>
              </a:rPr>
              <a:t>1</a:t>
            </a:r>
            <a:r>
              <a:rPr lang="en" dirty="0">
                <a:solidFill>
                  <a:schemeClr val="tx1"/>
                </a:solidFill>
              </a:rPr>
              <a:t>) </a:t>
            </a:r>
            <a:r>
              <a:rPr lang="en-US" dirty="0">
                <a:solidFill>
                  <a:schemeClr val="tx1"/>
                </a:solidFill>
              </a:rPr>
              <a:t>⊕ </a:t>
            </a:r>
            <a:r>
              <a:rPr lang="en" dirty="0">
                <a:solidFill>
                  <a:schemeClr val="tx1"/>
                </a:solidFill>
              </a:rPr>
              <a:t> T(X</a:t>
            </a:r>
            <a:r>
              <a:rPr lang="en" baseline="-25000" dirty="0">
                <a:solidFill>
                  <a:schemeClr val="tx1"/>
                </a:solidFill>
              </a:rPr>
              <a:t>2</a:t>
            </a:r>
            <a:r>
              <a:rPr lang="en" dirty="0">
                <a:solidFill>
                  <a:schemeClr val="tx1"/>
                </a:solidFill>
              </a:rPr>
              <a:t>,Y</a:t>
            </a:r>
            <a:r>
              <a:rPr lang="en" baseline="-25000" dirty="0">
                <a:solidFill>
                  <a:schemeClr val="tx1"/>
                </a:solidFill>
              </a:rPr>
              <a:t>2</a:t>
            </a:r>
            <a:r>
              <a:rPr lang="en" dirty="0">
                <a:solidFill>
                  <a:schemeClr val="tx1"/>
                </a:solidFill>
              </a:rPr>
              <a:t>) </a:t>
            </a:r>
            <a:r>
              <a:rPr lang="en-US" dirty="0">
                <a:solidFill>
                  <a:schemeClr val="tx1"/>
                </a:solidFill>
              </a:rPr>
              <a:t>⊕ </a:t>
            </a:r>
            <a:r>
              <a:rPr lang="en" dirty="0">
                <a:solidFill>
                  <a:schemeClr val="tx1"/>
                </a:solidFill>
              </a:rPr>
              <a:t> ... </a:t>
            </a:r>
            <a:r>
              <a:rPr lang="en-US" dirty="0">
                <a:solidFill>
                  <a:schemeClr val="tx1"/>
                </a:solidFill>
              </a:rPr>
              <a:t>⊕ </a:t>
            </a:r>
            <a:r>
              <a:rPr lang="en" dirty="0">
                <a:solidFill>
                  <a:schemeClr val="tx1"/>
                </a:solidFill>
              </a:rPr>
              <a:t>T(X</a:t>
            </a:r>
            <a:r>
              <a:rPr lang="en" baseline="-25000" dirty="0">
                <a:solidFill>
                  <a:schemeClr val="tx1"/>
                </a:solidFill>
              </a:rPr>
              <a:t>n</a:t>
            </a:r>
            <a:r>
              <a:rPr lang="en" dirty="0">
                <a:solidFill>
                  <a:schemeClr val="tx1"/>
                </a:solidFill>
              </a:rPr>
              <a:t>,Y</a:t>
            </a:r>
            <a:r>
              <a:rPr lang="en" baseline="-25000" dirty="0">
                <a:solidFill>
                  <a:schemeClr val="tx1"/>
                </a:solidFill>
              </a:rPr>
              <a:t>n</a:t>
            </a:r>
            <a:r>
              <a:rPr lang="en" dirty="0">
                <a:solidFill>
                  <a:schemeClr val="tx1"/>
                </a:solidFill>
              </a:rPr>
              <a:t>) where </a:t>
            </a:r>
            <a:r>
              <a:rPr lang="en-US" dirty="0">
                <a:solidFill>
                  <a:schemeClr val="tx1"/>
                </a:solidFill>
              </a:rPr>
              <a:t>⊕ - concatenation, 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     </a:t>
            </a:r>
            <a:r>
              <a:rPr lang="en" dirty="0">
                <a:solidFill>
                  <a:schemeClr val="tx1"/>
                </a:solidFill>
              </a:rPr>
              <a:t>n - number of samples [1]</a:t>
            </a:r>
          </a:p>
          <a:p>
            <a:pPr marL="0" lvl="0" indent="0">
              <a:buNone/>
            </a:pPr>
            <a:endParaRPr lang="en" sz="1400" dirty="0"/>
          </a:p>
        </p:txBody>
      </p:sp>
      <p:sp>
        <p:nvSpPr>
          <p:cNvPr id="5" name="Google Shape;93;p19"/>
          <p:cNvSpPr txBox="1"/>
          <p:nvPr/>
        </p:nvSpPr>
        <p:spPr>
          <a:xfrm>
            <a:off x="5044550" y="4703625"/>
            <a:ext cx="3985500" cy="2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tx1"/>
                </a:solidFill>
                <a:highlight>
                  <a:srgbClr val="FFFFFF"/>
                </a:highlight>
              </a:rPr>
              <a:t>Wu, Zhenyu, et al. "Openicl: An open-source framework for in-context learning." </a:t>
            </a:r>
            <a:r>
              <a:rPr lang="en" sz="800" i="1" dirty="0">
                <a:solidFill>
                  <a:schemeClr val="tx1"/>
                </a:solidFill>
              </a:rPr>
              <a:t>arXiv preprint arXiv:2303.02913</a:t>
            </a:r>
            <a:r>
              <a:rPr lang="en" sz="800" dirty="0">
                <a:solidFill>
                  <a:schemeClr val="tx1"/>
                </a:solidFill>
                <a:highlight>
                  <a:srgbClr val="FFFFFF"/>
                </a:highlight>
              </a:rPr>
              <a:t> (2023).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97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260329" y="17789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Our Approach - ICL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49321" y="693263"/>
            <a:ext cx="8054940" cy="15567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1600" dirty="0">
                <a:solidFill>
                  <a:schemeClr val="tx1"/>
                </a:solidFill>
              </a:rPr>
              <a:t>How a prompt to the model is structured?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" sz="14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" sz="14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" sz="14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" sz="14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50000"/>
                  </a:schemeClr>
                </a:solidFill>
              </a:rPr>
              <a:t>- Evaluation: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en" sz="1600" dirty="0">
                <a:solidFill>
                  <a:schemeClr val="tx1"/>
                </a:solidFill>
              </a:rPr>
              <a:t>         </a:t>
            </a:r>
            <a:r>
              <a:rPr lang="en-US" sz="1600" b="1" dirty="0">
                <a:solidFill>
                  <a:schemeClr val="tx1"/>
                </a:solidFill>
              </a:rPr>
              <a:t>Low-Resource Languages</a:t>
            </a:r>
            <a:r>
              <a:rPr lang="en-US" sz="1600" dirty="0">
                <a:solidFill>
                  <a:schemeClr val="tx1"/>
                </a:solidFill>
              </a:rPr>
              <a:t>: Hindi, Telugu, Malayalam, Marathi and Tamil</a:t>
            </a:r>
            <a:endParaRPr lang="en" sz="1600" dirty="0">
              <a:solidFill>
                <a:schemeClr val="tx1"/>
              </a:solidFill>
            </a:endParaRPr>
          </a:p>
          <a:p>
            <a:pPr marL="0" lvl="0" indent="0">
              <a:spcBef>
                <a:spcPts val="1200"/>
              </a:spcBef>
              <a:buNone/>
            </a:pPr>
            <a:r>
              <a:rPr lang="en-US" sz="1600" dirty="0">
                <a:solidFill>
                  <a:schemeClr val="tx1"/>
                </a:solidFill>
              </a:rPr>
              <a:t>         </a:t>
            </a:r>
            <a:r>
              <a:rPr lang="en-US" sz="1600" b="1" dirty="0">
                <a:solidFill>
                  <a:schemeClr val="tx1"/>
                </a:solidFill>
              </a:rPr>
              <a:t>LLM’s</a:t>
            </a:r>
            <a:r>
              <a:rPr lang="en-US" sz="1600" dirty="0">
                <a:solidFill>
                  <a:schemeClr val="tx1"/>
                </a:solidFill>
              </a:rPr>
              <a:t>: On 3 sentence pairs using XGLM and MT5.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en-US" sz="1600" dirty="0">
                <a:solidFill>
                  <a:schemeClr val="tx1"/>
                </a:solidFill>
              </a:rPr>
              <a:t>         </a:t>
            </a:r>
            <a:r>
              <a:rPr lang="en" sz="1600" b="1" dirty="0">
                <a:solidFill>
                  <a:schemeClr val="tx1"/>
                </a:solidFill>
              </a:rPr>
              <a:t>Metric</a:t>
            </a:r>
            <a:r>
              <a:rPr lang="en" sz="1600" dirty="0">
                <a:solidFill>
                  <a:schemeClr val="tx1"/>
                </a:solidFill>
              </a:rPr>
              <a:t>: BLEU.</a:t>
            </a:r>
            <a:endParaRPr sz="16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400" dirty="0"/>
          </a:p>
        </p:txBody>
      </p:sp>
      <p:sp>
        <p:nvSpPr>
          <p:cNvPr id="6" name="Google Shape;92;p19"/>
          <p:cNvSpPr txBox="1"/>
          <p:nvPr/>
        </p:nvSpPr>
        <p:spPr>
          <a:xfrm>
            <a:off x="187036" y="1263565"/>
            <a:ext cx="8728364" cy="1477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</a:rPr>
              <a:t>{</a:t>
            </a:r>
            <a:endParaRPr sz="1200" dirty="0">
              <a:solidFill>
                <a:schemeClr val="dk1"/>
              </a:solidFill>
            </a:endParaRPr>
          </a:p>
          <a:p>
            <a:pPr lvl="0">
              <a:lnSpc>
                <a:spcPct val="115000"/>
              </a:lnSpc>
            </a:pPr>
            <a:r>
              <a:rPr lang="en" sz="1200" dirty="0">
                <a:solidFill>
                  <a:schemeClr val="dk1"/>
                </a:solidFill>
              </a:rPr>
              <a:t>   "1": "After submitting your application, you should receive a registration certificate within several business days. आवेदन जमा करबाक बाद, अहाँकेँ किछु व्यावसायिक दिनक भीतर एक टा पंजीकरण प्रमाण-पत्र भेटि सकैत अछि।" </a:t>
            </a:r>
          </a:p>
          <a:p>
            <a:r>
              <a:rPr lang="en" sz="1200" dirty="0">
                <a:solidFill>
                  <a:schemeClr val="dk1"/>
                </a:solidFill>
              </a:rPr>
              <a:t>“2":</a:t>
            </a:r>
            <a:r>
              <a:rPr lang="en-US" sz="1200" dirty="0"/>
              <a:t> "Early pregnancy bleeding is usually from a maternal source, rather than a fetal one, </a:t>
            </a:r>
            <a:r>
              <a:rPr lang="hi-IN" sz="1200" dirty="0"/>
              <a:t>प्रारंभिक गर्भावस्था में रक्तस्राव आमतौर पर भ्रूण के बजाय मातृ स्रोत से होता है।",</a:t>
            </a:r>
            <a:br>
              <a:rPr lang="hi-IN" sz="1200" dirty="0"/>
            </a:br>
            <a:r>
              <a:rPr lang="en" sz="1200" dirty="0">
                <a:solidFill>
                  <a:schemeClr val="dk1"/>
                </a:solidFill>
              </a:rPr>
              <a:t>“3": </a:t>
            </a:r>
            <a:r>
              <a:rPr lang="hi-IN" sz="1200" dirty="0"/>
              <a:t>"</a:t>
            </a:r>
            <a:r>
              <a:rPr lang="en-US" sz="1200" dirty="0"/>
              <a:t>The bride's father symbolically offers to the bridegroom a cow as a present. </a:t>
            </a:r>
            <a:r>
              <a:rPr lang="hi-IN" sz="1200" dirty="0"/>
              <a:t>एहन रोगीक लेल, जनिक संक्रमण आ कैंसरक नैदानिक संदेह न्यून रहैत अछि, एक्स-रे एकटा कम महग प्रारम्भिक विकल्पक अछि आ प्रयोगशालाक अध्ययनक सङ्ग एकर व्याख्या होइत अछि।", 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</a:rPr>
              <a:t>}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18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Datasets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BPCC Wiki MT Dataset </a:t>
            </a:r>
            <a:r>
              <a:rPr lang="en-US" dirty="0">
                <a:solidFill>
                  <a:schemeClr val="tx1"/>
                </a:solidFill>
              </a:rPr>
              <a:t>[9]: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      - 16k – 50k Translation Samples.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      -  English to 22 Indian Language Pairs.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      -  Context Length of each sentence pair is 40-200 characters long. 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835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280877" y="11625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50000"/>
                  </a:schemeClr>
                </a:solidFill>
              </a:rPr>
              <a:t>In-Context Learning – Experimentation Results (1/2)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204612" y="696648"/>
            <a:ext cx="8575075" cy="2280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1"/>
                </a:solidFill>
              </a:rPr>
              <a:t>     Models Chosen: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1"/>
                </a:solidFill>
              </a:rPr>
              <a:t>                            1. </a:t>
            </a:r>
            <a:r>
              <a:rPr lang="en" sz="1600" dirty="0">
                <a:solidFill>
                  <a:srgbClr val="0070C0"/>
                </a:solidFill>
              </a:rPr>
              <a:t>Decoder Only - XGLM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1"/>
                </a:solidFill>
              </a:rPr>
              <a:t>     Why? Generates moderate translation with 500 million parameters,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1"/>
                </a:solidFill>
              </a:rPr>
              <a:t>                Builds bi-lingual mapping between non-English to English. [1]</a:t>
            </a:r>
            <a:endParaRPr sz="16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                         </a:t>
            </a:r>
          </a:p>
          <a:p>
            <a:pPr marL="0" lvl="0" indent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                            2. </a:t>
            </a:r>
            <a:r>
              <a:rPr lang="en-US" sz="1600" dirty="0">
                <a:solidFill>
                  <a:srgbClr val="C00000"/>
                </a:solidFill>
              </a:rPr>
              <a:t>Encoder-Decoder - mT5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tx1"/>
                </a:solidFill>
              </a:rPr>
              <a:t>     Why? Capability for multilingual translation (mT5-base),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tx1"/>
                </a:solidFill>
              </a:rPr>
              <a:t>                Contains 300 million parameters. </a:t>
            </a:r>
            <a:endParaRPr sz="1600" dirty="0">
              <a:solidFill>
                <a:schemeClr val="tx1"/>
              </a:solidFill>
            </a:endParaRPr>
          </a:p>
        </p:txBody>
      </p:sp>
      <p:graphicFrame>
        <p:nvGraphicFramePr>
          <p:cNvPr id="100" name="Google Shape;100;p20"/>
          <p:cNvGraphicFramePr/>
          <p:nvPr>
            <p:extLst>
              <p:ext uri="{D42A27DB-BD31-4B8C-83A1-F6EECF244321}">
                <p14:modId xmlns:p14="http://schemas.microsoft.com/office/powerpoint/2010/main" val="4149454899"/>
              </p:ext>
            </p:extLst>
          </p:nvPr>
        </p:nvGraphicFramePr>
        <p:xfrm>
          <a:off x="1239269" y="3035258"/>
          <a:ext cx="6400799" cy="181228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48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3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21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</a:rPr>
                        <a:t>Reference </a:t>
                      </a:r>
                      <a:endParaRPr sz="1600"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</a:rPr>
                        <a:t>Predicted (mT5)</a:t>
                      </a:r>
                      <a:endParaRPr sz="1600"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</a:rPr>
                        <a:t>Predicted (XGLM)</a:t>
                      </a:r>
                      <a:endParaRPr sz="1600"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559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▁After ▁sub mitting ▁your ▁application , ▁you ▁should ▁receive ▁a ▁registration ▁certificate ▁within ▁several ▁business ▁days .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▁अपना ▁आवेदन ▁जमा ▁करने ▁के ▁बाद, ▁आपको ▁कई ▁व्यावसायिक▁ दिनों ▁के ▁भीतर ▁पंजीकरण ▁प्रमाणपत्र ▁प्राप्त होना ▁चाहिए। ▁हिंदी में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▁आवेदन ▁जमा ▁कर बा क ▁बाद , ▁अ हाँ के ँ ▁कि छु ▁व्यावसायिक ▁दिन क ▁भीतर ▁एक ▁टा ▁पं जी करण ▁प्रमाण - पत्र ▁भेट ि ▁सक ै त ▁अ छि ।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051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2158</Words>
  <Application>Microsoft Office PowerPoint</Application>
  <PresentationFormat>On-screen Show (16:9)</PresentationFormat>
  <Paragraphs>307</Paragraphs>
  <Slides>26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Bahnschrift</vt:lpstr>
      <vt:lpstr>Calibri</vt:lpstr>
      <vt:lpstr>Simple Light</vt:lpstr>
      <vt:lpstr>Machine Translation with Large Language Models: Decoder Only vs. Encoder-Decoder </vt:lpstr>
      <vt:lpstr>Problem Statement</vt:lpstr>
      <vt:lpstr>Literature Review</vt:lpstr>
      <vt:lpstr>Our Proposed Approaches for Multilingual NMT</vt:lpstr>
      <vt:lpstr>1. In-Context Learning (ICL) using Few-Shot Learning </vt:lpstr>
      <vt:lpstr>In-Context Learning – How it works?</vt:lpstr>
      <vt:lpstr>Our Approach - ICL</vt:lpstr>
      <vt:lpstr>Datasets</vt:lpstr>
      <vt:lpstr>In-Context Learning – Experimentation Results (1/2)</vt:lpstr>
      <vt:lpstr>In-Context Learning – Experimental Results (2/2)</vt:lpstr>
      <vt:lpstr>2. Fine-Tuning of LLMs </vt:lpstr>
      <vt:lpstr>Work Flow of Encoder-Decoder Model: mT5 Fine-Tuning</vt:lpstr>
      <vt:lpstr>Work Flow of Decoder-Only Model: Llama2 Fine-Tuning</vt:lpstr>
      <vt:lpstr>PowerPoint Presentation</vt:lpstr>
      <vt:lpstr>Experimental Results: Llama2 and mT5 Fine-Tuning </vt:lpstr>
      <vt:lpstr>PowerPoint Presentation</vt:lpstr>
      <vt:lpstr>PowerPoint Presentation</vt:lpstr>
      <vt:lpstr>PowerPoint Presentation</vt:lpstr>
      <vt:lpstr>3. Baseline Model Development from Scratch</vt:lpstr>
      <vt:lpstr>Challenges so, far …</vt:lpstr>
      <vt:lpstr>Proposed Methodology of our Baseline Model Development</vt:lpstr>
      <vt:lpstr>Baseline Model Development </vt:lpstr>
      <vt:lpstr>Take Aways and Future Prospects</vt:lpstr>
      <vt:lpstr>References</vt:lpstr>
      <vt:lpstr>Acknowledgements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 and Discussion (Quantitative)</dc:title>
  <cp:lastModifiedBy>ABHINAV P M</cp:lastModifiedBy>
  <cp:revision>269</cp:revision>
  <dcterms:modified xsi:type="dcterms:W3CDTF">2024-07-05T06:01:20Z</dcterms:modified>
</cp:coreProperties>
</file>