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heme/themeOverride1.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heme/themeOverride2.xml" ContentType="application/vnd.openxmlformats-officedocument.themeOverr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4"/>
  </p:sldMasterIdLst>
  <p:notesMasterIdLst>
    <p:notesMasterId r:id="rId30"/>
  </p:notesMasterIdLst>
  <p:sldIdLst>
    <p:sldId id="256" r:id="rId5"/>
    <p:sldId id="257" r:id="rId6"/>
    <p:sldId id="258" r:id="rId7"/>
    <p:sldId id="1471" r:id="rId8"/>
    <p:sldId id="260" r:id="rId9"/>
    <p:sldId id="1470" r:id="rId10"/>
    <p:sldId id="1463" r:id="rId11"/>
    <p:sldId id="1448" r:id="rId12"/>
    <p:sldId id="1455" r:id="rId13"/>
    <p:sldId id="1461" r:id="rId14"/>
    <p:sldId id="1472" r:id="rId15"/>
    <p:sldId id="265" r:id="rId16"/>
    <p:sldId id="1465" r:id="rId17"/>
    <p:sldId id="1473" r:id="rId18"/>
    <p:sldId id="1474" r:id="rId19"/>
    <p:sldId id="1475" r:id="rId20"/>
    <p:sldId id="267" r:id="rId21"/>
    <p:sldId id="1476" r:id="rId22"/>
    <p:sldId id="269" r:id="rId23"/>
    <p:sldId id="272" r:id="rId24"/>
    <p:sldId id="1477" r:id="rId25"/>
    <p:sldId id="276" r:id="rId26"/>
    <p:sldId id="277" r:id="rId27"/>
    <p:sldId id="278" r:id="rId28"/>
    <p:sldId id="279"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veen T" initials="PT" lastIdx="10" clrIdx="0">
    <p:extLst>
      <p:ext uri="{19B8F6BF-5375-455C-9EA6-DF929625EA0E}">
        <p15:presenceInfo xmlns:p15="http://schemas.microsoft.com/office/powerpoint/2012/main" userId="S::praveent@cse.iith.ac.in::8ed34f8f-759a-49e0-be3a-bbd6f44e40d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05"/>
    <p:restoredTop sz="78980" autoAdjust="0"/>
  </p:normalViewPr>
  <p:slideViewPr>
    <p:cSldViewPr snapToGrid="0">
      <p:cViewPr varScale="1">
        <p:scale>
          <a:sx n="95" d="100"/>
          <a:sy n="95" d="100"/>
        </p:scale>
        <p:origin x="1288" y="184"/>
      </p:cViewPr>
      <p:guideLst/>
    </p:cSldViewPr>
  </p:slideViewPr>
  <p:notesTextViewPr>
    <p:cViewPr>
      <p:scale>
        <a:sx n="1" d="1"/>
        <a:sy n="1" d="1"/>
      </p:scale>
      <p:origin x="0" y="0"/>
    </p:cViewPr>
  </p:notesTextViewPr>
  <p:notesViewPr>
    <p:cSldViewPr snapToGrid="0">
      <p:cViewPr varScale="1">
        <p:scale>
          <a:sx n="51" d="100"/>
          <a:sy n="51" d="100"/>
        </p:scale>
        <p:origin x="2692" y="5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AF06D6-E0EE-4992-95F9-C14DE0419B5D}" type="datetimeFigureOut">
              <a:rPr lang="en-US" smtClean="0"/>
              <a:t>1/31/22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11504C-99F5-45C7-B165-47C67AD29E53}" type="slidenum">
              <a:rPr lang="en-US" smtClean="0"/>
              <a:t>‹#›</a:t>
            </a:fld>
            <a:endParaRPr lang="en-US"/>
          </a:p>
        </p:txBody>
      </p:sp>
    </p:spTree>
    <p:extLst>
      <p:ext uri="{BB962C8B-B14F-4D97-AF65-F5344CB8AC3E}">
        <p14:creationId xmlns:p14="http://schemas.microsoft.com/office/powerpoint/2010/main" val="2597141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11504C-99F5-45C7-B165-47C67AD29E53}" type="slidenum">
              <a:rPr lang="en-US" smtClean="0"/>
              <a:t>1</a:t>
            </a:fld>
            <a:endParaRPr lang="en-US"/>
          </a:p>
        </p:txBody>
      </p:sp>
    </p:spTree>
    <p:extLst>
      <p:ext uri="{BB962C8B-B14F-4D97-AF65-F5344CB8AC3E}">
        <p14:creationId xmlns:p14="http://schemas.microsoft.com/office/powerpoint/2010/main" val="35454857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main challenge in implementing our idea is that programmable data planes are resource-constrained with limited per-packet time budget (100’s of </a:t>
            </a:r>
            <a:r>
              <a:rPr lang="en-US" sz="1200" b="0" i="0" u="none" strike="noStrike" kern="1200" baseline="0" dirty="0" err="1">
                <a:solidFill>
                  <a:schemeClr val="tx1"/>
                </a:solidFill>
                <a:latin typeface="+mn-lt"/>
                <a:ea typeface="+mn-ea"/>
                <a:cs typeface="+mn-cs"/>
              </a:rPr>
              <a:t>nano</a:t>
            </a:r>
            <a:r>
              <a:rPr lang="en-US" sz="1200" b="0" i="0" u="none" strike="noStrike" kern="1200" baseline="0" dirty="0">
                <a:solidFill>
                  <a:schemeClr val="tx1"/>
                </a:solidFill>
                <a:latin typeface="+mn-lt"/>
                <a:ea typeface="+mn-ea"/>
                <a:cs typeface="+mn-cs"/>
              </a:rPr>
              <a:t> secs), a limited number of per-packet memory accesses (1-2 per-pipeline stage), and limited storage capabilities (order of MBs). We carefully design our system to work under these constraints.</a:t>
            </a:r>
            <a:endParaRPr lang="en-US" sz="2200" dirty="0"/>
          </a:p>
        </p:txBody>
      </p:sp>
      <p:sp>
        <p:nvSpPr>
          <p:cNvPr id="4" name="Slide Number Placeholder 3"/>
          <p:cNvSpPr>
            <a:spLocks noGrp="1"/>
          </p:cNvSpPr>
          <p:nvPr>
            <p:ph type="sldNum" sz="quarter" idx="5"/>
          </p:nvPr>
        </p:nvSpPr>
        <p:spPr/>
        <p:txBody>
          <a:bodyPr/>
          <a:lstStyle/>
          <a:p>
            <a:fld id="{ED1B0F4E-8055-F04C-A6B8-6AF8DAEE37ED}" type="slidenum">
              <a:rPr lang="en-US" smtClean="0"/>
              <a:t>10</a:t>
            </a:fld>
            <a:endParaRPr lang="en-US"/>
          </a:p>
        </p:txBody>
      </p:sp>
    </p:spTree>
    <p:extLst>
      <p:ext uri="{BB962C8B-B14F-4D97-AF65-F5344CB8AC3E}">
        <p14:creationId xmlns:p14="http://schemas.microsoft.com/office/powerpoint/2010/main" val="26583726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0" i="0" u="none" strike="noStrike" kern="1200" baseline="0" dirty="0">
                <a:solidFill>
                  <a:schemeClr val="tx1"/>
                </a:solidFill>
                <a:latin typeface="+mn-lt"/>
                <a:ea typeface="+mn-ea"/>
                <a:cs typeface="+mn-cs"/>
              </a:rPr>
              <a:t>To be specific, our system has the following components:</a:t>
            </a:r>
          </a:p>
          <a:p>
            <a:pPr lvl="0"/>
            <a:endParaRPr lang="en-US" sz="1200" b="0" i="0" u="none" strike="noStrike" kern="1200" baseline="0" dirty="0">
              <a:solidFill>
                <a:schemeClr val="tx1"/>
              </a:solidFill>
              <a:latin typeface="+mn-lt"/>
              <a:ea typeface="+mn-ea"/>
              <a:cs typeface="+mn-cs"/>
            </a:endParaRPr>
          </a:p>
          <a:p>
            <a:pPr lvl="0"/>
            <a:r>
              <a:rPr lang="en-US" dirty="0"/>
              <a:t>1. First, we found PEP statistics would rightly capture the packet-processing behavior by a p4 data plane algorithm. However, tracking each packet’s execution path in the data plane under the constraints is challenging. To this end, a recent work, P4track [20], proposed a technique to track the execution path of every packet using Ball-Larus encoding and has shown that it works well under Intel’s barefoot Tofino switch constraints. In this work, we propose to build our system on top of this work and integrate it with our approach to detect malicious packet-processing behaviors</a:t>
            </a:r>
          </a:p>
          <a:p>
            <a:endParaRPr lang="en-US" dirty="0"/>
          </a:p>
          <a:p>
            <a:r>
              <a:rPr lang="en-US" dirty="0"/>
              <a:t>2. Second, it is important to maintain packet execution path statistics with minimal-to-no impact on packet-processing throughput. To achieve this, we maintain statistics in a hash table.</a:t>
            </a:r>
          </a:p>
          <a:p>
            <a:endParaRPr lang="en-US" dirty="0"/>
          </a:p>
          <a:p>
            <a:r>
              <a:rPr lang="en-US" dirty="0"/>
              <a:t>3. Third, we model expected distribution from periodically collected per-path statistics maintained in the hash table and define NULL hypothesis</a:t>
            </a:r>
          </a:p>
          <a:p>
            <a:endParaRPr lang="en-US" dirty="0"/>
          </a:p>
          <a:p>
            <a:r>
              <a:rPr lang="en-US" dirty="0"/>
              <a:t>3. Fourth, to detect abnormal behavior, one has to compare the tracked packet execution path statistics (or observations) with the expected (or normal) behavior. To do so, we use Pearson’s chi-squared test to determine whether there is significant deviation between the expected behavior and the observed behavior.</a:t>
            </a:r>
          </a:p>
          <a:p>
            <a:endParaRPr lang="en-US" dirty="0"/>
          </a:p>
          <a:p>
            <a:r>
              <a:rPr lang="en-US" dirty="0"/>
              <a:t>Let’s take a deep look into the first component..</a:t>
            </a:r>
          </a:p>
          <a:p>
            <a:endParaRPr lang="en-US" dirty="0"/>
          </a:p>
        </p:txBody>
      </p:sp>
      <p:sp>
        <p:nvSpPr>
          <p:cNvPr id="4" name="Slide Number Placeholder 3"/>
          <p:cNvSpPr>
            <a:spLocks noGrp="1"/>
          </p:cNvSpPr>
          <p:nvPr>
            <p:ph type="sldNum" sz="quarter" idx="5"/>
          </p:nvPr>
        </p:nvSpPr>
        <p:spPr/>
        <p:txBody>
          <a:bodyPr/>
          <a:lstStyle/>
          <a:p>
            <a:fld id="{7011504C-99F5-45C7-B165-47C67AD29E53}" type="slidenum">
              <a:rPr lang="en-US" smtClean="0"/>
              <a:t>11</a:t>
            </a:fld>
            <a:endParaRPr lang="en-US"/>
          </a:p>
        </p:txBody>
      </p:sp>
    </p:spTree>
    <p:extLst>
      <p:ext uri="{BB962C8B-B14F-4D97-AF65-F5344CB8AC3E}">
        <p14:creationId xmlns:p14="http://schemas.microsoft.com/office/powerpoint/2010/main" val="9374537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A packet’s execution through the P4 program – identifies the sequence of tables hit and the actions applied in the data plane.</a:t>
            </a:r>
          </a:p>
          <a:p>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The statistics of packet execution paths in P4 programs can be used to understand non-adversarial behavior (normal) such that a significant variation of these statistics at run-time would hint at abnormal behavior or behavior that is most likely observed if the system is under attack. For example, paths in P4 program that invoke the switch CPU are typically expensive and not seen often. However, if we suddenly observe too many packets taking this path, we can consider this abnormal behavior.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We leverage the Ball-</a:t>
            </a:r>
            <a:r>
              <a:rPr lang="en-US" sz="2400" dirty="0" err="1"/>
              <a:t>Larus</a:t>
            </a:r>
            <a:r>
              <a:rPr lang="en-US" sz="2400" dirty="0"/>
              <a:t> encoding technique by augmenting the original P4 program for collecting packet execution path statistics.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endParaRPr lang="en-US" sz="2400" dirty="0"/>
          </a:p>
        </p:txBody>
      </p:sp>
      <p:sp>
        <p:nvSpPr>
          <p:cNvPr id="4" name="Slide Number Placeholder 3"/>
          <p:cNvSpPr>
            <a:spLocks noGrp="1"/>
          </p:cNvSpPr>
          <p:nvPr>
            <p:ph type="sldNum" sz="quarter" idx="5"/>
          </p:nvPr>
        </p:nvSpPr>
        <p:spPr/>
        <p:txBody>
          <a:bodyPr/>
          <a:lstStyle/>
          <a:p>
            <a:fld id="{7011504C-99F5-45C7-B165-47C67AD29E53}" type="slidenum">
              <a:rPr lang="en-US" smtClean="0"/>
              <a:t>12</a:t>
            </a:fld>
            <a:endParaRPr lang="en-US"/>
          </a:p>
        </p:txBody>
      </p:sp>
    </p:spTree>
    <p:extLst>
      <p:ext uri="{BB962C8B-B14F-4D97-AF65-F5344CB8AC3E}">
        <p14:creationId xmlns:p14="http://schemas.microsoft.com/office/powerpoint/2010/main" val="17638779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left here we have a </a:t>
            </a:r>
            <a:r>
              <a:rPr lang="en-US" dirty="0" err="1"/>
              <a:t>NetCache</a:t>
            </a:r>
            <a:r>
              <a:rPr lang="en-US" dirty="0"/>
              <a:t> P4 program. The control flow graph of this P4 program is a Directed Acyclic Graph where </a:t>
            </a:r>
            <a:r>
              <a:rPr lang="en-US" sz="1200" b="0" i="0" u="none" strike="noStrike" kern="1200" baseline="0" dirty="0" err="1">
                <a:solidFill>
                  <a:schemeClr val="tx1"/>
                </a:solidFill>
                <a:latin typeface="+mn-lt"/>
                <a:ea typeface="+mn-ea"/>
                <a:cs typeface="+mn-cs"/>
              </a:rPr>
              <a:t>where</a:t>
            </a:r>
            <a:r>
              <a:rPr lang="en-US" sz="1200" b="0" i="0" u="none" strike="noStrike" kern="1200" baseline="0" dirty="0">
                <a:solidFill>
                  <a:schemeClr val="tx1"/>
                </a:solidFill>
                <a:latin typeface="+mn-lt"/>
                <a:ea typeface="+mn-ea"/>
                <a:cs typeface="+mn-cs"/>
              </a:rPr>
              <a:t> each node represents a program statement. The Ball-</a:t>
            </a:r>
            <a:r>
              <a:rPr lang="en-US" sz="1200" b="0" i="0" u="none" strike="noStrike" kern="1200" baseline="0" dirty="0" err="1">
                <a:solidFill>
                  <a:schemeClr val="tx1"/>
                </a:solidFill>
                <a:latin typeface="+mn-lt"/>
                <a:ea typeface="+mn-ea"/>
                <a:cs typeface="+mn-cs"/>
              </a:rPr>
              <a:t>Larus</a:t>
            </a:r>
            <a:r>
              <a:rPr lang="en-US" sz="1200" b="0" i="0" u="none" strike="noStrike" kern="1200" baseline="0" dirty="0">
                <a:solidFill>
                  <a:schemeClr val="tx1"/>
                </a:solidFill>
                <a:latin typeface="+mn-lt"/>
                <a:ea typeface="+mn-ea"/>
                <a:cs typeface="+mn-cs"/>
              </a:rPr>
              <a:t> encoding algorithm performs reverse topological ordering of the DAG and assigns a label to each edge such that, as a given input packet transitions from one program statement to the next, the packet’s path variable maintained in the Packet Header Vector is added to the associated edge label. </a:t>
            </a:r>
          </a:p>
          <a:p>
            <a:r>
              <a:rPr lang="en-US" sz="1200" b="0" i="0" u="none" strike="noStrike" kern="1200" baseline="0" dirty="0">
                <a:solidFill>
                  <a:schemeClr val="tx1"/>
                </a:solidFill>
                <a:latin typeface="+mn-lt"/>
                <a:ea typeface="+mn-ea"/>
                <a:cs typeface="+mn-cs"/>
              </a:rPr>
              <a:t>Finally, at the end of the program processing, the path variable value uniquely represents the path that the packet has taken in the program.</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To the right we have an encoded </a:t>
            </a:r>
            <a:r>
              <a:rPr lang="en-US" dirty="0"/>
              <a:t>P4 program augmented using the Ball-</a:t>
            </a:r>
            <a:r>
              <a:rPr lang="en-US" dirty="0" err="1"/>
              <a:t>Larus</a:t>
            </a:r>
            <a:r>
              <a:rPr lang="en-US" dirty="0"/>
              <a:t> algorithm.</a:t>
            </a:r>
          </a:p>
        </p:txBody>
      </p:sp>
      <p:sp>
        <p:nvSpPr>
          <p:cNvPr id="4" name="Slide Number Placeholder 3"/>
          <p:cNvSpPr>
            <a:spLocks noGrp="1"/>
          </p:cNvSpPr>
          <p:nvPr>
            <p:ph type="sldNum" sz="quarter" idx="5"/>
          </p:nvPr>
        </p:nvSpPr>
        <p:spPr/>
        <p:txBody>
          <a:bodyPr/>
          <a:lstStyle/>
          <a:p>
            <a:fld id="{7011504C-99F5-45C7-B165-47C67AD29E53}" type="slidenum">
              <a:rPr lang="en-US" smtClean="0"/>
              <a:t>13</a:t>
            </a:fld>
            <a:endParaRPr lang="en-US"/>
          </a:p>
        </p:txBody>
      </p:sp>
    </p:spTree>
    <p:extLst>
      <p:ext uri="{BB962C8B-B14F-4D97-AF65-F5344CB8AC3E}">
        <p14:creationId xmlns:p14="http://schemas.microsoft.com/office/powerpoint/2010/main" val="14647440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next look at how we maintain the packet execution path statistics. </a:t>
            </a:r>
          </a:p>
        </p:txBody>
      </p:sp>
      <p:sp>
        <p:nvSpPr>
          <p:cNvPr id="4" name="Slide Number Placeholder 3"/>
          <p:cNvSpPr>
            <a:spLocks noGrp="1"/>
          </p:cNvSpPr>
          <p:nvPr>
            <p:ph type="sldNum" sz="quarter" idx="5"/>
          </p:nvPr>
        </p:nvSpPr>
        <p:spPr/>
        <p:txBody>
          <a:bodyPr/>
          <a:lstStyle/>
          <a:p>
            <a:fld id="{7011504C-99F5-45C7-B165-47C67AD29E53}" type="slidenum">
              <a:rPr lang="en-US" smtClean="0"/>
              <a:t>14</a:t>
            </a:fld>
            <a:endParaRPr lang="en-US"/>
          </a:p>
        </p:txBody>
      </p:sp>
    </p:spTree>
    <p:extLst>
      <p:ext uri="{BB962C8B-B14F-4D97-AF65-F5344CB8AC3E}">
        <p14:creationId xmlns:p14="http://schemas.microsoft.com/office/powerpoint/2010/main" val="17027551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We use a hash table to maintain per-path statistics. The path variable value (𝑉) is hashed and the hash value is used as a key to lookup an entry in the hash table. If the key is present, we increment the existing counter. Otherwise, we allocate and initialize an entry with the key. </a:t>
            </a:r>
          </a:p>
          <a:p>
            <a:r>
              <a:rPr lang="en-US" sz="1200" b="0" i="0" kern="1200" dirty="0">
                <a:solidFill>
                  <a:schemeClr val="tx1"/>
                </a:solidFill>
                <a:effectLst/>
                <a:latin typeface="+mn-lt"/>
                <a:ea typeface="+mn-ea"/>
                <a:cs typeface="+mn-cs"/>
              </a:rPr>
              <a:t>We leverage stateful registers in SRAM to store and update hash table entries at line rate.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we deploy P4 program annotated with Ball-</a:t>
            </a:r>
            <a:r>
              <a:rPr lang="en-US" sz="1200" dirty="0" err="1"/>
              <a:t>Larus</a:t>
            </a:r>
            <a:r>
              <a:rPr lang="en-US" sz="1200" dirty="0"/>
              <a:t> algorithm and hash table on the switch, and collect packet execution path distribution of real traffic over a period of time (training phase).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One might argue that the number of paths would explode in a large P4 program, thus requiring large memory to keep the hash collision probability low. However, in practice, packets traverse a small subset of all possible paths – thus, the memory required is reasonably low compared to the SRAM available in the switches [27]. In our experiments, we observe that packets inNetcache.p4 [8] traverse around10paths out of600possible paths, and it is60out of108in Blink.p4 [14]. We also observed that the number of paths across different windows remains the same most of the time and if it changes, the percentage change is very small. So, given a hash table of size500KB, with100keys, the expected number of collisions is0.077which is in the generally recommended limits of 0.1% of the number of keys (i.e.,100).</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One may also consider the count-min sketch data structure [3] to achieve an acceptable trade-off between memory and accuracy at the cost of packet-processing complexity.</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5"/>
          </p:nvPr>
        </p:nvSpPr>
        <p:spPr/>
        <p:txBody>
          <a:bodyPr/>
          <a:lstStyle/>
          <a:p>
            <a:fld id="{7011504C-99F5-45C7-B165-47C67AD29E53}" type="slidenum">
              <a:rPr lang="en-US" smtClean="0"/>
              <a:t>15</a:t>
            </a:fld>
            <a:endParaRPr lang="en-US"/>
          </a:p>
        </p:txBody>
      </p:sp>
    </p:spTree>
    <p:extLst>
      <p:ext uri="{BB962C8B-B14F-4D97-AF65-F5344CB8AC3E}">
        <p14:creationId xmlns:p14="http://schemas.microsoft.com/office/powerpoint/2010/main" val="22679142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next step, we model the expected behavior.</a:t>
            </a:r>
          </a:p>
        </p:txBody>
      </p:sp>
      <p:sp>
        <p:nvSpPr>
          <p:cNvPr id="4" name="Slide Number Placeholder 3"/>
          <p:cNvSpPr>
            <a:spLocks noGrp="1"/>
          </p:cNvSpPr>
          <p:nvPr>
            <p:ph type="sldNum" sz="quarter" idx="5"/>
          </p:nvPr>
        </p:nvSpPr>
        <p:spPr/>
        <p:txBody>
          <a:bodyPr/>
          <a:lstStyle/>
          <a:p>
            <a:fld id="{7011504C-99F5-45C7-B165-47C67AD29E53}" type="slidenum">
              <a:rPr lang="en-US" smtClean="0"/>
              <a:t>16</a:t>
            </a:fld>
            <a:endParaRPr lang="en-US"/>
          </a:p>
        </p:txBody>
      </p:sp>
    </p:spTree>
    <p:extLst>
      <p:ext uri="{BB962C8B-B14F-4D97-AF65-F5344CB8AC3E}">
        <p14:creationId xmlns:p14="http://schemas.microsoft.com/office/powerpoint/2010/main" val="40621690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control plane periodically collects statistics and constructs a packet execution path distribution, which will be the expected distribution.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We define the null hypothesis as the probability corresponding to each path. for each path, number of packets expected (probability) ---path prob = #per-path packets/#total packets</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since the number of packet per path in a window varies, we calculate null hypothesis over multiple windows. this distribution (per-path prob) is considered normal over a period of time. </a:t>
            </a:r>
          </a:p>
          <a:p>
            <a:r>
              <a:rPr lang="en-US" dirty="0"/>
              <a:t>​</a:t>
            </a:r>
          </a:p>
          <a:p>
            <a:r>
              <a:rPr lang="en-US" sz="1200" b="0" i="0" kern="1200" dirty="0">
                <a:solidFill>
                  <a:schemeClr val="tx1"/>
                </a:solidFill>
                <a:effectLst/>
                <a:latin typeface="+mn-lt"/>
                <a:ea typeface="+mn-ea"/>
                <a:cs typeface="+mn-cs"/>
              </a:rPr>
              <a:t>we calculate the same at runtime (sample) and compare with the null hypothesis -- if difference is high (p value) we consider it as abnormal..</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7011504C-99F5-45C7-B165-47C67AD29E53}" type="slidenum">
              <a:rPr lang="en-US" smtClean="0"/>
              <a:t>17</a:t>
            </a:fld>
            <a:endParaRPr lang="en-US"/>
          </a:p>
        </p:txBody>
      </p:sp>
    </p:spTree>
    <p:extLst>
      <p:ext uri="{BB962C8B-B14F-4D97-AF65-F5344CB8AC3E}">
        <p14:creationId xmlns:p14="http://schemas.microsoft.com/office/powerpoint/2010/main" val="6038541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 validate observed behavior.</a:t>
            </a:r>
          </a:p>
        </p:txBody>
      </p:sp>
      <p:sp>
        <p:nvSpPr>
          <p:cNvPr id="4" name="Slide Number Placeholder 3"/>
          <p:cNvSpPr>
            <a:spLocks noGrp="1"/>
          </p:cNvSpPr>
          <p:nvPr>
            <p:ph type="sldNum" sz="quarter" idx="5"/>
          </p:nvPr>
        </p:nvSpPr>
        <p:spPr/>
        <p:txBody>
          <a:bodyPr/>
          <a:lstStyle/>
          <a:p>
            <a:fld id="{7011504C-99F5-45C7-B165-47C67AD29E53}" type="slidenum">
              <a:rPr lang="en-US" smtClean="0"/>
              <a:t>18</a:t>
            </a:fld>
            <a:endParaRPr lang="en-US"/>
          </a:p>
        </p:txBody>
      </p:sp>
    </p:spTree>
    <p:extLst>
      <p:ext uri="{BB962C8B-B14F-4D97-AF65-F5344CB8AC3E}">
        <p14:creationId xmlns:p14="http://schemas.microsoft.com/office/powerpoint/2010/main" val="24426963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dirty="0"/>
              <a:t>Given a benchmark for expected traffic distribution, we now have to identify whether the observed traffic falls outside a regular pattern. </a:t>
            </a:r>
            <a:r>
              <a:rPr lang="en-US" sz="2000" dirty="0"/>
              <a:t>To do so, after the training phase, we collect per-path traffic statistics maintained in the hash table and compare the observed distribution with expected behavior. A chi-squared test (𝜒2) for independence compares two frequency distributions to see if they are related. </a:t>
            </a:r>
            <a:r>
              <a:rPr lang="en-US" sz="1200" b="0" i="0" kern="1200" dirty="0">
                <a:solidFill>
                  <a:schemeClr val="tx1"/>
                </a:solidFill>
                <a:effectLst/>
                <a:latin typeface="+mn-lt"/>
                <a:ea typeface="+mn-ea"/>
                <a:cs typeface="+mn-cs"/>
              </a:rPr>
              <a:t>A small chi-square value means that the observed distribution data fits expected data extremely well. On the other hand, a large chi-square value means that the observed data deviates significantly from the expected data. We report that the observed distribution deviates from the expected when the standard chi-square value is improbably large according to the chi-squared p-value table.</a:t>
            </a:r>
            <a:endParaRPr lang="en-US" sz="20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5"/>
          </p:nvPr>
        </p:nvSpPr>
        <p:spPr/>
        <p:txBody>
          <a:bodyPr/>
          <a:lstStyle/>
          <a:p>
            <a:fld id="{7011504C-99F5-45C7-B165-47C67AD29E53}" type="slidenum">
              <a:rPr lang="en-US" smtClean="0"/>
              <a:t>19</a:t>
            </a:fld>
            <a:endParaRPr lang="en-US"/>
          </a:p>
        </p:txBody>
      </p:sp>
    </p:spTree>
    <p:extLst>
      <p:ext uri="{BB962C8B-B14F-4D97-AF65-F5344CB8AC3E}">
        <p14:creationId xmlns:p14="http://schemas.microsoft.com/office/powerpoint/2010/main" val="2022312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2000" dirty="0"/>
              <a:t>Recent advancements of programmable switches enable programming packet-processing behavior in the data plane.</a:t>
            </a:r>
          </a:p>
          <a:p>
            <a:pPr lvl="0"/>
            <a:r>
              <a:rPr lang="en-US" sz="2000" dirty="0"/>
              <a:t>One can use high-level domain-specific networking languages like NPL and P4 to program the software or hardware-based </a:t>
            </a:r>
            <a:r>
              <a:rPr lang="en-US" sz="2000" dirty="0" err="1"/>
              <a:t>dataplanes</a:t>
            </a:r>
            <a:r>
              <a:rPr lang="en-US" sz="2000" dirty="0"/>
              <a:t>.  </a:t>
            </a:r>
          </a:p>
          <a:p>
            <a:pPr lvl="0"/>
            <a:r>
              <a:rPr lang="en-US" sz="2000" dirty="0"/>
              <a:t>This ecosystem provides a wide range of opportunities to solve network problems considered hard and complex in traditional fixed pipeline switches.</a:t>
            </a:r>
          </a:p>
          <a:p>
            <a:endParaRPr lang="en-US" dirty="0"/>
          </a:p>
        </p:txBody>
      </p:sp>
      <p:sp>
        <p:nvSpPr>
          <p:cNvPr id="4" name="Slide Number Placeholder 3"/>
          <p:cNvSpPr>
            <a:spLocks noGrp="1"/>
          </p:cNvSpPr>
          <p:nvPr>
            <p:ph type="sldNum" sz="quarter" idx="5"/>
          </p:nvPr>
        </p:nvSpPr>
        <p:spPr/>
        <p:txBody>
          <a:bodyPr/>
          <a:lstStyle/>
          <a:p>
            <a:fld id="{7011504C-99F5-45C7-B165-47C67AD29E53}" type="slidenum">
              <a:rPr lang="en-US" smtClean="0"/>
              <a:t>2</a:t>
            </a:fld>
            <a:endParaRPr lang="en-US"/>
          </a:p>
        </p:txBody>
      </p:sp>
    </p:spTree>
    <p:extLst>
      <p:ext uri="{BB962C8B-B14F-4D97-AF65-F5344CB8AC3E}">
        <p14:creationId xmlns:p14="http://schemas.microsoft.com/office/powerpoint/2010/main" val="39213182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200" dirty="0">
                <a:solidFill>
                  <a:schemeClr val="tx1"/>
                </a:solidFill>
              </a:rPr>
              <a:t>We want to evaluate:</a:t>
            </a:r>
          </a:p>
          <a:p>
            <a:r>
              <a:rPr lang="en-US" sz="2200" dirty="0">
                <a:solidFill>
                  <a:schemeClr val="tx1"/>
                </a:solidFill>
              </a:rPr>
              <a:t>Accuracy of our system </a:t>
            </a:r>
            <a:r>
              <a:rPr lang="en-US" sz="1200" dirty="0">
                <a:solidFill>
                  <a:schemeClr val="tx1"/>
                </a:solidFill>
              </a:rPr>
              <a:t>– Is our system is able to detect abnormal behavior?</a:t>
            </a:r>
          </a:p>
          <a:p>
            <a:r>
              <a:rPr lang="en-US" sz="1200" dirty="0">
                <a:solidFill>
                  <a:schemeClr val="tx1"/>
                </a:solidFill>
              </a:rPr>
              <a:t>Attack traffic percentage – how much attack traffic should be generated to detect attack?</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Attack: the </a:t>
            </a:r>
            <a:r>
              <a:rPr lang="en-US" dirty="0"/>
              <a:t>keys in the attack traffic are randomly generated with the intent to create more hotkeys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Our experiments were conducted in Mininet v2.3.0 with one P4 switch, eight key-value storage hosts, one client requesting keys, one controller updating the switch cache with hotkeys, and a collector which reads packet execution path statistics and measure deviation.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We run the experiment multiple times using a bash script with each experiment containing around 40000 queries, taking 3 minutes to run. The code for BL encoding, collection, and validation is written in Python.</a:t>
            </a:r>
          </a:p>
          <a:p>
            <a:endParaRPr lang="en-US" sz="1200" b="0" i="0" kern="1200" dirty="0">
              <a:solidFill>
                <a:schemeClr val="tx1"/>
              </a:solidFill>
              <a:effectLst/>
              <a:latin typeface="+mn-lt"/>
              <a:ea typeface="+mn-ea"/>
              <a:cs typeface="+mn-cs"/>
            </a:endParaRPr>
          </a:p>
          <a:p>
            <a:endParaRPr lang="en-US" sz="1200" dirty="0">
              <a:solidFill>
                <a:schemeClr val="tx1"/>
              </a:solidFill>
            </a:endParaRPr>
          </a:p>
          <a:p>
            <a:endParaRPr lang="en-US" dirty="0"/>
          </a:p>
        </p:txBody>
      </p:sp>
      <p:sp>
        <p:nvSpPr>
          <p:cNvPr id="4" name="Slide Number Placeholder 3"/>
          <p:cNvSpPr>
            <a:spLocks noGrp="1"/>
          </p:cNvSpPr>
          <p:nvPr>
            <p:ph type="sldNum" sz="quarter" idx="5"/>
          </p:nvPr>
        </p:nvSpPr>
        <p:spPr/>
        <p:txBody>
          <a:bodyPr/>
          <a:lstStyle/>
          <a:p>
            <a:fld id="{7011504C-99F5-45C7-B165-47C67AD29E53}" type="slidenum">
              <a:rPr lang="en-US" smtClean="0"/>
              <a:t>20</a:t>
            </a:fld>
            <a:endParaRPr lang="en-US"/>
          </a:p>
        </p:txBody>
      </p:sp>
    </p:spTree>
    <p:extLst>
      <p:ext uri="{BB962C8B-B14F-4D97-AF65-F5344CB8AC3E}">
        <p14:creationId xmlns:p14="http://schemas.microsoft.com/office/powerpoint/2010/main" val="30572270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0" i="0" kern="1200" dirty="0">
                <a:solidFill>
                  <a:schemeClr val="tx1"/>
                </a:solidFill>
                <a:effectLst/>
                <a:latin typeface="+mn-lt"/>
                <a:ea typeface="+mn-ea"/>
                <a:cs typeface="+mn-cs"/>
              </a:rPr>
              <a:t>To interpret the chi-square test results, we compare the actual chi-squared values with the pre-set chi-squared threshold. </a:t>
            </a:r>
            <a:r>
              <a:rPr lang="en-US" sz="1200" dirty="0"/>
              <a:t>The dashed red line indicates that the chi-squared p-value is set to 21— this aligns with the standard threshold when the number of classes (or paths observed) is less than 11. </a:t>
            </a:r>
          </a:p>
          <a:p>
            <a:r>
              <a:rPr lang="en-US" sz="1200" b="0" i="0" u="none" strike="noStrike" kern="1200" baseline="0" dirty="0">
                <a:solidFill>
                  <a:schemeClr val="tx1"/>
                </a:solidFill>
                <a:latin typeface="+mn-lt"/>
                <a:ea typeface="+mn-ea"/>
                <a:cs typeface="+mn-cs"/>
              </a:rPr>
              <a:t>( In our experiments, we observe that packets in Netcache.p4 [8] traverse around 10 paths out of 600 possible paths. )</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By comparison, if the actual/observed values are below the given chi-square threshold, it denotes that the system behavior is as expected. If the actual/observed values rise above the threshold value, we can conclude that the system is displaying abnormal behavior.</a:t>
            </a:r>
          </a:p>
          <a:p>
            <a:pPr lvl="0"/>
            <a:endParaRPr lang="en-US" sz="1200" dirty="0"/>
          </a:p>
          <a:p>
            <a:r>
              <a:rPr lang="en-US" sz="1200" b="0" i="0" kern="1200" dirty="0">
                <a:solidFill>
                  <a:schemeClr val="tx1"/>
                </a:solidFill>
                <a:effectLst/>
                <a:latin typeface="+mn-lt"/>
                <a:ea typeface="+mn-ea"/>
                <a:cs typeface="+mn-cs"/>
              </a:rPr>
              <a:t>The thick green line in the left figure indicates that when there is no attack traffic the chi-squared value is below the threshold. When the system is under attack, as depicted in the figure on the right, the chi-squared value increases and saturates; here we observe eviction happens to accommodate space for new hotkeys. This experiment shows that our anomaly detection approach is able to detect abnormal behavior in this system.</a:t>
            </a:r>
          </a:p>
          <a:p>
            <a:endParaRPr lang="en-US" dirty="0"/>
          </a:p>
        </p:txBody>
      </p:sp>
      <p:sp>
        <p:nvSpPr>
          <p:cNvPr id="4" name="Slide Number Placeholder 3"/>
          <p:cNvSpPr>
            <a:spLocks noGrp="1"/>
          </p:cNvSpPr>
          <p:nvPr>
            <p:ph type="sldNum" sz="quarter" idx="5"/>
          </p:nvPr>
        </p:nvSpPr>
        <p:spPr/>
        <p:txBody>
          <a:bodyPr/>
          <a:lstStyle/>
          <a:p>
            <a:fld id="{7011504C-99F5-45C7-B165-47C67AD29E53}" type="slidenum">
              <a:rPr lang="en-US" smtClean="0"/>
              <a:t>21</a:t>
            </a:fld>
            <a:endParaRPr lang="en-US"/>
          </a:p>
        </p:txBody>
      </p:sp>
    </p:spTree>
    <p:extLst>
      <p:ext uri="{BB962C8B-B14F-4D97-AF65-F5344CB8AC3E}">
        <p14:creationId xmlns:p14="http://schemas.microsoft.com/office/powerpoint/2010/main" val="25504891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figure summarizes the results of experiments carried out over multiple runs for </a:t>
            </a:r>
            <a:r>
              <a:rPr lang="en-US" dirty="0" err="1"/>
              <a:t>NetCache</a:t>
            </a:r>
            <a:r>
              <a:rPr lang="en-US" dirty="0"/>
              <a:t>. The X-axis represents the percentage of attack queries and the Y-axis depicts how far the actual chi-squared value is from the threshold chi-squared value. The difference between the actual and the threshold is averaged over multiple runs. We vary the percentage of attack queries from $0$ to $50$ and record the mean value for each scenario. When there are no attack queries (\</a:t>
            </a:r>
            <a:r>
              <a:rPr lang="en-US" dirty="0" err="1"/>
              <a:t>ie</a:t>
            </a:r>
            <a:r>
              <a:rPr lang="en-US" dirty="0"/>
              <a:t>, $0$ attack percentage), the value turns out to be negative, as depicted by the green bar plot, denoting that there was no attack. When the percentage of attack queries increases, we see a positive mean value, depicted by the blue bar plots here, which indicate our system is successfully able to detect attacks even when the attack traffic percentage is low.</a:t>
            </a:r>
          </a:p>
        </p:txBody>
      </p:sp>
      <p:sp>
        <p:nvSpPr>
          <p:cNvPr id="4" name="Slide Number Placeholder 3"/>
          <p:cNvSpPr>
            <a:spLocks noGrp="1"/>
          </p:cNvSpPr>
          <p:nvPr>
            <p:ph type="sldNum" sz="quarter" idx="5"/>
          </p:nvPr>
        </p:nvSpPr>
        <p:spPr/>
        <p:txBody>
          <a:bodyPr/>
          <a:lstStyle/>
          <a:p>
            <a:fld id="{7011504C-99F5-45C7-B165-47C67AD29E53}" type="slidenum">
              <a:rPr lang="en-US" smtClean="0"/>
              <a:t>22</a:t>
            </a:fld>
            <a:endParaRPr lang="en-US"/>
          </a:p>
        </p:txBody>
      </p:sp>
    </p:spTree>
    <p:extLst>
      <p:ext uri="{BB962C8B-B14F-4D97-AF65-F5344CB8AC3E}">
        <p14:creationId xmlns:p14="http://schemas.microsoft.com/office/powerpoint/2010/main" val="12445051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gn="just"/>
            <a:r>
              <a:rPr lang="en-US" sz="2200" dirty="0"/>
              <a:t>Programmable data planes provide exciting opportunities to realize fast, accurate, and data-driven control-loop decisions. </a:t>
            </a:r>
          </a:p>
          <a:p>
            <a:pPr lvl="1" algn="just"/>
            <a:r>
              <a:rPr lang="en-US" sz="2200" dirty="0"/>
              <a:t>Despite their benefits, automatic response to network events lead to increase in potential sources of inputs, and hence, increase in attack surface. </a:t>
            </a:r>
          </a:p>
          <a:p>
            <a:pPr lvl="1" algn="just"/>
            <a:r>
              <a:rPr lang="en-US" sz="2200" dirty="0"/>
              <a:t>This paper takes a step towards securing such systems by identifying possible attacks and designing a scalable tool for detecting such attacks at run time. </a:t>
            </a:r>
          </a:p>
          <a:p>
            <a:pPr lvl="1" algn="just"/>
            <a:r>
              <a:rPr lang="en-US" sz="2200" dirty="0"/>
              <a:t>Our approach models plausible expected behavior and measures deviation between observed and expected distribution using a chi-squared test. </a:t>
            </a:r>
          </a:p>
          <a:p>
            <a:pPr lvl="1" algn="just"/>
            <a:r>
              <a:rPr lang="en-US" sz="2200" dirty="0"/>
              <a:t>Preliminary experimental results indicate our methodology is able to detect abnormal behavior due to a memory saturation attack on the </a:t>
            </a:r>
            <a:r>
              <a:rPr lang="en-US" sz="2200" dirty="0" err="1"/>
              <a:t>NetCache</a:t>
            </a:r>
            <a:r>
              <a:rPr lang="en-US" sz="2200" dirty="0"/>
              <a:t> system.</a:t>
            </a:r>
          </a:p>
          <a:p>
            <a:pPr lvl="1" algn="just"/>
            <a:endParaRPr lang="en-US" sz="2200" dirty="0"/>
          </a:p>
        </p:txBody>
      </p:sp>
      <p:sp>
        <p:nvSpPr>
          <p:cNvPr id="4" name="Slide Number Placeholder 3"/>
          <p:cNvSpPr>
            <a:spLocks noGrp="1"/>
          </p:cNvSpPr>
          <p:nvPr>
            <p:ph type="sldNum" sz="quarter" idx="5"/>
          </p:nvPr>
        </p:nvSpPr>
        <p:spPr/>
        <p:txBody>
          <a:bodyPr/>
          <a:lstStyle/>
          <a:p>
            <a:fld id="{7011504C-99F5-45C7-B165-47C67AD29E53}" type="slidenum">
              <a:rPr lang="en-US" smtClean="0"/>
              <a:t>23</a:t>
            </a:fld>
            <a:endParaRPr lang="en-US"/>
          </a:p>
        </p:txBody>
      </p:sp>
    </p:spTree>
    <p:extLst>
      <p:ext uri="{BB962C8B-B14F-4D97-AF65-F5344CB8AC3E}">
        <p14:creationId xmlns:p14="http://schemas.microsoft.com/office/powerpoint/2010/main" val="27572111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2200" dirty="0"/>
              <a:t>Improve the model to distinguish between data-plane systems designed for data centers and the Internet.</a:t>
            </a:r>
          </a:p>
          <a:p>
            <a:pPr lvl="1"/>
            <a:r>
              <a:rPr lang="en-US" sz="2200" dirty="0"/>
              <a:t>Validate our detection technique on a wide range of data-plane systems.</a:t>
            </a:r>
          </a:p>
          <a:p>
            <a:pPr lvl="1"/>
            <a:r>
              <a:rPr lang="en-US" sz="2200" dirty="0"/>
              <a:t>Avoid false alerts through continuous learning and make the design robust to the possible attacks.</a:t>
            </a:r>
          </a:p>
          <a:p>
            <a:pPr lvl="1"/>
            <a:r>
              <a:rPr lang="en-US" sz="2200" dirty="0"/>
              <a:t>Evaluate the system using real traces and associated overhead in terms of resources consumed.</a:t>
            </a:r>
          </a:p>
          <a:p>
            <a:endParaRPr lang="en-US" dirty="0"/>
          </a:p>
        </p:txBody>
      </p:sp>
      <p:sp>
        <p:nvSpPr>
          <p:cNvPr id="4" name="Slide Number Placeholder 3"/>
          <p:cNvSpPr>
            <a:spLocks noGrp="1"/>
          </p:cNvSpPr>
          <p:nvPr>
            <p:ph type="sldNum" sz="quarter" idx="5"/>
          </p:nvPr>
        </p:nvSpPr>
        <p:spPr/>
        <p:txBody>
          <a:bodyPr/>
          <a:lstStyle/>
          <a:p>
            <a:fld id="{7011504C-99F5-45C7-B165-47C67AD29E53}" type="slidenum">
              <a:rPr lang="en-US" smtClean="0"/>
              <a:t>24</a:t>
            </a:fld>
            <a:endParaRPr lang="en-US"/>
          </a:p>
        </p:txBody>
      </p:sp>
    </p:spTree>
    <p:extLst>
      <p:ext uri="{BB962C8B-B14F-4D97-AF65-F5344CB8AC3E}">
        <p14:creationId xmlns:p14="http://schemas.microsoft.com/office/powerpoint/2010/main" val="14504424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One might argue that the number of paths would explode in a large P4 program, thus requiring large memory to keep the hash collision probability low. However, in practice, packets traverse a small subset of all possible paths – thus, the memory required is reasonably low compared to the SRAM available in the switches [27]. In our experiments, we observe that packets inNetcache.p4 [8] traverse around10paths out of600possible paths, </a:t>
            </a:r>
          </a:p>
          <a:p>
            <a:endParaRPr lang="en-US" sz="1200" b="0" i="0" kern="1200" dirty="0">
              <a:solidFill>
                <a:schemeClr val="tx1"/>
              </a:solidFill>
              <a:effectLst/>
              <a:latin typeface="+mn-lt"/>
              <a:ea typeface="+mn-ea"/>
              <a:cs typeface="+mn-cs"/>
            </a:endParaRPr>
          </a:p>
          <a:p>
            <a:r>
              <a:rPr lang="en-US" dirty="0"/>
              <a:t>If MVBL encoding is in place, for multiple path variables, one for each sub-DAG, it requires additional memory to maintain statistics such that the collision rate will be under the limits. One may also consider the count-min sketch data structure to achieve an acceptable trade-off between memory and accuracy at the cost of packet-processing complexity.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Scenarios for an attacker to be able to send adversarial inputs — a compromised host, or a Man in The Middle(</a:t>
            </a:r>
            <a:r>
              <a:rPr lang="en-US" sz="1200" b="0" i="0" kern="1200" dirty="0" err="1">
                <a:solidFill>
                  <a:schemeClr val="tx1"/>
                </a:solidFill>
                <a:effectLst/>
                <a:latin typeface="+mn-lt"/>
                <a:ea typeface="+mn-ea"/>
                <a:cs typeface="+mn-cs"/>
              </a:rPr>
              <a:t>MiTM</a:t>
            </a:r>
            <a:r>
              <a:rPr lang="en-US" sz="1200" b="0" i="0" kern="1200" dirty="0">
                <a:solidFill>
                  <a:schemeClr val="tx1"/>
                </a:solidFill>
                <a:effectLst/>
                <a:latin typeface="+mn-lt"/>
                <a:ea typeface="+mn-ea"/>
                <a:cs typeface="+mn-cs"/>
              </a:rPr>
              <a:t>) attacker. For both types of attackers, we assume they know which packet header values and the order of packets, would influence the decision making in the data-plane system under attack. Thereby the attackers can trick the system by injecting malicious traffic into the network, or by manipulating the original control packets, or by creating fake control packets</a:t>
            </a:r>
            <a:endParaRPr lang="en-US" dirty="0"/>
          </a:p>
        </p:txBody>
      </p:sp>
      <p:sp>
        <p:nvSpPr>
          <p:cNvPr id="4" name="Slide Number Placeholder 3"/>
          <p:cNvSpPr>
            <a:spLocks noGrp="1"/>
          </p:cNvSpPr>
          <p:nvPr>
            <p:ph type="sldNum" sz="quarter" idx="5"/>
          </p:nvPr>
        </p:nvSpPr>
        <p:spPr/>
        <p:txBody>
          <a:bodyPr/>
          <a:lstStyle/>
          <a:p>
            <a:fld id="{7011504C-99F5-45C7-B165-47C67AD29E53}" type="slidenum">
              <a:rPr lang="en-US" smtClean="0"/>
              <a:t>25</a:t>
            </a:fld>
            <a:endParaRPr lang="en-US"/>
          </a:p>
        </p:txBody>
      </p:sp>
    </p:spTree>
    <p:extLst>
      <p:ext uri="{BB962C8B-B14F-4D97-AF65-F5344CB8AC3E}">
        <p14:creationId xmlns:p14="http://schemas.microsoft.com/office/powerpoint/2010/main" val="42711416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dirty="0"/>
              <a:t>Leverage programmable capabilities to better handle network dynamics and realize fast, accurate, and data-driven control-loop decisions. The core of these systems are packet-processing algorithms that continuously monitor traffic conditions or listen to data-plane signals and quickly respond to adapt to the network conditions in small timescales (e.g., tens of nanoseconds). They can broadly be categorized into systems that have control in the data plane system, and control out of the data plane system.</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200" dirty="0"/>
          </a:p>
          <a:p>
            <a:pPr algn="just"/>
            <a:r>
              <a:rPr lang="en-US" sz="1200" dirty="0"/>
              <a:t>They have fast control loop runs operates entirely in the </a:t>
            </a:r>
            <a:r>
              <a:rPr lang="en-US" sz="1200" dirty="0" err="1"/>
              <a:t>dataplane</a:t>
            </a:r>
            <a:r>
              <a:rPr lang="en-US" sz="1200" dirty="0"/>
              <a:t>:</a:t>
            </a:r>
          </a:p>
          <a:p>
            <a:pPr algn="just"/>
            <a:r>
              <a:rPr lang="en-US" sz="1200" dirty="0"/>
              <a:t>HULA – listens to network feedback carried in probes and quickly responds with decisions to avoid performance degradation.</a:t>
            </a:r>
          </a:p>
          <a:p>
            <a:pPr algn="just"/>
            <a:r>
              <a:rPr lang="en-US" sz="1200" dirty="0"/>
              <a:t>BLINK – leverages TCP induced signals to detect failures and reroute traffic based on data plane signals rather than control-plane ones.  </a:t>
            </a:r>
          </a:p>
          <a:p>
            <a:endParaRPr lang="en-US" dirty="0"/>
          </a:p>
          <a:p>
            <a:r>
              <a:rPr lang="en-US" sz="1200" b="0" i="0" u="none" strike="noStrike" kern="1200" baseline="0" dirty="0">
                <a:solidFill>
                  <a:schemeClr val="tx1"/>
                </a:solidFill>
                <a:latin typeface="+mn-lt"/>
                <a:ea typeface="+mn-ea"/>
                <a:cs typeface="+mn-cs"/>
              </a:rPr>
              <a:t>the Hula [13] system generates probes that carry network path performance information, and propagates them across the network; programmable switches can then extract path metrics from these special packets, and optimize their routing tables on-the-fly. The data plane in the Blink [10] system detects large-scale TCP retransmissions across flows, uses it as a signal for remote link failure, and triggers re-routing to backup paths. </a:t>
            </a:r>
            <a:endParaRPr lang="en-US" dirty="0"/>
          </a:p>
        </p:txBody>
      </p:sp>
      <p:sp>
        <p:nvSpPr>
          <p:cNvPr id="4" name="Slide Number Placeholder 3"/>
          <p:cNvSpPr>
            <a:spLocks noGrp="1"/>
          </p:cNvSpPr>
          <p:nvPr>
            <p:ph type="sldNum" sz="quarter" idx="5"/>
          </p:nvPr>
        </p:nvSpPr>
        <p:spPr/>
        <p:txBody>
          <a:bodyPr/>
          <a:lstStyle/>
          <a:p>
            <a:fld id="{7011504C-99F5-45C7-B165-47C67AD29E53}" type="slidenum">
              <a:rPr lang="en-US" smtClean="0"/>
              <a:t>3</a:t>
            </a:fld>
            <a:endParaRPr lang="en-US"/>
          </a:p>
        </p:txBody>
      </p:sp>
    </p:spTree>
    <p:extLst>
      <p:ext uri="{BB962C8B-B14F-4D97-AF65-F5344CB8AC3E}">
        <p14:creationId xmlns:p14="http://schemas.microsoft.com/office/powerpoint/2010/main" val="23321272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none" strike="noStrike" kern="1200" dirty="0">
                <a:solidFill>
                  <a:schemeClr val="tx1"/>
                </a:solidFill>
                <a:effectLst/>
                <a:latin typeface="+mn-lt"/>
                <a:ea typeface="+mn-ea"/>
                <a:cs typeface="+mn-cs"/>
              </a:rPr>
              <a:t>Though such novel data-driven data-plane systems seem promising to achieve better performance, they run the risk of a larger attack surface because these s</a:t>
            </a:r>
            <a:r>
              <a:rPr lang="en-US" sz="1200" b="0" i="0" u="none" strike="noStrike" kern="1200" baseline="0" dirty="0">
                <a:solidFill>
                  <a:schemeClr val="tx1"/>
                </a:solidFill>
                <a:latin typeface="+mn-lt"/>
                <a:ea typeface="+mn-ea"/>
                <a:cs typeface="+mn-cs"/>
              </a:rPr>
              <a:t>ystems respond to data plane signals, and </a:t>
            </a:r>
            <a:r>
              <a:rPr lang="en-US" sz="1200" u="none" strike="noStrike" kern="1200" dirty="0">
                <a:solidFill>
                  <a:schemeClr val="tx1"/>
                </a:solidFill>
                <a:effectLst/>
                <a:latin typeface="+mn-lt"/>
                <a:ea typeface="+mn-ea"/>
                <a:cs typeface="+mn-cs"/>
              </a:rPr>
              <a:t>hence, may be vulnerable to network attacks not seen before. </a:t>
            </a:r>
          </a:p>
          <a:p>
            <a:pPr lvl="0"/>
            <a:r>
              <a:rPr lang="en-US" sz="1200" u="none" strike="noStrike" kern="1200" dirty="0">
                <a:solidFill>
                  <a:schemeClr val="tx1"/>
                </a:solidFill>
                <a:effectLst/>
                <a:latin typeface="+mn-lt"/>
                <a:ea typeface="+mn-ea"/>
                <a:cs typeface="+mn-cs"/>
              </a:rPr>
              <a:t>For example, a network attacker could potentially exploit the semantics of the control logic and craft adversarial network inputs. Such inputs would directly influence the decisions made by the systems and can negatively impact the behavior of a large portion of the traffic, potentially leading to severe performance degradation. </a:t>
            </a:r>
          </a:p>
          <a:p>
            <a:pPr lvl="0"/>
            <a:r>
              <a:rPr lang="en-US" sz="1200" u="none" strike="noStrike" kern="1200" dirty="0">
                <a:solidFill>
                  <a:schemeClr val="tx1"/>
                </a:solidFill>
                <a:effectLst/>
                <a:latin typeface="+mn-lt"/>
                <a:ea typeface="+mn-ea"/>
                <a:cs typeface="+mn-cs"/>
              </a:rPr>
              <a:t>Interestingly, to generate fake data-plane signals attackers do not need specific privilege since many of these data-plane systems can be tricked by spoofed and manipulated data-plane signals, or crafted traffic patterns from compromised hosts.</a:t>
            </a:r>
          </a:p>
          <a:p>
            <a:pPr rtl="0" fontAlgn="base"/>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61958161-D1BF-2541-A63F-A0D36BE3103A}" type="slidenum">
              <a:rPr lang="en-US" smtClean="0"/>
              <a:t>4</a:t>
            </a:fld>
            <a:endParaRPr lang="en-US"/>
          </a:p>
        </p:txBody>
      </p:sp>
    </p:spTree>
    <p:extLst>
      <p:ext uri="{BB962C8B-B14F-4D97-AF65-F5344CB8AC3E}">
        <p14:creationId xmlns:p14="http://schemas.microsoft.com/office/powerpoint/2010/main" val="2113052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CPU exhaustion – </a:t>
            </a:r>
            <a:r>
              <a:rPr lang="en-US" sz="1200" b="0" i="0" u="none" strike="noStrike" kern="1200" baseline="0" dirty="0">
                <a:solidFill>
                  <a:schemeClr val="tx1"/>
                </a:solidFill>
                <a:latin typeface="+mn-lt"/>
                <a:ea typeface="+mn-ea"/>
                <a:cs typeface="+mn-cs"/>
              </a:rPr>
              <a:t>packet-processing in the data plane is very fast and packets that invoke the control plane are processed slowly. Hence, it is good practice to invoke the control plane at larger timescales. However, </a:t>
            </a:r>
            <a:r>
              <a:rPr lang="en-US" sz="1200" dirty="0"/>
              <a:t>An attacker may craft inputs exclusively to invoke the control plane continuously, successfully depleting switch CPU resources.</a:t>
            </a:r>
          </a:p>
          <a:p>
            <a:r>
              <a:rPr lang="en-US" sz="1200" dirty="0"/>
              <a:t>Network Performance degradation – </a:t>
            </a:r>
            <a:r>
              <a:rPr lang="en-US" sz="1200" b="0" i="0" u="none" strike="noStrike" kern="1200" baseline="0" dirty="0">
                <a:solidFill>
                  <a:schemeClr val="tx1"/>
                </a:solidFill>
                <a:latin typeface="+mn-lt"/>
                <a:ea typeface="+mn-ea"/>
                <a:cs typeface="+mn-cs"/>
              </a:rPr>
              <a:t>To quickly handle dynamic network events (e.g., congestion, link/switch failure), some systems take decisions</a:t>
            </a:r>
          </a:p>
          <a:p>
            <a:r>
              <a:rPr lang="en-US" sz="1200" b="0" i="0" u="none" strike="noStrike" kern="1200" baseline="0" dirty="0">
                <a:solidFill>
                  <a:schemeClr val="tx1"/>
                </a:solidFill>
                <a:latin typeface="+mn-lt"/>
                <a:ea typeface="+mn-ea"/>
                <a:cs typeface="+mn-cs"/>
              </a:rPr>
              <a:t>immediately in the data plane before the control plane responds. </a:t>
            </a:r>
            <a:r>
              <a:rPr lang="en-US" sz="1200" dirty="0"/>
              <a:t>An adversary could potentially exploit the semantics of the control logic to craft network inputs (e.g., modify/delay probes) and influence decisions in the data plane. </a:t>
            </a:r>
          </a:p>
          <a:p>
            <a:r>
              <a:rPr lang="en-US" sz="1200" dirty="0"/>
              <a:t>Network statistics corruption – </a:t>
            </a:r>
            <a:r>
              <a:rPr lang="en-US" sz="1200" b="0" i="0" u="none" strike="noStrike" kern="1200" baseline="0" dirty="0">
                <a:solidFill>
                  <a:schemeClr val="tx1"/>
                </a:solidFill>
                <a:latin typeface="+mn-lt"/>
                <a:ea typeface="+mn-ea"/>
                <a:cs typeface="+mn-cs"/>
              </a:rPr>
              <a:t>To perform monitoring at line rate, compact data structures like bloom filter and its variants are commonly used. an adversary can pollute bloom filters such that the false positives rate increases significantly, thus misleading learning algorithms and successfully evading from being detected. </a:t>
            </a:r>
          </a:p>
          <a:p>
            <a:r>
              <a:rPr lang="en-US" sz="1200" dirty="0"/>
              <a:t>Memory saturation – </a:t>
            </a:r>
            <a:r>
              <a:rPr lang="en-US" sz="1200" b="0" i="0" u="none" strike="noStrike" kern="1200" baseline="0" dirty="0">
                <a:solidFill>
                  <a:schemeClr val="tx1"/>
                </a:solidFill>
                <a:latin typeface="+mn-lt"/>
                <a:ea typeface="+mn-ea"/>
                <a:cs typeface="+mn-cs"/>
              </a:rPr>
              <a:t>In some systems, control-plane agents continuously update match-action rules whenever there is a signal from the data plane.  One example is the </a:t>
            </a:r>
            <a:r>
              <a:rPr lang="en-US" sz="1200" b="0" i="0" u="none" strike="noStrike" kern="1200" baseline="0" dirty="0" err="1">
                <a:solidFill>
                  <a:schemeClr val="tx1"/>
                </a:solidFill>
                <a:latin typeface="+mn-lt"/>
                <a:ea typeface="+mn-ea"/>
                <a:cs typeface="+mn-cs"/>
              </a:rPr>
              <a:t>NetCache</a:t>
            </a:r>
            <a:r>
              <a:rPr lang="en-US" sz="1200" b="0" i="0" u="none" strike="noStrike" kern="1200" baseline="0" dirty="0">
                <a:solidFill>
                  <a:schemeClr val="tx1"/>
                </a:solidFill>
                <a:latin typeface="+mn-lt"/>
                <a:ea typeface="+mn-ea"/>
                <a:cs typeface="+mn-cs"/>
              </a:rPr>
              <a:t> system’s key classification that we will look at in detail next. An adversary can take advantage of this process and craft traffic with an objective to access distinct keys, eventually leading to rule installation for too many keys, discarding legitimate key </a:t>
            </a:r>
            <a:r>
              <a:rPr lang="en-US" sz="1200" b="0" i="0" u="none" strike="noStrike" kern="1200" baseline="0">
                <a:solidFill>
                  <a:schemeClr val="tx1"/>
                </a:solidFill>
                <a:latin typeface="+mn-lt"/>
                <a:ea typeface="+mn-ea"/>
                <a:cs typeface="+mn-cs"/>
              </a:rPr>
              <a:t>requests due </a:t>
            </a:r>
            <a:r>
              <a:rPr lang="en-US" sz="1200" b="0" i="0" u="none" strike="noStrike" kern="1200" baseline="0" dirty="0">
                <a:solidFill>
                  <a:schemeClr val="tx1"/>
                </a:solidFill>
                <a:latin typeface="+mn-lt"/>
                <a:ea typeface="+mn-ea"/>
                <a:cs typeface="+mn-cs"/>
              </a:rPr>
              <a:t>to lack of space, thereby increasing end-to-end latency. </a:t>
            </a:r>
            <a:endParaRPr lang="en-US" sz="1200" dirty="0"/>
          </a:p>
          <a:p>
            <a:endParaRPr lang="en-US" dirty="0"/>
          </a:p>
          <a:p>
            <a:endParaRPr lang="en-US" dirty="0"/>
          </a:p>
        </p:txBody>
      </p:sp>
      <p:sp>
        <p:nvSpPr>
          <p:cNvPr id="4" name="Slide Number Placeholder 3"/>
          <p:cNvSpPr>
            <a:spLocks noGrp="1"/>
          </p:cNvSpPr>
          <p:nvPr>
            <p:ph type="sldNum" sz="quarter" idx="5"/>
          </p:nvPr>
        </p:nvSpPr>
        <p:spPr/>
        <p:txBody>
          <a:bodyPr/>
          <a:lstStyle/>
          <a:p>
            <a:fld id="{7011504C-99F5-45C7-B165-47C67AD29E53}" type="slidenum">
              <a:rPr lang="en-US" smtClean="0"/>
              <a:t>5</a:t>
            </a:fld>
            <a:endParaRPr lang="en-US"/>
          </a:p>
        </p:txBody>
      </p:sp>
    </p:spTree>
    <p:extLst>
      <p:ext uri="{BB962C8B-B14F-4D97-AF65-F5344CB8AC3E}">
        <p14:creationId xmlns:p14="http://schemas.microsoft.com/office/powerpoint/2010/main" val="4169406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err="1"/>
              <a:t>NetCache</a:t>
            </a:r>
            <a:r>
              <a:rPr lang="en-US" sz="2000" dirty="0"/>
              <a:t> is a new key-value store architecture that leverages the power and flexibility of new generation programmable switches to cache data in the network for dynamic load balancing. </a:t>
            </a:r>
            <a:r>
              <a:rPr lang="en-US" sz="1200" b="0" i="0" u="none" strike="noStrike" kern="1200" baseline="0" dirty="0">
                <a:solidFill>
                  <a:schemeClr val="tx1"/>
                </a:solidFill>
                <a:latin typeface="+mn-lt"/>
                <a:ea typeface="+mn-ea"/>
                <a:cs typeface="+mn-cs"/>
              </a:rPr>
              <a:t>The core of Net-Cache is a packet-processing pipeline that exploits the capabilities of modern programmable switch ASICs to efficiently detect, index, cache and serve hot key-value items in the switch data plane.</a:t>
            </a:r>
            <a:r>
              <a:rPr lang="en-US" sz="2000" dirty="0"/>
              <a:t> The </a:t>
            </a:r>
            <a:r>
              <a:rPr lang="en-US" sz="2000" dirty="0" err="1"/>
              <a:t>NetCache</a:t>
            </a:r>
            <a:r>
              <a:rPr lang="en-US" sz="2000" dirty="0"/>
              <a:t> system classifies a key as "hot" if the key is requested beyond a certain threshold. </a:t>
            </a:r>
          </a:p>
          <a:p>
            <a:pPr lvl="0"/>
            <a:r>
              <a:rPr lang="en-US" sz="2000" dirty="0">
                <a:solidFill>
                  <a:schemeClr val="tx1"/>
                </a:solidFill>
              </a:rPr>
              <a:t>The controller then installs this key-value pair in the table, so that the switch would respond to subsequent key requests without having to visit a storage server, thus reducing latency.</a:t>
            </a:r>
          </a:p>
          <a:p>
            <a:pPr lvl="0"/>
            <a:endParaRPr lang="en-US" sz="2000" dirty="0">
              <a:solidFill>
                <a:schemeClr val="tx1"/>
              </a:solidFill>
            </a:endParaRPr>
          </a:p>
        </p:txBody>
      </p:sp>
      <p:sp>
        <p:nvSpPr>
          <p:cNvPr id="4" name="Slide Number Placeholder 3"/>
          <p:cNvSpPr>
            <a:spLocks noGrp="1"/>
          </p:cNvSpPr>
          <p:nvPr>
            <p:ph type="sldNum" sz="quarter" idx="5"/>
          </p:nvPr>
        </p:nvSpPr>
        <p:spPr/>
        <p:txBody>
          <a:bodyPr/>
          <a:lstStyle/>
          <a:p>
            <a:fld id="{ED1B0F4E-8055-F04C-A6B8-6AF8DAEE37ED}" type="slidenum">
              <a:rPr lang="en-US" smtClean="0"/>
              <a:t>6</a:t>
            </a:fld>
            <a:endParaRPr lang="en-US"/>
          </a:p>
        </p:txBody>
      </p:sp>
    </p:spTree>
    <p:extLst>
      <p:ext uri="{BB962C8B-B14F-4D97-AF65-F5344CB8AC3E}">
        <p14:creationId xmlns:p14="http://schemas.microsoft.com/office/powerpoint/2010/main" val="27692535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In the </a:t>
            </a:r>
            <a:r>
              <a:rPr lang="en-US" sz="1200" b="0" i="0" u="none" strike="noStrike" kern="1200" baseline="0" dirty="0" err="1">
                <a:solidFill>
                  <a:schemeClr val="tx1"/>
                </a:solidFill>
                <a:latin typeface="+mn-lt"/>
                <a:ea typeface="+mn-ea"/>
                <a:cs typeface="+mn-cs"/>
              </a:rPr>
              <a:t>NetCache</a:t>
            </a:r>
            <a:r>
              <a:rPr lang="en-US" sz="1200" b="0" i="0" u="none" strike="noStrike" kern="1200" baseline="0" dirty="0">
                <a:solidFill>
                  <a:schemeClr val="tx1"/>
                </a:solidFill>
                <a:latin typeface="+mn-lt"/>
                <a:ea typeface="+mn-ea"/>
                <a:cs typeface="+mn-cs"/>
              </a:rPr>
              <a:t> system, the attacker can deduce the threshold for classifying a key as "hot" by observing the difference in response times before and after a key becomes hot. </a:t>
            </a:r>
            <a:r>
              <a:rPr lang="en-US" sz="1200" dirty="0"/>
              <a:t>Once an attacker discovers the threshold, he/she can craft traffic with distinct hot keys to cause: </a:t>
            </a:r>
          </a:p>
          <a:p>
            <a:pPr lvl="0"/>
            <a:r>
              <a:rPr lang="en-US" sz="1200" dirty="0"/>
              <a:t>installation of unwanted keys in cache; and </a:t>
            </a:r>
          </a:p>
          <a:p>
            <a:pPr lvl="0"/>
            <a:r>
              <a:rPr lang="en-US" sz="1200" dirty="0"/>
              <a:t>eviction of legitimate keys when the cache is full, thus increasing response time for legitimate traffic</a:t>
            </a:r>
          </a:p>
          <a:p>
            <a:endParaRPr lang="en-US" dirty="0"/>
          </a:p>
        </p:txBody>
      </p:sp>
      <p:sp>
        <p:nvSpPr>
          <p:cNvPr id="4" name="Slide Number Placeholder 3"/>
          <p:cNvSpPr>
            <a:spLocks noGrp="1"/>
          </p:cNvSpPr>
          <p:nvPr>
            <p:ph type="sldNum" sz="quarter" idx="5"/>
          </p:nvPr>
        </p:nvSpPr>
        <p:spPr/>
        <p:txBody>
          <a:bodyPr/>
          <a:lstStyle/>
          <a:p>
            <a:fld id="{ED1B0F4E-8055-F04C-A6B8-6AF8DAEE37ED}" type="slidenum">
              <a:rPr lang="en-US" smtClean="0"/>
              <a:t>7</a:t>
            </a:fld>
            <a:endParaRPr lang="en-US"/>
          </a:p>
        </p:txBody>
      </p:sp>
    </p:spTree>
    <p:extLst>
      <p:ext uri="{BB962C8B-B14F-4D97-AF65-F5344CB8AC3E}">
        <p14:creationId xmlns:p14="http://schemas.microsoft.com/office/powerpoint/2010/main" val="42914560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The big question is: How can we detect whether the data-plane systems are under the influence of adversaries? </a:t>
            </a:r>
          </a:p>
          <a:p>
            <a:endParaRPr lang="en-US" sz="1200" dirty="0"/>
          </a:p>
          <a:p>
            <a:r>
              <a:rPr lang="en-US" sz="1200" dirty="0"/>
              <a:t>Our goal is to secure data-driven systems from adversarial network inputs. In working towards this goal, we propose an anomaly detection system that performs statistical analysis on packet execution paths in the data plane to detect whether data-plane systems are under the influence of adversaries. </a:t>
            </a:r>
          </a:p>
          <a:p>
            <a:endParaRPr lang="en-US" sz="1200" dirty="0"/>
          </a:p>
          <a:p>
            <a:r>
              <a:rPr lang="en-US" sz="1200" dirty="0"/>
              <a:t>Preliminary experiments to demonstrate the effectiveness of proposed system.</a:t>
            </a:r>
          </a:p>
          <a:p>
            <a:endParaRPr lang="en-US" sz="1200" dirty="0"/>
          </a:p>
        </p:txBody>
      </p:sp>
      <p:sp>
        <p:nvSpPr>
          <p:cNvPr id="4" name="Slide Number Placeholder 3"/>
          <p:cNvSpPr>
            <a:spLocks noGrp="1"/>
          </p:cNvSpPr>
          <p:nvPr>
            <p:ph type="sldNum" sz="quarter" idx="5"/>
          </p:nvPr>
        </p:nvSpPr>
        <p:spPr/>
        <p:txBody>
          <a:bodyPr/>
          <a:lstStyle/>
          <a:p>
            <a:fld id="{61958161-D1BF-2541-A63F-A0D36BE3103A}" type="slidenum">
              <a:rPr lang="en-US" smtClean="0"/>
              <a:t>8</a:t>
            </a:fld>
            <a:endParaRPr lang="en-US"/>
          </a:p>
        </p:txBody>
      </p:sp>
    </p:spTree>
    <p:extLst>
      <p:ext uri="{BB962C8B-B14F-4D97-AF65-F5344CB8AC3E}">
        <p14:creationId xmlns:p14="http://schemas.microsoft.com/office/powerpoint/2010/main" val="340847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main objective of this work is to detect at run-time if a </a:t>
            </a:r>
            <a:r>
              <a:rPr lang="en-US" sz="1200" b="0" i="0" u="none" strike="noStrike" kern="1200" baseline="0" dirty="0" err="1">
                <a:solidFill>
                  <a:schemeClr val="tx1"/>
                </a:solidFill>
                <a:latin typeface="+mn-lt"/>
                <a:ea typeface="+mn-ea"/>
                <a:cs typeface="+mn-cs"/>
              </a:rPr>
              <a:t>dataplane</a:t>
            </a:r>
            <a:r>
              <a:rPr lang="en-US" sz="1200" b="0" i="0" u="none" strike="noStrike" kern="1200" baseline="0" dirty="0">
                <a:solidFill>
                  <a:schemeClr val="tx1"/>
                </a:solidFill>
                <a:latin typeface="+mn-lt"/>
                <a:ea typeface="+mn-ea"/>
                <a:cs typeface="+mn-cs"/>
              </a:rPr>
              <a:t> system is under attack.</a:t>
            </a:r>
          </a:p>
          <a:p>
            <a:endParaRPr lang="en-US" dirty="0"/>
          </a:p>
          <a:p>
            <a:r>
              <a:rPr lang="en-US" dirty="0"/>
              <a:t>Our key idea is to instrument P4 programs to collect telemetry data or features that is essential to do analysis and find whether the system is under the influence of adversaries.</a:t>
            </a:r>
          </a:p>
          <a:p>
            <a:endParaRPr lang="en-US" dirty="0"/>
          </a:p>
          <a:p>
            <a:r>
              <a:rPr lang="en-US" sz="1200" b="0" i="0" u="none" strike="noStrike" kern="1200" baseline="0" dirty="0">
                <a:solidFill>
                  <a:schemeClr val="tx1"/>
                </a:solidFill>
                <a:latin typeface="+mn-lt"/>
                <a:ea typeface="+mn-ea"/>
                <a:cs typeface="+mn-cs"/>
              </a:rPr>
              <a:t>Our system monitors traffic under normal conditions where an encoded p4 program running in the data plane tracks and maintains packet execution path statistics. The control plane periodically collects statistics and constructs a packet execution path distribution, which will be the expected distribution.</a:t>
            </a:r>
            <a:endParaRPr lang="en-US" dirty="0"/>
          </a:p>
          <a:p>
            <a:r>
              <a:rPr lang="en-US" dirty="0"/>
              <a:t>Extract features at runtime: We capture expected behavior by building a reference model from the extracted features using statistical analysis techniques.</a:t>
            </a:r>
          </a:p>
          <a:p>
            <a:r>
              <a:rPr lang="en-US" dirty="0"/>
              <a:t>Classification: Next we compare the observed behavior with the expected, and whenever significant deviation is detected between the two, raise an alerts.</a:t>
            </a:r>
          </a:p>
          <a:p>
            <a:r>
              <a:rPr lang="en-US" dirty="0"/>
              <a:t>However, realizing this approach has many challenges. </a:t>
            </a:r>
          </a:p>
          <a:p>
            <a:endParaRPr lang="en-US" dirty="0"/>
          </a:p>
          <a:p>
            <a:pPr rtl="0"/>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61958161-D1BF-2541-A63F-A0D36BE3103A}" type="slidenum">
              <a:rPr lang="en-US" smtClean="0"/>
              <a:t>9</a:t>
            </a:fld>
            <a:endParaRPr lang="en-US"/>
          </a:p>
        </p:txBody>
      </p:sp>
    </p:spTree>
    <p:extLst>
      <p:ext uri="{BB962C8B-B14F-4D97-AF65-F5344CB8AC3E}">
        <p14:creationId xmlns:p14="http://schemas.microsoft.com/office/powerpoint/2010/main" val="3113585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9053F21-272F-4C5F-A2BD-D6F7D0580EBB}" type="datetime1">
              <a:rPr lang="en-US" smtClean="0"/>
              <a:t>1/31/22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7C05DA-B5D6-4030-AD2C-AFE291B0D8CD}" type="slidenum">
              <a:rPr lang="en-US" smtClean="0"/>
              <a:t>‹#›</a:t>
            </a:fld>
            <a:endParaRPr lang="en-US"/>
          </a:p>
        </p:txBody>
      </p:sp>
    </p:spTree>
    <p:extLst>
      <p:ext uri="{BB962C8B-B14F-4D97-AF65-F5344CB8AC3E}">
        <p14:creationId xmlns:p14="http://schemas.microsoft.com/office/powerpoint/2010/main" val="233116200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5BCCB-F6B6-4D5F-8142-FEF5DB129DB5}" type="datetime1">
              <a:rPr lang="en-US" smtClean="0"/>
              <a:t>1/31/22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7C05DA-B5D6-4030-AD2C-AFE291B0D8CD}" type="slidenum">
              <a:rPr lang="en-US" smtClean="0"/>
              <a:t>‹#›</a:t>
            </a:fld>
            <a:endParaRPr lang="en-US"/>
          </a:p>
        </p:txBody>
      </p:sp>
    </p:spTree>
    <p:extLst>
      <p:ext uri="{BB962C8B-B14F-4D97-AF65-F5344CB8AC3E}">
        <p14:creationId xmlns:p14="http://schemas.microsoft.com/office/powerpoint/2010/main" val="329886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EC268E-49CB-486F-B625-FFE8295FBD28}" type="datetime1">
              <a:rPr lang="en-US" smtClean="0"/>
              <a:t>1/31/22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7C05DA-B5D6-4030-AD2C-AFE291B0D8CD}" type="slidenum">
              <a:rPr lang="en-US" smtClean="0"/>
              <a:t>‹#›</a:t>
            </a:fld>
            <a:endParaRPr lang="en-US"/>
          </a:p>
        </p:txBody>
      </p:sp>
    </p:spTree>
    <p:extLst>
      <p:ext uri="{BB962C8B-B14F-4D97-AF65-F5344CB8AC3E}">
        <p14:creationId xmlns:p14="http://schemas.microsoft.com/office/powerpoint/2010/main" val="38288275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0" name="Google Shape;60;p15"/>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2133"/>
              </a:spcBef>
              <a:spcAft>
                <a:spcPts val="0"/>
              </a:spcAft>
              <a:buSzPts val="1400"/>
              <a:buChar char="○"/>
              <a:defRPr/>
            </a:lvl2pPr>
            <a:lvl3pPr marL="1828754" lvl="2" indent="-423323" algn="l">
              <a:lnSpc>
                <a:spcPct val="115000"/>
              </a:lnSpc>
              <a:spcBef>
                <a:spcPts val="2133"/>
              </a:spcBef>
              <a:spcAft>
                <a:spcPts val="0"/>
              </a:spcAft>
              <a:buSzPts val="1400"/>
              <a:buChar char="■"/>
              <a:defRPr/>
            </a:lvl3pPr>
            <a:lvl4pPr marL="2438339" lvl="3" indent="-423323" algn="l">
              <a:lnSpc>
                <a:spcPct val="115000"/>
              </a:lnSpc>
              <a:spcBef>
                <a:spcPts val="2133"/>
              </a:spcBef>
              <a:spcAft>
                <a:spcPts val="0"/>
              </a:spcAft>
              <a:buSzPts val="1400"/>
              <a:buChar char="●"/>
              <a:defRPr/>
            </a:lvl4pPr>
            <a:lvl5pPr marL="3047924" lvl="4" indent="-423323" algn="l">
              <a:lnSpc>
                <a:spcPct val="115000"/>
              </a:lnSpc>
              <a:spcBef>
                <a:spcPts val="2133"/>
              </a:spcBef>
              <a:spcAft>
                <a:spcPts val="0"/>
              </a:spcAft>
              <a:buSzPts val="1400"/>
              <a:buChar char="○"/>
              <a:defRPr/>
            </a:lvl5pPr>
            <a:lvl6pPr marL="3657509" lvl="5" indent="-423323" algn="l">
              <a:lnSpc>
                <a:spcPct val="115000"/>
              </a:lnSpc>
              <a:spcBef>
                <a:spcPts val="2133"/>
              </a:spcBef>
              <a:spcAft>
                <a:spcPts val="0"/>
              </a:spcAft>
              <a:buSzPts val="1400"/>
              <a:buChar char="■"/>
              <a:defRPr/>
            </a:lvl6pPr>
            <a:lvl7pPr marL="4267093" lvl="6" indent="-423323" algn="l">
              <a:lnSpc>
                <a:spcPct val="115000"/>
              </a:lnSpc>
              <a:spcBef>
                <a:spcPts val="2133"/>
              </a:spcBef>
              <a:spcAft>
                <a:spcPts val="0"/>
              </a:spcAft>
              <a:buSzPts val="1400"/>
              <a:buChar char="●"/>
              <a:defRPr/>
            </a:lvl7pPr>
            <a:lvl8pPr marL="4876678" lvl="7" indent="-423323" algn="l">
              <a:lnSpc>
                <a:spcPct val="115000"/>
              </a:lnSpc>
              <a:spcBef>
                <a:spcPts val="2133"/>
              </a:spcBef>
              <a:spcAft>
                <a:spcPts val="0"/>
              </a:spcAft>
              <a:buSzPts val="1400"/>
              <a:buChar char="○"/>
              <a:defRPr/>
            </a:lvl8pPr>
            <a:lvl9pPr marL="5486263" lvl="8" indent="-423323" algn="l">
              <a:lnSpc>
                <a:spcPct val="115000"/>
              </a:lnSpc>
              <a:spcBef>
                <a:spcPts val="2133"/>
              </a:spcBef>
              <a:spcAft>
                <a:spcPts val="2133"/>
              </a:spcAft>
              <a:buSzPts val="1400"/>
              <a:buChar char="■"/>
              <a:defRPr/>
            </a:lvl9pPr>
          </a:lstStyle>
          <a:p>
            <a:endParaRPr/>
          </a:p>
        </p:txBody>
      </p:sp>
      <p:sp>
        <p:nvSpPr>
          <p:cNvPr id="61" name="Google Shape;61;p15"/>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158142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D8D134-D0C2-4F0E-9066-AB2AEF4F387F}" type="datetime1">
              <a:rPr lang="en-US" smtClean="0"/>
              <a:t>1/31/22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7C05DA-B5D6-4030-AD2C-AFE291B0D8CD}" type="slidenum">
              <a:rPr lang="en-US" smtClean="0"/>
              <a:t>‹#›</a:t>
            </a:fld>
            <a:endParaRPr lang="en-US"/>
          </a:p>
        </p:txBody>
      </p:sp>
    </p:spTree>
    <p:extLst>
      <p:ext uri="{BB962C8B-B14F-4D97-AF65-F5344CB8AC3E}">
        <p14:creationId xmlns:p14="http://schemas.microsoft.com/office/powerpoint/2010/main" val="4006343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E3692F07-8AB5-4FA6-912C-3CC4054AC297}" type="datetime1">
              <a:rPr lang="en-US" smtClean="0"/>
              <a:t>1/31/22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7C05DA-B5D6-4030-AD2C-AFE291B0D8CD}" type="slidenum">
              <a:rPr lang="en-US" smtClean="0"/>
              <a:t>‹#›</a:t>
            </a:fld>
            <a:endParaRPr lang="en-US"/>
          </a:p>
        </p:txBody>
      </p:sp>
    </p:spTree>
    <p:extLst>
      <p:ext uri="{BB962C8B-B14F-4D97-AF65-F5344CB8AC3E}">
        <p14:creationId xmlns:p14="http://schemas.microsoft.com/office/powerpoint/2010/main" val="99667672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CAC3397A-15AF-4D7C-B684-0EEEED9D1E67}" type="datetime1">
              <a:rPr lang="en-US" smtClean="0"/>
              <a:t>1/31/22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A37C05DA-B5D6-4030-AD2C-AFE291B0D8CD}" type="slidenum">
              <a:rPr lang="en-US" smtClean="0"/>
              <a:t>‹#›</a:t>
            </a:fld>
            <a:endParaRPr lang="en-US"/>
          </a:p>
        </p:txBody>
      </p:sp>
    </p:spTree>
    <p:extLst>
      <p:ext uri="{BB962C8B-B14F-4D97-AF65-F5344CB8AC3E}">
        <p14:creationId xmlns:p14="http://schemas.microsoft.com/office/powerpoint/2010/main" val="256950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A809C116-9F7F-459F-925B-BC2ED4702692}" type="datetime1">
              <a:rPr lang="en-US" smtClean="0"/>
              <a:t>1/31/22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7C05DA-B5D6-4030-AD2C-AFE291B0D8CD}"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822467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E1E644-065C-4CE6-8ACF-11D130735872}" type="datetime1">
              <a:rPr lang="en-US" smtClean="0"/>
              <a:t>1/31/22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7C05DA-B5D6-4030-AD2C-AFE291B0D8CD}" type="slidenum">
              <a:rPr lang="en-US" smtClean="0"/>
              <a:t>‹#›</a:t>
            </a:fld>
            <a:endParaRPr lang="en-US"/>
          </a:p>
        </p:txBody>
      </p:sp>
    </p:spTree>
    <p:extLst>
      <p:ext uri="{BB962C8B-B14F-4D97-AF65-F5344CB8AC3E}">
        <p14:creationId xmlns:p14="http://schemas.microsoft.com/office/powerpoint/2010/main" val="723773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AC39F1-1781-448D-8FA6-8D9E00DDDBB0}" type="datetime1">
              <a:rPr lang="en-US" smtClean="0"/>
              <a:t>1/31/22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7C05DA-B5D6-4030-AD2C-AFE291B0D8CD}" type="slidenum">
              <a:rPr lang="en-US" smtClean="0"/>
              <a:t>‹#›</a:t>
            </a:fld>
            <a:endParaRPr lang="en-US"/>
          </a:p>
        </p:txBody>
      </p:sp>
    </p:spTree>
    <p:extLst>
      <p:ext uri="{BB962C8B-B14F-4D97-AF65-F5344CB8AC3E}">
        <p14:creationId xmlns:p14="http://schemas.microsoft.com/office/powerpoint/2010/main" val="2763725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EE90B70C-1BA8-4FC1-8BD4-AD0395D57396}" type="datetime1">
              <a:rPr lang="en-US" smtClean="0"/>
              <a:t>1/31/22</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A37C05DA-B5D6-4030-AD2C-AFE291B0D8CD}" type="slidenum">
              <a:rPr lang="en-US" smtClean="0"/>
              <a:t>‹#›</a:t>
            </a:fld>
            <a:endParaRPr lang="en-US"/>
          </a:p>
        </p:txBody>
      </p:sp>
    </p:spTree>
    <p:extLst>
      <p:ext uri="{BB962C8B-B14F-4D97-AF65-F5344CB8AC3E}">
        <p14:creationId xmlns:p14="http://schemas.microsoft.com/office/powerpoint/2010/main" val="1329290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830D8E18-DDF6-4E67-8369-8223735EAC1A}" type="datetime1">
              <a:rPr lang="en-US" smtClean="0"/>
              <a:t>1/31/22</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A37C05DA-B5D6-4030-AD2C-AFE291B0D8CD}" type="slidenum">
              <a:rPr lang="en-US" smtClean="0"/>
              <a:t>‹#›</a:t>
            </a:fld>
            <a:endParaRPr lang="en-US"/>
          </a:p>
        </p:txBody>
      </p:sp>
    </p:spTree>
    <p:extLst>
      <p:ext uri="{BB962C8B-B14F-4D97-AF65-F5344CB8AC3E}">
        <p14:creationId xmlns:p14="http://schemas.microsoft.com/office/powerpoint/2010/main" val="2769872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DB6C9078-1729-42CF-91A4-C120194DBDDD}" type="datetime1">
              <a:rPr lang="en-US" smtClean="0"/>
              <a:t>1/31/22</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A37C05DA-B5D6-4030-AD2C-AFE291B0D8CD}" type="slidenum">
              <a:rPr lang="en-US" smtClean="0"/>
              <a:t>‹#›</a:t>
            </a:fld>
            <a:endParaRPr lang="en-US"/>
          </a:p>
        </p:txBody>
      </p:sp>
    </p:spTree>
    <p:extLst>
      <p:ext uri="{BB962C8B-B14F-4D97-AF65-F5344CB8AC3E}">
        <p14:creationId xmlns:p14="http://schemas.microsoft.com/office/powerpoint/2010/main" val="264397020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2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tiff"/><Relationship Id="rId3" Type="http://schemas.openxmlformats.org/officeDocument/2006/relationships/image" Target="../media/image3.tiff"/><Relationship Id="rId7" Type="http://schemas.openxmlformats.org/officeDocument/2006/relationships/hyperlink" Target="https://www.maxpixel.net/Mechanism-Gear-Cogwheel-Machine-Cog-Wheels-Wheel-2125181" TargetMode="Externa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11.tiff"/><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image" Target="../media/image7.tiff"/><Relationship Id="rId3" Type="http://schemas.openxmlformats.org/officeDocument/2006/relationships/image" Target="../media/image3.tiff"/><Relationship Id="rId7" Type="http://schemas.openxmlformats.org/officeDocument/2006/relationships/hyperlink" Target="https://www.maxpixel.net/Mechanism-Gear-Cogwheel-Machine-Cog-Wheels-Wheel-2125181" TargetMode="External"/><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03918-D311-4506-B171-446E89084790}"/>
              </a:ext>
            </a:extLst>
          </p:cNvPr>
          <p:cNvSpPr>
            <a:spLocks noGrp="1"/>
          </p:cNvSpPr>
          <p:nvPr>
            <p:ph type="ctrTitle"/>
          </p:nvPr>
        </p:nvSpPr>
        <p:spPr>
          <a:xfrm>
            <a:off x="1146411" y="1883391"/>
            <a:ext cx="10549719" cy="2149273"/>
          </a:xfrm>
        </p:spPr>
        <p:txBody>
          <a:bodyPr>
            <a:normAutofit/>
          </a:bodyPr>
          <a:lstStyle/>
          <a:p>
            <a:pPr>
              <a:lnSpc>
                <a:spcPct val="150000"/>
              </a:lnSpc>
            </a:pPr>
            <a:r>
              <a:rPr lang="en-US" sz="3200" dirty="0"/>
              <a:t>Anomaly Detection in Data Plane Systems using Packet Execution Paths</a:t>
            </a:r>
          </a:p>
        </p:txBody>
      </p:sp>
      <p:sp>
        <p:nvSpPr>
          <p:cNvPr id="3" name="Subtitle 2">
            <a:extLst>
              <a:ext uri="{FF2B5EF4-FFF2-40B4-BE49-F238E27FC236}">
                <a16:creationId xmlns:a16="http://schemas.microsoft.com/office/drawing/2014/main" id="{80C5FEC0-78BB-4A8A-90F1-A0DCFC6B3409}"/>
              </a:ext>
            </a:extLst>
          </p:cNvPr>
          <p:cNvSpPr>
            <a:spLocks noGrp="1"/>
          </p:cNvSpPr>
          <p:nvPr>
            <p:ph type="subTitle" idx="1"/>
          </p:nvPr>
        </p:nvSpPr>
        <p:spPr>
          <a:xfrm>
            <a:off x="1146411" y="4352544"/>
            <a:ext cx="10549719" cy="2149272"/>
          </a:xfrm>
        </p:spPr>
        <p:txBody>
          <a:bodyPr>
            <a:normAutofit lnSpcReduction="10000"/>
          </a:bodyPr>
          <a:lstStyle/>
          <a:p>
            <a:r>
              <a:rPr lang="en-US" sz="2400" dirty="0" err="1">
                <a:solidFill>
                  <a:srgbClr val="0070C0"/>
                </a:solidFill>
              </a:rPr>
              <a:t>Archit</a:t>
            </a:r>
            <a:r>
              <a:rPr lang="en-US" sz="2400" dirty="0">
                <a:solidFill>
                  <a:srgbClr val="0070C0"/>
                </a:solidFill>
              </a:rPr>
              <a:t> </a:t>
            </a:r>
            <a:r>
              <a:rPr lang="en-US" sz="2400" dirty="0" err="1">
                <a:solidFill>
                  <a:srgbClr val="0070C0"/>
                </a:solidFill>
              </a:rPr>
              <a:t>Sanghi</a:t>
            </a:r>
            <a:r>
              <a:rPr lang="en-US" sz="2400" dirty="0">
                <a:solidFill>
                  <a:srgbClr val="0070C0"/>
                </a:solidFill>
              </a:rPr>
              <a:t>, Praveen </a:t>
            </a:r>
            <a:r>
              <a:rPr lang="en-US" sz="2400" dirty="0" err="1">
                <a:solidFill>
                  <a:srgbClr val="0070C0"/>
                </a:solidFill>
              </a:rPr>
              <a:t>Tammanna</a:t>
            </a:r>
            <a:r>
              <a:rPr lang="en-US" sz="2400" dirty="0">
                <a:solidFill>
                  <a:srgbClr val="0070C0"/>
                </a:solidFill>
              </a:rPr>
              <a:t>, Saurabh Joshi, IIT Hyderabad, India</a:t>
            </a:r>
          </a:p>
          <a:p>
            <a:r>
              <a:rPr lang="en-US" sz="2400">
                <a:solidFill>
                  <a:srgbClr val="002060"/>
                </a:solidFill>
              </a:rPr>
              <a:t>Krishna P. Kadiyala</a:t>
            </a:r>
            <a:r>
              <a:rPr lang="en-US" sz="2400" dirty="0">
                <a:solidFill>
                  <a:srgbClr val="002060"/>
                </a:solidFill>
              </a:rPr>
              <a:t>, Texas Christian University, Fort Worth, TX</a:t>
            </a:r>
          </a:p>
          <a:p>
            <a:endParaRPr lang="en-US" sz="2400" dirty="0">
              <a:solidFill>
                <a:srgbClr val="002060"/>
              </a:solidFill>
            </a:endParaRPr>
          </a:p>
          <a:p>
            <a:r>
              <a:rPr lang="en-US" sz="2400" dirty="0">
                <a:solidFill>
                  <a:srgbClr val="002060"/>
                </a:solidFill>
              </a:rPr>
              <a:t>ACM SIGCOMM Workshop on Secure Programmable Network </a:t>
            </a:r>
            <a:r>
              <a:rPr lang="en-US" sz="2400" dirty="0" err="1">
                <a:solidFill>
                  <a:srgbClr val="002060"/>
                </a:solidFill>
              </a:rPr>
              <a:t>INfrastructure</a:t>
            </a:r>
            <a:r>
              <a:rPr lang="en-US" sz="2400" dirty="0">
                <a:solidFill>
                  <a:srgbClr val="002060"/>
                </a:solidFill>
              </a:rPr>
              <a:t> (SPIN 2021)</a:t>
            </a:r>
          </a:p>
        </p:txBody>
      </p:sp>
    </p:spTree>
    <p:extLst>
      <p:ext uri="{BB962C8B-B14F-4D97-AF65-F5344CB8AC3E}">
        <p14:creationId xmlns:p14="http://schemas.microsoft.com/office/powerpoint/2010/main" val="1773903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CE816-5036-0249-B3A9-E4369D8B61FF}"/>
              </a:ext>
            </a:extLst>
          </p:cNvPr>
          <p:cNvSpPr>
            <a:spLocks noGrp="1"/>
          </p:cNvSpPr>
          <p:nvPr>
            <p:ph type="title"/>
          </p:nvPr>
        </p:nvSpPr>
        <p:spPr>
          <a:xfrm>
            <a:off x="1058779" y="543925"/>
            <a:ext cx="10359189" cy="1140496"/>
          </a:xfrm>
          <a:solidFill>
            <a:srgbClr val="FFFFFF"/>
          </a:solidFill>
          <a:ln w="31750" cap="sq">
            <a:solidFill>
              <a:srgbClr val="404040"/>
            </a:solidFill>
            <a:miter lim="800000"/>
          </a:ln>
        </p:spPr>
        <p:txBody>
          <a:bodyPr vert="horz" lIns="91440" tIns="45720" rIns="91440" bIns="45720" rtlCol="0" anchor="ctr">
            <a:normAutofit/>
          </a:bodyPr>
          <a:lstStyle/>
          <a:p>
            <a:pPr algn="ctr">
              <a:lnSpc>
                <a:spcPct val="90000"/>
              </a:lnSpc>
              <a:spcBef>
                <a:spcPct val="0"/>
              </a:spcBef>
            </a:pPr>
            <a:r>
              <a:rPr lang="en-US" dirty="0">
                <a:cs typeface="Times New Roman" panose="02020603050405020304" pitchFamily="18" charset="0"/>
              </a:rPr>
              <a:t>Challenge: resource constraints </a:t>
            </a:r>
          </a:p>
        </p:txBody>
      </p:sp>
      <p:sp>
        <p:nvSpPr>
          <p:cNvPr id="4" name="TextBox 3">
            <a:extLst>
              <a:ext uri="{FF2B5EF4-FFF2-40B4-BE49-F238E27FC236}">
                <a16:creationId xmlns:a16="http://schemas.microsoft.com/office/drawing/2014/main" id="{982D2FFA-5AB5-CA4B-A04A-D804BA8091B9}"/>
              </a:ext>
            </a:extLst>
          </p:cNvPr>
          <p:cNvSpPr txBox="1"/>
          <p:nvPr/>
        </p:nvSpPr>
        <p:spPr>
          <a:xfrm>
            <a:off x="1179095" y="2230406"/>
            <a:ext cx="10118558" cy="4338835"/>
          </a:xfrm>
          <a:prstGeom prst="rect">
            <a:avLst/>
          </a:prstGeom>
          <a:noFill/>
          <a:ln>
            <a:noFill/>
          </a:ln>
        </p:spPr>
        <p:txBody>
          <a:bodyPr spcFirstLastPara="1" vert="horz" wrap="square" lIns="91425" tIns="91425" rIns="91425" bIns="91425" rtlCol="0" anchor="t" anchorCtr="0">
            <a:noAutofit/>
          </a:bodyPr>
          <a:lstStyle>
            <a:lvl1pPr marL="609585" lvl="0" indent="-457189">
              <a:lnSpc>
                <a:spcPct val="200000"/>
              </a:lnSpc>
              <a:spcBef>
                <a:spcPts val="0"/>
              </a:spcBef>
              <a:spcAft>
                <a:spcPts val="0"/>
              </a:spcAft>
              <a:buSzPts val="1800"/>
              <a:buFont typeface="Arial" panose="020B0604020202020204" pitchFamily="34" charset="0"/>
              <a:buChar char="●"/>
              <a:defRPr sz="2400">
                <a:latin typeface="Helvetica" pitchFamily="2" charset="0"/>
              </a:defRPr>
            </a:lvl1pPr>
            <a:lvl2pPr marL="1219170" lvl="1" indent="-423323">
              <a:lnSpc>
                <a:spcPct val="115000"/>
              </a:lnSpc>
              <a:spcBef>
                <a:spcPts val="2133"/>
              </a:spcBef>
              <a:spcAft>
                <a:spcPts val="0"/>
              </a:spcAft>
              <a:buSzPts val="1400"/>
              <a:buFont typeface="Arial" panose="020B0604020202020204" pitchFamily="34" charset="0"/>
              <a:buChar char="○"/>
              <a:defRPr sz="2400">
                <a:latin typeface="Helvetica" pitchFamily="2" charset="0"/>
              </a:defRPr>
            </a:lvl2pPr>
            <a:lvl3pPr marL="1828754" lvl="2" indent="-423323">
              <a:lnSpc>
                <a:spcPct val="115000"/>
              </a:lnSpc>
              <a:spcBef>
                <a:spcPts val="2133"/>
              </a:spcBef>
              <a:spcAft>
                <a:spcPts val="0"/>
              </a:spcAft>
              <a:buSzPts val="1400"/>
              <a:buFont typeface="Arial" panose="020B0604020202020204" pitchFamily="34" charset="0"/>
              <a:buChar char="■"/>
              <a:defRPr sz="2000"/>
            </a:lvl3pPr>
            <a:lvl4pPr marL="2438339" lvl="3" indent="-423323">
              <a:lnSpc>
                <a:spcPct val="115000"/>
              </a:lnSpc>
              <a:spcBef>
                <a:spcPts val="2133"/>
              </a:spcBef>
              <a:spcAft>
                <a:spcPts val="0"/>
              </a:spcAft>
              <a:buSzPts val="1400"/>
              <a:buFont typeface="Arial" panose="020B0604020202020204" pitchFamily="34" charset="0"/>
              <a:buChar char="●"/>
            </a:lvl4pPr>
            <a:lvl5pPr marL="3047924" lvl="4" indent="-423323">
              <a:lnSpc>
                <a:spcPct val="115000"/>
              </a:lnSpc>
              <a:spcBef>
                <a:spcPts val="2133"/>
              </a:spcBef>
              <a:spcAft>
                <a:spcPts val="0"/>
              </a:spcAft>
              <a:buSzPts val="1400"/>
              <a:buFont typeface="Arial" panose="020B0604020202020204" pitchFamily="34" charset="0"/>
              <a:buChar char="○"/>
            </a:lvl5pPr>
            <a:lvl6pPr marL="3657509" lvl="5" indent="-423323">
              <a:lnSpc>
                <a:spcPct val="115000"/>
              </a:lnSpc>
              <a:spcBef>
                <a:spcPts val="2133"/>
              </a:spcBef>
              <a:spcAft>
                <a:spcPts val="0"/>
              </a:spcAft>
              <a:buSzPts val="1400"/>
              <a:buFont typeface="Arial" panose="020B0604020202020204" pitchFamily="34" charset="0"/>
              <a:buChar char="■"/>
            </a:lvl6pPr>
            <a:lvl7pPr marL="4267093" lvl="6" indent="-423323">
              <a:lnSpc>
                <a:spcPct val="115000"/>
              </a:lnSpc>
              <a:spcBef>
                <a:spcPts val="2133"/>
              </a:spcBef>
              <a:spcAft>
                <a:spcPts val="0"/>
              </a:spcAft>
              <a:buSzPts val="1400"/>
              <a:buFont typeface="Arial" panose="020B0604020202020204" pitchFamily="34" charset="0"/>
              <a:buChar char="●"/>
            </a:lvl7pPr>
            <a:lvl8pPr marL="4876678" lvl="7" indent="-423323">
              <a:lnSpc>
                <a:spcPct val="115000"/>
              </a:lnSpc>
              <a:spcBef>
                <a:spcPts val="2133"/>
              </a:spcBef>
              <a:spcAft>
                <a:spcPts val="0"/>
              </a:spcAft>
              <a:buSzPts val="1400"/>
              <a:buFont typeface="Arial" panose="020B0604020202020204" pitchFamily="34" charset="0"/>
              <a:buChar char="○"/>
            </a:lvl8pPr>
            <a:lvl9pPr marL="5486263" lvl="8" indent="-423323">
              <a:lnSpc>
                <a:spcPct val="115000"/>
              </a:lnSpc>
              <a:spcBef>
                <a:spcPts val="2133"/>
              </a:spcBef>
              <a:spcAft>
                <a:spcPts val="2133"/>
              </a:spcAft>
              <a:buSzPts val="1400"/>
              <a:buFont typeface="Arial" panose="020B0604020202020204" pitchFamily="34" charset="0"/>
              <a:buChar char="■"/>
            </a:lvl9pPr>
          </a:lstStyle>
          <a:p>
            <a:pPr>
              <a:lnSpc>
                <a:spcPct val="100000"/>
              </a:lnSpc>
              <a:buFont typeface="Arial" panose="020B0604020202020204" pitchFamily="34" charset="0"/>
              <a:buChar char="•"/>
            </a:pPr>
            <a:r>
              <a:rPr lang="en-US" dirty="0">
                <a:latin typeface="+mn-lt"/>
              </a:rPr>
              <a:t>Per-packet time budget:             </a:t>
            </a:r>
            <a:r>
              <a:rPr lang="en-US" dirty="0">
                <a:latin typeface="+mn-lt"/>
                <a:cs typeface="Times New Roman" panose="02020603050405020304" pitchFamily="18" charset="0"/>
              </a:rPr>
              <a:t>10’s of </a:t>
            </a:r>
            <a:r>
              <a:rPr lang="en-US" dirty="0" err="1">
                <a:latin typeface="+mn-lt"/>
                <a:cs typeface="Times New Roman" panose="02020603050405020304" pitchFamily="18" charset="0"/>
              </a:rPr>
              <a:t>nanosecs</a:t>
            </a:r>
            <a:endParaRPr lang="en-US" dirty="0">
              <a:latin typeface="+mn-lt"/>
              <a:cs typeface="Times New Roman" panose="02020603050405020304" pitchFamily="18" charset="0"/>
            </a:endParaRPr>
          </a:p>
          <a:p>
            <a:pPr>
              <a:lnSpc>
                <a:spcPct val="100000"/>
              </a:lnSpc>
              <a:buFont typeface="Arial" panose="020B0604020202020204" pitchFamily="34" charset="0"/>
              <a:buChar char="•"/>
            </a:pPr>
            <a:endParaRPr lang="en-US" dirty="0">
              <a:latin typeface="+mn-lt"/>
              <a:cs typeface="Times New Roman" panose="02020603050405020304" pitchFamily="18" charset="0"/>
            </a:endParaRPr>
          </a:p>
          <a:p>
            <a:pPr>
              <a:lnSpc>
                <a:spcPct val="100000"/>
              </a:lnSpc>
              <a:buFont typeface="Arial" panose="020B0604020202020204" pitchFamily="34" charset="0"/>
              <a:buChar char="•"/>
            </a:pPr>
            <a:r>
              <a:rPr lang="en-US" dirty="0">
                <a:latin typeface="+mn-lt"/>
              </a:rPr>
              <a:t>Per-packet memory accesses:     </a:t>
            </a:r>
            <a:r>
              <a:rPr lang="en-US" dirty="0">
                <a:latin typeface="+mn-lt"/>
                <a:cs typeface="Times New Roman" panose="02020603050405020304" pitchFamily="18" charset="0"/>
              </a:rPr>
              <a:t>15-20</a:t>
            </a:r>
          </a:p>
          <a:p>
            <a:pPr>
              <a:lnSpc>
                <a:spcPct val="100000"/>
              </a:lnSpc>
              <a:buFont typeface="Arial" panose="020B0604020202020204" pitchFamily="34" charset="0"/>
              <a:buChar char="•"/>
            </a:pPr>
            <a:endParaRPr lang="en-US" dirty="0">
              <a:latin typeface="+mn-lt"/>
              <a:cs typeface="Times New Roman" panose="02020603050405020304" pitchFamily="18" charset="0"/>
            </a:endParaRPr>
          </a:p>
          <a:p>
            <a:pPr>
              <a:lnSpc>
                <a:spcPct val="100000"/>
              </a:lnSpc>
              <a:buFont typeface="Arial" panose="020B0604020202020204" pitchFamily="34" charset="0"/>
              <a:buChar char="•"/>
            </a:pPr>
            <a:r>
              <a:rPr lang="en-US" dirty="0">
                <a:latin typeface="+mn-lt"/>
              </a:rPr>
              <a:t>Memory in switch data plane:     </a:t>
            </a:r>
            <a:r>
              <a:rPr lang="en-US" dirty="0">
                <a:latin typeface="+mn-lt"/>
                <a:cs typeface="Times New Roman" panose="02020603050405020304" pitchFamily="18" charset="0"/>
              </a:rPr>
              <a:t>10’s of MBs</a:t>
            </a:r>
          </a:p>
        </p:txBody>
      </p:sp>
      <p:sp>
        <p:nvSpPr>
          <p:cNvPr id="3" name="Slide Number Placeholder 2">
            <a:extLst>
              <a:ext uri="{FF2B5EF4-FFF2-40B4-BE49-F238E27FC236}">
                <a16:creationId xmlns:a16="http://schemas.microsoft.com/office/drawing/2014/main" id="{D107D7D4-B8C5-4973-B0BE-E4EC1D2BF18A}"/>
              </a:ext>
            </a:extLst>
          </p:cNvPr>
          <p:cNvSpPr>
            <a:spLocks noGrp="1"/>
          </p:cNvSpPr>
          <p:nvPr>
            <p:ph type="sldNum" idx="12"/>
          </p:nvPr>
        </p:nvSpPr>
        <p:spPr/>
        <p:txBody>
          <a:bodyPr/>
          <a:lstStyle/>
          <a:p>
            <a:fld id="{00000000-1234-1234-1234-123412341234}" type="slidenum">
              <a:rPr lang="en" smtClean="0"/>
              <a:pPr/>
              <a:t>10</a:t>
            </a:fld>
            <a:endParaRPr lang="en"/>
          </a:p>
        </p:txBody>
      </p:sp>
    </p:spTree>
    <p:extLst>
      <p:ext uri="{BB962C8B-B14F-4D97-AF65-F5344CB8AC3E}">
        <p14:creationId xmlns:p14="http://schemas.microsoft.com/office/powerpoint/2010/main" val="2288719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4D63816-D079-DF48-86B4-52041B9F46B9}"/>
              </a:ext>
            </a:extLst>
          </p:cNvPr>
          <p:cNvSpPr/>
          <p:nvPr/>
        </p:nvSpPr>
        <p:spPr>
          <a:xfrm>
            <a:off x="1219200" y="2288267"/>
            <a:ext cx="9753600" cy="596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F90899-65FF-DB4F-85B8-1748E2F3D72E}"/>
              </a:ext>
            </a:extLst>
          </p:cNvPr>
          <p:cNvSpPr>
            <a:spLocks noGrp="1"/>
          </p:cNvSpPr>
          <p:nvPr>
            <p:ph type="title"/>
          </p:nvPr>
        </p:nvSpPr>
        <p:spPr>
          <a:xfrm>
            <a:off x="794084" y="593367"/>
            <a:ext cx="9979933" cy="1129416"/>
          </a:xfrm>
          <a:solidFill>
            <a:srgbClr val="FFFFFF"/>
          </a:solidFill>
          <a:ln w="31750" cap="sq">
            <a:solidFill>
              <a:srgbClr val="404040"/>
            </a:solidFill>
            <a:miter lim="800000"/>
          </a:ln>
        </p:spPr>
        <p:txBody>
          <a:bodyPr spcFirstLastPara="1" vert="horz" wrap="square" lIns="91440" tIns="45720" rIns="91440" bIns="45720" rtlCol="0" anchor="ctr" anchorCtr="0">
            <a:normAutofit/>
          </a:bodyPr>
          <a:lstStyle/>
          <a:p>
            <a:pPr algn="ctr">
              <a:lnSpc>
                <a:spcPct val="90000"/>
              </a:lnSpc>
              <a:spcBef>
                <a:spcPct val="0"/>
              </a:spcBef>
            </a:pPr>
            <a:r>
              <a:rPr lang="en-US" dirty="0">
                <a:cs typeface="Times New Roman" panose="02020603050405020304" pitchFamily="18" charset="0"/>
              </a:rPr>
              <a:t>System Components</a:t>
            </a:r>
          </a:p>
        </p:txBody>
      </p:sp>
      <p:sp>
        <p:nvSpPr>
          <p:cNvPr id="4" name="Text Placeholder 2">
            <a:extLst>
              <a:ext uri="{FF2B5EF4-FFF2-40B4-BE49-F238E27FC236}">
                <a16:creationId xmlns:a16="http://schemas.microsoft.com/office/drawing/2014/main" id="{5D83B150-AC24-9041-B762-4549563EBC40}"/>
              </a:ext>
            </a:extLst>
          </p:cNvPr>
          <p:cNvSpPr>
            <a:spLocks noGrp="1"/>
          </p:cNvSpPr>
          <p:nvPr>
            <p:ph type="body" idx="1"/>
          </p:nvPr>
        </p:nvSpPr>
        <p:spPr>
          <a:xfrm>
            <a:off x="577516" y="2093495"/>
            <a:ext cx="11198884" cy="3994106"/>
          </a:xfrm>
        </p:spPr>
        <p:txBody>
          <a:bodyPr/>
          <a:lstStyle/>
          <a:p>
            <a:pPr>
              <a:lnSpc>
                <a:spcPct val="200000"/>
              </a:lnSpc>
            </a:pPr>
            <a:r>
              <a:rPr lang="en-US" sz="2400" dirty="0"/>
              <a:t>Feature: Packet execution path --- </a:t>
            </a:r>
            <a:r>
              <a:rPr lang="en-US" sz="2400" i="1" dirty="0"/>
              <a:t>Track using Ball-Larus encoding technique</a:t>
            </a:r>
          </a:p>
          <a:p>
            <a:pPr>
              <a:lnSpc>
                <a:spcPct val="200000"/>
              </a:lnSpc>
            </a:pPr>
            <a:r>
              <a:rPr lang="en-US" sz="2400" dirty="0"/>
              <a:t>Maintain path statistics --- </a:t>
            </a:r>
            <a:r>
              <a:rPr lang="en-US" sz="2400" i="1" dirty="0"/>
              <a:t>Hash tables</a:t>
            </a:r>
          </a:p>
          <a:p>
            <a:pPr>
              <a:lnSpc>
                <a:spcPct val="200000"/>
              </a:lnSpc>
            </a:pPr>
            <a:r>
              <a:rPr lang="en-US" sz="2400" dirty="0"/>
              <a:t>Model expected behavior --- </a:t>
            </a:r>
            <a:r>
              <a:rPr lang="en-US" sz="2400" i="1" dirty="0"/>
              <a:t>Null hypothesis</a:t>
            </a:r>
          </a:p>
          <a:p>
            <a:pPr>
              <a:lnSpc>
                <a:spcPct val="200000"/>
              </a:lnSpc>
            </a:pPr>
            <a:r>
              <a:rPr lang="en-US" sz="2400" dirty="0"/>
              <a:t>Validate observed behavior --- </a:t>
            </a:r>
            <a:r>
              <a:rPr lang="en-US" sz="2400" i="1" dirty="0"/>
              <a:t>Chi-squared test</a:t>
            </a:r>
          </a:p>
        </p:txBody>
      </p:sp>
      <p:sp>
        <p:nvSpPr>
          <p:cNvPr id="3" name="Slide Number Placeholder 2">
            <a:extLst>
              <a:ext uri="{FF2B5EF4-FFF2-40B4-BE49-F238E27FC236}">
                <a16:creationId xmlns:a16="http://schemas.microsoft.com/office/drawing/2014/main" id="{C2177E58-1205-4C0B-BA2B-50B3A0E55058}"/>
              </a:ext>
            </a:extLst>
          </p:cNvPr>
          <p:cNvSpPr>
            <a:spLocks noGrp="1"/>
          </p:cNvSpPr>
          <p:nvPr>
            <p:ph type="sldNum" idx="12"/>
          </p:nvPr>
        </p:nvSpPr>
        <p:spPr/>
        <p:txBody>
          <a:bodyPr/>
          <a:lstStyle/>
          <a:p>
            <a:fld id="{00000000-1234-1234-1234-123412341234}" type="slidenum">
              <a:rPr lang="en" smtClean="0"/>
              <a:pPr/>
              <a:t>11</a:t>
            </a:fld>
            <a:endParaRPr lang="en"/>
          </a:p>
        </p:txBody>
      </p:sp>
    </p:spTree>
    <p:extLst>
      <p:ext uri="{BB962C8B-B14F-4D97-AF65-F5344CB8AC3E}">
        <p14:creationId xmlns:p14="http://schemas.microsoft.com/office/powerpoint/2010/main" val="4085816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A7E77-608A-41F3-A896-8E1619E1845E}"/>
              </a:ext>
            </a:extLst>
          </p:cNvPr>
          <p:cNvSpPr>
            <a:spLocks noGrp="1"/>
          </p:cNvSpPr>
          <p:nvPr>
            <p:ph type="title"/>
          </p:nvPr>
        </p:nvSpPr>
        <p:spPr>
          <a:xfrm>
            <a:off x="1197204" y="456691"/>
            <a:ext cx="9318395" cy="1256533"/>
          </a:xfrm>
        </p:spPr>
        <p:txBody>
          <a:bodyPr/>
          <a:lstStyle/>
          <a:p>
            <a:r>
              <a:rPr lang="en-US" dirty="0"/>
              <a:t>Feature: Packet Execution Paths distribution</a:t>
            </a:r>
          </a:p>
        </p:txBody>
      </p:sp>
      <p:sp>
        <p:nvSpPr>
          <p:cNvPr id="3" name="Content Placeholder 2">
            <a:extLst>
              <a:ext uri="{FF2B5EF4-FFF2-40B4-BE49-F238E27FC236}">
                <a16:creationId xmlns:a16="http://schemas.microsoft.com/office/drawing/2014/main" id="{624D086E-4C67-4B5C-95BA-DC967E6C2521}"/>
              </a:ext>
            </a:extLst>
          </p:cNvPr>
          <p:cNvSpPr>
            <a:spLocks noGrp="1"/>
          </p:cNvSpPr>
          <p:nvPr>
            <p:ph idx="1"/>
          </p:nvPr>
        </p:nvSpPr>
        <p:spPr>
          <a:xfrm>
            <a:off x="1197205" y="1898248"/>
            <a:ext cx="5875108" cy="4153760"/>
          </a:xfrm>
        </p:spPr>
        <p:txBody>
          <a:bodyPr>
            <a:normAutofit/>
          </a:bodyPr>
          <a:lstStyle/>
          <a:p>
            <a:r>
              <a:rPr lang="en-US" sz="2400" dirty="0"/>
              <a:t>A packet’s execution through the P4 program.</a:t>
            </a:r>
          </a:p>
          <a:p>
            <a:pPr marL="0" indent="0">
              <a:buNone/>
            </a:pPr>
            <a:endParaRPr lang="en-US" sz="2400" dirty="0"/>
          </a:p>
          <a:p>
            <a:r>
              <a:rPr lang="en-US" sz="2400" dirty="0"/>
              <a:t>A significant variation of packet execution path statistics at run-time would hint at abnormal behavior.</a:t>
            </a:r>
          </a:p>
          <a:p>
            <a:pPr marL="0" indent="0">
              <a:buNone/>
            </a:pPr>
            <a:endParaRPr lang="en-US" sz="2400" dirty="0"/>
          </a:p>
          <a:p>
            <a:r>
              <a:rPr lang="en-US" sz="2400" dirty="0"/>
              <a:t>Leverage the Ball-</a:t>
            </a:r>
            <a:r>
              <a:rPr lang="en-US" sz="2400" dirty="0" err="1"/>
              <a:t>Larus</a:t>
            </a:r>
            <a:r>
              <a:rPr lang="en-US" sz="2400" dirty="0"/>
              <a:t> encoding technique by augmenting the original P4 program.</a:t>
            </a:r>
          </a:p>
          <a:p>
            <a:endParaRPr lang="en-US" sz="2400" dirty="0"/>
          </a:p>
          <a:p>
            <a:pPr lvl="2"/>
            <a:endParaRPr lang="en-US" sz="2200" dirty="0"/>
          </a:p>
        </p:txBody>
      </p:sp>
      <p:pic>
        <p:nvPicPr>
          <p:cNvPr id="4" name="Picture 6">
            <a:extLst>
              <a:ext uri="{FF2B5EF4-FFF2-40B4-BE49-F238E27FC236}">
                <a16:creationId xmlns:a16="http://schemas.microsoft.com/office/drawing/2014/main" id="{D227664C-EF4E-486B-AA61-DE6B415EFC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2973" y="4779298"/>
            <a:ext cx="1287209" cy="1294979"/>
          </a:xfrm>
          <a:prstGeom prst="rect">
            <a:avLst/>
          </a:prstGeom>
          <a:noFill/>
          <a:extLst>
            <a:ext uri="{909E8E84-426E-40DD-AFC4-6F175D3DCCD1}">
              <a14:hiddenFill xmlns:a14="http://schemas.microsoft.com/office/drawing/2010/main">
                <a:solidFill>
                  <a:srgbClr val="FFFFFF"/>
                </a:solidFill>
              </a14:hiddenFill>
            </a:ext>
          </a:extLst>
        </p:spPr>
      </p:pic>
      <p:sp>
        <p:nvSpPr>
          <p:cNvPr id="5" name="Up Arrow 30">
            <a:extLst>
              <a:ext uri="{FF2B5EF4-FFF2-40B4-BE49-F238E27FC236}">
                <a16:creationId xmlns:a16="http://schemas.microsoft.com/office/drawing/2014/main" id="{0FD4132E-BDC2-4A0D-8DA8-3204F492E9B7}"/>
              </a:ext>
            </a:extLst>
          </p:cNvPr>
          <p:cNvSpPr/>
          <p:nvPr/>
        </p:nvSpPr>
        <p:spPr>
          <a:xfrm rot="10800000">
            <a:off x="9483294" y="4289744"/>
            <a:ext cx="523540" cy="647775"/>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Helvetica" pitchFamily="2" charset="0"/>
            </a:endParaRPr>
          </a:p>
        </p:txBody>
      </p:sp>
      <p:sp>
        <p:nvSpPr>
          <p:cNvPr id="6" name="Rectangle 5">
            <a:extLst>
              <a:ext uri="{FF2B5EF4-FFF2-40B4-BE49-F238E27FC236}">
                <a16:creationId xmlns:a16="http://schemas.microsoft.com/office/drawing/2014/main" id="{F5C6FD07-16C8-47FA-9B8B-8248BE11B619}"/>
              </a:ext>
            </a:extLst>
          </p:cNvPr>
          <p:cNvSpPr/>
          <p:nvPr/>
        </p:nvSpPr>
        <p:spPr>
          <a:xfrm>
            <a:off x="7994940" y="3454202"/>
            <a:ext cx="3543274" cy="646331"/>
          </a:xfrm>
          <a:prstGeom prst="rect">
            <a:avLst/>
          </a:prstGeom>
          <a:solidFill>
            <a:schemeClr val="bg2">
              <a:lumMod val="90000"/>
            </a:schemeClr>
          </a:solidFill>
          <a:ln>
            <a:noFill/>
          </a:ln>
        </p:spPr>
        <p:style>
          <a:lnRef idx="1">
            <a:schemeClr val="accent1"/>
          </a:lnRef>
          <a:fillRef idx="3">
            <a:schemeClr val="accent1"/>
          </a:fillRef>
          <a:effectRef idx="2">
            <a:schemeClr val="accent1"/>
          </a:effectRef>
          <a:fontRef idx="minor">
            <a:schemeClr val="lt1"/>
          </a:fontRef>
        </p:style>
        <p:txBody>
          <a:bodyPr wrap="square">
            <a:spAutoFit/>
          </a:bodyPr>
          <a:lstStyle/>
          <a:p>
            <a:pPr algn="ctr"/>
            <a:r>
              <a:rPr lang="en-US" dirty="0">
                <a:solidFill>
                  <a:schemeClr val="tx1"/>
                </a:solidFill>
                <a:latin typeface="Helvetica" pitchFamily="2" charset="0"/>
              </a:rPr>
              <a:t>BL encoding for collecting packet execution path statistics</a:t>
            </a:r>
          </a:p>
        </p:txBody>
      </p:sp>
      <p:sp>
        <p:nvSpPr>
          <p:cNvPr id="7" name="Rectangle 6">
            <a:extLst>
              <a:ext uri="{FF2B5EF4-FFF2-40B4-BE49-F238E27FC236}">
                <a16:creationId xmlns:a16="http://schemas.microsoft.com/office/drawing/2014/main" id="{08828D68-E6E9-4861-9420-DF8042261CDB}"/>
              </a:ext>
            </a:extLst>
          </p:cNvPr>
          <p:cNvSpPr/>
          <p:nvPr/>
        </p:nvSpPr>
        <p:spPr>
          <a:xfrm>
            <a:off x="7959139" y="2133544"/>
            <a:ext cx="3543274" cy="369332"/>
          </a:xfrm>
          <a:prstGeom prst="rect">
            <a:avLst/>
          </a:prstGeom>
          <a:solidFill>
            <a:schemeClr val="bg2">
              <a:lumMod val="90000"/>
            </a:schemeClr>
          </a:solidFill>
          <a:ln>
            <a:noFill/>
          </a:ln>
        </p:spPr>
        <p:style>
          <a:lnRef idx="1">
            <a:schemeClr val="accent1"/>
          </a:lnRef>
          <a:fillRef idx="3">
            <a:schemeClr val="accent1"/>
          </a:fillRef>
          <a:effectRef idx="2">
            <a:schemeClr val="accent1"/>
          </a:effectRef>
          <a:fontRef idx="minor">
            <a:schemeClr val="lt1"/>
          </a:fontRef>
        </p:style>
        <p:txBody>
          <a:bodyPr wrap="square" anchor="ctr">
            <a:spAutoFit/>
          </a:bodyPr>
          <a:lstStyle/>
          <a:p>
            <a:pPr algn="ctr"/>
            <a:r>
              <a:rPr lang="en-US" dirty="0">
                <a:solidFill>
                  <a:schemeClr val="tx1"/>
                </a:solidFill>
                <a:latin typeface="Helvetica" pitchFamily="2" charset="0"/>
              </a:rPr>
              <a:t>Original P4 program</a:t>
            </a:r>
          </a:p>
        </p:txBody>
      </p:sp>
      <p:sp>
        <p:nvSpPr>
          <p:cNvPr id="8" name="Up Arrow 33">
            <a:extLst>
              <a:ext uri="{FF2B5EF4-FFF2-40B4-BE49-F238E27FC236}">
                <a16:creationId xmlns:a16="http://schemas.microsoft.com/office/drawing/2014/main" id="{39E3F082-7DCA-4ACF-80BD-5797A5A049BB}"/>
              </a:ext>
            </a:extLst>
          </p:cNvPr>
          <p:cNvSpPr/>
          <p:nvPr/>
        </p:nvSpPr>
        <p:spPr>
          <a:xfrm rot="10800000">
            <a:off x="9483294" y="2732192"/>
            <a:ext cx="509250" cy="606226"/>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Helvetica" pitchFamily="2" charset="0"/>
            </a:endParaRPr>
          </a:p>
        </p:txBody>
      </p:sp>
      <p:sp>
        <p:nvSpPr>
          <p:cNvPr id="9" name="TextBox 8">
            <a:extLst>
              <a:ext uri="{FF2B5EF4-FFF2-40B4-BE49-F238E27FC236}">
                <a16:creationId xmlns:a16="http://schemas.microsoft.com/office/drawing/2014/main" id="{6FB571FD-44A0-4056-8CFC-86B6B8F942C5}"/>
              </a:ext>
            </a:extLst>
          </p:cNvPr>
          <p:cNvSpPr txBox="1"/>
          <p:nvPr/>
        </p:nvSpPr>
        <p:spPr>
          <a:xfrm>
            <a:off x="7798754" y="2675396"/>
            <a:ext cx="167025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a:cs typeface="Arial"/>
              </a:rPr>
              <a:t>Augment</a:t>
            </a:r>
          </a:p>
        </p:txBody>
      </p:sp>
      <p:sp>
        <p:nvSpPr>
          <p:cNvPr id="10" name="TextBox 9">
            <a:extLst>
              <a:ext uri="{FF2B5EF4-FFF2-40B4-BE49-F238E27FC236}">
                <a16:creationId xmlns:a16="http://schemas.microsoft.com/office/drawing/2014/main" id="{2DB6A294-C38B-49B4-944C-48A006CA9D9B}"/>
              </a:ext>
            </a:extLst>
          </p:cNvPr>
          <p:cNvSpPr txBox="1"/>
          <p:nvPr/>
        </p:nvSpPr>
        <p:spPr>
          <a:xfrm>
            <a:off x="7072313" y="5145325"/>
            <a:ext cx="1531160" cy="461665"/>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a:cs typeface="Arial"/>
              </a:rPr>
              <a:t>Packets</a:t>
            </a:r>
          </a:p>
        </p:txBody>
      </p:sp>
      <p:cxnSp>
        <p:nvCxnSpPr>
          <p:cNvPr id="11" name="Straight Arrow Connector 10">
            <a:extLst>
              <a:ext uri="{FF2B5EF4-FFF2-40B4-BE49-F238E27FC236}">
                <a16:creationId xmlns:a16="http://schemas.microsoft.com/office/drawing/2014/main" id="{70DB3BBA-FE0A-4458-8211-9E4DA195FC49}"/>
              </a:ext>
            </a:extLst>
          </p:cNvPr>
          <p:cNvCxnSpPr>
            <a:cxnSpLocks/>
          </p:cNvCxnSpPr>
          <p:nvPr/>
        </p:nvCxnSpPr>
        <p:spPr>
          <a:xfrm flipV="1">
            <a:off x="8472076" y="5397426"/>
            <a:ext cx="708049" cy="3071"/>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2" name="Slide Number Placeholder 11">
            <a:extLst>
              <a:ext uri="{FF2B5EF4-FFF2-40B4-BE49-F238E27FC236}">
                <a16:creationId xmlns:a16="http://schemas.microsoft.com/office/drawing/2014/main" id="{79605AB3-E26B-4235-8018-5F398836CD1F}"/>
              </a:ext>
            </a:extLst>
          </p:cNvPr>
          <p:cNvSpPr>
            <a:spLocks noGrp="1"/>
          </p:cNvSpPr>
          <p:nvPr>
            <p:ph type="sldNum" sz="quarter" idx="12"/>
          </p:nvPr>
        </p:nvSpPr>
        <p:spPr/>
        <p:txBody>
          <a:bodyPr/>
          <a:lstStyle/>
          <a:p>
            <a:fld id="{A37C05DA-B5D6-4030-AD2C-AFE291B0D8CD}" type="slidenum">
              <a:rPr lang="en-US" smtClean="0"/>
              <a:t>12</a:t>
            </a:fld>
            <a:endParaRPr lang="en-US"/>
          </a:p>
        </p:txBody>
      </p:sp>
    </p:spTree>
    <p:extLst>
      <p:ext uri="{BB962C8B-B14F-4D97-AF65-F5344CB8AC3E}">
        <p14:creationId xmlns:p14="http://schemas.microsoft.com/office/powerpoint/2010/main" val="1143591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500"/>
                                        <p:tgtEl>
                                          <p:spTgt spid="6"/>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fade">
                                      <p:cBhvr>
                                        <p:cTn id="3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7" grpId="0" animBg="1"/>
      <p:bldP spid="8" grpId="0" animBg="1"/>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Box 112">
            <a:extLst>
              <a:ext uri="{FF2B5EF4-FFF2-40B4-BE49-F238E27FC236}">
                <a16:creationId xmlns:a16="http://schemas.microsoft.com/office/drawing/2014/main" id="{B4D4D691-4053-8E40-BCE0-4654299D7E84}"/>
              </a:ext>
            </a:extLst>
          </p:cNvPr>
          <p:cNvSpPr txBox="1"/>
          <p:nvPr/>
        </p:nvSpPr>
        <p:spPr>
          <a:xfrm>
            <a:off x="3331871" y="3351311"/>
            <a:ext cx="370614" cy="338554"/>
          </a:xfrm>
          <a:prstGeom prst="rect">
            <a:avLst/>
          </a:prstGeom>
          <a:noFill/>
        </p:spPr>
        <p:txBody>
          <a:bodyPr wrap="square" rtlCol="0">
            <a:spAutoFit/>
          </a:bodyPr>
          <a:lstStyle/>
          <a:p>
            <a:r>
              <a:rPr lang="en-US" sz="1600" b="1">
                <a:solidFill>
                  <a:schemeClr val="accent2"/>
                </a:solidFill>
              </a:rPr>
              <a:t>A</a:t>
            </a:r>
          </a:p>
        </p:txBody>
      </p:sp>
      <p:graphicFrame>
        <p:nvGraphicFramePr>
          <p:cNvPr id="220" name="Table 220">
            <a:extLst>
              <a:ext uri="{FF2B5EF4-FFF2-40B4-BE49-F238E27FC236}">
                <a16:creationId xmlns:a16="http://schemas.microsoft.com/office/drawing/2014/main" id="{1DC4105B-10B6-0146-97D5-E896D7217460}"/>
              </a:ext>
            </a:extLst>
          </p:cNvPr>
          <p:cNvGraphicFramePr>
            <a:graphicFrameLocks noGrp="1"/>
          </p:cNvGraphicFramePr>
          <p:nvPr>
            <p:extLst>
              <p:ext uri="{D42A27DB-BD31-4B8C-83A1-F6EECF244321}">
                <p14:modId xmlns:p14="http://schemas.microsoft.com/office/powerpoint/2010/main" val="781926981"/>
              </p:ext>
            </p:extLst>
          </p:nvPr>
        </p:nvGraphicFramePr>
        <p:xfrm>
          <a:off x="5190760" y="3974099"/>
          <a:ext cx="1475083" cy="1691640"/>
        </p:xfrm>
        <a:graphic>
          <a:graphicData uri="http://schemas.openxmlformats.org/drawingml/2006/table">
            <a:tbl>
              <a:tblPr firstRow="1" bandRow="1">
                <a:tableStyleId>{5C22544A-7EE6-4342-B048-85BDC9FD1C3A}</a:tableStyleId>
              </a:tblPr>
              <a:tblGrid>
                <a:gridCol w="730956">
                  <a:extLst>
                    <a:ext uri="{9D8B030D-6E8A-4147-A177-3AD203B41FA5}">
                      <a16:colId xmlns:a16="http://schemas.microsoft.com/office/drawing/2014/main" val="2437474756"/>
                    </a:ext>
                  </a:extLst>
                </a:gridCol>
                <a:gridCol w="744127">
                  <a:extLst>
                    <a:ext uri="{9D8B030D-6E8A-4147-A177-3AD203B41FA5}">
                      <a16:colId xmlns:a16="http://schemas.microsoft.com/office/drawing/2014/main" val="2938143248"/>
                    </a:ext>
                  </a:extLst>
                </a:gridCol>
              </a:tblGrid>
              <a:tr h="370840">
                <a:tc>
                  <a:txBody>
                    <a:bodyPr/>
                    <a:lstStyle/>
                    <a:p>
                      <a:r>
                        <a:rPr lang="en-US" sz="1600" b="1"/>
                        <a:t>Path</a:t>
                      </a:r>
                    </a:p>
                  </a:txBody>
                  <a:tcPr/>
                </a:tc>
                <a:tc>
                  <a:txBody>
                    <a:bodyPr/>
                    <a:lstStyle/>
                    <a:p>
                      <a:pPr algn="ctr"/>
                      <a:r>
                        <a:rPr lang="en-US" sz="1600" b="1"/>
                        <a:t>BL</a:t>
                      </a:r>
                    </a:p>
                    <a:p>
                      <a:pPr algn="ctr"/>
                      <a:r>
                        <a:rPr lang="en-US" sz="1600" b="1"/>
                        <a:t>code</a:t>
                      </a:r>
                    </a:p>
                  </a:txBody>
                  <a:tcPr/>
                </a:tc>
                <a:extLst>
                  <a:ext uri="{0D108BD9-81ED-4DB2-BD59-A6C34878D82A}">
                    <a16:rowId xmlns:a16="http://schemas.microsoft.com/office/drawing/2014/main" val="470165619"/>
                  </a:ext>
                </a:extLst>
              </a:tr>
              <a:tr h="370840">
                <a:tc>
                  <a:txBody>
                    <a:bodyPr/>
                    <a:lstStyle/>
                    <a:p>
                      <a:pPr algn="ctr"/>
                      <a:r>
                        <a:rPr lang="en-US" sz="1600" b="1"/>
                        <a:t>AB</a:t>
                      </a:r>
                    </a:p>
                  </a:txBody>
                  <a:tcPr/>
                </a:tc>
                <a:tc>
                  <a:txBody>
                    <a:bodyPr/>
                    <a:lstStyle/>
                    <a:p>
                      <a:pPr algn="ctr"/>
                      <a:r>
                        <a:rPr lang="en-US" sz="1600" b="1"/>
                        <a:t>0</a:t>
                      </a:r>
                    </a:p>
                  </a:txBody>
                  <a:tcPr/>
                </a:tc>
                <a:extLst>
                  <a:ext uri="{0D108BD9-81ED-4DB2-BD59-A6C34878D82A}">
                    <a16:rowId xmlns:a16="http://schemas.microsoft.com/office/drawing/2014/main" val="466991358"/>
                  </a:ext>
                </a:extLst>
              </a:tr>
              <a:tr h="370840">
                <a:tc>
                  <a:txBody>
                    <a:bodyPr/>
                    <a:lstStyle/>
                    <a:p>
                      <a:pPr algn="ctr"/>
                      <a:r>
                        <a:rPr lang="en-US" sz="1600" b="1"/>
                        <a:t>ACD</a:t>
                      </a:r>
                    </a:p>
                  </a:txBody>
                  <a:tcPr/>
                </a:tc>
                <a:tc>
                  <a:txBody>
                    <a:bodyPr/>
                    <a:lstStyle/>
                    <a:p>
                      <a:pPr algn="ctr"/>
                      <a:r>
                        <a:rPr lang="en-US" sz="1600" b="1"/>
                        <a:t>1</a:t>
                      </a:r>
                    </a:p>
                  </a:txBody>
                  <a:tcPr/>
                </a:tc>
                <a:extLst>
                  <a:ext uri="{0D108BD9-81ED-4DB2-BD59-A6C34878D82A}">
                    <a16:rowId xmlns:a16="http://schemas.microsoft.com/office/drawing/2014/main" val="2561011617"/>
                  </a:ext>
                </a:extLst>
              </a:tr>
              <a:tr h="370840">
                <a:tc>
                  <a:txBody>
                    <a:bodyPr/>
                    <a:lstStyle/>
                    <a:p>
                      <a:pPr algn="ctr"/>
                      <a:r>
                        <a:rPr lang="en-US" sz="1600" b="1"/>
                        <a:t>ACE</a:t>
                      </a:r>
                    </a:p>
                  </a:txBody>
                  <a:tcPr/>
                </a:tc>
                <a:tc>
                  <a:txBody>
                    <a:bodyPr/>
                    <a:lstStyle/>
                    <a:p>
                      <a:pPr algn="ctr"/>
                      <a:r>
                        <a:rPr lang="en-US" sz="1600" b="1" dirty="0"/>
                        <a:t>2</a:t>
                      </a:r>
                    </a:p>
                  </a:txBody>
                  <a:tcPr/>
                </a:tc>
                <a:extLst>
                  <a:ext uri="{0D108BD9-81ED-4DB2-BD59-A6C34878D82A}">
                    <a16:rowId xmlns:a16="http://schemas.microsoft.com/office/drawing/2014/main" val="3372588987"/>
                  </a:ext>
                </a:extLst>
              </a:tr>
            </a:tbl>
          </a:graphicData>
        </a:graphic>
      </p:graphicFrame>
      <p:sp>
        <p:nvSpPr>
          <p:cNvPr id="101" name="Rectangle 100">
            <a:extLst>
              <a:ext uri="{FF2B5EF4-FFF2-40B4-BE49-F238E27FC236}">
                <a16:creationId xmlns:a16="http://schemas.microsoft.com/office/drawing/2014/main" id="{9E02C224-4661-0D43-88A1-B679DED43E25}"/>
              </a:ext>
            </a:extLst>
          </p:cNvPr>
          <p:cNvSpPr/>
          <p:nvPr/>
        </p:nvSpPr>
        <p:spPr>
          <a:xfrm>
            <a:off x="389373" y="2973579"/>
            <a:ext cx="3592199" cy="3046988"/>
          </a:xfrm>
          <a:prstGeom prst="rect">
            <a:avLst/>
          </a:prstGeom>
          <a:noFill/>
          <a:ln w="41275">
            <a:solidFill>
              <a:schemeClr val="tx1"/>
            </a:solidFill>
          </a:ln>
        </p:spPr>
        <p:txBody>
          <a:bodyPr wrap="square" lIns="91440" tIns="45720" rIns="91440" bIns="45720" anchor="t">
            <a:spAutoFit/>
          </a:bodyPr>
          <a:lstStyle/>
          <a:p>
            <a:r>
              <a:rPr lang="en-US" sz="1600" b="1" dirty="0">
                <a:solidFill>
                  <a:schemeClr val="accent1"/>
                </a:solidFill>
                <a:latin typeface="Courier New" panose="02070309020205020404" pitchFamily="49" charset="0"/>
                <a:cs typeface="Courier New" panose="02070309020205020404" pitchFamily="49" charset="0"/>
              </a:rPr>
              <a:t>control</a:t>
            </a:r>
            <a:r>
              <a:rPr lang="en-US" sz="1600" b="1" dirty="0">
                <a:latin typeface="Courier New" panose="02070309020205020404" pitchFamily="49" charset="0"/>
                <a:cs typeface="Courier New" panose="02070309020205020404" pitchFamily="49" charset="0"/>
              </a:rPr>
              <a:t> Ingress { </a:t>
            </a:r>
          </a:p>
          <a:p>
            <a:r>
              <a:rPr lang="en-US" sz="1600" b="1" dirty="0">
                <a:latin typeface="Courier New" panose="02070309020205020404" pitchFamily="49" charset="0"/>
                <a:cs typeface="Courier New" panose="02070309020205020404" pitchFamily="49" charset="0"/>
              </a:rPr>
              <a:t>//switch ingress. </a:t>
            </a:r>
          </a:p>
          <a:p>
            <a:r>
              <a:rPr lang="en-US" sz="1600" b="1" dirty="0">
                <a:solidFill>
                  <a:schemeClr val="accent1"/>
                </a:solidFill>
                <a:latin typeface="Courier New" panose="02070309020205020404" pitchFamily="49" charset="0"/>
                <a:cs typeface="Courier New" panose="02070309020205020404" pitchFamily="49" charset="0"/>
              </a:rPr>
              <a:t>apply</a:t>
            </a:r>
            <a:r>
              <a:rPr lang="en-US" sz="1600" b="1" dirty="0">
                <a:latin typeface="Courier New" panose="02070309020205020404" pitchFamily="49" charset="0"/>
                <a:cs typeface="Courier New" panose="02070309020205020404" pitchFamily="49" charset="0"/>
              </a:rPr>
              <a:t> { </a:t>
            </a:r>
          </a:p>
          <a:p>
            <a:r>
              <a:rPr lang="en-US" sz="1600" b="1" dirty="0">
                <a:solidFill>
                  <a:schemeClr val="accent1"/>
                </a:solidFill>
                <a:latin typeface="Courier New"/>
                <a:cs typeface="Courier New"/>
              </a:rPr>
              <a:t>if</a:t>
            </a:r>
            <a:r>
              <a:rPr lang="en-US" sz="1600" b="1" dirty="0">
                <a:latin typeface="Courier New"/>
                <a:cs typeface="Courier New"/>
              </a:rPr>
              <a:t> (</a:t>
            </a:r>
            <a:r>
              <a:rPr lang="en-US" sz="1600" b="1" dirty="0" err="1">
                <a:latin typeface="Courier New"/>
                <a:cs typeface="Courier New"/>
              </a:rPr>
              <a:t>cache.hit</a:t>
            </a:r>
            <a:r>
              <a:rPr lang="en-US" sz="1600" b="1" dirty="0">
                <a:latin typeface="Courier New"/>
                <a:cs typeface="Courier New"/>
              </a:rPr>
              <a:t>==false)</a:t>
            </a:r>
          </a:p>
          <a:p>
            <a:r>
              <a:rPr lang="en-US" sz="1600" b="1" dirty="0">
                <a:solidFill>
                  <a:schemeClr val="accent1"/>
                </a:solidFill>
                <a:latin typeface="Courier New"/>
                <a:cs typeface="Courier New"/>
              </a:rPr>
              <a:t> if</a:t>
            </a:r>
            <a:r>
              <a:rPr lang="en-US" sz="1600" b="1" dirty="0">
                <a:latin typeface="Courier New"/>
                <a:cs typeface="Courier New"/>
              </a:rPr>
              <a:t>(query == hot) </a:t>
            </a:r>
            <a:endParaRPr lang="en-US" sz="1600" b="1" dirty="0">
              <a:latin typeface="Courier New" panose="02070309020205020404" pitchFamily="49" charset="0"/>
              <a:cs typeface="Courier New" panose="02070309020205020404" pitchFamily="49" charset="0"/>
            </a:endParaRPr>
          </a:p>
          <a:p>
            <a:r>
              <a:rPr lang="en-US" sz="1600" b="1" dirty="0">
                <a:latin typeface="Courier New"/>
                <a:cs typeface="Courier New"/>
              </a:rPr>
              <a:t>  </a:t>
            </a:r>
            <a:r>
              <a:rPr lang="en-US" sz="1600" b="1" dirty="0" err="1">
                <a:latin typeface="Courier New"/>
                <a:cs typeface="Courier New"/>
              </a:rPr>
              <a:t>copy_to_cpy</a:t>
            </a:r>
            <a:r>
              <a:rPr lang="en-US" sz="1600" b="1" dirty="0">
                <a:latin typeface="Courier New"/>
                <a:cs typeface="Courier New"/>
              </a:rPr>
              <a:t>()</a:t>
            </a:r>
          </a:p>
          <a:p>
            <a:r>
              <a:rPr lang="en-US" sz="1600" b="1" dirty="0">
                <a:solidFill>
                  <a:schemeClr val="accent1"/>
                </a:solidFill>
                <a:latin typeface="Courier New" panose="02070309020205020404" pitchFamily="49" charset="0"/>
                <a:cs typeface="Courier New" panose="02070309020205020404" pitchFamily="49" charset="0"/>
              </a:rPr>
              <a:t> else</a:t>
            </a:r>
            <a:r>
              <a:rPr lang="en-US" sz="1600" b="1" dirty="0">
                <a:latin typeface="Courier New" panose="02070309020205020404" pitchFamily="49" charset="0"/>
                <a:cs typeface="Courier New" panose="02070309020205020404" pitchFamily="49" charset="0"/>
              </a:rPr>
              <a:t> </a:t>
            </a:r>
          </a:p>
          <a:p>
            <a:r>
              <a:rPr lang="en-US" sz="1600" b="1" dirty="0">
                <a:latin typeface="Courier New"/>
                <a:cs typeface="Courier New"/>
              </a:rPr>
              <a:t>  </a:t>
            </a:r>
            <a:r>
              <a:rPr lang="en-US" sz="1600" b="1" dirty="0" err="1">
                <a:latin typeface="Courier New"/>
                <a:cs typeface="Courier New"/>
              </a:rPr>
              <a:t>Server_request</a:t>
            </a:r>
            <a:r>
              <a:rPr lang="en-US" sz="1600" b="1" dirty="0">
                <a:latin typeface="Courier New"/>
                <a:cs typeface="Courier New"/>
              </a:rPr>
              <a:t>()</a:t>
            </a:r>
          </a:p>
          <a:p>
            <a:r>
              <a:rPr lang="en-US" sz="1600" b="1" dirty="0">
                <a:solidFill>
                  <a:schemeClr val="accent1"/>
                </a:solidFill>
                <a:latin typeface="Courier New"/>
                <a:cs typeface="Courier New"/>
              </a:rPr>
              <a:t>else if (</a:t>
            </a:r>
            <a:r>
              <a:rPr lang="en-US" sz="1600" b="1" dirty="0" err="1">
                <a:latin typeface="Courier New"/>
                <a:cs typeface="Courier New"/>
              </a:rPr>
              <a:t>cache.hit</a:t>
            </a:r>
            <a:r>
              <a:rPr lang="en-US" sz="1600" b="1" dirty="0">
                <a:latin typeface="Courier New"/>
                <a:cs typeface="Courier New"/>
              </a:rPr>
              <a:t>==true</a:t>
            </a:r>
            <a:r>
              <a:rPr lang="en-US" sz="1600" b="1" dirty="0">
                <a:solidFill>
                  <a:schemeClr val="accent1"/>
                </a:solidFill>
                <a:latin typeface="Courier New"/>
                <a:cs typeface="Courier New"/>
              </a:rPr>
              <a:t>)</a:t>
            </a:r>
            <a:endParaRPr lang="en-US" sz="1600" b="1" dirty="0">
              <a:solidFill>
                <a:schemeClr val="accent1"/>
              </a:solidFill>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p>
          <a:p>
            <a:r>
              <a:rPr lang="en-US" sz="1600" b="1" dirty="0">
                <a:latin typeface="Courier New" panose="02070309020205020404" pitchFamily="49" charset="0"/>
                <a:cs typeface="Courier New" panose="02070309020205020404" pitchFamily="49" charset="0"/>
              </a:rPr>
              <a:t>// operations</a:t>
            </a:r>
          </a:p>
          <a:p>
            <a:r>
              <a:rPr lang="en-US" sz="1600" b="1" dirty="0">
                <a:latin typeface="Courier New" panose="02070309020205020404" pitchFamily="49" charset="0"/>
                <a:cs typeface="Courier New" panose="02070309020205020404" pitchFamily="49" charset="0"/>
              </a:rPr>
              <a:t>}</a:t>
            </a:r>
          </a:p>
        </p:txBody>
      </p:sp>
      <p:sp>
        <p:nvSpPr>
          <p:cNvPr id="203" name="TextBox 202">
            <a:extLst>
              <a:ext uri="{FF2B5EF4-FFF2-40B4-BE49-F238E27FC236}">
                <a16:creationId xmlns:a16="http://schemas.microsoft.com/office/drawing/2014/main" id="{20D34159-8ECC-5E47-B5EE-FF8E4BE6B401}"/>
              </a:ext>
            </a:extLst>
          </p:cNvPr>
          <p:cNvSpPr txBox="1"/>
          <p:nvPr/>
        </p:nvSpPr>
        <p:spPr>
          <a:xfrm>
            <a:off x="2883610" y="3612472"/>
            <a:ext cx="348172" cy="338554"/>
          </a:xfrm>
          <a:prstGeom prst="rect">
            <a:avLst/>
          </a:prstGeom>
          <a:noFill/>
        </p:spPr>
        <p:txBody>
          <a:bodyPr wrap="square" rtlCol="0">
            <a:spAutoFit/>
          </a:bodyPr>
          <a:lstStyle/>
          <a:p>
            <a:r>
              <a:rPr lang="en-US" sz="1600" b="1">
                <a:solidFill>
                  <a:schemeClr val="accent2"/>
                </a:solidFill>
              </a:rPr>
              <a:t>C</a:t>
            </a:r>
          </a:p>
        </p:txBody>
      </p:sp>
      <p:sp>
        <p:nvSpPr>
          <p:cNvPr id="204" name="TextBox 203">
            <a:extLst>
              <a:ext uri="{FF2B5EF4-FFF2-40B4-BE49-F238E27FC236}">
                <a16:creationId xmlns:a16="http://schemas.microsoft.com/office/drawing/2014/main" id="{1BB137BB-6234-3748-B671-A9D0CD42C158}"/>
              </a:ext>
            </a:extLst>
          </p:cNvPr>
          <p:cNvSpPr txBox="1"/>
          <p:nvPr/>
        </p:nvSpPr>
        <p:spPr>
          <a:xfrm>
            <a:off x="2624768" y="3870605"/>
            <a:ext cx="378630" cy="338554"/>
          </a:xfrm>
          <a:prstGeom prst="rect">
            <a:avLst/>
          </a:prstGeom>
          <a:noFill/>
        </p:spPr>
        <p:txBody>
          <a:bodyPr wrap="square" rtlCol="0">
            <a:spAutoFit/>
          </a:bodyPr>
          <a:lstStyle/>
          <a:p>
            <a:r>
              <a:rPr lang="en-US" sz="1600" b="1">
                <a:solidFill>
                  <a:schemeClr val="accent2"/>
                </a:solidFill>
              </a:rPr>
              <a:t>D</a:t>
            </a:r>
          </a:p>
        </p:txBody>
      </p:sp>
      <p:sp>
        <p:nvSpPr>
          <p:cNvPr id="205" name="TextBox 204">
            <a:extLst>
              <a:ext uri="{FF2B5EF4-FFF2-40B4-BE49-F238E27FC236}">
                <a16:creationId xmlns:a16="http://schemas.microsoft.com/office/drawing/2014/main" id="{B4530DCF-2E65-0949-AB10-F8AFCB66D769}"/>
              </a:ext>
            </a:extLst>
          </p:cNvPr>
          <p:cNvSpPr txBox="1"/>
          <p:nvPr/>
        </p:nvSpPr>
        <p:spPr>
          <a:xfrm>
            <a:off x="3018217" y="4327796"/>
            <a:ext cx="335348" cy="338554"/>
          </a:xfrm>
          <a:prstGeom prst="rect">
            <a:avLst/>
          </a:prstGeom>
          <a:noFill/>
        </p:spPr>
        <p:txBody>
          <a:bodyPr wrap="square" rtlCol="0">
            <a:spAutoFit/>
          </a:bodyPr>
          <a:lstStyle/>
          <a:p>
            <a:r>
              <a:rPr lang="en-US" sz="1600" b="1">
                <a:solidFill>
                  <a:schemeClr val="accent2"/>
                </a:solidFill>
              </a:rPr>
              <a:t>E</a:t>
            </a:r>
          </a:p>
        </p:txBody>
      </p:sp>
      <p:sp>
        <p:nvSpPr>
          <p:cNvPr id="206" name="TextBox 205">
            <a:extLst>
              <a:ext uri="{FF2B5EF4-FFF2-40B4-BE49-F238E27FC236}">
                <a16:creationId xmlns:a16="http://schemas.microsoft.com/office/drawing/2014/main" id="{66D4A89E-FFEA-0F44-AA04-263702906EFA}"/>
              </a:ext>
            </a:extLst>
          </p:cNvPr>
          <p:cNvSpPr txBox="1"/>
          <p:nvPr/>
        </p:nvSpPr>
        <p:spPr>
          <a:xfrm>
            <a:off x="3704504" y="4575561"/>
            <a:ext cx="357790" cy="338554"/>
          </a:xfrm>
          <a:prstGeom prst="rect">
            <a:avLst/>
          </a:prstGeom>
          <a:noFill/>
        </p:spPr>
        <p:txBody>
          <a:bodyPr wrap="square" rtlCol="0">
            <a:spAutoFit/>
          </a:bodyPr>
          <a:lstStyle/>
          <a:p>
            <a:r>
              <a:rPr lang="en-US" sz="1600" b="1">
                <a:solidFill>
                  <a:schemeClr val="accent2"/>
                </a:solidFill>
              </a:rPr>
              <a:t>B</a:t>
            </a:r>
          </a:p>
        </p:txBody>
      </p:sp>
      <p:cxnSp>
        <p:nvCxnSpPr>
          <p:cNvPr id="229" name="Straight Connector 228">
            <a:extLst>
              <a:ext uri="{FF2B5EF4-FFF2-40B4-BE49-F238E27FC236}">
                <a16:creationId xmlns:a16="http://schemas.microsoft.com/office/drawing/2014/main" id="{ECF1D97B-BC3E-0642-BC3D-C0E74E218A28}"/>
              </a:ext>
            </a:extLst>
          </p:cNvPr>
          <p:cNvCxnSpPr>
            <a:cxnSpLocks/>
          </p:cNvCxnSpPr>
          <p:nvPr/>
        </p:nvCxnSpPr>
        <p:spPr>
          <a:xfrm>
            <a:off x="2364782" y="4063040"/>
            <a:ext cx="283242" cy="0"/>
          </a:xfrm>
          <a:prstGeom prst="line">
            <a:avLst/>
          </a:prstGeom>
          <a:ln w="41275"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9C5437DD-9652-7545-8203-3791B5A32BA1}"/>
              </a:ext>
            </a:extLst>
          </p:cNvPr>
          <p:cNvCxnSpPr>
            <a:cxnSpLocks/>
          </p:cNvCxnSpPr>
          <p:nvPr/>
        </p:nvCxnSpPr>
        <p:spPr>
          <a:xfrm>
            <a:off x="2707206" y="4507783"/>
            <a:ext cx="283242" cy="0"/>
          </a:xfrm>
          <a:prstGeom prst="line">
            <a:avLst/>
          </a:prstGeom>
          <a:ln w="41275"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57B2B14C-C986-4C46-8766-318FCA5E49EA}"/>
              </a:ext>
            </a:extLst>
          </p:cNvPr>
          <p:cNvCxnSpPr>
            <a:cxnSpLocks/>
          </p:cNvCxnSpPr>
          <p:nvPr/>
        </p:nvCxnSpPr>
        <p:spPr>
          <a:xfrm>
            <a:off x="3048629" y="3541438"/>
            <a:ext cx="283242" cy="0"/>
          </a:xfrm>
          <a:prstGeom prst="line">
            <a:avLst/>
          </a:prstGeom>
          <a:ln w="41275"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sp>
        <p:nvSpPr>
          <p:cNvPr id="237" name="Rectangle 236">
            <a:extLst>
              <a:ext uri="{FF2B5EF4-FFF2-40B4-BE49-F238E27FC236}">
                <a16:creationId xmlns:a16="http://schemas.microsoft.com/office/drawing/2014/main" id="{DF5B4377-A614-A446-9930-AEC6D5C99D8D}"/>
              </a:ext>
            </a:extLst>
          </p:cNvPr>
          <p:cNvSpPr/>
          <p:nvPr/>
        </p:nvSpPr>
        <p:spPr>
          <a:xfrm>
            <a:off x="7918454" y="2967725"/>
            <a:ext cx="4018146" cy="3785652"/>
          </a:xfrm>
          <a:prstGeom prst="rect">
            <a:avLst/>
          </a:prstGeom>
          <a:ln w="38100">
            <a:solidFill>
              <a:schemeClr val="tx1"/>
            </a:solidFill>
          </a:ln>
        </p:spPr>
        <p:txBody>
          <a:bodyPr wrap="square" lIns="91440" tIns="45720" rIns="91440" bIns="45720" anchor="t">
            <a:spAutoFit/>
          </a:bodyPr>
          <a:lstStyle/>
          <a:p>
            <a:r>
              <a:rPr lang="en-US" sz="1600" b="1" dirty="0">
                <a:solidFill>
                  <a:srgbClr val="00B050"/>
                </a:solidFill>
                <a:latin typeface="Courier New" panose="02070309020205020404" pitchFamily="49" charset="0"/>
                <a:cs typeface="Courier New" panose="02070309020205020404" pitchFamily="49" charset="0"/>
              </a:rPr>
              <a:t>BL_CODE = 0</a:t>
            </a:r>
          </a:p>
          <a:p>
            <a:r>
              <a:rPr lang="en-US" sz="1600" b="1" dirty="0">
                <a:solidFill>
                  <a:schemeClr val="accent1"/>
                </a:solidFill>
                <a:latin typeface="Courier New" panose="02070309020205020404" pitchFamily="49" charset="0"/>
                <a:cs typeface="Courier New" panose="02070309020205020404" pitchFamily="49" charset="0"/>
              </a:rPr>
              <a:t>control</a:t>
            </a:r>
            <a:r>
              <a:rPr lang="en-US" sz="1600" b="1" dirty="0">
                <a:latin typeface="Courier New" panose="02070309020205020404" pitchFamily="49" charset="0"/>
                <a:cs typeface="Courier New" panose="02070309020205020404" pitchFamily="49" charset="0"/>
              </a:rPr>
              <a:t> Ingress { </a:t>
            </a:r>
          </a:p>
          <a:p>
            <a:r>
              <a:rPr lang="en-US" sz="1600" b="1" dirty="0">
                <a:latin typeface="Courier New" panose="02070309020205020404" pitchFamily="49" charset="0"/>
                <a:cs typeface="Courier New" panose="02070309020205020404" pitchFamily="49" charset="0"/>
              </a:rPr>
              <a:t>//switch ingress. </a:t>
            </a:r>
          </a:p>
          <a:p>
            <a:r>
              <a:rPr lang="en-US" sz="1600" b="1" dirty="0">
                <a:solidFill>
                  <a:schemeClr val="accent1"/>
                </a:solidFill>
                <a:latin typeface="Courier New" panose="02070309020205020404" pitchFamily="49" charset="0"/>
                <a:cs typeface="Courier New" panose="02070309020205020404" pitchFamily="49" charset="0"/>
              </a:rPr>
              <a:t>apply</a:t>
            </a:r>
            <a:r>
              <a:rPr lang="en-US" sz="1600" b="1" dirty="0">
                <a:latin typeface="Courier New" panose="02070309020205020404" pitchFamily="49" charset="0"/>
                <a:cs typeface="Courier New" panose="02070309020205020404" pitchFamily="49" charset="0"/>
              </a:rPr>
              <a:t> { </a:t>
            </a:r>
          </a:p>
          <a:p>
            <a:r>
              <a:rPr lang="en-US" sz="1600" b="1" dirty="0">
                <a:solidFill>
                  <a:schemeClr val="accent1"/>
                </a:solidFill>
                <a:latin typeface="Courier New"/>
                <a:cs typeface="Courier New"/>
              </a:rPr>
              <a:t>if</a:t>
            </a:r>
            <a:r>
              <a:rPr lang="en-US" sz="1600" b="1" dirty="0">
                <a:latin typeface="Courier New"/>
                <a:cs typeface="Courier New"/>
              </a:rPr>
              <a:t> (</a:t>
            </a:r>
            <a:r>
              <a:rPr lang="en-US" sz="1600" b="1" dirty="0" err="1">
                <a:latin typeface="Courier New"/>
                <a:cs typeface="Courier New"/>
              </a:rPr>
              <a:t>cache.hit</a:t>
            </a:r>
            <a:r>
              <a:rPr lang="en-US" sz="1600" b="1" dirty="0">
                <a:latin typeface="Courier New"/>
                <a:cs typeface="Courier New"/>
              </a:rPr>
              <a:t>==false)</a:t>
            </a:r>
          </a:p>
          <a:p>
            <a:r>
              <a:rPr lang="en-US" sz="1600" b="1" dirty="0">
                <a:solidFill>
                  <a:srgbClr val="00B050"/>
                </a:solidFill>
                <a:latin typeface="Courier New" panose="02070309020205020404" pitchFamily="49" charset="0"/>
                <a:cs typeface="Courier New" panose="02070309020205020404" pitchFamily="49" charset="0"/>
              </a:rPr>
              <a:t>   BL_CODE += 1</a:t>
            </a:r>
          </a:p>
          <a:p>
            <a:r>
              <a:rPr lang="en-US" sz="1600" b="1" dirty="0">
                <a:solidFill>
                  <a:schemeClr val="accent1"/>
                </a:solidFill>
                <a:latin typeface="Courier New"/>
                <a:cs typeface="Courier New"/>
              </a:rPr>
              <a:t> if</a:t>
            </a:r>
            <a:r>
              <a:rPr lang="en-US" sz="1600" b="1" dirty="0">
                <a:latin typeface="Courier New"/>
                <a:cs typeface="Courier New"/>
              </a:rPr>
              <a:t>(query == hot) </a:t>
            </a:r>
            <a:endParaRPr lang="en-US" sz="1600" b="1" dirty="0">
              <a:latin typeface="Courier New" panose="02070309020205020404" pitchFamily="49" charset="0"/>
              <a:cs typeface="Courier New" panose="02070309020205020404" pitchFamily="49" charset="0"/>
            </a:endParaRPr>
          </a:p>
          <a:p>
            <a:r>
              <a:rPr lang="en-US" sz="1600" b="1" dirty="0">
                <a:latin typeface="Courier New"/>
                <a:cs typeface="Courier New"/>
              </a:rPr>
              <a:t>  </a:t>
            </a:r>
            <a:r>
              <a:rPr lang="en-US" sz="1600" b="1" dirty="0" err="1">
                <a:latin typeface="Courier New"/>
                <a:cs typeface="Courier New"/>
              </a:rPr>
              <a:t>copy_to_cpy</a:t>
            </a:r>
            <a:r>
              <a:rPr lang="en-US" sz="1600" b="1" dirty="0">
                <a:latin typeface="Courier New"/>
                <a:cs typeface="Courier New"/>
              </a:rPr>
              <a:t>()</a:t>
            </a:r>
            <a:endParaRPr lang="en-US" sz="1600" b="1" dirty="0">
              <a:ea typeface="+mn-lt"/>
              <a:cs typeface="+mn-lt"/>
            </a:endParaRPr>
          </a:p>
          <a:p>
            <a:r>
              <a:rPr lang="en-US" sz="1600" b="1" dirty="0">
                <a:solidFill>
                  <a:schemeClr val="accent1"/>
                </a:solidFill>
                <a:latin typeface="Courier New"/>
                <a:cs typeface="Courier New"/>
              </a:rPr>
              <a:t> else</a:t>
            </a:r>
            <a:r>
              <a:rPr lang="en-US" sz="1600" b="1" dirty="0">
                <a:latin typeface="Courier New"/>
                <a:cs typeface="Courier New"/>
              </a:rPr>
              <a:t> </a:t>
            </a:r>
            <a:endParaRPr lang="en-US" sz="1600" b="1" dirty="0">
              <a:latin typeface="Courier New" panose="02070309020205020404" pitchFamily="49" charset="0"/>
              <a:cs typeface="Courier New" panose="02070309020205020404" pitchFamily="49" charset="0"/>
            </a:endParaRPr>
          </a:p>
          <a:p>
            <a:r>
              <a:rPr lang="en-US" sz="1600" b="1" dirty="0">
                <a:solidFill>
                  <a:srgbClr val="00B050"/>
                </a:solidFill>
                <a:latin typeface="Courier New"/>
                <a:cs typeface="Courier New"/>
              </a:rPr>
              <a:t>  BL_CODE += 1</a:t>
            </a:r>
            <a:endParaRPr lang="en-US" sz="1600" b="1" dirty="0">
              <a:solidFill>
                <a:srgbClr val="00B050"/>
              </a:solidFill>
              <a:latin typeface="Courier New" panose="02070309020205020404" pitchFamily="49" charset="0"/>
              <a:cs typeface="Courier New" panose="02070309020205020404" pitchFamily="49" charset="0"/>
            </a:endParaRPr>
          </a:p>
          <a:p>
            <a:r>
              <a:rPr lang="en-US" sz="1600" b="1" dirty="0">
                <a:latin typeface="Courier New"/>
                <a:cs typeface="Courier New"/>
              </a:rPr>
              <a:t>  </a:t>
            </a:r>
            <a:r>
              <a:rPr lang="en-US" sz="1600" b="1" dirty="0" err="1">
                <a:latin typeface="Courier New"/>
                <a:cs typeface="Courier New"/>
              </a:rPr>
              <a:t>Server_request</a:t>
            </a:r>
            <a:r>
              <a:rPr lang="en-US" sz="1600" b="1" dirty="0">
                <a:latin typeface="Courier New"/>
                <a:cs typeface="Courier New"/>
              </a:rPr>
              <a:t>()</a:t>
            </a:r>
            <a:endParaRPr lang="en-US" sz="1600" b="1" dirty="0">
              <a:ea typeface="+mn-lt"/>
              <a:cs typeface="+mn-lt"/>
            </a:endParaRPr>
          </a:p>
          <a:p>
            <a:r>
              <a:rPr lang="en-US" sz="1600" b="1" dirty="0">
                <a:solidFill>
                  <a:schemeClr val="accent1"/>
                </a:solidFill>
                <a:latin typeface="Courier New"/>
                <a:cs typeface="Courier New"/>
              </a:rPr>
              <a:t>else if(</a:t>
            </a:r>
            <a:r>
              <a:rPr lang="en-US" sz="1600" b="1" dirty="0" err="1">
                <a:latin typeface="Courier New"/>
                <a:cs typeface="Courier New"/>
              </a:rPr>
              <a:t>cache.hit</a:t>
            </a:r>
            <a:r>
              <a:rPr lang="en-US" sz="1600" b="1" dirty="0">
                <a:latin typeface="Courier New"/>
                <a:cs typeface="Courier New"/>
              </a:rPr>
              <a:t>==true</a:t>
            </a:r>
            <a:r>
              <a:rPr lang="en-US" sz="1600" b="1" dirty="0">
                <a:solidFill>
                  <a:schemeClr val="accent1"/>
                </a:solidFill>
                <a:latin typeface="Courier New"/>
                <a:cs typeface="Courier New"/>
              </a:rPr>
              <a:t>)</a:t>
            </a:r>
            <a:endParaRPr lang="en-US" sz="1600" b="1" dirty="0">
              <a:solidFill>
                <a:schemeClr val="accent1"/>
              </a:solidFill>
              <a:ea typeface="+mn-lt"/>
              <a:cs typeface="+mn-lt"/>
            </a:endParaRPr>
          </a:p>
          <a:p>
            <a:r>
              <a:rPr lang="en-US" sz="1600" b="1" dirty="0">
                <a:latin typeface="Courier New" panose="02070309020205020404" pitchFamily="49" charset="0"/>
                <a:cs typeface="Courier New" panose="02070309020205020404" pitchFamily="49" charset="0"/>
              </a:rPr>
              <a:t>… </a:t>
            </a:r>
          </a:p>
          <a:p>
            <a:r>
              <a:rPr lang="en-US" sz="1600" b="1" dirty="0">
                <a:latin typeface="Courier New" panose="02070309020205020404" pitchFamily="49" charset="0"/>
                <a:cs typeface="Courier New" panose="02070309020205020404" pitchFamily="49" charset="0"/>
              </a:rPr>
              <a:t>// operations</a:t>
            </a:r>
          </a:p>
          <a:p>
            <a:r>
              <a:rPr lang="en-US" sz="1600" b="1" dirty="0">
                <a:latin typeface="Courier New" panose="02070309020205020404" pitchFamily="49" charset="0"/>
                <a:cs typeface="Courier New" panose="02070309020205020404" pitchFamily="49" charset="0"/>
              </a:rPr>
              <a:t>}</a:t>
            </a:r>
          </a:p>
        </p:txBody>
      </p:sp>
      <p:cxnSp>
        <p:nvCxnSpPr>
          <p:cNvPr id="49" name="Straight Connector 48">
            <a:extLst>
              <a:ext uri="{FF2B5EF4-FFF2-40B4-BE49-F238E27FC236}">
                <a16:creationId xmlns:a16="http://schemas.microsoft.com/office/drawing/2014/main" id="{07FB8441-279A-4FF3-A089-002C39579E68}"/>
              </a:ext>
            </a:extLst>
          </p:cNvPr>
          <p:cNvCxnSpPr>
            <a:cxnSpLocks/>
          </p:cNvCxnSpPr>
          <p:nvPr/>
        </p:nvCxnSpPr>
        <p:spPr>
          <a:xfrm>
            <a:off x="2599087" y="3768624"/>
            <a:ext cx="283242" cy="0"/>
          </a:xfrm>
          <a:prstGeom prst="line">
            <a:avLst/>
          </a:prstGeom>
          <a:ln w="41275"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547A730-7F94-45D0-A5BB-4529E20C141C}"/>
              </a:ext>
            </a:extLst>
          </p:cNvPr>
          <p:cNvCxnSpPr>
            <a:cxnSpLocks/>
          </p:cNvCxnSpPr>
          <p:nvPr/>
        </p:nvCxnSpPr>
        <p:spPr>
          <a:xfrm>
            <a:off x="3580416" y="4744838"/>
            <a:ext cx="164709" cy="0"/>
          </a:xfrm>
          <a:prstGeom prst="line">
            <a:avLst/>
          </a:prstGeom>
          <a:ln w="41275"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sp>
        <p:nvSpPr>
          <p:cNvPr id="66" name="Oval 65">
            <a:extLst>
              <a:ext uri="{FF2B5EF4-FFF2-40B4-BE49-F238E27FC236}">
                <a16:creationId xmlns:a16="http://schemas.microsoft.com/office/drawing/2014/main" id="{16C73A3F-8531-1049-ABAC-7D6D50B67037}"/>
              </a:ext>
            </a:extLst>
          </p:cNvPr>
          <p:cNvSpPr/>
          <p:nvPr/>
        </p:nvSpPr>
        <p:spPr>
          <a:xfrm>
            <a:off x="5546511" y="2669199"/>
            <a:ext cx="366656" cy="226308"/>
          </a:xfrm>
          <a:prstGeom prst="ellipse">
            <a:avLst/>
          </a:prstGeom>
          <a:solidFill>
            <a:schemeClr val="bg1"/>
          </a:solidFill>
          <a:ln w="2540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sz="1600">
              <a:solidFill>
                <a:schemeClr val="tx1"/>
              </a:solidFill>
              <a:cs typeface="Calibri"/>
            </a:endParaRPr>
          </a:p>
        </p:txBody>
      </p:sp>
      <p:sp>
        <p:nvSpPr>
          <p:cNvPr id="67" name="Oval 66">
            <a:extLst>
              <a:ext uri="{FF2B5EF4-FFF2-40B4-BE49-F238E27FC236}">
                <a16:creationId xmlns:a16="http://schemas.microsoft.com/office/drawing/2014/main" id="{4DB43A8F-1DC7-DC41-9642-6C146E825C41}"/>
              </a:ext>
            </a:extLst>
          </p:cNvPr>
          <p:cNvSpPr/>
          <p:nvPr/>
        </p:nvSpPr>
        <p:spPr>
          <a:xfrm>
            <a:off x="5202755" y="3085028"/>
            <a:ext cx="366656" cy="226308"/>
          </a:xfrm>
          <a:prstGeom prst="ellipse">
            <a:avLst/>
          </a:prstGeom>
          <a:solidFill>
            <a:schemeClr val="bg1"/>
          </a:solidFill>
          <a:ln w="2540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sz="1600">
              <a:solidFill>
                <a:schemeClr val="tx1"/>
              </a:solidFill>
              <a:cs typeface="Calibri"/>
            </a:endParaRPr>
          </a:p>
        </p:txBody>
      </p:sp>
      <p:sp>
        <p:nvSpPr>
          <p:cNvPr id="68" name="Oval 67">
            <a:extLst>
              <a:ext uri="{FF2B5EF4-FFF2-40B4-BE49-F238E27FC236}">
                <a16:creationId xmlns:a16="http://schemas.microsoft.com/office/drawing/2014/main" id="{8AE1930E-AD21-8148-8052-F5F8D4E38855}"/>
              </a:ext>
            </a:extLst>
          </p:cNvPr>
          <p:cNvSpPr/>
          <p:nvPr/>
        </p:nvSpPr>
        <p:spPr>
          <a:xfrm>
            <a:off x="5670029" y="3583615"/>
            <a:ext cx="366656" cy="226308"/>
          </a:xfrm>
          <a:prstGeom prst="ellipse">
            <a:avLst/>
          </a:prstGeom>
          <a:solidFill>
            <a:schemeClr val="bg1"/>
          </a:solidFill>
          <a:ln w="2540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sz="1600">
              <a:solidFill>
                <a:schemeClr val="tx1"/>
              </a:solidFill>
              <a:cs typeface="Calibri"/>
            </a:endParaRPr>
          </a:p>
        </p:txBody>
      </p:sp>
      <p:sp>
        <p:nvSpPr>
          <p:cNvPr id="69" name="Oval 68">
            <a:extLst>
              <a:ext uri="{FF2B5EF4-FFF2-40B4-BE49-F238E27FC236}">
                <a16:creationId xmlns:a16="http://schemas.microsoft.com/office/drawing/2014/main" id="{D08AD8E2-F3B6-374E-9DCC-C469740398A6}"/>
              </a:ext>
            </a:extLst>
          </p:cNvPr>
          <p:cNvSpPr/>
          <p:nvPr/>
        </p:nvSpPr>
        <p:spPr>
          <a:xfrm>
            <a:off x="6013021" y="3073085"/>
            <a:ext cx="366656" cy="226308"/>
          </a:xfrm>
          <a:prstGeom prst="ellipse">
            <a:avLst/>
          </a:prstGeom>
          <a:solidFill>
            <a:schemeClr val="bg1"/>
          </a:solidFill>
          <a:ln w="2540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sz="1600">
              <a:solidFill>
                <a:schemeClr val="tx1"/>
              </a:solidFill>
              <a:cs typeface="Calibri"/>
            </a:endParaRPr>
          </a:p>
        </p:txBody>
      </p:sp>
      <p:cxnSp>
        <p:nvCxnSpPr>
          <p:cNvPr id="70" name="Straight Connector 69">
            <a:extLst>
              <a:ext uri="{FF2B5EF4-FFF2-40B4-BE49-F238E27FC236}">
                <a16:creationId xmlns:a16="http://schemas.microsoft.com/office/drawing/2014/main" id="{5803C8B7-855E-AE43-9119-E74E7E26C4F2}"/>
              </a:ext>
            </a:extLst>
          </p:cNvPr>
          <p:cNvCxnSpPr>
            <a:cxnSpLocks/>
            <a:stCxn id="66" idx="3"/>
            <a:endCxn id="67" idx="0"/>
          </p:cNvCxnSpPr>
          <p:nvPr/>
        </p:nvCxnSpPr>
        <p:spPr>
          <a:xfrm flipH="1">
            <a:off x="5386083" y="2862365"/>
            <a:ext cx="214124" cy="222663"/>
          </a:xfrm>
          <a:prstGeom prst="line">
            <a:avLst/>
          </a:prstGeom>
          <a:ln w="25400"/>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784EB575-D504-DD49-AC2A-92C7DEA9A46F}"/>
              </a:ext>
            </a:extLst>
          </p:cNvPr>
          <p:cNvCxnSpPr>
            <a:cxnSpLocks/>
            <a:stCxn id="69" idx="0"/>
            <a:endCxn id="66" idx="5"/>
          </p:cNvCxnSpPr>
          <p:nvPr/>
        </p:nvCxnSpPr>
        <p:spPr>
          <a:xfrm flipH="1" flipV="1">
            <a:off x="5859471" y="2862365"/>
            <a:ext cx="336878" cy="210720"/>
          </a:xfrm>
          <a:prstGeom prst="line">
            <a:avLst/>
          </a:prstGeom>
          <a:ln w="25400"/>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8A12258B-FD08-7D42-8A29-17EB3100EFFD}"/>
              </a:ext>
            </a:extLst>
          </p:cNvPr>
          <p:cNvCxnSpPr>
            <a:cxnSpLocks/>
            <a:stCxn id="68" idx="7"/>
            <a:endCxn id="69" idx="4"/>
          </p:cNvCxnSpPr>
          <p:nvPr/>
        </p:nvCxnSpPr>
        <p:spPr>
          <a:xfrm flipV="1">
            <a:off x="5982989" y="3299393"/>
            <a:ext cx="213360" cy="317364"/>
          </a:xfrm>
          <a:prstGeom prst="line">
            <a:avLst/>
          </a:prstGeom>
          <a:ln w="25400"/>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A6B48703-6476-744A-AFDD-E3DBEB66735F}"/>
              </a:ext>
            </a:extLst>
          </p:cNvPr>
          <p:cNvCxnSpPr>
            <a:cxnSpLocks/>
            <a:stCxn id="74" idx="1"/>
            <a:endCxn id="69" idx="4"/>
          </p:cNvCxnSpPr>
          <p:nvPr/>
        </p:nvCxnSpPr>
        <p:spPr>
          <a:xfrm flipH="1" flipV="1">
            <a:off x="6196349" y="3299393"/>
            <a:ext cx="174942" cy="317364"/>
          </a:xfrm>
          <a:prstGeom prst="line">
            <a:avLst/>
          </a:prstGeom>
          <a:ln w="25400"/>
        </p:spPr>
        <p:style>
          <a:lnRef idx="1">
            <a:schemeClr val="dk1"/>
          </a:lnRef>
          <a:fillRef idx="0">
            <a:schemeClr val="dk1"/>
          </a:fillRef>
          <a:effectRef idx="0">
            <a:schemeClr val="dk1"/>
          </a:effectRef>
          <a:fontRef idx="minor">
            <a:schemeClr val="tx1"/>
          </a:fontRef>
        </p:style>
      </p:cxnSp>
      <p:sp>
        <p:nvSpPr>
          <p:cNvPr id="74" name="Oval 73">
            <a:extLst>
              <a:ext uri="{FF2B5EF4-FFF2-40B4-BE49-F238E27FC236}">
                <a16:creationId xmlns:a16="http://schemas.microsoft.com/office/drawing/2014/main" id="{B7BD6B36-EB2F-1A48-BF26-A78B0C44AEB9}"/>
              </a:ext>
            </a:extLst>
          </p:cNvPr>
          <p:cNvSpPr/>
          <p:nvPr/>
        </p:nvSpPr>
        <p:spPr>
          <a:xfrm>
            <a:off x="6317595" y="3583615"/>
            <a:ext cx="366656" cy="226308"/>
          </a:xfrm>
          <a:prstGeom prst="ellipse">
            <a:avLst/>
          </a:prstGeom>
          <a:solidFill>
            <a:schemeClr val="bg1"/>
          </a:solidFill>
          <a:ln w="2540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sz="1600">
              <a:solidFill>
                <a:schemeClr val="tx1"/>
              </a:solidFill>
              <a:cs typeface="Calibri"/>
            </a:endParaRPr>
          </a:p>
        </p:txBody>
      </p:sp>
      <p:sp>
        <p:nvSpPr>
          <p:cNvPr id="75" name="TextBox 74">
            <a:extLst>
              <a:ext uri="{FF2B5EF4-FFF2-40B4-BE49-F238E27FC236}">
                <a16:creationId xmlns:a16="http://schemas.microsoft.com/office/drawing/2014/main" id="{64BCCC8D-ED7B-004A-B230-5E3190144C8A}"/>
              </a:ext>
            </a:extLst>
          </p:cNvPr>
          <p:cNvSpPr txBox="1"/>
          <p:nvPr/>
        </p:nvSpPr>
        <p:spPr>
          <a:xfrm>
            <a:off x="5557892" y="2603156"/>
            <a:ext cx="465315"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600"/>
              <a:t>A</a:t>
            </a:r>
            <a:endParaRPr lang="en-US" sz="1600">
              <a:cs typeface="Calibri"/>
            </a:endParaRPr>
          </a:p>
        </p:txBody>
      </p:sp>
      <p:sp>
        <p:nvSpPr>
          <p:cNvPr id="76" name="TextBox 75">
            <a:extLst>
              <a:ext uri="{FF2B5EF4-FFF2-40B4-BE49-F238E27FC236}">
                <a16:creationId xmlns:a16="http://schemas.microsoft.com/office/drawing/2014/main" id="{FBBF8E17-223F-AE4B-87BC-463D025D6CC2}"/>
              </a:ext>
            </a:extLst>
          </p:cNvPr>
          <p:cNvSpPr txBox="1"/>
          <p:nvPr/>
        </p:nvSpPr>
        <p:spPr>
          <a:xfrm>
            <a:off x="5998814" y="3017666"/>
            <a:ext cx="465315"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600">
                <a:cs typeface="Calibri"/>
              </a:rPr>
              <a:t>C</a:t>
            </a:r>
          </a:p>
        </p:txBody>
      </p:sp>
      <p:sp>
        <p:nvSpPr>
          <p:cNvPr id="77" name="TextBox 76">
            <a:extLst>
              <a:ext uri="{FF2B5EF4-FFF2-40B4-BE49-F238E27FC236}">
                <a16:creationId xmlns:a16="http://schemas.microsoft.com/office/drawing/2014/main" id="{AC01C7A2-7C2E-774E-BA48-5DD8E738E855}"/>
              </a:ext>
            </a:extLst>
          </p:cNvPr>
          <p:cNvSpPr txBox="1"/>
          <p:nvPr/>
        </p:nvSpPr>
        <p:spPr>
          <a:xfrm>
            <a:off x="5218280" y="3021787"/>
            <a:ext cx="465315"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600"/>
              <a:t>B</a:t>
            </a:r>
            <a:endParaRPr lang="en-US" sz="1600">
              <a:cs typeface="Calibri"/>
            </a:endParaRPr>
          </a:p>
        </p:txBody>
      </p:sp>
      <p:sp>
        <p:nvSpPr>
          <p:cNvPr id="78" name="TextBox 77">
            <a:extLst>
              <a:ext uri="{FF2B5EF4-FFF2-40B4-BE49-F238E27FC236}">
                <a16:creationId xmlns:a16="http://schemas.microsoft.com/office/drawing/2014/main" id="{6FC3709A-7E92-2C4C-BB2C-923FE986940F}"/>
              </a:ext>
            </a:extLst>
          </p:cNvPr>
          <p:cNvSpPr txBox="1"/>
          <p:nvPr/>
        </p:nvSpPr>
        <p:spPr>
          <a:xfrm>
            <a:off x="6340310" y="3523216"/>
            <a:ext cx="465315"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600">
                <a:cs typeface="Calibri"/>
              </a:rPr>
              <a:t>E</a:t>
            </a:r>
          </a:p>
        </p:txBody>
      </p:sp>
      <p:sp>
        <p:nvSpPr>
          <p:cNvPr id="79" name="TextBox 78">
            <a:extLst>
              <a:ext uri="{FF2B5EF4-FFF2-40B4-BE49-F238E27FC236}">
                <a16:creationId xmlns:a16="http://schemas.microsoft.com/office/drawing/2014/main" id="{C973DE01-35CD-A541-9DBB-0310A9A05592}"/>
              </a:ext>
            </a:extLst>
          </p:cNvPr>
          <p:cNvSpPr txBox="1"/>
          <p:nvPr/>
        </p:nvSpPr>
        <p:spPr>
          <a:xfrm>
            <a:off x="5674148" y="3515945"/>
            <a:ext cx="465315"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600">
                <a:cs typeface="Calibri"/>
              </a:rPr>
              <a:t>D</a:t>
            </a:r>
          </a:p>
        </p:txBody>
      </p:sp>
      <p:sp>
        <p:nvSpPr>
          <p:cNvPr id="80" name="TextBox 79">
            <a:extLst>
              <a:ext uri="{FF2B5EF4-FFF2-40B4-BE49-F238E27FC236}">
                <a16:creationId xmlns:a16="http://schemas.microsoft.com/office/drawing/2014/main" id="{97067C69-D1AA-E349-959C-CC203A8805E7}"/>
              </a:ext>
            </a:extLst>
          </p:cNvPr>
          <p:cNvSpPr txBox="1"/>
          <p:nvPr/>
        </p:nvSpPr>
        <p:spPr>
          <a:xfrm>
            <a:off x="6308133" y="3240708"/>
            <a:ext cx="65635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600">
                <a:solidFill>
                  <a:srgbClr val="00B050"/>
                </a:solidFill>
                <a:latin typeface="Helvetica" pitchFamily="2" charset="0"/>
                <a:cs typeface="Calibri"/>
              </a:rPr>
              <a:t>+1</a:t>
            </a:r>
          </a:p>
        </p:txBody>
      </p:sp>
      <p:sp>
        <p:nvSpPr>
          <p:cNvPr id="81" name="TextBox 80">
            <a:extLst>
              <a:ext uri="{FF2B5EF4-FFF2-40B4-BE49-F238E27FC236}">
                <a16:creationId xmlns:a16="http://schemas.microsoft.com/office/drawing/2014/main" id="{4803D81B-38E9-5E47-BC70-9A6253A3ADC2}"/>
              </a:ext>
            </a:extLst>
          </p:cNvPr>
          <p:cNvSpPr txBox="1"/>
          <p:nvPr/>
        </p:nvSpPr>
        <p:spPr>
          <a:xfrm>
            <a:off x="5898511" y="2671494"/>
            <a:ext cx="65635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600">
                <a:solidFill>
                  <a:srgbClr val="00B050"/>
                </a:solidFill>
                <a:latin typeface="Helvetica" pitchFamily="2" charset="0"/>
                <a:cs typeface="Calibri"/>
              </a:rPr>
              <a:t>+1</a:t>
            </a:r>
          </a:p>
        </p:txBody>
      </p:sp>
      <p:sp>
        <p:nvSpPr>
          <p:cNvPr id="48" name="Title 1">
            <a:extLst>
              <a:ext uri="{FF2B5EF4-FFF2-40B4-BE49-F238E27FC236}">
                <a16:creationId xmlns:a16="http://schemas.microsoft.com/office/drawing/2014/main" id="{8D7AA285-139A-124F-A288-5B046EBECF5F}"/>
              </a:ext>
            </a:extLst>
          </p:cNvPr>
          <p:cNvSpPr>
            <a:spLocks noGrp="1"/>
          </p:cNvSpPr>
          <p:nvPr>
            <p:ph type="title"/>
          </p:nvPr>
        </p:nvSpPr>
        <p:spPr>
          <a:xfrm>
            <a:off x="490329" y="364560"/>
            <a:ext cx="11279739" cy="1198187"/>
          </a:xfrm>
        </p:spPr>
        <p:txBody>
          <a:bodyPr/>
          <a:lstStyle/>
          <a:p>
            <a:pPr algn="ctr"/>
            <a:r>
              <a:rPr lang="en-US" dirty="0"/>
              <a:t>Augmenting a P4 program</a:t>
            </a:r>
          </a:p>
        </p:txBody>
      </p:sp>
      <p:sp>
        <p:nvSpPr>
          <p:cNvPr id="2" name="Right Arrow 1">
            <a:extLst>
              <a:ext uri="{FF2B5EF4-FFF2-40B4-BE49-F238E27FC236}">
                <a16:creationId xmlns:a16="http://schemas.microsoft.com/office/drawing/2014/main" id="{489A62B8-6F96-B948-B2FF-E64E05A0664A}"/>
              </a:ext>
            </a:extLst>
          </p:cNvPr>
          <p:cNvSpPr/>
          <p:nvPr/>
        </p:nvSpPr>
        <p:spPr>
          <a:xfrm>
            <a:off x="4154434" y="4185536"/>
            <a:ext cx="569843" cy="5048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ight Arrow 54">
            <a:extLst>
              <a:ext uri="{FF2B5EF4-FFF2-40B4-BE49-F238E27FC236}">
                <a16:creationId xmlns:a16="http://schemas.microsoft.com/office/drawing/2014/main" id="{50EA06E2-E166-264F-9C3D-3C716CD6BF88}"/>
              </a:ext>
            </a:extLst>
          </p:cNvPr>
          <p:cNvSpPr/>
          <p:nvPr/>
        </p:nvSpPr>
        <p:spPr>
          <a:xfrm>
            <a:off x="7114297" y="4276371"/>
            <a:ext cx="569843" cy="5048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58E03CB7-4391-7842-9016-24693E4E0973}"/>
              </a:ext>
            </a:extLst>
          </p:cNvPr>
          <p:cNvSpPr txBox="1"/>
          <p:nvPr/>
        </p:nvSpPr>
        <p:spPr>
          <a:xfrm>
            <a:off x="842487" y="2164844"/>
            <a:ext cx="331194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err="1">
                <a:latin typeface="Helvetica" pitchFamily="2" charset="0"/>
              </a:rPr>
              <a:t>NetCache</a:t>
            </a:r>
            <a:r>
              <a:rPr lang="en-US" sz="2000" dirty="0">
                <a:latin typeface="Helvetica" pitchFamily="2" charset="0"/>
              </a:rPr>
              <a:t> P4 program</a:t>
            </a:r>
            <a:endParaRPr lang="en-US" sz="2000" dirty="0">
              <a:latin typeface="Helvetica" pitchFamily="2" charset="0"/>
              <a:cs typeface="Arial"/>
            </a:endParaRPr>
          </a:p>
        </p:txBody>
      </p:sp>
      <p:sp>
        <p:nvSpPr>
          <p:cNvPr id="57" name="TextBox 56">
            <a:extLst>
              <a:ext uri="{FF2B5EF4-FFF2-40B4-BE49-F238E27FC236}">
                <a16:creationId xmlns:a16="http://schemas.microsoft.com/office/drawing/2014/main" id="{91A48F97-00BA-644C-87AA-068FB7E0D9A2}"/>
              </a:ext>
            </a:extLst>
          </p:cNvPr>
          <p:cNvSpPr txBox="1"/>
          <p:nvPr/>
        </p:nvSpPr>
        <p:spPr>
          <a:xfrm>
            <a:off x="5099888" y="2174709"/>
            <a:ext cx="182626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Helvetica" pitchFamily="2" charset="0"/>
                <a:cs typeface="Arial"/>
              </a:rPr>
              <a:t>Path profiling</a:t>
            </a:r>
          </a:p>
        </p:txBody>
      </p:sp>
      <p:sp>
        <p:nvSpPr>
          <p:cNvPr id="58" name="TextBox 57">
            <a:extLst>
              <a:ext uri="{FF2B5EF4-FFF2-40B4-BE49-F238E27FC236}">
                <a16:creationId xmlns:a16="http://schemas.microsoft.com/office/drawing/2014/main" id="{CDCFD443-F69B-F64C-8A4D-7FB2B3CAE929}"/>
              </a:ext>
            </a:extLst>
          </p:cNvPr>
          <p:cNvSpPr txBox="1"/>
          <p:nvPr/>
        </p:nvSpPr>
        <p:spPr>
          <a:xfrm>
            <a:off x="8663895" y="2164844"/>
            <a:ext cx="286128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Helvetica" pitchFamily="2" charset="0"/>
                <a:cs typeface="Arial"/>
              </a:rPr>
              <a:t>Encoded P4 program</a:t>
            </a:r>
          </a:p>
        </p:txBody>
      </p:sp>
      <p:sp>
        <p:nvSpPr>
          <p:cNvPr id="3" name="Slide Number Placeholder 2">
            <a:extLst>
              <a:ext uri="{FF2B5EF4-FFF2-40B4-BE49-F238E27FC236}">
                <a16:creationId xmlns:a16="http://schemas.microsoft.com/office/drawing/2014/main" id="{97943A2E-BD42-495B-97C5-05F1F87AE6A8}"/>
              </a:ext>
            </a:extLst>
          </p:cNvPr>
          <p:cNvSpPr>
            <a:spLocks noGrp="1"/>
          </p:cNvSpPr>
          <p:nvPr>
            <p:ph type="sldNum" sz="quarter" idx="12"/>
          </p:nvPr>
        </p:nvSpPr>
        <p:spPr/>
        <p:txBody>
          <a:bodyPr/>
          <a:lstStyle/>
          <a:p>
            <a:fld id="{A37C05DA-B5D6-4030-AD2C-AFE291B0D8CD}" type="slidenum">
              <a:rPr lang="en-US" smtClean="0"/>
              <a:t>13</a:t>
            </a:fld>
            <a:endParaRPr lang="en-US"/>
          </a:p>
        </p:txBody>
      </p:sp>
    </p:spTree>
    <p:extLst>
      <p:ext uri="{BB962C8B-B14F-4D97-AF65-F5344CB8AC3E}">
        <p14:creationId xmlns:p14="http://schemas.microsoft.com/office/powerpoint/2010/main" val="393039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220"/>
                                        </p:tgtEl>
                                        <p:attrNameLst>
                                          <p:attrName>style.visibility</p:attrName>
                                        </p:attrNameLst>
                                      </p:cBhvr>
                                      <p:to>
                                        <p:strVal val="visible"/>
                                      </p:to>
                                    </p:set>
                                    <p:animEffect transition="in" filter="fade">
                                      <p:cBhvr>
                                        <p:cTn id="10" dur="500"/>
                                        <p:tgtEl>
                                          <p:spTgt spid="22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6"/>
                                        </p:tgtEl>
                                        <p:attrNameLst>
                                          <p:attrName>style.visibility</p:attrName>
                                        </p:attrNameLst>
                                      </p:cBhvr>
                                      <p:to>
                                        <p:strVal val="visible"/>
                                      </p:to>
                                    </p:set>
                                    <p:animEffect transition="in" filter="fade">
                                      <p:cBhvr>
                                        <p:cTn id="13" dur="500"/>
                                        <p:tgtEl>
                                          <p:spTgt spid="6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7"/>
                                        </p:tgtEl>
                                        <p:attrNameLst>
                                          <p:attrName>style.visibility</p:attrName>
                                        </p:attrNameLst>
                                      </p:cBhvr>
                                      <p:to>
                                        <p:strVal val="visible"/>
                                      </p:to>
                                    </p:set>
                                    <p:animEffect transition="in" filter="fade">
                                      <p:cBhvr>
                                        <p:cTn id="16" dur="500"/>
                                        <p:tgtEl>
                                          <p:spTgt spid="6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8"/>
                                        </p:tgtEl>
                                        <p:attrNameLst>
                                          <p:attrName>style.visibility</p:attrName>
                                        </p:attrNameLst>
                                      </p:cBhvr>
                                      <p:to>
                                        <p:strVal val="visible"/>
                                      </p:to>
                                    </p:set>
                                    <p:animEffect transition="in" filter="fade">
                                      <p:cBhvr>
                                        <p:cTn id="19" dur="500"/>
                                        <p:tgtEl>
                                          <p:spTgt spid="6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9"/>
                                        </p:tgtEl>
                                        <p:attrNameLst>
                                          <p:attrName>style.visibility</p:attrName>
                                        </p:attrNameLst>
                                      </p:cBhvr>
                                      <p:to>
                                        <p:strVal val="visible"/>
                                      </p:to>
                                    </p:set>
                                    <p:animEffect transition="in" filter="fade">
                                      <p:cBhvr>
                                        <p:cTn id="22" dur="500"/>
                                        <p:tgtEl>
                                          <p:spTgt spid="69"/>
                                        </p:tgtEl>
                                      </p:cBhvr>
                                    </p:animEffect>
                                  </p:childTnLst>
                                </p:cTn>
                              </p:par>
                              <p:par>
                                <p:cTn id="23" presetID="10" presetClass="entr" presetSubtype="0" fill="hold" nodeType="withEffect">
                                  <p:stCondLst>
                                    <p:cond delay="0"/>
                                  </p:stCondLst>
                                  <p:childTnLst>
                                    <p:set>
                                      <p:cBhvr>
                                        <p:cTn id="24" dur="1" fill="hold">
                                          <p:stCondLst>
                                            <p:cond delay="0"/>
                                          </p:stCondLst>
                                        </p:cTn>
                                        <p:tgtEl>
                                          <p:spTgt spid="70"/>
                                        </p:tgtEl>
                                        <p:attrNameLst>
                                          <p:attrName>style.visibility</p:attrName>
                                        </p:attrNameLst>
                                      </p:cBhvr>
                                      <p:to>
                                        <p:strVal val="visible"/>
                                      </p:to>
                                    </p:set>
                                    <p:animEffect transition="in" filter="fade">
                                      <p:cBhvr>
                                        <p:cTn id="25" dur="500"/>
                                        <p:tgtEl>
                                          <p:spTgt spid="70"/>
                                        </p:tgtEl>
                                      </p:cBhvr>
                                    </p:animEffect>
                                  </p:childTnLst>
                                </p:cTn>
                              </p:par>
                              <p:par>
                                <p:cTn id="26" presetID="10" presetClass="entr" presetSubtype="0" fill="hold" nodeType="withEffect">
                                  <p:stCondLst>
                                    <p:cond delay="0"/>
                                  </p:stCondLst>
                                  <p:childTnLst>
                                    <p:set>
                                      <p:cBhvr>
                                        <p:cTn id="27" dur="1" fill="hold">
                                          <p:stCondLst>
                                            <p:cond delay="0"/>
                                          </p:stCondLst>
                                        </p:cTn>
                                        <p:tgtEl>
                                          <p:spTgt spid="71"/>
                                        </p:tgtEl>
                                        <p:attrNameLst>
                                          <p:attrName>style.visibility</p:attrName>
                                        </p:attrNameLst>
                                      </p:cBhvr>
                                      <p:to>
                                        <p:strVal val="visible"/>
                                      </p:to>
                                    </p:set>
                                    <p:animEffect transition="in" filter="fade">
                                      <p:cBhvr>
                                        <p:cTn id="28" dur="500"/>
                                        <p:tgtEl>
                                          <p:spTgt spid="71"/>
                                        </p:tgtEl>
                                      </p:cBhvr>
                                    </p:animEffect>
                                  </p:childTnLst>
                                </p:cTn>
                              </p:par>
                              <p:par>
                                <p:cTn id="29" presetID="10" presetClass="entr" presetSubtype="0" fill="hold" nodeType="withEffect">
                                  <p:stCondLst>
                                    <p:cond delay="0"/>
                                  </p:stCondLst>
                                  <p:childTnLst>
                                    <p:set>
                                      <p:cBhvr>
                                        <p:cTn id="30" dur="1" fill="hold">
                                          <p:stCondLst>
                                            <p:cond delay="0"/>
                                          </p:stCondLst>
                                        </p:cTn>
                                        <p:tgtEl>
                                          <p:spTgt spid="72"/>
                                        </p:tgtEl>
                                        <p:attrNameLst>
                                          <p:attrName>style.visibility</p:attrName>
                                        </p:attrNameLst>
                                      </p:cBhvr>
                                      <p:to>
                                        <p:strVal val="visible"/>
                                      </p:to>
                                    </p:set>
                                    <p:animEffect transition="in" filter="fade">
                                      <p:cBhvr>
                                        <p:cTn id="31" dur="500"/>
                                        <p:tgtEl>
                                          <p:spTgt spid="72"/>
                                        </p:tgtEl>
                                      </p:cBhvr>
                                    </p:animEffect>
                                  </p:childTnLst>
                                </p:cTn>
                              </p:par>
                              <p:par>
                                <p:cTn id="32" presetID="10" presetClass="entr" presetSubtype="0" fill="hold" nodeType="withEffect">
                                  <p:stCondLst>
                                    <p:cond delay="0"/>
                                  </p:stCondLst>
                                  <p:childTnLst>
                                    <p:set>
                                      <p:cBhvr>
                                        <p:cTn id="33" dur="1" fill="hold">
                                          <p:stCondLst>
                                            <p:cond delay="0"/>
                                          </p:stCondLst>
                                        </p:cTn>
                                        <p:tgtEl>
                                          <p:spTgt spid="73"/>
                                        </p:tgtEl>
                                        <p:attrNameLst>
                                          <p:attrName>style.visibility</p:attrName>
                                        </p:attrNameLst>
                                      </p:cBhvr>
                                      <p:to>
                                        <p:strVal val="visible"/>
                                      </p:to>
                                    </p:set>
                                    <p:animEffect transition="in" filter="fade">
                                      <p:cBhvr>
                                        <p:cTn id="34" dur="500"/>
                                        <p:tgtEl>
                                          <p:spTgt spid="7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4"/>
                                        </p:tgtEl>
                                        <p:attrNameLst>
                                          <p:attrName>style.visibility</p:attrName>
                                        </p:attrNameLst>
                                      </p:cBhvr>
                                      <p:to>
                                        <p:strVal val="visible"/>
                                      </p:to>
                                    </p:set>
                                    <p:animEffect transition="in" filter="fade">
                                      <p:cBhvr>
                                        <p:cTn id="37" dur="500"/>
                                        <p:tgtEl>
                                          <p:spTgt spid="7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75"/>
                                        </p:tgtEl>
                                        <p:attrNameLst>
                                          <p:attrName>style.visibility</p:attrName>
                                        </p:attrNameLst>
                                      </p:cBhvr>
                                      <p:to>
                                        <p:strVal val="visible"/>
                                      </p:to>
                                    </p:set>
                                    <p:animEffect transition="in" filter="fade">
                                      <p:cBhvr>
                                        <p:cTn id="40" dur="500"/>
                                        <p:tgtEl>
                                          <p:spTgt spid="7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76"/>
                                        </p:tgtEl>
                                        <p:attrNameLst>
                                          <p:attrName>style.visibility</p:attrName>
                                        </p:attrNameLst>
                                      </p:cBhvr>
                                      <p:to>
                                        <p:strVal val="visible"/>
                                      </p:to>
                                    </p:set>
                                    <p:animEffect transition="in" filter="fade">
                                      <p:cBhvr>
                                        <p:cTn id="43" dur="500"/>
                                        <p:tgtEl>
                                          <p:spTgt spid="7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77"/>
                                        </p:tgtEl>
                                        <p:attrNameLst>
                                          <p:attrName>style.visibility</p:attrName>
                                        </p:attrNameLst>
                                      </p:cBhvr>
                                      <p:to>
                                        <p:strVal val="visible"/>
                                      </p:to>
                                    </p:set>
                                    <p:animEffect transition="in" filter="fade">
                                      <p:cBhvr>
                                        <p:cTn id="46" dur="500"/>
                                        <p:tgtEl>
                                          <p:spTgt spid="7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78"/>
                                        </p:tgtEl>
                                        <p:attrNameLst>
                                          <p:attrName>style.visibility</p:attrName>
                                        </p:attrNameLst>
                                      </p:cBhvr>
                                      <p:to>
                                        <p:strVal val="visible"/>
                                      </p:to>
                                    </p:set>
                                    <p:animEffect transition="in" filter="fade">
                                      <p:cBhvr>
                                        <p:cTn id="49" dur="500"/>
                                        <p:tgtEl>
                                          <p:spTgt spid="7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79"/>
                                        </p:tgtEl>
                                        <p:attrNameLst>
                                          <p:attrName>style.visibility</p:attrName>
                                        </p:attrNameLst>
                                      </p:cBhvr>
                                      <p:to>
                                        <p:strVal val="visible"/>
                                      </p:to>
                                    </p:set>
                                    <p:animEffect transition="in" filter="fade">
                                      <p:cBhvr>
                                        <p:cTn id="52" dur="500"/>
                                        <p:tgtEl>
                                          <p:spTgt spid="7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80"/>
                                        </p:tgtEl>
                                        <p:attrNameLst>
                                          <p:attrName>style.visibility</p:attrName>
                                        </p:attrNameLst>
                                      </p:cBhvr>
                                      <p:to>
                                        <p:strVal val="visible"/>
                                      </p:to>
                                    </p:set>
                                    <p:animEffect transition="in" filter="fade">
                                      <p:cBhvr>
                                        <p:cTn id="55" dur="500"/>
                                        <p:tgtEl>
                                          <p:spTgt spid="80"/>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81"/>
                                        </p:tgtEl>
                                        <p:attrNameLst>
                                          <p:attrName>style.visibility</p:attrName>
                                        </p:attrNameLst>
                                      </p:cBhvr>
                                      <p:to>
                                        <p:strVal val="visible"/>
                                      </p:to>
                                    </p:set>
                                    <p:animEffect transition="in" filter="fade">
                                      <p:cBhvr>
                                        <p:cTn id="58" dur="500"/>
                                        <p:tgtEl>
                                          <p:spTgt spid="8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57"/>
                                        </p:tgtEl>
                                        <p:attrNameLst>
                                          <p:attrName>style.visibility</p:attrName>
                                        </p:attrNameLst>
                                      </p:cBhvr>
                                      <p:to>
                                        <p:strVal val="visible"/>
                                      </p:to>
                                    </p:set>
                                    <p:animEffect transition="in" filter="fade">
                                      <p:cBhvr>
                                        <p:cTn id="61" dur="500"/>
                                        <p:tgtEl>
                                          <p:spTgt spid="57"/>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55"/>
                                        </p:tgtEl>
                                        <p:attrNameLst>
                                          <p:attrName>style.visibility</p:attrName>
                                        </p:attrNameLst>
                                      </p:cBhvr>
                                      <p:to>
                                        <p:strVal val="visible"/>
                                      </p:to>
                                    </p:set>
                                    <p:animEffect transition="in" filter="fade">
                                      <p:cBhvr>
                                        <p:cTn id="66" dur="500"/>
                                        <p:tgtEl>
                                          <p:spTgt spid="55"/>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37"/>
                                        </p:tgtEl>
                                        <p:attrNameLst>
                                          <p:attrName>style.visibility</p:attrName>
                                        </p:attrNameLst>
                                      </p:cBhvr>
                                      <p:to>
                                        <p:strVal val="visible"/>
                                      </p:to>
                                    </p:set>
                                    <p:animEffect transition="in" filter="fade">
                                      <p:cBhvr>
                                        <p:cTn id="69" dur="500"/>
                                        <p:tgtEl>
                                          <p:spTgt spid="237"/>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58"/>
                                        </p:tgtEl>
                                        <p:attrNameLst>
                                          <p:attrName>style.visibility</p:attrName>
                                        </p:attrNameLst>
                                      </p:cBhvr>
                                      <p:to>
                                        <p:strVal val="visible"/>
                                      </p:to>
                                    </p:set>
                                    <p:animEffect transition="in" filter="fade">
                                      <p:cBhvr>
                                        <p:cTn id="72"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 grpId="0" animBg="1"/>
      <p:bldP spid="66" grpId="0" animBg="1"/>
      <p:bldP spid="67" grpId="0" animBg="1"/>
      <p:bldP spid="68" grpId="0" animBg="1"/>
      <p:bldP spid="69" grpId="0" animBg="1"/>
      <p:bldP spid="74" grpId="0" animBg="1"/>
      <p:bldP spid="75" grpId="0"/>
      <p:bldP spid="76" grpId="0"/>
      <p:bldP spid="77" grpId="0"/>
      <p:bldP spid="78" grpId="0"/>
      <p:bldP spid="79" grpId="0"/>
      <p:bldP spid="80" grpId="0"/>
      <p:bldP spid="81" grpId="0"/>
      <p:bldP spid="2" grpId="0" animBg="1"/>
      <p:bldP spid="55" grpId="0" animBg="1"/>
      <p:bldP spid="57" grpId="0"/>
      <p:bldP spid="5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FA90E73-E6A8-794C-87A5-7EF3E5874CE5}"/>
              </a:ext>
            </a:extLst>
          </p:cNvPr>
          <p:cNvSpPr/>
          <p:nvPr/>
        </p:nvSpPr>
        <p:spPr>
          <a:xfrm>
            <a:off x="1419334" y="3298742"/>
            <a:ext cx="4823792" cy="596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F90899-65FF-DB4F-85B8-1748E2F3D72E}"/>
              </a:ext>
            </a:extLst>
          </p:cNvPr>
          <p:cNvSpPr>
            <a:spLocks noGrp="1"/>
          </p:cNvSpPr>
          <p:nvPr>
            <p:ph type="title"/>
          </p:nvPr>
        </p:nvSpPr>
        <p:spPr>
          <a:xfrm>
            <a:off x="709863" y="593366"/>
            <a:ext cx="10768264" cy="1187308"/>
          </a:xfrm>
          <a:solidFill>
            <a:srgbClr val="FFFFFF"/>
          </a:solidFill>
          <a:ln w="31750" cap="sq">
            <a:solidFill>
              <a:srgbClr val="404040"/>
            </a:solidFill>
            <a:miter lim="800000"/>
          </a:ln>
        </p:spPr>
        <p:txBody>
          <a:bodyPr spcFirstLastPara="1" vert="horz" wrap="square" lIns="91440" tIns="45720" rIns="91440" bIns="45720" rtlCol="0" anchor="ctr" anchorCtr="0">
            <a:normAutofit/>
          </a:bodyPr>
          <a:lstStyle/>
          <a:p>
            <a:pPr algn="ctr">
              <a:lnSpc>
                <a:spcPct val="90000"/>
              </a:lnSpc>
              <a:spcBef>
                <a:spcPct val="0"/>
              </a:spcBef>
            </a:pPr>
            <a:r>
              <a:rPr lang="en-US" dirty="0">
                <a:cs typeface="Times New Roman" panose="02020603050405020304" pitchFamily="18" charset="0"/>
              </a:rPr>
              <a:t>System Components</a:t>
            </a:r>
          </a:p>
        </p:txBody>
      </p:sp>
      <p:sp>
        <p:nvSpPr>
          <p:cNvPr id="4" name="Text Placeholder 2">
            <a:extLst>
              <a:ext uri="{FF2B5EF4-FFF2-40B4-BE49-F238E27FC236}">
                <a16:creationId xmlns:a16="http://schemas.microsoft.com/office/drawing/2014/main" id="{5D83B150-AC24-9041-B762-4549563EBC40}"/>
              </a:ext>
            </a:extLst>
          </p:cNvPr>
          <p:cNvSpPr>
            <a:spLocks noGrp="1"/>
          </p:cNvSpPr>
          <p:nvPr>
            <p:ph type="body" idx="1"/>
          </p:nvPr>
        </p:nvSpPr>
        <p:spPr>
          <a:xfrm>
            <a:off x="820693" y="2269943"/>
            <a:ext cx="11066537" cy="4022401"/>
          </a:xfrm>
        </p:spPr>
        <p:txBody>
          <a:bodyPr/>
          <a:lstStyle/>
          <a:p>
            <a:pPr>
              <a:lnSpc>
                <a:spcPct val="200000"/>
              </a:lnSpc>
            </a:pPr>
            <a:r>
              <a:rPr lang="en-US" sz="2400" dirty="0">
                <a:solidFill>
                  <a:schemeClr val="bg1">
                    <a:lumMod val="65000"/>
                  </a:schemeClr>
                </a:solidFill>
              </a:rPr>
              <a:t>Feature: Packet execution path --- </a:t>
            </a:r>
            <a:r>
              <a:rPr lang="en-US" sz="2400" i="1" dirty="0">
                <a:solidFill>
                  <a:schemeClr val="bg1">
                    <a:lumMod val="65000"/>
                  </a:schemeClr>
                </a:solidFill>
                <a:latin typeface="Times" pitchFamily="2" charset="0"/>
              </a:rPr>
              <a:t>Track using Ball-</a:t>
            </a:r>
            <a:r>
              <a:rPr lang="en-US" sz="2400" i="1" dirty="0" err="1">
                <a:solidFill>
                  <a:schemeClr val="bg1">
                    <a:lumMod val="65000"/>
                  </a:schemeClr>
                </a:solidFill>
                <a:latin typeface="Times" pitchFamily="2" charset="0"/>
              </a:rPr>
              <a:t>Larus</a:t>
            </a:r>
            <a:r>
              <a:rPr lang="en-US" sz="2400" i="1" dirty="0">
                <a:solidFill>
                  <a:schemeClr val="bg1">
                    <a:lumMod val="65000"/>
                  </a:schemeClr>
                </a:solidFill>
                <a:latin typeface="Times" pitchFamily="2" charset="0"/>
              </a:rPr>
              <a:t> encoding</a:t>
            </a:r>
          </a:p>
          <a:p>
            <a:pPr>
              <a:lnSpc>
                <a:spcPct val="200000"/>
              </a:lnSpc>
            </a:pPr>
            <a:r>
              <a:rPr lang="en-US" sz="2400" dirty="0"/>
              <a:t>Maintain path statistics --- </a:t>
            </a:r>
            <a:r>
              <a:rPr lang="en-US" sz="2400" i="1" dirty="0">
                <a:latin typeface="Times" pitchFamily="2" charset="0"/>
              </a:rPr>
              <a:t>Hash tables</a:t>
            </a:r>
          </a:p>
          <a:p>
            <a:pPr>
              <a:lnSpc>
                <a:spcPct val="200000"/>
              </a:lnSpc>
            </a:pPr>
            <a:r>
              <a:rPr lang="en-US" sz="2400" dirty="0">
                <a:solidFill>
                  <a:schemeClr val="bg1">
                    <a:lumMod val="65000"/>
                  </a:schemeClr>
                </a:solidFill>
              </a:rPr>
              <a:t>Model expected behavior --- </a:t>
            </a:r>
            <a:r>
              <a:rPr lang="en-US" sz="2400" i="1" dirty="0">
                <a:solidFill>
                  <a:schemeClr val="bg1">
                    <a:lumMod val="65000"/>
                  </a:schemeClr>
                </a:solidFill>
                <a:latin typeface="Times" pitchFamily="2" charset="0"/>
              </a:rPr>
              <a:t>Null hypothesis</a:t>
            </a:r>
          </a:p>
          <a:p>
            <a:pPr>
              <a:lnSpc>
                <a:spcPct val="200000"/>
              </a:lnSpc>
            </a:pPr>
            <a:r>
              <a:rPr lang="en-US" sz="2400" dirty="0">
                <a:solidFill>
                  <a:schemeClr val="bg1">
                    <a:lumMod val="65000"/>
                  </a:schemeClr>
                </a:solidFill>
              </a:rPr>
              <a:t>Validate observed behavior --- </a:t>
            </a:r>
            <a:r>
              <a:rPr lang="en-US" sz="2400" i="1" dirty="0">
                <a:solidFill>
                  <a:schemeClr val="bg1">
                    <a:lumMod val="65000"/>
                  </a:schemeClr>
                </a:solidFill>
                <a:latin typeface="Times" pitchFamily="2" charset="0"/>
              </a:rPr>
              <a:t>Chi-squared test</a:t>
            </a:r>
          </a:p>
        </p:txBody>
      </p:sp>
      <p:sp>
        <p:nvSpPr>
          <p:cNvPr id="3" name="Slide Number Placeholder 2">
            <a:extLst>
              <a:ext uri="{FF2B5EF4-FFF2-40B4-BE49-F238E27FC236}">
                <a16:creationId xmlns:a16="http://schemas.microsoft.com/office/drawing/2014/main" id="{698BD4CE-180E-4C29-A327-37145D7C4523}"/>
              </a:ext>
            </a:extLst>
          </p:cNvPr>
          <p:cNvSpPr>
            <a:spLocks noGrp="1"/>
          </p:cNvSpPr>
          <p:nvPr>
            <p:ph type="sldNum" idx="12"/>
          </p:nvPr>
        </p:nvSpPr>
        <p:spPr/>
        <p:txBody>
          <a:bodyPr/>
          <a:lstStyle/>
          <a:p>
            <a:fld id="{00000000-1234-1234-1234-123412341234}" type="slidenum">
              <a:rPr lang="en" smtClean="0"/>
              <a:pPr/>
              <a:t>14</a:t>
            </a:fld>
            <a:endParaRPr lang="en"/>
          </a:p>
        </p:txBody>
      </p:sp>
    </p:spTree>
    <p:extLst>
      <p:ext uri="{BB962C8B-B14F-4D97-AF65-F5344CB8AC3E}">
        <p14:creationId xmlns:p14="http://schemas.microsoft.com/office/powerpoint/2010/main" val="205984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25E98-D5F0-0A47-A069-696233501D71}"/>
              </a:ext>
            </a:extLst>
          </p:cNvPr>
          <p:cNvSpPr>
            <a:spLocks noGrp="1"/>
          </p:cNvSpPr>
          <p:nvPr>
            <p:ph type="title"/>
          </p:nvPr>
        </p:nvSpPr>
        <p:spPr>
          <a:xfrm>
            <a:off x="938462" y="593367"/>
            <a:ext cx="10837937" cy="1139180"/>
          </a:xfrm>
          <a:solidFill>
            <a:srgbClr val="FFFFFF"/>
          </a:solidFill>
          <a:ln w="31750" cap="sq">
            <a:solidFill>
              <a:srgbClr val="404040"/>
            </a:solidFill>
            <a:miter lim="800000"/>
          </a:ln>
        </p:spPr>
        <p:txBody>
          <a:bodyPr vert="horz" lIns="182880" tIns="182880" rIns="182880" bIns="182880" rtlCol="0" anchor="ctr">
            <a:normAutofit/>
          </a:bodyPr>
          <a:lstStyle/>
          <a:p>
            <a:pPr algn="ctr">
              <a:lnSpc>
                <a:spcPct val="90000"/>
              </a:lnSpc>
              <a:spcBef>
                <a:spcPct val="0"/>
              </a:spcBef>
            </a:pPr>
            <a:r>
              <a:rPr lang="en-US" dirty="0"/>
              <a:t>Maintain Path Statistics</a:t>
            </a:r>
          </a:p>
        </p:txBody>
      </p:sp>
      <p:pic>
        <p:nvPicPr>
          <p:cNvPr id="4" name="Picture 3">
            <a:extLst>
              <a:ext uri="{FF2B5EF4-FFF2-40B4-BE49-F238E27FC236}">
                <a16:creationId xmlns:a16="http://schemas.microsoft.com/office/drawing/2014/main" id="{FA4E6CD9-8D5C-794D-9591-EEEAFA7FF6B1}"/>
              </a:ext>
            </a:extLst>
          </p:cNvPr>
          <p:cNvPicPr>
            <a:picLocks noChangeAspect="1"/>
          </p:cNvPicPr>
          <p:nvPr/>
        </p:nvPicPr>
        <p:blipFill rotWithShape="1">
          <a:blip r:embed="rId3"/>
          <a:srcRect l="210" r="42030" b="49761"/>
          <a:stretch/>
        </p:blipFill>
        <p:spPr>
          <a:xfrm>
            <a:off x="6970644" y="2752475"/>
            <a:ext cx="4499816" cy="2561876"/>
          </a:xfrm>
          <a:prstGeom prst="rect">
            <a:avLst/>
          </a:prstGeom>
        </p:spPr>
      </p:pic>
      <p:sp>
        <p:nvSpPr>
          <p:cNvPr id="5" name="Rectangle 4">
            <a:extLst>
              <a:ext uri="{FF2B5EF4-FFF2-40B4-BE49-F238E27FC236}">
                <a16:creationId xmlns:a16="http://schemas.microsoft.com/office/drawing/2014/main" id="{34221D59-B012-7D47-9549-3AB33C283C39}"/>
              </a:ext>
            </a:extLst>
          </p:cNvPr>
          <p:cNvSpPr/>
          <p:nvPr/>
        </p:nvSpPr>
        <p:spPr>
          <a:xfrm>
            <a:off x="415600" y="2325253"/>
            <a:ext cx="6096000" cy="3416320"/>
          </a:xfrm>
          <a:prstGeom prst="rect">
            <a:avLst/>
          </a:prstGeom>
        </p:spPr>
        <p:txBody>
          <a:bodyPr>
            <a:spAutoFit/>
          </a:bodyPr>
          <a:lstStyle/>
          <a:p>
            <a:pPr marL="800100" lvl="1" indent="-342900" algn="just">
              <a:buFont typeface="Arial" panose="020B0604020202020204" pitchFamily="34" charset="0"/>
              <a:buChar char="•"/>
            </a:pPr>
            <a:r>
              <a:rPr lang="en-US" sz="2400" dirty="0"/>
              <a:t>The annotated P4 program tracks packet execution path.</a:t>
            </a:r>
          </a:p>
          <a:p>
            <a:pPr marL="800100" lvl="1" indent="-342900" algn="just">
              <a:buFont typeface="Arial" panose="020B0604020202020204" pitchFamily="34" charset="0"/>
              <a:buChar char="•"/>
            </a:pPr>
            <a:endParaRPr lang="en-US" sz="2400" dirty="0"/>
          </a:p>
          <a:p>
            <a:pPr marL="800100" lvl="1" indent="-342900" algn="just">
              <a:buFont typeface="Arial" panose="020B0604020202020204" pitchFamily="34" charset="0"/>
              <a:buChar char="•"/>
            </a:pPr>
            <a:r>
              <a:rPr lang="en-US" sz="2400" dirty="0"/>
              <a:t>Packet execution path counts are maintained in a hash table.</a:t>
            </a:r>
          </a:p>
          <a:p>
            <a:pPr marL="800100" lvl="1" indent="-342900" algn="just">
              <a:buFont typeface="Arial" panose="020B0604020202020204" pitchFamily="34" charset="0"/>
              <a:buChar char="•"/>
            </a:pPr>
            <a:endParaRPr lang="en-US" sz="2400" dirty="0"/>
          </a:p>
          <a:p>
            <a:pPr marL="800100" lvl="1" indent="-342900" algn="just">
              <a:buFont typeface="Arial" panose="020B0604020202020204" pitchFamily="34" charset="0"/>
              <a:buChar char="•"/>
            </a:pPr>
            <a:r>
              <a:rPr lang="en-US" sz="2400" dirty="0"/>
              <a:t>Leverage stateful registers in SRAM to store and update hash table entries at line rate.</a:t>
            </a:r>
          </a:p>
        </p:txBody>
      </p:sp>
      <p:sp>
        <p:nvSpPr>
          <p:cNvPr id="3" name="Slide Number Placeholder 2">
            <a:extLst>
              <a:ext uri="{FF2B5EF4-FFF2-40B4-BE49-F238E27FC236}">
                <a16:creationId xmlns:a16="http://schemas.microsoft.com/office/drawing/2014/main" id="{E2BBBE5E-518A-45CB-BC04-97885A5809F7}"/>
              </a:ext>
            </a:extLst>
          </p:cNvPr>
          <p:cNvSpPr>
            <a:spLocks noGrp="1"/>
          </p:cNvSpPr>
          <p:nvPr>
            <p:ph type="sldNum" idx="12"/>
          </p:nvPr>
        </p:nvSpPr>
        <p:spPr/>
        <p:txBody>
          <a:bodyPr/>
          <a:lstStyle/>
          <a:p>
            <a:fld id="{00000000-1234-1234-1234-123412341234}" type="slidenum">
              <a:rPr lang="en" smtClean="0"/>
              <a:pPr/>
              <a:t>15</a:t>
            </a:fld>
            <a:endParaRPr lang="en"/>
          </a:p>
        </p:txBody>
      </p:sp>
    </p:spTree>
    <p:extLst>
      <p:ext uri="{BB962C8B-B14F-4D97-AF65-F5344CB8AC3E}">
        <p14:creationId xmlns:p14="http://schemas.microsoft.com/office/powerpoint/2010/main" val="2517882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89C863E-EFB2-094C-A4DF-6B88F9072A14}"/>
              </a:ext>
            </a:extLst>
          </p:cNvPr>
          <p:cNvSpPr/>
          <p:nvPr/>
        </p:nvSpPr>
        <p:spPr>
          <a:xfrm>
            <a:off x="1099928" y="3217886"/>
            <a:ext cx="5605671" cy="596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F90899-65FF-DB4F-85B8-1748E2F3D72E}"/>
              </a:ext>
            </a:extLst>
          </p:cNvPr>
          <p:cNvSpPr>
            <a:spLocks noGrp="1"/>
          </p:cNvSpPr>
          <p:nvPr>
            <p:ph type="title"/>
          </p:nvPr>
        </p:nvSpPr>
        <p:spPr/>
        <p:txBody>
          <a:bodyPr/>
          <a:lstStyle/>
          <a:p>
            <a:r>
              <a:rPr lang="en-US" dirty="0"/>
              <a:t>System Components</a:t>
            </a:r>
          </a:p>
        </p:txBody>
      </p:sp>
      <p:sp>
        <p:nvSpPr>
          <p:cNvPr id="4" name="Text Placeholder 2">
            <a:extLst>
              <a:ext uri="{FF2B5EF4-FFF2-40B4-BE49-F238E27FC236}">
                <a16:creationId xmlns:a16="http://schemas.microsoft.com/office/drawing/2014/main" id="{5D83B150-AC24-9041-B762-4549563EBC40}"/>
              </a:ext>
            </a:extLst>
          </p:cNvPr>
          <p:cNvSpPr>
            <a:spLocks noGrp="1"/>
          </p:cNvSpPr>
          <p:nvPr>
            <p:ph type="body" idx="1"/>
          </p:nvPr>
        </p:nvSpPr>
        <p:spPr>
          <a:xfrm>
            <a:off x="540291" y="1509695"/>
            <a:ext cx="11360800" cy="4555200"/>
          </a:xfrm>
        </p:spPr>
        <p:txBody>
          <a:bodyPr/>
          <a:lstStyle/>
          <a:p>
            <a:pPr>
              <a:lnSpc>
                <a:spcPct val="200000"/>
              </a:lnSpc>
            </a:pPr>
            <a:r>
              <a:rPr lang="en-US" sz="2400" dirty="0">
                <a:solidFill>
                  <a:schemeClr val="bg1">
                    <a:lumMod val="65000"/>
                  </a:schemeClr>
                </a:solidFill>
              </a:rPr>
              <a:t>Feature: Packet execution path --- Track using Ball-Larus encoding</a:t>
            </a:r>
          </a:p>
          <a:p>
            <a:pPr>
              <a:lnSpc>
                <a:spcPct val="200000"/>
              </a:lnSpc>
            </a:pPr>
            <a:r>
              <a:rPr lang="en-US" sz="2400" dirty="0">
                <a:solidFill>
                  <a:schemeClr val="bg1">
                    <a:lumMod val="65000"/>
                  </a:schemeClr>
                </a:solidFill>
              </a:rPr>
              <a:t>Maintain path statistics --- Hash tables</a:t>
            </a:r>
          </a:p>
          <a:p>
            <a:pPr>
              <a:lnSpc>
                <a:spcPct val="200000"/>
              </a:lnSpc>
            </a:pPr>
            <a:r>
              <a:rPr lang="en-US" sz="2400" dirty="0"/>
              <a:t>Model expected behavior --- </a:t>
            </a:r>
            <a:r>
              <a:rPr lang="en-US" sz="2400" i="1" dirty="0">
                <a:latin typeface="Times" pitchFamily="2" charset="0"/>
              </a:rPr>
              <a:t>Null hypothesis</a:t>
            </a:r>
          </a:p>
          <a:p>
            <a:pPr>
              <a:lnSpc>
                <a:spcPct val="200000"/>
              </a:lnSpc>
            </a:pPr>
            <a:r>
              <a:rPr lang="en-US" sz="2400" dirty="0">
                <a:solidFill>
                  <a:schemeClr val="bg1">
                    <a:lumMod val="65000"/>
                  </a:schemeClr>
                </a:solidFill>
              </a:rPr>
              <a:t>Validate observed behavior --- Chi-squared test</a:t>
            </a:r>
          </a:p>
        </p:txBody>
      </p:sp>
      <p:sp>
        <p:nvSpPr>
          <p:cNvPr id="3" name="Slide Number Placeholder 2">
            <a:extLst>
              <a:ext uri="{FF2B5EF4-FFF2-40B4-BE49-F238E27FC236}">
                <a16:creationId xmlns:a16="http://schemas.microsoft.com/office/drawing/2014/main" id="{65E7713C-A060-4BF3-9314-04B842E65CE4}"/>
              </a:ext>
            </a:extLst>
          </p:cNvPr>
          <p:cNvSpPr>
            <a:spLocks noGrp="1"/>
          </p:cNvSpPr>
          <p:nvPr>
            <p:ph type="sldNum" idx="12"/>
          </p:nvPr>
        </p:nvSpPr>
        <p:spPr/>
        <p:txBody>
          <a:bodyPr/>
          <a:lstStyle/>
          <a:p>
            <a:fld id="{00000000-1234-1234-1234-123412341234}" type="slidenum">
              <a:rPr lang="en" smtClean="0"/>
              <a:pPr/>
              <a:t>16</a:t>
            </a:fld>
            <a:endParaRPr lang="en"/>
          </a:p>
        </p:txBody>
      </p:sp>
    </p:spTree>
    <p:extLst>
      <p:ext uri="{BB962C8B-B14F-4D97-AF65-F5344CB8AC3E}">
        <p14:creationId xmlns:p14="http://schemas.microsoft.com/office/powerpoint/2010/main" val="1441038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A7E77-608A-41F3-A896-8E1619E1845E}"/>
              </a:ext>
            </a:extLst>
          </p:cNvPr>
          <p:cNvSpPr>
            <a:spLocks noGrp="1"/>
          </p:cNvSpPr>
          <p:nvPr>
            <p:ph type="title"/>
          </p:nvPr>
        </p:nvSpPr>
        <p:spPr>
          <a:xfrm>
            <a:off x="1197204" y="456691"/>
            <a:ext cx="9318395" cy="1256533"/>
          </a:xfrm>
        </p:spPr>
        <p:txBody>
          <a:bodyPr/>
          <a:lstStyle/>
          <a:p>
            <a:r>
              <a:rPr lang="en-US" dirty="0"/>
              <a:t>Modeling Expected behavior</a:t>
            </a:r>
          </a:p>
        </p:txBody>
      </p:sp>
      <p:sp>
        <p:nvSpPr>
          <p:cNvPr id="3" name="Content Placeholder 2">
            <a:extLst>
              <a:ext uri="{FF2B5EF4-FFF2-40B4-BE49-F238E27FC236}">
                <a16:creationId xmlns:a16="http://schemas.microsoft.com/office/drawing/2014/main" id="{624D086E-4C67-4B5C-95BA-DC967E6C2521}"/>
              </a:ext>
            </a:extLst>
          </p:cNvPr>
          <p:cNvSpPr>
            <a:spLocks noGrp="1"/>
          </p:cNvSpPr>
          <p:nvPr>
            <p:ph idx="1"/>
          </p:nvPr>
        </p:nvSpPr>
        <p:spPr>
          <a:xfrm>
            <a:off x="645835" y="2230581"/>
            <a:ext cx="5450165" cy="4207443"/>
          </a:xfrm>
        </p:spPr>
        <p:txBody>
          <a:bodyPr>
            <a:normAutofit/>
          </a:bodyPr>
          <a:lstStyle/>
          <a:p>
            <a:pPr lvl="1" algn="just"/>
            <a:r>
              <a:rPr lang="en-US" sz="2400" dirty="0"/>
              <a:t>The control plane collects path counts for ‘n’ windows.</a:t>
            </a:r>
          </a:p>
          <a:p>
            <a:pPr lvl="1" algn="just"/>
            <a:endParaRPr lang="en-US" sz="2400" dirty="0"/>
          </a:p>
          <a:p>
            <a:pPr lvl="1" algn="just"/>
            <a:r>
              <a:rPr lang="en-US" sz="2400" dirty="0"/>
              <a:t>The distribution captures the number of packets on each execution path in the P4 program.</a:t>
            </a:r>
          </a:p>
          <a:p>
            <a:pPr lvl="1" algn="just"/>
            <a:endParaRPr lang="en-US" sz="2400" dirty="0"/>
          </a:p>
          <a:p>
            <a:pPr lvl="1"/>
            <a:r>
              <a:rPr lang="en-US" sz="2400" dirty="0"/>
              <a:t>Define NULL hypothesis:  Probability corresponding to each path.</a:t>
            </a:r>
          </a:p>
          <a:p>
            <a:pPr lvl="1" algn="just"/>
            <a:endParaRPr lang="en-US" sz="2400" dirty="0"/>
          </a:p>
          <a:p>
            <a:pPr lvl="1" algn="just"/>
            <a:endParaRPr lang="en-US" sz="2400" dirty="0"/>
          </a:p>
          <a:p>
            <a:pPr lvl="1" algn="just"/>
            <a:endParaRPr lang="en-US" sz="2400" dirty="0"/>
          </a:p>
          <a:p>
            <a:pPr lvl="1" algn="just"/>
            <a:endParaRPr lang="en-US" sz="2200" dirty="0"/>
          </a:p>
        </p:txBody>
      </p:sp>
      <p:pic>
        <p:nvPicPr>
          <p:cNvPr id="6" name="Picture 5">
            <a:extLst>
              <a:ext uri="{FF2B5EF4-FFF2-40B4-BE49-F238E27FC236}">
                <a16:creationId xmlns:a16="http://schemas.microsoft.com/office/drawing/2014/main" id="{603EB465-E349-4DD8-8276-4209D768AFFA}"/>
              </a:ext>
            </a:extLst>
          </p:cNvPr>
          <p:cNvPicPr>
            <a:picLocks noChangeAspect="1"/>
          </p:cNvPicPr>
          <p:nvPr/>
        </p:nvPicPr>
        <p:blipFill rotWithShape="1">
          <a:blip r:embed="rId3"/>
          <a:srcRect l="210" r="42030" b="49761"/>
          <a:stretch/>
        </p:blipFill>
        <p:spPr>
          <a:xfrm>
            <a:off x="6259106" y="2821818"/>
            <a:ext cx="4499816" cy="2561876"/>
          </a:xfrm>
          <a:prstGeom prst="rect">
            <a:avLst/>
          </a:prstGeom>
        </p:spPr>
      </p:pic>
      <p:pic>
        <p:nvPicPr>
          <p:cNvPr id="7" name="Picture 6">
            <a:extLst>
              <a:ext uri="{FF2B5EF4-FFF2-40B4-BE49-F238E27FC236}">
                <a16:creationId xmlns:a16="http://schemas.microsoft.com/office/drawing/2014/main" id="{ABC8CE73-174C-43C9-8EBB-3421B83C480C}"/>
              </a:ext>
            </a:extLst>
          </p:cNvPr>
          <p:cNvPicPr>
            <a:picLocks noChangeAspect="1"/>
          </p:cNvPicPr>
          <p:nvPr/>
        </p:nvPicPr>
        <p:blipFill rotWithShape="1">
          <a:blip r:embed="rId3"/>
          <a:srcRect l="60277" t="13983" r="30564" b="71091"/>
          <a:stretch/>
        </p:blipFill>
        <p:spPr>
          <a:xfrm>
            <a:off x="10758922" y="3034967"/>
            <a:ext cx="842590" cy="898901"/>
          </a:xfrm>
          <a:prstGeom prst="rect">
            <a:avLst/>
          </a:prstGeom>
        </p:spPr>
      </p:pic>
      <p:sp>
        <p:nvSpPr>
          <p:cNvPr id="8" name="TextBox 7">
            <a:extLst>
              <a:ext uri="{FF2B5EF4-FFF2-40B4-BE49-F238E27FC236}">
                <a16:creationId xmlns:a16="http://schemas.microsoft.com/office/drawing/2014/main" id="{0E3663D4-2141-46D1-833E-DE1FB1E581A3}"/>
              </a:ext>
            </a:extLst>
          </p:cNvPr>
          <p:cNvSpPr txBox="1"/>
          <p:nvPr/>
        </p:nvSpPr>
        <p:spPr>
          <a:xfrm>
            <a:off x="10607265" y="3849095"/>
            <a:ext cx="1676401" cy="830997"/>
          </a:xfrm>
          <a:prstGeom prst="rect">
            <a:avLst/>
          </a:prstGeom>
          <a:noFill/>
        </p:spPr>
        <p:txBody>
          <a:bodyPr wrap="square" rtlCol="0">
            <a:spAutoFit/>
          </a:bodyPr>
          <a:lstStyle/>
          <a:p>
            <a:r>
              <a:rPr lang="en-US" sz="2400" dirty="0"/>
              <a:t>Expected distribution</a:t>
            </a:r>
          </a:p>
        </p:txBody>
      </p:sp>
      <p:sp>
        <p:nvSpPr>
          <p:cNvPr id="4" name="Slide Number Placeholder 3">
            <a:extLst>
              <a:ext uri="{FF2B5EF4-FFF2-40B4-BE49-F238E27FC236}">
                <a16:creationId xmlns:a16="http://schemas.microsoft.com/office/drawing/2014/main" id="{4FAA1BD6-2D4B-4F8A-A04D-2CD40F5CF490}"/>
              </a:ext>
            </a:extLst>
          </p:cNvPr>
          <p:cNvSpPr>
            <a:spLocks noGrp="1"/>
          </p:cNvSpPr>
          <p:nvPr>
            <p:ph type="sldNum" sz="quarter" idx="12"/>
          </p:nvPr>
        </p:nvSpPr>
        <p:spPr/>
        <p:txBody>
          <a:bodyPr/>
          <a:lstStyle/>
          <a:p>
            <a:fld id="{A37C05DA-B5D6-4030-AD2C-AFE291B0D8CD}" type="slidenum">
              <a:rPr lang="en-US" smtClean="0"/>
              <a:t>17</a:t>
            </a:fld>
            <a:endParaRPr lang="en-US"/>
          </a:p>
        </p:txBody>
      </p:sp>
    </p:spTree>
    <p:extLst>
      <p:ext uri="{BB962C8B-B14F-4D97-AF65-F5344CB8AC3E}">
        <p14:creationId xmlns:p14="http://schemas.microsoft.com/office/powerpoint/2010/main" val="3232495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fade">
                                      <p:cBhvr>
                                        <p:cTn id="18" dur="500"/>
                                        <p:tgtEl>
                                          <p:spTgt spid="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014E0DA-5BD3-BF4C-BD09-FD4478A7576F}"/>
              </a:ext>
            </a:extLst>
          </p:cNvPr>
          <p:cNvSpPr/>
          <p:nvPr/>
        </p:nvSpPr>
        <p:spPr>
          <a:xfrm>
            <a:off x="1033669" y="3975653"/>
            <a:ext cx="5923722" cy="596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F90899-65FF-DB4F-85B8-1748E2F3D72E}"/>
              </a:ext>
            </a:extLst>
          </p:cNvPr>
          <p:cNvSpPr>
            <a:spLocks noGrp="1"/>
          </p:cNvSpPr>
          <p:nvPr>
            <p:ph type="title"/>
          </p:nvPr>
        </p:nvSpPr>
        <p:spPr/>
        <p:txBody>
          <a:bodyPr/>
          <a:lstStyle/>
          <a:p>
            <a:r>
              <a:rPr lang="en-US" dirty="0"/>
              <a:t>System Components</a:t>
            </a:r>
          </a:p>
        </p:txBody>
      </p:sp>
      <p:sp>
        <p:nvSpPr>
          <p:cNvPr id="4" name="Text Placeholder 2">
            <a:extLst>
              <a:ext uri="{FF2B5EF4-FFF2-40B4-BE49-F238E27FC236}">
                <a16:creationId xmlns:a16="http://schemas.microsoft.com/office/drawing/2014/main" id="{5D83B150-AC24-9041-B762-4549563EBC40}"/>
              </a:ext>
            </a:extLst>
          </p:cNvPr>
          <p:cNvSpPr>
            <a:spLocks noGrp="1"/>
          </p:cNvSpPr>
          <p:nvPr>
            <p:ph type="body" idx="1"/>
          </p:nvPr>
        </p:nvSpPr>
        <p:spPr/>
        <p:txBody>
          <a:bodyPr/>
          <a:lstStyle/>
          <a:p>
            <a:pPr>
              <a:lnSpc>
                <a:spcPct val="200000"/>
              </a:lnSpc>
            </a:pPr>
            <a:r>
              <a:rPr lang="en-US" sz="2400" dirty="0">
                <a:solidFill>
                  <a:schemeClr val="bg1">
                    <a:lumMod val="65000"/>
                  </a:schemeClr>
                </a:solidFill>
              </a:rPr>
              <a:t>Feature: Packet execution path --- Track using Ball-Larus encoding</a:t>
            </a:r>
          </a:p>
          <a:p>
            <a:pPr>
              <a:lnSpc>
                <a:spcPct val="200000"/>
              </a:lnSpc>
            </a:pPr>
            <a:r>
              <a:rPr lang="en-US" sz="2400" dirty="0">
                <a:solidFill>
                  <a:schemeClr val="bg1">
                    <a:lumMod val="65000"/>
                  </a:schemeClr>
                </a:solidFill>
              </a:rPr>
              <a:t>Maintain path statistics --- Hash tables</a:t>
            </a:r>
          </a:p>
          <a:p>
            <a:pPr>
              <a:lnSpc>
                <a:spcPct val="200000"/>
              </a:lnSpc>
            </a:pPr>
            <a:r>
              <a:rPr lang="en-US" sz="2400" dirty="0">
                <a:solidFill>
                  <a:schemeClr val="bg1">
                    <a:lumMod val="65000"/>
                  </a:schemeClr>
                </a:solidFill>
              </a:rPr>
              <a:t>Model expected behavior --- Null hypothesis</a:t>
            </a:r>
          </a:p>
          <a:p>
            <a:pPr>
              <a:lnSpc>
                <a:spcPct val="200000"/>
              </a:lnSpc>
            </a:pPr>
            <a:r>
              <a:rPr lang="en-US" sz="2400" dirty="0"/>
              <a:t>Validate observed behavior --- </a:t>
            </a:r>
            <a:r>
              <a:rPr lang="en-US" sz="2400" i="1" dirty="0">
                <a:latin typeface="Times" pitchFamily="2" charset="0"/>
              </a:rPr>
              <a:t>Chi-squared test</a:t>
            </a:r>
          </a:p>
        </p:txBody>
      </p:sp>
      <p:sp>
        <p:nvSpPr>
          <p:cNvPr id="3" name="Slide Number Placeholder 2">
            <a:extLst>
              <a:ext uri="{FF2B5EF4-FFF2-40B4-BE49-F238E27FC236}">
                <a16:creationId xmlns:a16="http://schemas.microsoft.com/office/drawing/2014/main" id="{D4E82382-1CA1-46DF-A7A6-C0DFFAF7C99E}"/>
              </a:ext>
            </a:extLst>
          </p:cNvPr>
          <p:cNvSpPr>
            <a:spLocks noGrp="1"/>
          </p:cNvSpPr>
          <p:nvPr>
            <p:ph type="sldNum" idx="12"/>
          </p:nvPr>
        </p:nvSpPr>
        <p:spPr/>
        <p:txBody>
          <a:bodyPr/>
          <a:lstStyle/>
          <a:p>
            <a:fld id="{00000000-1234-1234-1234-123412341234}" type="slidenum">
              <a:rPr lang="en" smtClean="0"/>
              <a:pPr/>
              <a:t>18</a:t>
            </a:fld>
            <a:endParaRPr lang="en"/>
          </a:p>
        </p:txBody>
      </p:sp>
    </p:spTree>
    <p:extLst>
      <p:ext uri="{BB962C8B-B14F-4D97-AF65-F5344CB8AC3E}">
        <p14:creationId xmlns:p14="http://schemas.microsoft.com/office/powerpoint/2010/main" val="3588051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A7E77-608A-41F3-A896-8E1619E1845E}"/>
              </a:ext>
            </a:extLst>
          </p:cNvPr>
          <p:cNvSpPr>
            <a:spLocks noGrp="1"/>
          </p:cNvSpPr>
          <p:nvPr>
            <p:ph type="title"/>
          </p:nvPr>
        </p:nvSpPr>
        <p:spPr>
          <a:xfrm>
            <a:off x="1197204" y="456691"/>
            <a:ext cx="9318395" cy="1256533"/>
          </a:xfrm>
        </p:spPr>
        <p:txBody>
          <a:bodyPr/>
          <a:lstStyle/>
          <a:p>
            <a:r>
              <a:rPr lang="en-US" dirty="0"/>
              <a:t>Validate observed with expected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24D086E-4C67-4B5C-95BA-DC967E6C2521}"/>
                  </a:ext>
                </a:extLst>
              </p:cNvPr>
              <p:cNvSpPr>
                <a:spLocks noGrp="1"/>
              </p:cNvSpPr>
              <p:nvPr>
                <p:ph idx="1"/>
              </p:nvPr>
            </p:nvSpPr>
            <p:spPr>
              <a:xfrm>
                <a:off x="164151" y="2466112"/>
                <a:ext cx="5536256" cy="3681609"/>
              </a:xfrm>
            </p:spPr>
            <p:txBody>
              <a:bodyPr>
                <a:normAutofit/>
              </a:bodyPr>
              <a:lstStyle/>
              <a:p>
                <a:pPr lvl="1" algn="just"/>
                <a:r>
                  <a:rPr lang="en-US" sz="2200" dirty="0"/>
                  <a:t>At runtime, collect stats and build observed distribution</a:t>
                </a:r>
              </a:p>
              <a:p>
                <a:pPr lvl="1" algn="just"/>
                <a:endParaRPr lang="en-US" sz="2200" dirty="0"/>
              </a:p>
              <a:p>
                <a:pPr lvl="1" algn="just"/>
                <a:r>
                  <a:rPr lang="en-US" sz="2200" dirty="0"/>
                  <a:t>Measure deviation between observed and expected using a chi-squared test </a:t>
                </a:r>
                <a14:m>
                  <m:oMath xmlns:m="http://schemas.openxmlformats.org/officeDocument/2006/math">
                    <m:sSup>
                      <m:sSupPr>
                        <m:ctrlPr>
                          <a:rPr lang="en-US" sz="2200" i="1" smtClean="0">
                            <a:latin typeface="Cambria Math" panose="02040503050406030204" pitchFamily="18" charset="0"/>
                          </a:rPr>
                        </m:ctrlPr>
                      </m:sSupPr>
                      <m:e>
                        <m:r>
                          <a:rPr lang="en-US" sz="2200" b="0" i="1" smtClean="0">
                            <a:latin typeface="Cambria Math" panose="02040503050406030204" pitchFamily="18" charset="0"/>
                          </a:rPr>
                          <m:t>(</m:t>
                        </m:r>
                        <m:r>
                          <a:rPr lang="en-US" sz="2200" b="0" i="1" smtClean="0">
                            <a:latin typeface="Cambria Math" panose="02040503050406030204" pitchFamily="18" charset="0"/>
                          </a:rPr>
                          <m:t>𝑋</m:t>
                        </m:r>
                      </m:e>
                      <m:sup>
                        <m:r>
                          <a:rPr lang="en-US" sz="2200" b="0" i="1" smtClean="0">
                            <a:latin typeface="Cambria Math" panose="02040503050406030204" pitchFamily="18" charset="0"/>
                          </a:rPr>
                          <m:t>2</m:t>
                        </m:r>
                      </m:sup>
                    </m:sSup>
                    <m:r>
                      <a:rPr lang="en-US" sz="2200" b="0" i="1" smtClean="0">
                        <a:latin typeface="Cambria Math" panose="02040503050406030204" pitchFamily="18" charset="0"/>
                      </a:rPr>
                      <m:t>)</m:t>
                    </m:r>
                  </m:oMath>
                </a14:m>
                <a:endParaRPr lang="en-US" sz="2200" b="0" dirty="0"/>
              </a:p>
              <a:p>
                <a:pPr marL="228600" lvl="1" indent="0" algn="just">
                  <a:buNone/>
                </a:pPr>
                <a:endParaRPr lang="en-US" sz="2200" dirty="0"/>
              </a:p>
              <a:p>
                <a:pPr lvl="1" algn="just"/>
                <a:r>
                  <a:rPr lang="en-US" sz="2200" dirty="0"/>
                  <a:t>Chi-squared test: Compares two frequency distributions to see if they are related. </a:t>
                </a:r>
              </a:p>
            </p:txBody>
          </p:sp>
        </mc:Choice>
        <mc:Fallback xmlns="">
          <p:sp>
            <p:nvSpPr>
              <p:cNvPr id="3" name="Content Placeholder 2">
                <a:extLst>
                  <a:ext uri="{FF2B5EF4-FFF2-40B4-BE49-F238E27FC236}">
                    <a16:creationId xmlns:a16="http://schemas.microsoft.com/office/drawing/2014/main" id="{624D086E-4C67-4B5C-95BA-DC967E6C2521}"/>
                  </a:ext>
                </a:extLst>
              </p:cNvPr>
              <p:cNvSpPr>
                <a:spLocks noGrp="1" noRot="1" noChangeAspect="1" noMove="1" noResize="1" noEditPoints="1" noAdjustHandles="1" noChangeArrowheads="1" noChangeShapeType="1" noTextEdit="1"/>
              </p:cNvSpPr>
              <p:nvPr>
                <p:ph idx="1"/>
              </p:nvPr>
            </p:nvSpPr>
            <p:spPr>
              <a:xfrm>
                <a:off x="164151" y="2466112"/>
                <a:ext cx="5536256" cy="3681609"/>
              </a:xfrm>
              <a:blipFill>
                <a:blip r:embed="rId3"/>
                <a:stretch>
                  <a:fillRect t="-1034" r="-1602"/>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84441EC6-A65A-4D53-870B-192E29B50AD8}"/>
              </a:ext>
            </a:extLst>
          </p:cNvPr>
          <p:cNvPicPr>
            <a:picLocks noChangeAspect="1"/>
          </p:cNvPicPr>
          <p:nvPr/>
        </p:nvPicPr>
        <p:blipFill>
          <a:blip r:embed="rId4"/>
          <a:stretch>
            <a:fillRect/>
          </a:stretch>
        </p:blipFill>
        <p:spPr>
          <a:xfrm>
            <a:off x="5972770" y="2325166"/>
            <a:ext cx="6055079" cy="3963499"/>
          </a:xfrm>
          <a:prstGeom prst="rect">
            <a:avLst/>
          </a:prstGeom>
        </p:spPr>
      </p:pic>
      <p:sp>
        <p:nvSpPr>
          <p:cNvPr id="5" name="Slide Number Placeholder 4">
            <a:extLst>
              <a:ext uri="{FF2B5EF4-FFF2-40B4-BE49-F238E27FC236}">
                <a16:creationId xmlns:a16="http://schemas.microsoft.com/office/drawing/2014/main" id="{01547211-A40E-49D2-8226-695ED5FA23AB}"/>
              </a:ext>
            </a:extLst>
          </p:cNvPr>
          <p:cNvSpPr>
            <a:spLocks noGrp="1"/>
          </p:cNvSpPr>
          <p:nvPr>
            <p:ph type="sldNum" sz="quarter" idx="12"/>
          </p:nvPr>
        </p:nvSpPr>
        <p:spPr/>
        <p:txBody>
          <a:bodyPr/>
          <a:lstStyle/>
          <a:p>
            <a:fld id="{A37C05DA-B5D6-4030-AD2C-AFE291B0D8CD}" type="slidenum">
              <a:rPr lang="en-US" smtClean="0"/>
              <a:t>19</a:t>
            </a:fld>
            <a:endParaRPr lang="en-US"/>
          </a:p>
        </p:txBody>
      </p:sp>
    </p:spTree>
    <p:extLst>
      <p:ext uri="{BB962C8B-B14F-4D97-AF65-F5344CB8AC3E}">
        <p14:creationId xmlns:p14="http://schemas.microsoft.com/office/powerpoint/2010/main" val="938628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A7E77-608A-41F3-A896-8E1619E1845E}"/>
              </a:ext>
            </a:extLst>
          </p:cNvPr>
          <p:cNvSpPr>
            <a:spLocks noGrp="1"/>
          </p:cNvSpPr>
          <p:nvPr>
            <p:ph type="title"/>
          </p:nvPr>
        </p:nvSpPr>
        <p:spPr>
          <a:xfrm>
            <a:off x="1361440" y="456691"/>
            <a:ext cx="8991600" cy="1256533"/>
          </a:xfrm>
        </p:spPr>
        <p:txBody>
          <a:bodyPr/>
          <a:lstStyle/>
          <a:p>
            <a:r>
              <a:rPr lang="en-US" dirty="0"/>
              <a:t>Programmable Data Planes</a:t>
            </a:r>
          </a:p>
        </p:txBody>
      </p:sp>
      <p:sp>
        <p:nvSpPr>
          <p:cNvPr id="3" name="Content Placeholder 2">
            <a:extLst>
              <a:ext uri="{FF2B5EF4-FFF2-40B4-BE49-F238E27FC236}">
                <a16:creationId xmlns:a16="http://schemas.microsoft.com/office/drawing/2014/main" id="{624D086E-4C67-4B5C-95BA-DC967E6C2521}"/>
              </a:ext>
            </a:extLst>
          </p:cNvPr>
          <p:cNvSpPr>
            <a:spLocks noGrp="1"/>
          </p:cNvSpPr>
          <p:nvPr>
            <p:ph idx="1"/>
          </p:nvPr>
        </p:nvSpPr>
        <p:spPr>
          <a:xfrm>
            <a:off x="1173502" y="1845734"/>
            <a:ext cx="9342097" cy="1715774"/>
          </a:xfrm>
        </p:spPr>
        <p:txBody>
          <a:bodyPr>
            <a:normAutofit/>
          </a:bodyPr>
          <a:lstStyle/>
          <a:p>
            <a:pPr lvl="1"/>
            <a:r>
              <a:rPr lang="en-US" sz="2200" dirty="0"/>
              <a:t>Enable programming packet-processing behavior in the data plane.</a:t>
            </a:r>
          </a:p>
          <a:p>
            <a:pPr lvl="1"/>
            <a:r>
              <a:rPr lang="en-US" sz="2200" dirty="0"/>
              <a:t>Use high-level domain-specific networking languages like NPL and P4.</a:t>
            </a:r>
          </a:p>
          <a:p>
            <a:pPr lvl="1"/>
            <a:r>
              <a:rPr lang="en-US" sz="2200" dirty="0"/>
              <a:t>Provide opportunities to solve complex network problems</a:t>
            </a:r>
          </a:p>
          <a:p>
            <a:endParaRPr lang="en-US" dirty="0"/>
          </a:p>
        </p:txBody>
      </p:sp>
      <p:pic>
        <p:nvPicPr>
          <p:cNvPr id="8" name="Picture 7">
            <a:extLst>
              <a:ext uri="{FF2B5EF4-FFF2-40B4-BE49-F238E27FC236}">
                <a16:creationId xmlns:a16="http://schemas.microsoft.com/office/drawing/2014/main" id="{135A0842-0BDE-4D7E-988A-761B5537A6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281" y="3561508"/>
            <a:ext cx="9342098" cy="2839801"/>
          </a:xfrm>
          <a:prstGeom prst="rect">
            <a:avLst/>
          </a:prstGeom>
        </p:spPr>
      </p:pic>
      <p:sp>
        <p:nvSpPr>
          <p:cNvPr id="4" name="Slide Number Placeholder 3">
            <a:extLst>
              <a:ext uri="{FF2B5EF4-FFF2-40B4-BE49-F238E27FC236}">
                <a16:creationId xmlns:a16="http://schemas.microsoft.com/office/drawing/2014/main" id="{54ED2A2A-07FC-4246-95D7-B5547AF34E1D}"/>
              </a:ext>
            </a:extLst>
          </p:cNvPr>
          <p:cNvSpPr>
            <a:spLocks noGrp="1"/>
          </p:cNvSpPr>
          <p:nvPr>
            <p:ph type="sldNum" sz="quarter" idx="12"/>
          </p:nvPr>
        </p:nvSpPr>
        <p:spPr/>
        <p:txBody>
          <a:bodyPr/>
          <a:lstStyle/>
          <a:p>
            <a:fld id="{A37C05DA-B5D6-4030-AD2C-AFE291B0D8CD}" type="slidenum">
              <a:rPr lang="en-US" smtClean="0"/>
              <a:t>2</a:t>
            </a:fld>
            <a:endParaRPr lang="en-US"/>
          </a:p>
        </p:txBody>
      </p:sp>
    </p:spTree>
    <p:extLst>
      <p:ext uri="{BB962C8B-B14F-4D97-AF65-F5344CB8AC3E}">
        <p14:creationId xmlns:p14="http://schemas.microsoft.com/office/powerpoint/2010/main" val="1219235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A7E77-608A-41F3-A896-8E1619E1845E}"/>
              </a:ext>
            </a:extLst>
          </p:cNvPr>
          <p:cNvSpPr>
            <a:spLocks noGrp="1"/>
          </p:cNvSpPr>
          <p:nvPr>
            <p:ph type="title"/>
          </p:nvPr>
        </p:nvSpPr>
        <p:spPr>
          <a:xfrm>
            <a:off x="1026160" y="456691"/>
            <a:ext cx="9732762" cy="1256533"/>
          </a:xfrm>
        </p:spPr>
        <p:txBody>
          <a:bodyPr/>
          <a:lstStyle/>
          <a:p>
            <a:r>
              <a:rPr lang="en-US" dirty="0"/>
              <a:t>EXPERIMENTS and Metrics Evaluated</a:t>
            </a:r>
          </a:p>
        </p:txBody>
      </p:sp>
      <p:sp>
        <p:nvSpPr>
          <p:cNvPr id="3" name="Content Placeholder 2">
            <a:extLst>
              <a:ext uri="{FF2B5EF4-FFF2-40B4-BE49-F238E27FC236}">
                <a16:creationId xmlns:a16="http://schemas.microsoft.com/office/drawing/2014/main" id="{624D086E-4C67-4B5C-95BA-DC967E6C2521}"/>
              </a:ext>
            </a:extLst>
          </p:cNvPr>
          <p:cNvSpPr>
            <a:spLocks noGrp="1"/>
          </p:cNvSpPr>
          <p:nvPr>
            <p:ph idx="1"/>
          </p:nvPr>
        </p:nvSpPr>
        <p:spPr>
          <a:xfrm>
            <a:off x="842212" y="2105526"/>
            <a:ext cx="10094494" cy="4082959"/>
          </a:xfrm>
        </p:spPr>
        <p:txBody>
          <a:bodyPr>
            <a:noAutofit/>
          </a:bodyPr>
          <a:lstStyle/>
          <a:p>
            <a:pPr lvl="1" algn="just"/>
            <a:r>
              <a:rPr lang="en-US" sz="2400" dirty="0">
                <a:solidFill>
                  <a:schemeClr val="tx1"/>
                </a:solidFill>
              </a:rPr>
              <a:t>Evaluation:  Accuracy of system and attack traffic percentage.</a:t>
            </a:r>
          </a:p>
          <a:p>
            <a:pPr lvl="1" algn="just"/>
            <a:endParaRPr lang="en-US" sz="2400" dirty="0">
              <a:solidFill>
                <a:schemeClr val="tx1"/>
              </a:solidFill>
            </a:endParaRPr>
          </a:p>
          <a:p>
            <a:pPr lvl="1" algn="just"/>
            <a:r>
              <a:rPr lang="en-US" sz="2400" dirty="0">
                <a:solidFill>
                  <a:schemeClr val="tx1"/>
                </a:solidFill>
              </a:rPr>
              <a:t>Memory saturation attack on </a:t>
            </a:r>
            <a:r>
              <a:rPr lang="en-US" sz="2400" dirty="0" err="1">
                <a:solidFill>
                  <a:schemeClr val="tx1"/>
                </a:solidFill>
              </a:rPr>
              <a:t>NetCache</a:t>
            </a:r>
            <a:r>
              <a:rPr lang="en-US" sz="2400" dirty="0">
                <a:solidFill>
                  <a:schemeClr val="tx1"/>
                </a:solidFill>
              </a:rPr>
              <a:t> system – randomly generated keys.</a:t>
            </a:r>
          </a:p>
          <a:p>
            <a:pPr lvl="1" algn="just"/>
            <a:endParaRPr lang="en-US" sz="2400" dirty="0">
              <a:solidFill>
                <a:schemeClr val="tx1"/>
              </a:solidFill>
            </a:endParaRPr>
          </a:p>
          <a:p>
            <a:pPr lvl="1" algn="just"/>
            <a:r>
              <a:rPr lang="en-US" sz="2400" dirty="0">
                <a:solidFill>
                  <a:schemeClr val="tx1"/>
                </a:solidFill>
              </a:rPr>
              <a:t>Experiment setup: Mininet v2.3.0 with one P4 switch, eight key-value storage hosts, one client requesting keys, one controller updating switch cache.</a:t>
            </a:r>
          </a:p>
          <a:p>
            <a:pPr lvl="1" algn="just"/>
            <a:endParaRPr lang="en-US" sz="2400" dirty="0">
              <a:solidFill>
                <a:schemeClr val="tx1"/>
              </a:solidFill>
            </a:endParaRPr>
          </a:p>
          <a:p>
            <a:pPr lvl="1" algn="just"/>
            <a:r>
              <a:rPr lang="en-US" sz="2400" dirty="0">
                <a:solidFill>
                  <a:schemeClr val="tx1"/>
                </a:solidFill>
              </a:rPr>
              <a:t>Workload: 10% of the keys account for 60-90% of queries.</a:t>
            </a:r>
          </a:p>
        </p:txBody>
      </p:sp>
      <p:sp>
        <p:nvSpPr>
          <p:cNvPr id="4" name="Slide Number Placeholder 3">
            <a:extLst>
              <a:ext uri="{FF2B5EF4-FFF2-40B4-BE49-F238E27FC236}">
                <a16:creationId xmlns:a16="http://schemas.microsoft.com/office/drawing/2014/main" id="{E491DC53-6C85-4BB4-A389-2272235C9942}"/>
              </a:ext>
            </a:extLst>
          </p:cNvPr>
          <p:cNvSpPr>
            <a:spLocks noGrp="1"/>
          </p:cNvSpPr>
          <p:nvPr>
            <p:ph type="sldNum" sz="quarter" idx="12"/>
          </p:nvPr>
        </p:nvSpPr>
        <p:spPr/>
        <p:txBody>
          <a:bodyPr/>
          <a:lstStyle/>
          <a:p>
            <a:fld id="{A37C05DA-B5D6-4030-AD2C-AFE291B0D8CD}" type="slidenum">
              <a:rPr lang="en-US" smtClean="0"/>
              <a:t>20</a:t>
            </a:fld>
            <a:endParaRPr lang="en-US"/>
          </a:p>
        </p:txBody>
      </p:sp>
    </p:spTree>
    <p:extLst>
      <p:ext uri="{BB962C8B-B14F-4D97-AF65-F5344CB8AC3E}">
        <p14:creationId xmlns:p14="http://schemas.microsoft.com/office/powerpoint/2010/main" val="1846137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A7E77-608A-41F3-A896-8E1619E1845E}"/>
              </a:ext>
            </a:extLst>
          </p:cNvPr>
          <p:cNvSpPr>
            <a:spLocks noGrp="1"/>
          </p:cNvSpPr>
          <p:nvPr>
            <p:ph type="title"/>
          </p:nvPr>
        </p:nvSpPr>
        <p:spPr>
          <a:xfrm>
            <a:off x="511404" y="456691"/>
            <a:ext cx="11451996" cy="1256533"/>
          </a:xfrm>
        </p:spPr>
        <p:txBody>
          <a:bodyPr/>
          <a:lstStyle/>
          <a:p>
            <a:r>
              <a:rPr lang="en-US" dirty="0"/>
              <a:t>Our system detects abnormal behavior</a:t>
            </a:r>
          </a:p>
        </p:txBody>
      </p:sp>
      <p:pic>
        <p:nvPicPr>
          <p:cNvPr id="4" name="Picture 3">
            <a:extLst>
              <a:ext uri="{FF2B5EF4-FFF2-40B4-BE49-F238E27FC236}">
                <a16:creationId xmlns:a16="http://schemas.microsoft.com/office/drawing/2014/main" id="{D755A82C-90BE-4C1F-B534-7B58E4F63264}"/>
              </a:ext>
            </a:extLst>
          </p:cNvPr>
          <p:cNvPicPr>
            <a:picLocks noChangeAspect="1"/>
          </p:cNvPicPr>
          <p:nvPr/>
        </p:nvPicPr>
        <p:blipFill>
          <a:blip r:embed="rId3"/>
          <a:stretch>
            <a:fillRect/>
          </a:stretch>
        </p:blipFill>
        <p:spPr>
          <a:xfrm>
            <a:off x="511404" y="1982924"/>
            <a:ext cx="5668353" cy="3417977"/>
          </a:xfrm>
          <a:prstGeom prst="rect">
            <a:avLst/>
          </a:prstGeom>
        </p:spPr>
      </p:pic>
      <p:pic>
        <p:nvPicPr>
          <p:cNvPr id="5" name="Picture 4">
            <a:extLst>
              <a:ext uri="{FF2B5EF4-FFF2-40B4-BE49-F238E27FC236}">
                <a16:creationId xmlns:a16="http://schemas.microsoft.com/office/drawing/2014/main" id="{C1EEDD5C-9B41-420F-BB61-2ED053577A65}"/>
              </a:ext>
            </a:extLst>
          </p:cNvPr>
          <p:cNvPicPr>
            <a:picLocks noChangeAspect="1"/>
          </p:cNvPicPr>
          <p:nvPr/>
        </p:nvPicPr>
        <p:blipFill>
          <a:blip r:embed="rId4"/>
          <a:stretch>
            <a:fillRect/>
          </a:stretch>
        </p:blipFill>
        <p:spPr>
          <a:xfrm>
            <a:off x="6457066" y="2036913"/>
            <a:ext cx="5506333" cy="3386299"/>
          </a:xfrm>
          <a:prstGeom prst="rect">
            <a:avLst/>
          </a:prstGeom>
        </p:spPr>
      </p:pic>
      <p:sp>
        <p:nvSpPr>
          <p:cNvPr id="8" name="Rectangle 7">
            <a:extLst>
              <a:ext uri="{FF2B5EF4-FFF2-40B4-BE49-F238E27FC236}">
                <a16:creationId xmlns:a16="http://schemas.microsoft.com/office/drawing/2014/main" id="{0F45E855-EEE4-4916-9878-55D1909C50BB}"/>
              </a:ext>
            </a:extLst>
          </p:cNvPr>
          <p:cNvSpPr/>
          <p:nvPr/>
        </p:nvSpPr>
        <p:spPr>
          <a:xfrm>
            <a:off x="511404" y="5537201"/>
            <a:ext cx="5668353" cy="1015663"/>
          </a:xfrm>
          <a:prstGeom prst="rect">
            <a:avLst/>
          </a:prstGeom>
        </p:spPr>
        <p:txBody>
          <a:bodyPr wrap="square">
            <a:spAutoFit/>
          </a:bodyPr>
          <a:lstStyle/>
          <a:p>
            <a:r>
              <a:rPr lang="en-US" sz="2000" dirty="0"/>
              <a:t>The circle thick green line indicates that when there is no attack traffic the chi-squared value is below the threshold (dashed red line).</a:t>
            </a:r>
          </a:p>
        </p:txBody>
      </p:sp>
      <p:sp>
        <p:nvSpPr>
          <p:cNvPr id="10" name="Rectangle 9">
            <a:extLst>
              <a:ext uri="{FF2B5EF4-FFF2-40B4-BE49-F238E27FC236}">
                <a16:creationId xmlns:a16="http://schemas.microsoft.com/office/drawing/2014/main" id="{02D12B8C-9675-4E1F-B098-F6336BDF8324}"/>
              </a:ext>
            </a:extLst>
          </p:cNvPr>
          <p:cNvSpPr/>
          <p:nvPr/>
        </p:nvSpPr>
        <p:spPr>
          <a:xfrm>
            <a:off x="6457066" y="5537200"/>
            <a:ext cx="5506333" cy="1015663"/>
          </a:xfrm>
          <a:prstGeom prst="rect">
            <a:avLst/>
          </a:prstGeom>
        </p:spPr>
        <p:txBody>
          <a:bodyPr wrap="square">
            <a:spAutoFit/>
          </a:bodyPr>
          <a:lstStyle/>
          <a:p>
            <a:r>
              <a:rPr lang="en-US" sz="2000" dirty="0"/>
              <a:t>When under attack, the chi-squared value increases and saturates; here we observe eviction happens to accommodate space for new hot keys.</a:t>
            </a:r>
          </a:p>
        </p:txBody>
      </p:sp>
      <p:cxnSp>
        <p:nvCxnSpPr>
          <p:cNvPr id="6" name="Straight Arrow Connector 5">
            <a:extLst>
              <a:ext uri="{FF2B5EF4-FFF2-40B4-BE49-F238E27FC236}">
                <a16:creationId xmlns:a16="http://schemas.microsoft.com/office/drawing/2014/main" id="{78A7FE43-0A41-4530-8BFF-80BABEFE27E0}"/>
              </a:ext>
            </a:extLst>
          </p:cNvPr>
          <p:cNvCxnSpPr/>
          <p:nvPr/>
        </p:nvCxnSpPr>
        <p:spPr>
          <a:xfrm>
            <a:off x="7398327" y="3429000"/>
            <a:ext cx="332509" cy="35329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CEEBD49-D43E-4F38-BBA4-31598057EC18}"/>
              </a:ext>
            </a:extLst>
          </p:cNvPr>
          <p:cNvSpPr txBox="1"/>
          <p:nvPr/>
        </p:nvSpPr>
        <p:spPr>
          <a:xfrm>
            <a:off x="6774872" y="2812475"/>
            <a:ext cx="969818" cy="707886"/>
          </a:xfrm>
          <a:prstGeom prst="rect">
            <a:avLst/>
          </a:prstGeom>
          <a:noFill/>
        </p:spPr>
        <p:txBody>
          <a:bodyPr wrap="square" rtlCol="0">
            <a:spAutoFit/>
          </a:bodyPr>
          <a:lstStyle/>
          <a:p>
            <a:r>
              <a:rPr lang="en-US" sz="2000" dirty="0">
                <a:solidFill>
                  <a:srgbClr val="00B0F0"/>
                </a:solidFill>
              </a:rPr>
              <a:t>Attack start</a:t>
            </a:r>
          </a:p>
        </p:txBody>
      </p:sp>
      <p:cxnSp>
        <p:nvCxnSpPr>
          <p:cNvPr id="11" name="Straight Arrow Connector 10">
            <a:extLst>
              <a:ext uri="{FF2B5EF4-FFF2-40B4-BE49-F238E27FC236}">
                <a16:creationId xmlns:a16="http://schemas.microsoft.com/office/drawing/2014/main" id="{15FA75FE-5212-4A37-99A5-06D3C2FCAD69}"/>
              </a:ext>
            </a:extLst>
          </p:cNvPr>
          <p:cNvCxnSpPr>
            <a:cxnSpLocks/>
          </p:cNvCxnSpPr>
          <p:nvPr/>
        </p:nvCxnSpPr>
        <p:spPr>
          <a:xfrm flipH="1">
            <a:off x="10529454" y="2961041"/>
            <a:ext cx="387928" cy="36838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F919D7F-5200-48FA-9B97-8C99EEA26DE3}"/>
              </a:ext>
            </a:extLst>
          </p:cNvPr>
          <p:cNvSpPr txBox="1"/>
          <p:nvPr/>
        </p:nvSpPr>
        <p:spPr>
          <a:xfrm>
            <a:off x="10529454" y="2560931"/>
            <a:ext cx="1316182" cy="400110"/>
          </a:xfrm>
          <a:prstGeom prst="rect">
            <a:avLst/>
          </a:prstGeom>
          <a:noFill/>
        </p:spPr>
        <p:txBody>
          <a:bodyPr wrap="square" rtlCol="0">
            <a:spAutoFit/>
          </a:bodyPr>
          <a:lstStyle/>
          <a:p>
            <a:r>
              <a:rPr lang="en-US" sz="2000" dirty="0">
                <a:solidFill>
                  <a:srgbClr val="00B0F0"/>
                </a:solidFill>
              </a:rPr>
              <a:t>Attack end</a:t>
            </a:r>
          </a:p>
        </p:txBody>
      </p:sp>
      <p:sp>
        <p:nvSpPr>
          <p:cNvPr id="9" name="Rectangle 8">
            <a:extLst>
              <a:ext uri="{FF2B5EF4-FFF2-40B4-BE49-F238E27FC236}">
                <a16:creationId xmlns:a16="http://schemas.microsoft.com/office/drawing/2014/main" id="{2B56664D-114C-7445-9BBC-536D945CCA31}"/>
              </a:ext>
            </a:extLst>
          </p:cNvPr>
          <p:cNvSpPr/>
          <p:nvPr/>
        </p:nvSpPr>
        <p:spPr>
          <a:xfrm>
            <a:off x="7426037" y="2055068"/>
            <a:ext cx="3014915" cy="369332"/>
          </a:xfrm>
          <a:prstGeom prst="rect">
            <a:avLst/>
          </a:prstGeom>
          <a:solidFill>
            <a:schemeClr val="bg1"/>
          </a:solidFill>
        </p:spPr>
        <p:txBody>
          <a:bodyPr wrap="square">
            <a:spAutoFit/>
          </a:bodyPr>
          <a:lstStyle/>
          <a:p>
            <a:pPr algn="ctr"/>
            <a:r>
              <a:rPr lang="en-US" dirty="0"/>
              <a:t>chi-squared value after attack</a:t>
            </a:r>
          </a:p>
        </p:txBody>
      </p:sp>
      <p:sp>
        <p:nvSpPr>
          <p:cNvPr id="14" name="Rectangle 13">
            <a:extLst>
              <a:ext uri="{FF2B5EF4-FFF2-40B4-BE49-F238E27FC236}">
                <a16:creationId xmlns:a16="http://schemas.microsoft.com/office/drawing/2014/main" id="{2853FC41-BEC4-2F44-829D-D7BD929983D1}"/>
              </a:ext>
            </a:extLst>
          </p:cNvPr>
          <p:cNvSpPr/>
          <p:nvPr/>
        </p:nvSpPr>
        <p:spPr>
          <a:xfrm>
            <a:off x="1651887" y="4084493"/>
            <a:ext cx="2980583" cy="338554"/>
          </a:xfrm>
          <a:prstGeom prst="rect">
            <a:avLst/>
          </a:prstGeom>
          <a:solidFill>
            <a:schemeClr val="bg1"/>
          </a:solidFill>
        </p:spPr>
        <p:txBody>
          <a:bodyPr wrap="square">
            <a:spAutoFit/>
          </a:bodyPr>
          <a:lstStyle/>
          <a:p>
            <a:pPr algn="ctr"/>
            <a:r>
              <a:rPr lang="en-US" sz="1600" dirty="0"/>
              <a:t>chi-squared value before attack</a:t>
            </a:r>
          </a:p>
        </p:txBody>
      </p:sp>
      <p:sp>
        <p:nvSpPr>
          <p:cNvPr id="15" name="Rectangle 14">
            <a:extLst>
              <a:ext uri="{FF2B5EF4-FFF2-40B4-BE49-F238E27FC236}">
                <a16:creationId xmlns:a16="http://schemas.microsoft.com/office/drawing/2014/main" id="{6656A4F1-251B-C442-BEFB-3D5F5264052E}"/>
              </a:ext>
            </a:extLst>
          </p:cNvPr>
          <p:cNvSpPr/>
          <p:nvPr/>
        </p:nvSpPr>
        <p:spPr>
          <a:xfrm>
            <a:off x="4502208" y="3998794"/>
            <a:ext cx="1677549" cy="5595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FF0000"/>
                </a:solidFill>
              </a:rPr>
              <a:t>- - -</a:t>
            </a:r>
            <a:r>
              <a:rPr lang="en-US" sz="1600" b="1" dirty="0">
                <a:solidFill>
                  <a:schemeClr val="tx1"/>
                </a:solidFill>
              </a:rPr>
              <a:t> </a:t>
            </a:r>
            <a:r>
              <a:rPr lang="en-US" sz="1600" dirty="0">
                <a:solidFill>
                  <a:schemeClr val="tx1"/>
                </a:solidFill>
              </a:rPr>
              <a:t> Threshold</a:t>
            </a:r>
          </a:p>
        </p:txBody>
      </p:sp>
      <p:sp>
        <p:nvSpPr>
          <p:cNvPr id="16" name="Rectangle 15">
            <a:extLst>
              <a:ext uri="{FF2B5EF4-FFF2-40B4-BE49-F238E27FC236}">
                <a16:creationId xmlns:a16="http://schemas.microsoft.com/office/drawing/2014/main" id="{E4BE099F-88A9-0A43-B002-F82015812007}"/>
              </a:ext>
            </a:extLst>
          </p:cNvPr>
          <p:cNvSpPr/>
          <p:nvPr/>
        </p:nvSpPr>
        <p:spPr>
          <a:xfrm>
            <a:off x="10262704" y="2010634"/>
            <a:ext cx="1582932" cy="5396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FF0000"/>
                </a:solidFill>
              </a:rPr>
              <a:t>- - -</a:t>
            </a:r>
            <a:r>
              <a:rPr lang="en-US" sz="1600" b="1" dirty="0">
                <a:solidFill>
                  <a:schemeClr val="tx1"/>
                </a:solidFill>
              </a:rPr>
              <a:t> </a:t>
            </a:r>
            <a:r>
              <a:rPr lang="en-US" sz="1600" dirty="0">
                <a:solidFill>
                  <a:schemeClr val="tx1"/>
                </a:solidFill>
              </a:rPr>
              <a:t> Threshold</a:t>
            </a:r>
          </a:p>
        </p:txBody>
      </p:sp>
      <p:sp>
        <p:nvSpPr>
          <p:cNvPr id="17" name="Rectangle 16">
            <a:extLst>
              <a:ext uri="{FF2B5EF4-FFF2-40B4-BE49-F238E27FC236}">
                <a16:creationId xmlns:a16="http://schemas.microsoft.com/office/drawing/2014/main" id="{C94AF53D-C638-B74A-A74E-08D4BB8D0919}"/>
              </a:ext>
            </a:extLst>
          </p:cNvPr>
          <p:cNvSpPr/>
          <p:nvPr/>
        </p:nvSpPr>
        <p:spPr>
          <a:xfrm>
            <a:off x="2824659" y="5047069"/>
            <a:ext cx="1677549" cy="2936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Time window</a:t>
            </a:r>
          </a:p>
        </p:txBody>
      </p:sp>
      <p:sp>
        <p:nvSpPr>
          <p:cNvPr id="18" name="Rectangle 17">
            <a:extLst>
              <a:ext uri="{FF2B5EF4-FFF2-40B4-BE49-F238E27FC236}">
                <a16:creationId xmlns:a16="http://schemas.microsoft.com/office/drawing/2014/main" id="{A0E02256-4106-6741-9593-93DDA199C02B}"/>
              </a:ext>
            </a:extLst>
          </p:cNvPr>
          <p:cNvSpPr/>
          <p:nvPr/>
        </p:nvSpPr>
        <p:spPr>
          <a:xfrm>
            <a:off x="8585155" y="5111648"/>
            <a:ext cx="1677549" cy="2936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Time window</a:t>
            </a:r>
          </a:p>
        </p:txBody>
      </p:sp>
      <p:sp>
        <p:nvSpPr>
          <p:cNvPr id="19" name="Slide Number Placeholder 18">
            <a:extLst>
              <a:ext uri="{FF2B5EF4-FFF2-40B4-BE49-F238E27FC236}">
                <a16:creationId xmlns:a16="http://schemas.microsoft.com/office/drawing/2014/main" id="{89F973BB-4F2F-42B8-BBE5-C4973CDDE3ED}"/>
              </a:ext>
            </a:extLst>
          </p:cNvPr>
          <p:cNvSpPr>
            <a:spLocks noGrp="1"/>
          </p:cNvSpPr>
          <p:nvPr>
            <p:ph type="sldNum" sz="quarter" idx="12"/>
          </p:nvPr>
        </p:nvSpPr>
        <p:spPr/>
        <p:txBody>
          <a:bodyPr/>
          <a:lstStyle/>
          <a:p>
            <a:fld id="{A37C05DA-B5D6-4030-AD2C-AFE291B0D8CD}" type="slidenum">
              <a:rPr lang="en-US" smtClean="0"/>
              <a:t>21</a:t>
            </a:fld>
            <a:endParaRPr lang="en-US"/>
          </a:p>
        </p:txBody>
      </p:sp>
    </p:spTree>
    <p:extLst>
      <p:ext uri="{BB962C8B-B14F-4D97-AF65-F5344CB8AC3E}">
        <p14:creationId xmlns:p14="http://schemas.microsoft.com/office/powerpoint/2010/main" val="2662273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fade">
                                      <p:cBhvr>
                                        <p:cTn id="40" dur="500"/>
                                        <p:tgtEl>
                                          <p:spTgt spid="7"/>
                                        </p:tgtEl>
                                      </p:cBhvr>
                                    </p:animEffect>
                                  </p:childTnLst>
                                </p:cTn>
                              </p:par>
                              <p:par>
                                <p:cTn id="41" presetID="10" presetClass="entr" presetSubtype="0" fill="hold" nodeType="with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500"/>
                                        <p:tgtEl>
                                          <p:spTgt spid="6"/>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fade">
                                      <p:cBhvr>
                                        <p:cTn id="48" dur="500"/>
                                        <p:tgtEl>
                                          <p:spTgt spid="12"/>
                                        </p:tgtEl>
                                      </p:cBhvr>
                                    </p:animEffect>
                                  </p:childTnLst>
                                </p:cTn>
                              </p:par>
                              <p:par>
                                <p:cTn id="49" presetID="10" presetClass="entr" presetSubtype="0" fill="hold" nodeType="with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500"/>
                                        <p:tgtEl>
                                          <p:spTgt spid="11"/>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fade">
                                      <p:cBhvr>
                                        <p:cTn id="5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7" grpId="0"/>
      <p:bldP spid="12" grpId="0"/>
      <p:bldP spid="9" grpId="0" animBg="1"/>
      <p:bldP spid="14" grpId="0" animBg="1"/>
      <p:bldP spid="15" grpId="0" animBg="1"/>
      <p:bldP spid="16" grpId="0" animBg="1"/>
      <p:bldP spid="17" grpId="0" animBg="1"/>
      <p:bldP spid="1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A7E77-608A-41F3-A896-8E1619E1845E}"/>
              </a:ext>
            </a:extLst>
          </p:cNvPr>
          <p:cNvSpPr>
            <a:spLocks noGrp="1"/>
          </p:cNvSpPr>
          <p:nvPr>
            <p:ph type="title"/>
          </p:nvPr>
        </p:nvSpPr>
        <p:spPr>
          <a:xfrm>
            <a:off x="865414" y="355091"/>
            <a:ext cx="10807054" cy="1256533"/>
          </a:xfrm>
        </p:spPr>
        <p:txBody>
          <a:bodyPr/>
          <a:lstStyle/>
          <a:p>
            <a:r>
              <a:rPr lang="en-US" dirty="0"/>
              <a:t>detection when attack query percentage is low</a:t>
            </a:r>
          </a:p>
        </p:txBody>
      </p:sp>
      <p:sp>
        <p:nvSpPr>
          <p:cNvPr id="3" name="Content Placeholder 2">
            <a:extLst>
              <a:ext uri="{FF2B5EF4-FFF2-40B4-BE49-F238E27FC236}">
                <a16:creationId xmlns:a16="http://schemas.microsoft.com/office/drawing/2014/main" id="{624D086E-4C67-4B5C-95BA-DC967E6C2521}"/>
              </a:ext>
            </a:extLst>
          </p:cNvPr>
          <p:cNvSpPr>
            <a:spLocks noGrp="1"/>
          </p:cNvSpPr>
          <p:nvPr>
            <p:ph idx="1"/>
          </p:nvPr>
        </p:nvSpPr>
        <p:spPr>
          <a:xfrm>
            <a:off x="756985" y="2018371"/>
            <a:ext cx="5050691" cy="4484537"/>
          </a:xfrm>
        </p:spPr>
        <p:txBody>
          <a:bodyPr>
            <a:noAutofit/>
          </a:bodyPr>
          <a:lstStyle/>
          <a:p>
            <a:pPr marL="228600" lvl="1" indent="0">
              <a:buNone/>
            </a:pPr>
            <a:r>
              <a:rPr lang="en-US" sz="2200" dirty="0"/>
              <a:t>The difference between the actual and the threshold is averaged over multiple runs.</a:t>
            </a:r>
          </a:p>
          <a:p>
            <a:pPr marL="228600" lvl="1" indent="0">
              <a:buNone/>
            </a:pPr>
            <a:endParaRPr lang="en-US" sz="2200" dirty="0"/>
          </a:p>
          <a:p>
            <a:pPr marL="228600" lvl="1" indent="0">
              <a:buNone/>
            </a:pPr>
            <a:r>
              <a:rPr lang="en-US" sz="2200" dirty="0"/>
              <a:t>When there are no attack queries, the mean value turns out to be negative. </a:t>
            </a:r>
          </a:p>
          <a:p>
            <a:pPr marL="228600" lvl="1" indent="0">
              <a:buNone/>
            </a:pPr>
            <a:endParaRPr lang="en-US" sz="2200" dirty="0"/>
          </a:p>
          <a:p>
            <a:pPr marL="228600" lvl="1" indent="0">
              <a:buNone/>
            </a:pPr>
            <a:r>
              <a:rPr lang="en-US" sz="2200" dirty="0"/>
              <a:t>When the percentage of attack queries increases, we see a positive mean value. </a:t>
            </a:r>
          </a:p>
        </p:txBody>
      </p:sp>
      <p:pic>
        <p:nvPicPr>
          <p:cNvPr id="4" name="Picture 3">
            <a:extLst>
              <a:ext uri="{FF2B5EF4-FFF2-40B4-BE49-F238E27FC236}">
                <a16:creationId xmlns:a16="http://schemas.microsoft.com/office/drawing/2014/main" id="{AAC6E71B-7585-44C5-A94B-2E87F2104584}"/>
              </a:ext>
            </a:extLst>
          </p:cNvPr>
          <p:cNvPicPr>
            <a:picLocks noChangeAspect="1"/>
          </p:cNvPicPr>
          <p:nvPr/>
        </p:nvPicPr>
        <p:blipFill>
          <a:blip r:embed="rId3"/>
          <a:stretch>
            <a:fillRect/>
          </a:stretch>
        </p:blipFill>
        <p:spPr>
          <a:xfrm>
            <a:off x="5942907" y="2324099"/>
            <a:ext cx="5729561" cy="3387233"/>
          </a:xfrm>
          <a:prstGeom prst="rect">
            <a:avLst/>
          </a:prstGeom>
        </p:spPr>
      </p:pic>
      <p:sp>
        <p:nvSpPr>
          <p:cNvPr id="5" name="Arrow: Right 4">
            <a:extLst>
              <a:ext uri="{FF2B5EF4-FFF2-40B4-BE49-F238E27FC236}">
                <a16:creationId xmlns:a16="http://schemas.microsoft.com/office/drawing/2014/main" id="{BAB9A6BC-A073-4973-B021-AEB8DB8EF517}"/>
              </a:ext>
            </a:extLst>
          </p:cNvPr>
          <p:cNvSpPr/>
          <p:nvPr/>
        </p:nvSpPr>
        <p:spPr>
          <a:xfrm>
            <a:off x="6843633" y="4167963"/>
            <a:ext cx="455427" cy="4040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Left 5">
            <a:extLst>
              <a:ext uri="{FF2B5EF4-FFF2-40B4-BE49-F238E27FC236}">
                <a16:creationId xmlns:a16="http://schemas.microsoft.com/office/drawing/2014/main" id="{86A88057-599C-44F6-BDC0-0D2A37DF9B57}"/>
              </a:ext>
            </a:extLst>
          </p:cNvPr>
          <p:cNvSpPr/>
          <p:nvPr/>
        </p:nvSpPr>
        <p:spPr>
          <a:xfrm>
            <a:off x="11457127" y="2927195"/>
            <a:ext cx="484517" cy="412595"/>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A3CBD6F-4ECF-384F-8AB2-0A04891A5954}"/>
              </a:ext>
            </a:extLst>
          </p:cNvPr>
          <p:cNvSpPr txBox="1"/>
          <p:nvPr/>
        </p:nvSpPr>
        <p:spPr>
          <a:xfrm>
            <a:off x="7817675" y="5065001"/>
            <a:ext cx="3018647" cy="646331"/>
          </a:xfrm>
          <a:prstGeom prst="rect">
            <a:avLst/>
          </a:prstGeom>
          <a:solidFill>
            <a:schemeClr val="bg1"/>
          </a:solidFill>
        </p:spPr>
        <p:txBody>
          <a:bodyPr wrap="square" rtlCol="0">
            <a:spAutoFit/>
          </a:bodyPr>
          <a:lstStyle/>
          <a:p>
            <a:r>
              <a:rPr lang="en-US" dirty="0"/>
              <a:t>Percentage of attack queries</a:t>
            </a:r>
          </a:p>
          <a:p>
            <a:endParaRPr lang="en-US" dirty="0"/>
          </a:p>
        </p:txBody>
      </p:sp>
      <p:sp>
        <p:nvSpPr>
          <p:cNvPr id="8" name="Slide Number Placeholder 7">
            <a:extLst>
              <a:ext uri="{FF2B5EF4-FFF2-40B4-BE49-F238E27FC236}">
                <a16:creationId xmlns:a16="http://schemas.microsoft.com/office/drawing/2014/main" id="{406D8373-9C48-4870-A58E-98260F7DBDBD}"/>
              </a:ext>
            </a:extLst>
          </p:cNvPr>
          <p:cNvSpPr>
            <a:spLocks noGrp="1"/>
          </p:cNvSpPr>
          <p:nvPr>
            <p:ph type="sldNum" sz="quarter" idx="12"/>
          </p:nvPr>
        </p:nvSpPr>
        <p:spPr/>
        <p:txBody>
          <a:bodyPr/>
          <a:lstStyle/>
          <a:p>
            <a:fld id="{A37C05DA-B5D6-4030-AD2C-AFE291B0D8CD}" type="slidenum">
              <a:rPr lang="en-US" smtClean="0"/>
              <a:t>22</a:t>
            </a:fld>
            <a:endParaRPr lang="en-US"/>
          </a:p>
        </p:txBody>
      </p:sp>
    </p:spTree>
    <p:extLst>
      <p:ext uri="{BB962C8B-B14F-4D97-AF65-F5344CB8AC3E}">
        <p14:creationId xmlns:p14="http://schemas.microsoft.com/office/powerpoint/2010/main" val="517901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A7E77-608A-41F3-A896-8E1619E1845E}"/>
              </a:ext>
            </a:extLst>
          </p:cNvPr>
          <p:cNvSpPr>
            <a:spLocks noGrp="1"/>
          </p:cNvSpPr>
          <p:nvPr>
            <p:ph type="title"/>
          </p:nvPr>
        </p:nvSpPr>
        <p:spPr>
          <a:xfrm>
            <a:off x="1197204" y="456691"/>
            <a:ext cx="9318395" cy="1183573"/>
          </a:xfrm>
        </p:spPr>
        <p:txBody>
          <a:bodyPr/>
          <a:lstStyle/>
          <a:p>
            <a:r>
              <a:rPr lang="en-US" dirty="0"/>
              <a:t>summary</a:t>
            </a:r>
          </a:p>
        </p:txBody>
      </p:sp>
      <p:sp>
        <p:nvSpPr>
          <p:cNvPr id="30" name="Content Placeholder 29">
            <a:extLst>
              <a:ext uri="{FF2B5EF4-FFF2-40B4-BE49-F238E27FC236}">
                <a16:creationId xmlns:a16="http://schemas.microsoft.com/office/drawing/2014/main" id="{68A112F3-0AD3-4806-A868-A1A06AA4A089}"/>
              </a:ext>
            </a:extLst>
          </p:cNvPr>
          <p:cNvSpPr>
            <a:spLocks noGrp="1"/>
          </p:cNvSpPr>
          <p:nvPr>
            <p:ph idx="1"/>
          </p:nvPr>
        </p:nvSpPr>
        <p:spPr>
          <a:xfrm>
            <a:off x="1067318" y="5467967"/>
            <a:ext cx="9448281" cy="1071378"/>
          </a:xfrm>
        </p:spPr>
        <p:txBody>
          <a:bodyPr>
            <a:normAutofit fontScale="92500"/>
          </a:bodyPr>
          <a:lstStyle/>
          <a:p>
            <a:pPr marL="0" indent="0">
              <a:buNone/>
            </a:pPr>
            <a:r>
              <a:rPr lang="en-US" sz="2400" dirty="0"/>
              <a:t>Preliminary experimental results indicate our methodology is able to detect abnormal behavior due to a memory saturation attack on the </a:t>
            </a:r>
            <a:r>
              <a:rPr lang="en-US" sz="2400" dirty="0" err="1"/>
              <a:t>NetCache</a:t>
            </a:r>
            <a:r>
              <a:rPr lang="en-US" sz="2400" dirty="0"/>
              <a:t> system.</a:t>
            </a:r>
          </a:p>
        </p:txBody>
      </p:sp>
      <p:pic>
        <p:nvPicPr>
          <p:cNvPr id="59" name="Picture 58">
            <a:extLst>
              <a:ext uri="{FF2B5EF4-FFF2-40B4-BE49-F238E27FC236}">
                <a16:creationId xmlns:a16="http://schemas.microsoft.com/office/drawing/2014/main" id="{69772E21-3E11-493B-BCB6-6487B27FCE8C}"/>
              </a:ext>
            </a:extLst>
          </p:cNvPr>
          <p:cNvPicPr>
            <a:picLocks noChangeAspect="1"/>
          </p:cNvPicPr>
          <p:nvPr/>
        </p:nvPicPr>
        <p:blipFill rotWithShape="1">
          <a:blip r:embed="rId3"/>
          <a:srcRect b="10991"/>
          <a:stretch/>
        </p:blipFill>
        <p:spPr>
          <a:xfrm>
            <a:off x="1073634" y="1776191"/>
            <a:ext cx="9765817" cy="3599001"/>
          </a:xfrm>
          <a:prstGeom prst="rect">
            <a:avLst/>
          </a:prstGeom>
        </p:spPr>
      </p:pic>
      <p:sp>
        <p:nvSpPr>
          <p:cNvPr id="3" name="Slide Number Placeholder 2">
            <a:extLst>
              <a:ext uri="{FF2B5EF4-FFF2-40B4-BE49-F238E27FC236}">
                <a16:creationId xmlns:a16="http://schemas.microsoft.com/office/drawing/2014/main" id="{8471690D-401E-47E2-BA14-3ADB16AD9330}"/>
              </a:ext>
            </a:extLst>
          </p:cNvPr>
          <p:cNvSpPr>
            <a:spLocks noGrp="1"/>
          </p:cNvSpPr>
          <p:nvPr>
            <p:ph type="sldNum" sz="quarter" idx="12"/>
          </p:nvPr>
        </p:nvSpPr>
        <p:spPr/>
        <p:txBody>
          <a:bodyPr/>
          <a:lstStyle/>
          <a:p>
            <a:fld id="{A37C05DA-B5D6-4030-AD2C-AFE291B0D8CD}" type="slidenum">
              <a:rPr lang="en-US" smtClean="0"/>
              <a:t>23</a:t>
            </a:fld>
            <a:endParaRPr lang="en-US"/>
          </a:p>
        </p:txBody>
      </p:sp>
    </p:spTree>
    <p:extLst>
      <p:ext uri="{BB962C8B-B14F-4D97-AF65-F5344CB8AC3E}">
        <p14:creationId xmlns:p14="http://schemas.microsoft.com/office/powerpoint/2010/main" val="1809685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animEffect transition="in" filter="fade">
                                      <p:cBhvr>
                                        <p:cTn id="7" dur="500"/>
                                        <p:tgtEl>
                                          <p:spTgt spid="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A7E77-608A-41F3-A896-8E1619E1845E}"/>
              </a:ext>
            </a:extLst>
          </p:cNvPr>
          <p:cNvSpPr>
            <a:spLocks noGrp="1"/>
          </p:cNvSpPr>
          <p:nvPr>
            <p:ph type="title"/>
          </p:nvPr>
        </p:nvSpPr>
        <p:spPr>
          <a:xfrm>
            <a:off x="1197204" y="456691"/>
            <a:ext cx="9318395" cy="1256533"/>
          </a:xfrm>
        </p:spPr>
        <p:txBody>
          <a:bodyPr/>
          <a:lstStyle/>
          <a:p>
            <a:r>
              <a:rPr lang="en-US" dirty="0"/>
              <a:t>Future work</a:t>
            </a:r>
          </a:p>
        </p:txBody>
      </p:sp>
      <p:sp>
        <p:nvSpPr>
          <p:cNvPr id="3" name="Content Placeholder 2">
            <a:extLst>
              <a:ext uri="{FF2B5EF4-FFF2-40B4-BE49-F238E27FC236}">
                <a16:creationId xmlns:a16="http://schemas.microsoft.com/office/drawing/2014/main" id="{624D086E-4C67-4B5C-95BA-DC967E6C2521}"/>
              </a:ext>
            </a:extLst>
          </p:cNvPr>
          <p:cNvSpPr>
            <a:spLocks noGrp="1"/>
          </p:cNvSpPr>
          <p:nvPr>
            <p:ph idx="1"/>
          </p:nvPr>
        </p:nvSpPr>
        <p:spPr>
          <a:xfrm>
            <a:off x="1197204" y="2057400"/>
            <a:ext cx="9429607" cy="3994608"/>
          </a:xfrm>
        </p:spPr>
        <p:txBody>
          <a:bodyPr>
            <a:noAutofit/>
          </a:bodyPr>
          <a:lstStyle/>
          <a:p>
            <a:pPr lvl="1"/>
            <a:r>
              <a:rPr lang="en-US" sz="2200" dirty="0"/>
              <a:t>Improve the model to distinguish between data-plane systems designed for data centers and the Internet.</a:t>
            </a:r>
          </a:p>
          <a:p>
            <a:pPr lvl="1"/>
            <a:endParaRPr lang="en-US" sz="2200" dirty="0"/>
          </a:p>
          <a:p>
            <a:pPr lvl="1"/>
            <a:r>
              <a:rPr lang="en-US" sz="2200" dirty="0"/>
              <a:t>Validate our detection technique on a wide range of data-plane systems.</a:t>
            </a:r>
          </a:p>
          <a:p>
            <a:pPr lvl="1"/>
            <a:endParaRPr lang="en-US" sz="2200" dirty="0"/>
          </a:p>
          <a:p>
            <a:pPr lvl="1"/>
            <a:r>
              <a:rPr lang="en-US" sz="2200" dirty="0"/>
              <a:t>Avoid false alerts and make the design robust to other possible attacks.</a:t>
            </a:r>
          </a:p>
        </p:txBody>
      </p:sp>
      <p:sp>
        <p:nvSpPr>
          <p:cNvPr id="4" name="Slide Number Placeholder 3">
            <a:extLst>
              <a:ext uri="{FF2B5EF4-FFF2-40B4-BE49-F238E27FC236}">
                <a16:creationId xmlns:a16="http://schemas.microsoft.com/office/drawing/2014/main" id="{B094F814-2EA2-4A5C-832C-A2B32F9CB64C}"/>
              </a:ext>
            </a:extLst>
          </p:cNvPr>
          <p:cNvSpPr>
            <a:spLocks noGrp="1"/>
          </p:cNvSpPr>
          <p:nvPr>
            <p:ph type="sldNum" sz="quarter" idx="12"/>
          </p:nvPr>
        </p:nvSpPr>
        <p:spPr/>
        <p:txBody>
          <a:bodyPr/>
          <a:lstStyle/>
          <a:p>
            <a:fld id="{A37C05DA-B5D6-4030-AD2C-AFE291B0D8CD}" type="slidenum">
              <a:rPr lang="en-US" smtClean="0"/>
              <a:t>24</a:t>
            </a:fld>
            <a:endParaRPr lang="en-US"/>
          </a:p>
        </p:txBody>
      </p:sp>
    </p:spTree>
    <p:extLst>
      <p:ext uri="{BB962C8B-B14F-4D97-AF65-F5344CB8AC3E}">
        <p14:creationId xmlns:p14="http://schemas.microsoft.com/office/powerpoint/2010/main" val="598290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7DA725F-F8DD-4384-AFF2-B48F6DB6E7C8}"/>
              </a:ext>
            </a:extLst>
          </p:cNvPr>
          <p:cNvSpPr>
            <a:spLocks noGrp="1"/>
          </p:cNvSpPr>
          <p:nvPr>
            <p:ph type="body" idx="1"/>
          </p:nvPr>
        </p:nvSpPr>
        <p:spPr>
          <a:xfrm>
            <a:off x="2695193" y="1655816"/>
            <a:ext cx="6801612" cy="1265082"/>
          </a:xfrm>
        </p:spPr>
        <p:txBody>
          <a:bodyPr>
            <a:normAutofit/>
          </a:bodyPr>
          <a:lstStyle/>
          <a:p>
            <a:r>
              <a:rPr lang="en-US" sz="3200" dirty="0"/>
              <a:t>Open for Questions.</a:t>
            </a:r>
          </a:p>
        </p:txBody>
      </p:sp>
      <p:sp>
        <p:nvSpPr>
          <p:cNvPr id="6" name="TextBox 5">
            <a:extLst>
              <a:ext uri="{FF2B5EF4-FFF2-40B4-BE49-F238E27FC236}">
                <a16:creationId xmlns:a16="http://schemas.microsoft.com/office/drawing/2014/main" id="{CDE278D4-77FA-4C15-BBF3-A0D2601E8611}"/>
              </a:ext>
            </a:extLst>
          </p:cNvPr>
          <p:cNvSpPr txBox="1"/>
          <p:nvPr/>
        </p:nvSpPr>
        <p:spPr>
          <a:xfrm>
            <a:off x="3286812" y="3429000"/>
            <a:ext cx="5618375" cy="584775"/>
          </a:xfrm>
          <a:prstGeom prst="rect">
            <a:avLst/>
          </a:prstGeom>
          <a:noFill/>
        </p:spPr>
        <p:txBody>
          <a:bodyPr wrap="square" rtlCol="0">
            <a:spAutoFit/>
          </a:bodyPr>
          <a:lstStyle/>
          <a:p>
            <a:pPr algn="ctr"/>
            <a:r>
              <a:rPr lang="en-US" sz="3200" dirty="0"/>
              <a:t>Thank you!</a:t>
            </a:r>
          </a:p>
        </p:txBody>
      </p:sp>
      <p:sp>
        <p:nvSpPr>
          <p:cNvPr id="2" name="Slide Number Placeholder 1">
            <a:extLst>
              <a:ext uri="{FF2B5EF4-FFF2-40B4-BE49-F238E27FC236}">
                <a16:creationId xmlns:a16="http://schemas.microsoft.com/office/drawing/2014/main" id="{4077EF99-73CD-4A7B-9FD0-5DE6641F467C}"/>
              </a:ext>
            </a:extLst>
          </p:cNvPr>
          <p:cNvSpPr>
            <a:spLocks noGrp="1"/>
          </p:cNvSpPr>
          <p:nvPr>
            <p:ph type="sldNum" sz="quarter" idx="12"/>
          </p:nvPr>
        </p:nvSpPr>
        <p:spPr/>
        <p:txBody>
          <a:bodyPr/>
          <a:lstStyle/>
          <a:p>
            <a:fld id="{A37C05DA-B5D6-4030-AD2C-AFE291B0D8CD}" type="slidenum">
              <a:rPr lang="en-US" smtClean="0"/>
              <a:t>25</a:t>
            </a:fld>
            <a:endParaRPr lang="en-US"/>
          </a:p>
        </p:txBody>
      </p:sp>
    </p:spTree>
    <p:extLst>
      <p:ext uri="{BB962C8B-B14F-4D97-AF65-F5344CB8AC3E}">
        <p14:creationId xmlns:p14="http://schemas.microsoft.com/office/powerpoint/2010/main" val="117777819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69FC9-47D1-44E7-A40B-BFE070B46E5A}"/>
              </a:ext>
            </a:extLst>
          </p:cNvPr>
          <p:cNvSpPr>
            <a:spLocks noGrp="1"/>
          </p:cNvSpPr>
          <p:nvPr>
            <p:ph type="title"/>
          </p:nvPr>
        </p:nvSpPr>
        <p:spPr>
          <a:xfrm>
            <a:off x="1202076" y="405892"/>
            <a:ext cx="8990944" cy="1227700"/>
          </a:xfrm>
        </p:spPr>
        <p:txBody>
          <a:bodyPr/>
          <a:lstStyle/>
          <a:p>
            <a:r>
              <a:rPr lang="en-US" dirty="0"/>
              <a:t>Data-driven Data-plane systems</a:t>
            </a:r>
          </a:p>
        </p:txBody>
      </p:sp>
      <p:sp>
        <p:nvSpPr>
          <p:cNvPr id="3" name="Content Placeholder 2">
            <a:extLst>
              <a:ext uri="{FF2B5EF4-FFF2-40B4-BE49-F238E27FC236}">
                <a16:creationId xmlns:a16="http://schemas.microsoft.com/office/drawing/2014/main" id="{3F493104-CB96-4D89-8AE6-CA8C88813225}"/>
              </a:ext>
            </a:extLst>
          </p:cNvPr>
          <p:cNvSpPr>
            <a:spLocks noGrp="1"/>
          </p:cNvSpPr>
          <p:nvPr>
            <p:ph idx="1"/>
          </p:nvPr>
        </p:nvSpPr>
        <p:spPr>
          <a:xfrm>
            <a:off x="1202076" y="1900719"/>
            <a:ext cx="8990944" cy="4690086"/>
          </a:xfrm>
        </p:spPr>
        <p:txBody>
          <a:bodyPr>
            <a:normAutofit/>
          </a:bodyPr>
          <a:lstStyle/>
          <a:p>
            <a:pPr algn="just"/>
            <a:r>
              <a:rPr lang="en-US" sz="2200" dirty="0"/>
              <a:t>Leverage programmable capabilities to better handle network dynamics and realize fast, accurate, and data-driven control-loop decisions.</a:t>
            </a:r>
          </a:p>
          <a:p>
            <a:pPr algn="just"/>
            <a:r>
              <a:rPr lang="en-US" sz="2200" dirty="0"/>
              <a:t>Control </a:t>
            </a:r>
            <a:r>
              <a:rPr lang="en-US" sz="2200" b="1" dirty="0"/>
              <a:t>in</a:t>
            </a:r>
            <a:r>
              <a:rPr lang="en-US" sz="2200" dirty="0"/>
              <a:t> the data plane </a:t>
            </a:r>
            <a:r>
              <a:rPr lang="en-US" sz="2400" dirty="0"/>
              <a:t>– </a:t>
            </a:r>
          </a:p>
          <a:p>
            <a:pPr lvl="1" algn="just"/>
            <a:r>
              <a:rPr lang="en-US" sz="2000" dirty="0"/>
              <a:t>HULA (SOSR ‘16)</a:t>
            </a:r>
          </a:p>
          <a:p>
            <a:pPr lvl="1" algn="just"/>
            <a:r>
              <a:rPr lang="en-US" sz="2000" dirty="0"/>
              <a:t>Blink (NSDI ‘19)</a:t>
            </a:r>
          </a:p>
          <a:p>
            <a:pPr algn="just"/>
            <a:r>
              <a:rPr lang="en-US" sz="2200" dirty="0"/>
              <a:t>Control </a:t>
            </a:r>
            <a:r>
              <a:rPr lang="en-US" sz="2200" b="1" dirty="0"/>
              <a:t>out</a:t>
            </a:r>
            <a:r>
              <a:rPr lang="en-US" sz="2200" dirty="0"/>
              <a:t> of the data plane – </a:t>
            </a:r>
          </a:p>
          <a:p>
            <a:pPr lvl="1" algn="just"/>
            <a:r>
              <a:rPr lang="en-US" sz="2000" dirty="0" err="1"/>
              <a:t>FlowRadar</a:t>
            </a:r>
            <a:r>
              <a:rPr lang="en-US" sz="2000" dirty="0"/>
              <a:t> (NSDI ’16)</a:t>
            </a:r>
          </a:p>
          <a:p>
            <a:pPr lvl="1" algn="just"/>
            <a:r>
              <a:rPr lang="en-US" sz="2000" dirty="0" err="1"/>
              <a:t>Silkroad</a:t>
            </a:r>
            <a:r>
              <a:rPr lang="en-US" sz="2000" dirty="0"/>
              <a:t> (SIGCOMM ‘17)</a:t>
            </a:r>
          </a:p>
          <a:p>
            <a:pPr lvl="1" algn="just"/>
            <a:r>
              <a:rPr lang="en-US" sz="2000" dirty="0" err="1"/>
              <a:t>NetCache</a:t>
            </a:r>
            <a:r>
              <a:rPr lang="en-US" sz="2000" dirty="0"/>
              <a:t> (SOSP ‘17)</a:t>
            </a:r>
          </a:p>
          <a:p>
            <a:pPr lvl="1" algn="just"/>
            <a:r>
              <a:rPr lang="en-US" sz="2000" dirty="0"/>
              <a:t>Poise (SEC ‘20)</a:t>
            </a:r>
          </a:p>
          <a:p>
            <a:pPr algn="just"/>
            <a:endParaRPr lang="en-US" dirty="0"/>
          </a:p>
        </p:txBody>
      </p:sp>
      <p:pic>
        <p:nvPicPr>
          <p:cNvPr id="41" name="Picture 40">
            <a:extLst>
              <a:ext uri="{FF2B5EF4-FFF2-40B4-BE49-F238E27FC236}">
                <a16:creationId xmlns:a16="http://schemas.microsoft.com/office/drawing/2014/main" id="{34C71862-193E-439C-B999-68949AD86616}"/>
              </a:ext>
            </a:extLst>
          </p:cNvPr>
          <p:cNvPicPr>
            <a:picLocks noChangeAspect="1"/>
          </p:cNvPicPr>
          <p:nvPr/>
        </p:nvPicPr>
        <p:blipFill>
          <a:blip r:embed="rId3"/>
          <a:stretch>
            <a:fillRect/>
          </a:stretch>
        </p:blipFill>
        <p:spPr>
          <a:xfrm>
            <a:off x="4107686" y="2829229"/>
            <a:ext cx="7621506" cy="3357092"/>
          </a:xfrm>
          <a:prstGeom prst="rect">
            <a:avLst/>
          </a:prstGeom>
        </p:spPr>
      </p:pic>
      <p:sp>
        <p:nvSpPr>
          <p:cNvPr id="44" name="Arrow: Curved Left 43">
            <a:extLst>
              <a:ext uri="{FF2B5EF4-FFF2-40B4-BE49-F238E27FC236}">
                <a16:creationId xmlns:a16="http://schemas.microsoft.com/office/drawing/2014/main" id="{0622202D-CF22-4FF8-8582-0BACFEAFB387}"/>
              </a:ext>
            </a:extLst>
          </p:cNvPr>
          <p:cNvSpPr/>
          <p:nvPr/>
        </p:nvSpPr>
        <p:spPr>
          <a:xfrm>
            <a:off x="8817430" y="2998356"/>
            <a:ext cx="1219200" cy="2238366"/>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TextBox 44">
            <a:extLst>
              <a:ext uri="{FF2B5EF4-FFF2-40B4-BE49-F238E27FC236}">
                <a16:creationId xmlns:a16="http://schemas.microsoft.com/office/drawing/2014/main" id="{07D6DC9D-377A-4AE0-844E-B8AD1EA0EC5A}"/>
              </a:ext>
            </a:extLst>
          </p:cNvPr>
          <p:cNvSpPr txBox="1"/>
          <p:nvPr/>
        </p:nvSpPr>
        <p:spPr>
          <a:xfrm>
            <a:off x="8332209" y="3584445"/>
            <a:ext cx="1817914" cy="923330"/>
          </a:xfrm>
          <a:prstGeom prst="rect">
            <a:avLst/>
          </a:prstGeom>
          <a:noFill/>
        </p:spPr>
        <p:txBody>
          <a:bodyPr wrap="square" rtlCol="0">
            <a:spAutoFit/>
          </a:bodyPr>
          <a:lstStyle/>
          <a:p>
            <a:r>
              <a:rPr lang="en-US" dirty="0"/>
              <a:t>Real-time data-driven control loop decisions.</a:t>
            </a:r>
          </a:p>
        </p:txBody>
      </p:sp>
      <p:sp>
        <p:nvSpPr>
          <p:cNvPr id="4" name="Slide Number Placeholder 3">
            <a:extLst>
              <a:ext uri="{FF2B5EF4-FFF2-40B4-BE49-F238E27FC236}">
                <a16:creationId xmlns:a16="http://schemas.microsoft.com/office/drawing/2014/main" id="{F11B6122-489A-4C03-B91F-4DB472C1F3FD}"/>
              </a:ext>
            </a:extLst>
          </p:cNvPr>
          <p:cNvSpPr>
            <a:spLocks noGrp="1"/>
          </p:cNvSpPr>
          <p:nvPr>
            <p:ph type="sldNum" sz="quarter" idx="12"/>
          </p:nvPr>
        </p:nvSpPr>
        <p:spPr/>
        <p:txBody>
          <a:bodyPr/>
          <a:lstStyle/>
          <a:p>
            <a:fld id="{A37C05DA-B5D6-4030-AD2C-AFE291B0D8CD}" type="slidenum">
              <a:rPr lang="en-US" smtClean="0"/>
              <a:t>3</a:t>
            </a:fld>
            <a:endParaRPr lang="en-US"/>
          </a:p>
        </p:txBody>
      </p:sp>
    </p:spTree>
    <p:extLst>
      <p:ext uri="{BB962C8B-B14F-4D97-AF65-F5344CB8AC3E}">
        <p14:creationId xmlns:p14="http://schemas.microsoft.com/office/powerpoint/2010/main" val="2287677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fade">
                                      <p:cBhvr>
                                        <p:cTn id="12" dur="500"/>
                                        <p:tgtEl>
                                          <p:spTgt spid="4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fade">
                                      <p:cBhvr>
                                        <p:cTn id="15" dur="500"/>
                                        <p:tgtEl>
                                          <p:spTgt spid="4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5"/>
                                        </p:tgtEl>
                                        <p:attrNameLst>
                                          <p:attrName>style.visibility</p:attrName>
                                        </p:attrNameLst>
                                      </p:cBhvr>
                                      <p:to>
                                        <p:strVal val="visible"/>
                                      </p:to>
                                    </p:set>
                                    <p:animEffect transition="in" filter="fade">
                                      <p:cBhvr>
                                        <p:cTn id="18" dur="500"/>
                                        <p:tgtEl>
                                          <p:spTgt spid="4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fade">
                                      <p:cBhvr>
                                        <p:cTn id="23" dur="500"/>
                                        <p:tgtEl>
                                          <p:spTgt spid="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500"/>
                                        <p:tgtEl>
                                          <p:spTgt spid="3">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500"/>
                                        <p:tgtEl>
                                          <p:spTgt spid="3">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Effect transition="in" filter="fade">
                                      <p:cBhvr>
                                        <p:cTn id="38" dur="500"/>
                                        <p:tgtEl>
                                          <p:spTgt spid="3">
                                            <p:txEl>
                                              <p:pRg st="4" end="4"/>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Effect transition="in" filter="fade">
                                      <p:cBhvr>
                                        <p:cTn id="43" dur="500"/>
                                        <p:tgtEl>
                                          <p:spTgt spid="3">
                                            <p:txEl>
                                              <p:pRg st="5" end="5"/>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
                                            <p:txEl>
                                              <p:pRg st="6" end="6"/>
                                            </p:txEl>
                                          </p:spTgt>
                                        </p:tgtEl>
                                        <p:attrNameLst>
                                          <p:attrName>style.visibility</p:attrName>
                                        </p:attrNameLst>
                                      </p:cBhvr>
                                      <p:to>
                                        <p:strVal val="visible"/>
                                      </p:to>
                                    </p:set>
                                    <p:animEffect transition="in" filter="fade">
                                      <p:cBhvr>
                                        <p:cTn id="48" dur="500"/>
                                        <p:tgtEl>
                                          <p:spTgt spid="3">
                                            <p:txEl>
                                              <p:pRg st="6" end="6"/>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3">
                                            <p:txEl>
                                              <p:pRg st="7" end="7"/>
                                            </p:txEl>
                                          </p:spTgt>
                                        </p:tgtEl>
                                        <p:attrNameLst>
                                          <p:attrName>style.visibility</p:attrName>
                                        </p:attrNameLst>
                                      </p:cBhvr>
                                      <p:to>
                                        <p:strVal val="visible"/>
                                      </p:to>
                                    </p:set>
                                    <p:animEffect transition="in" filter="fade">
                                      <p:cBhvr>
                                        <p:cTn id="53" dur="500"/>
                                        <p:tgtEl>
                                          <p:spTgt spid="3">
                                            <p:txEl>
                                              <p:pRg st="7" end="7"/>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3">
                                            <p:txEl>
                                              <p:pRg st="8" end="8"/>
                                            </p:txEl>
                                          </p:spTgt>
                                        </p:tgtEl>
                                        <p:attrNameLst>
                                          <p:attrName>style.visibility</p:attrName>
                                        </p:attrNameLst>
                                      </p:cBhvr>
                                      <p:to>
                                        <p:strVal val="visible"/>
                                      </p:to>
                                    </p:set>
                                    <p:animEffect transition="in" filter="fade">
                                      <p:cBhvr>
                                        <p:cTn id="58"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4" grpId="0" animBg="1"/>
      <p:bldP spid="4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Elbow Connector 35">
            <a:extLst>
              <a:ext uri="{FF2B5EF4-FFF2-40B4-BE49-F238E27FC236}">
                <a16:creationId xmlns:a16="http://schemas.microsoft.com/office/drawing/2014/main" id="{82F893A3-5630-7443-BDEF-E1ECDA29E7DB}"/>
              </a:ext>
            </a:extLst>
          </p:cNvPr>
          <p:cNvCxnSpPr>
            <a:cxnSpLocks/>
          </p:cNvCxnSpPr>
          <p:nvPr/>
        </p:nvCxnSpPr>
        <p:spPr>
          <a:xfrm rot="5400000" flipH="1" flipV="1">
            <a:off x="2687762" y="2752486"/>
            <a:ext cx="2926461" cy="1292561"/>
          </a:xfrm>
          <a:prstGeom prst="bentConnector2">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F2EAA254-1EAF-AB41-9C60-0DC6E006EA28}"/>
              </a:ext>
            </a:extLst>
          </p:cNvPr>
          <p:cNvCxnSpPr>
            <a:cxnSpLocks/>
          </p:cNvCxnSpPr>
          <p:nvPr/>
        </p:nvCxnSpPr>
        <p:spPr>
          <a:xfrm>
            <a:off x="5295294" y="5675288"/>
            <a:ext cx="989761" cy="0"/>
          </a:xfrm>
          <a:prstGeom prst="line">
            <a:avLst/>
          </a:prstGeom>
          <a:ln w="50800"/>
        </p:spPr>
        <p:style>
          <a:lnRef idx="1">
            <a:schemeClr val="accent1"/>
          </a:lnRef>
          <a:fillRef idx="0">
            <a:schemeClr val="accent1"/>
          </a:fillRef>
          <a:effectRef idx="0">
            <a:schemeClr val="accent1"/>
          </a:effectRef>
          <a:fontRef idx="minor">
            <a:schemeClr val="tx1"/>
          </a:fontRef>
        </p:style>
      </p:cxnSp>
      <p:pic>
        <p:nvPicPr>
          <p:cNvPr id="59" name="Picture 58">
            <a:extLst>
              <a:ext uri="{FF2B5EF4-FFF2-40B4-BE49-F238E27FC236}">
                <a16:creationId xmlns:a16="http://schemas.microsoft.com/office/drawing/2014/main" id="{3C310C4E-3ED0-4E41-91A5-875B91112DE2}"/>
              </a:ext>
            </a:extLst>
          </p:cNvPr>
          <p:cNvPicPr>
            <a:picLocks noChangeAspect="1"/>
          </p:cNvPicPr>
          <p:nvPr/>
        </p:nvPicPr>
        <p:blipFill>
          <a:blip r:embed="rId3"/>
          <a:stretch>
            <a:fillRect/>
          </a:stretch>
        </p:blipFill>
        <p:spPr>
          <a:xfrm>
            <a:off x="1492436" y="5435200"/>
            <a:ext cx="1349522" cy="835957"/>
          </a:xfrm>
          <a:prstGeom prst="rect">
            <a:avLst/>
          </a:prstGeom>
        </p:spPr>
      </p:pic>
      <p:sp>
        <p:nvSpPr>
          <p:cNvPr id="13" name="Title 12"/>
          <p:cNvSpPr>
            <a:spLocks noGrp="1"/>
          </p:cNvSpPr>
          <p:nvPr>
            <p:ph type="title"/>
          </p:nvPr>
        </p:nvSpPr>
        <p:spPr>
          <a:xfrm>
            <a:off x="874772" y="111267"/>
            <a:ext cx="10196065" cy="1276637"/>
          </a:xfrm>
        </p:spPr>
        <p:txBody>
          <a:bodyPr vert="horz" lIns="91440" tIns="45720" rIns="91440" bIns="45720" rtlCol="0" anchor="ctr">
            <a:normAutofit/>
          </a:bodyPr>
          <a:lstStyle/>
          <a:p>
            <a:r>
              <a:rPr lang="en-US" dirty="0">
                <a:cs typeface="Times New Roman" panose="02020603050405020304" pitchFamily="18" charset="0"/>
              </a:rPr>
              <a:t>Problem: High programmability increases attack surface</a:t>
            </a:r>
          </a:p>
        </p:txBody>
      </p:sp>
      <p:pic>
        <p:nvPicPr>
          <p:cNvPr id="1030" name="Picture 6">
            <a:extLst>
              <a:ext uri="{FF2B5EF4-FFF2-40B4-BE49-F238E27FC236}">
                <a16:creationId xmlns:a16="http://schemas.microsoft.com/office/drawing/2014/main" id="{B869E0B5-7320-554B-9F1B-9B72E62C28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0371" y="4925325"/>
            <a:ext cx="1417603" cy="1426160"/>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6">
            <a:extLst>
              <a:ext uri="{FF2B5EF4-FFF2-40B4-BE49-F238E27FC236}">
                <a16:creationId xmlns:a16="http://schemas.microsoft.com/office/drawing/2014/main" id="{FA59B9B3-D484-AA44-B4D6-77FF6173CB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05280" y="4953264"/>
            <a:ext cx="1417603" cy="142616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7473803E-6579-E040-8C56-5E17C524D7A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2259" y="4986976"/>
            <a:ext cx="827347" cy="1276770"/>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6">
            <a:extLst>
              <a:ext uri="{FF2B5EF4-FFF2-40B4-BE49-F238E27FC236}">
                <a16:creationId xmlns:a16="http://schemas.microsoft.com/office/drawing/2014/main" id="{FD7FA368-2F5E-B946-869D-12238BE9BC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8681" y="4963199"/>
            <a:ext cx="827347" cy="832341"/>
          </a:xfrm>
          <a:prstGeom prst="rect">
            <a:avLst/>
          </a:prstGeom>
          <a:noFill/>
          <a:extLst>
            <a:ext uri="{909E8E84-426E-40DD-AFC4-6F175D3DCCD1}">
              <a14:hiddenFill xmlns:a14="http://schemas.microsoft.com/office/drawing/2010/main">
                <a:solidFill>
                  <a:srgbClr val="FFFFFF"/>
                </a:solidFill>
              </a14:hiddenFill>
            </a:ext>
          </a:extLst>
        </p:spPr>
      </p:pic>
      <p:cxnSp>
        <p:nvCxnSpPr>
          <p:cNvPr id="62" name="Straight Connector 61">
            <a:extLst>
              <a:ext uri="{FF2B5EF4-FFF2-40B4-BE49-F238E27FC236}">
                <a16:creationId xmlns:a16="http://schemas.microsoft.com/office/drawing/2014/main" id="{7D4CB756-F336-6944-BA31-C30071FC5493}"/>
              </a:ext>
            </a:extLst>
          </p:cNvPr>
          <p:cNvCxnSpPr>
            <a:cxnSpLocks/>
          </p:cNvCxnSpPr>
          <p:nvPr/>
        </p:nvCxnSpPr>
        <p:spPr>
          <a:xfrm>
            <a:off x="1842851" y="5613668"/>
            <a:ext cx="2430138" cy="24737"/>
          </a:xfrm>
          <a:prstGeom prst="line">
            <a:avLst/>
          </a:prstGeom>
          <a:ln w="50800"/>
        </p:spPr>
        <p:style>
          <a:lnRef idx="1">
            <a:schemeClr val="accent1"/>
          </a:lnRef>
          <a:fillRef idx="0">
            <a:schemeClr val="accent1"/>
          </a:fillRef>
          <a:effectRef idx="0">
            <a:schemeClr val="accent1"/>
          </a:effectRef>
          <a:fontRef idx="minor">
            <a:schemeClr val="tx1"/>
          </a:fontRef>
        </p:style>
      </p:cxnSp>
      <p:pic>
        <p:nvPicPr>
          <p:cNvPr id="78" name="Picture 77">
            <a:extLst>
              <a:ext uri="{FF2B5EF4-FFF2-40B4-BE49-F238E27FC236}">
                <a16:creationId xmlns:a16="http://schemas.microsoft.com/office/drawing/2014/main" id="{9CE39286-17DA-0D4C-8D59-9D76BE12292B}"/>
              </a:ext>
            </a:extLst>
          </p:cNvPr>
          <p:cNvPicPr>
            <a:picLocks noChangeAspect="1"/>
          </p:cNvPicPr>
          <p:nvPr/>
        </p:nvPicPr>
        <p:blipFill>
          <a:blip r:embed="rId3"/>
          <a:stretch>
            <a:fillRect/>
          </a:stretch>
        </p:blipFill>
        <p:spPr>
          <a:xfrm>
            <a:off x="8532980" y="5494301"/>
            <a:ext cx="1349522" cy="835957"/>
          </a:xfrm>
          <a:prstGeom prst="rect">
            <a:avLst/>
          </a:prstGeom>
        </p:spPr>
      </p:pic>
      <p:pic>
        <p:nvPicPr>
          <p:cNvPr id="79" name="Picture 8">
            <a:extLst>
              <a:ext uri="{FF2B5EF4-FFF2-40B4-BE49-F238E27FC236}">
                <a16:creationId xmlns:a16="http://schemas.microsoft.com/office/drawing/2014/main" id="{0D4D0695-4CC0-844A-B0E2-2E8F567883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55808" y="4835296"/>
            <a:ext cx="827347" cy="1276770"/>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6">
            <a:extLst>
              <a:ext uri="{FF2B5EF4-FFF2-40B4-BE49-F238E27FC236}">
                <a16:creationId xmlns:a16="http://schemas.microsoft.com/office/drawing/2014/main" id="{F26E777F-A1C1-3543-8A44-D97B35F914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9225" y="5022300"/>
            <a:ext cx="827347" cy="832341"/>
          </a:xfrm>
          <a:prstGeom prst="rect">
            <a:avLst/>
          </a:prstGeom>
          <a:noFill/>
          <a:extLst>
            <a:ext uri="{909E8E84-426E-40DD-AFC4-6F175D3DCCD1}">
              <a14:hiddenFill xmlns:a14="http://schemas.microsoft.com/office/drawing/2010/main">
                <a:solidFill>
                  <a:srgbClr val="FFFFFF"/>
                </a:solidFill>
              </a14:hiddenFill>
            </a:ext>
          </a:extLst>
        </p:spPr>
      </p:pic>
      <p:cxnSp>
        <p:nvCxnSpPr>
          <p:cNvPr id="84" name="Straight Connector 83">
            <a:extLst>
              <a:ext uri="{FF2B5EF4-FFF2-40B4-BE49-F238E27FC236}">
                <a16:creationId xmlns:a16="http://schemas.microsoft.com/office/drawing/2014/main" id="{51529863-5CB1-C048-9766-A82DF4673951}"/>
              </a:ext>
            </a:extLst>
          </p:cNvPr>
          <p:cNvCxnSpPr>
            <a:cxnSpLocks/>
          </p:cNvCxnSpPr>
          <p:nvPr/>
        </p:nvCxnSpPr>
        <p:spPr>
          <a:xfrm>
            <a:off x="7082426" y="5648072"/>
            <a:ext cx="3073382" cy="12369"/>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75" name="Rounded Rectangle 74">
            <a:extLst>
              <a:ext uri="{FF2B5EF4-FFF2-40B4-BE49-F238E27FC236}">
                <a16:creationId xmlns:a16="http://schemas.microsoft.com/office/drawing/2014/main" id="{93809223-4DE2-534F-B2A9-F055DA684638}"/>
              </a:ext>
            </a:extLst>
          </p:cNvPr>
          <p:cNvSpPr/>
          <p:nvPr/>
        </p:nvSpPr>
        <p:spPr>
          <a:xfrm>
            <a:off x="153934" y="5040800"/>
            <a:ext cx="250463" cy="280607"/>
          </a:xfrm>
          <a:prstGeom prst="roundRect">
            <a:avLst/>
          </a:prstGeom>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Rounded Rectangle 89">
            <a:extLst>
              <a:ext uri="{FF2B5EF4-FFF2-40B4-BE49-F238E27FC236}">
                <a16:creationId xmlns:a16="http://schemas.microsoft.com/office/drawing/2014/main" id="{7876019E-DDAB-9D43-8C58-4714D3735AE6}"/>
              </a:ext>
            </a:extLst>
          </p:cNvPr>
          <p:cNvSpPr/>
          <p:nvPr/>
        </p:nvSpPr>
        <p:spPr>
          <a:xfrm>
            <a:off x="483170" y="5044314"/>
            <a:ext cx="250463" cy="280607"/>
          </a:xfrm>
          <a:prstGeom prst="roundRect">
            <a:avLst/>
          </a:prstGeom>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Rounded Rectangle 90">
            <a:extLst>
              <a:ext uri="{FF2B5EF4-FFF2-40B4-BE49-F238E27FC236}">
                <a16:creationId xmlns:a16="http://schemas.microsoft.com/office/drawing/2014/main" id="{24638CE2-7C56-A749-ABA8-BFBEBFA66209}"/>
              </a:ext>
            </a:extLst>
          </p:cNvPr>
          <p:cNvSpPr/>
          <p:nvPr/>
        </p:nvSpPr>
        <p:spPr>
          <a:xfrm>
            <a:off x="156596" y="5416368"/>
            <a:ext cx="250463" cy="280607"/>
          </a:xfrm>
          <a:prstGeom prst="roundRect">
            <a:avLst/>
          </a:prstGeom>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Rounded Rectangle 91">
            <a:extLst>
              <a:ext uri="{FF2B5EF4-FFF2-40B4-BE49-F238E27FC236}">
                <a16:creationId xmlns:a16="http://schemas.microsoft.com/office/drawing/2014/main" id="{4BAC2947-5FB4-6B4E-A2FE-7D5656FB756A}"/>
              </a:ext>
            </a:extLst>
          </p:cNvPr>
          <p:cNvSpPr/>
          <p:nvPr/>
        </p:nvSpPr>
        <p:spPr>
          <a:xfrm>
            <a:off x="488612" y="5425320"/>
            <a:ext cx="250463" cy="280607"/>
          </a:xfrm>
          <a:prstGeom prst="roundRect">
            <a:avLst/>
          </a:prstGeom>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Rounded Rectangle 92">
            <a:extLst>
              <a:ext uri="{FF2B5EF4-FFF2-40B4-BE49-F238E27FC236}">
                <a16:creationId xmlns:a16="http://schemas.microsoft.com/office/drawing/2014/main" id="{909BD98D-9A45-7245-A735-E435F5030114}"/>
              </a:ext>
            </a:extLst>
          </p:cNvPr>
          <p:cNvSpPr/>
          <p:nvPr/>
        </p:nvSpPr>
        <p:spPr>
          <a:xfrm>
            <a:off x="11174774" y="5051395"/>
            <a:ext cx="250463" cy="280607"/>
          </a:xfrm>
          <a:prstGeom prst="roundRect">
            <a:avLst/>
          </a:prstGeom>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ounded Rectangle 93">
            <a:extLst>
              <a:ext uri="{FF2B5EF4-FFF2-40B4-BE49-F238E27FC236}">
                <a16:creationId xmlns:a16="http://schemas.microsoft.com/office/drawing/2014/main" id="{0557A4AA-9EE6-A847-A018-CD9309364C8E}"/>
              </a:ext>
            </a:extLst>
          </p:cNvPr>
          <p:cNvSpPr/>
          <p:nvPr/>
        </p:nvSpPr>
        <p:spPr>
          <a:xfrm>
            <a:off x="11490461" y="5040506"/>
            <a:ext cx="250463" cy="280607"/>
          </a:xfrm>
          <a:prstGeom prst="roundRect">
            <a:avLst/>
          </a:prstGeom>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ounded Rectangle 94">
            <a:extLst>
              <a:ext uri="{FF2B5EF4-FFF2-40B4-BE49-F238E27FC236}">
                <a16:creationId xmlns:a16="http://schemas.microsoft.com/office/drawing/2014/main" id="{C825AEA3-1E86-1B4F-8B37-FC530A1D1929}"/>
              </a:ext>
            </a:extLst>
          </p:cNvPr>
          <p:cNvSpPr/>
          <p:nvPr/>
        </p:nvSpPr>
        <p:spPr>
          <a:xfrm>
            <a:off x="11163887" y="5416072"/>
            <a:ext cx="250463" cy="280607"/>
          </a:xfrm>
          <a:prstGeom prst="roundRect">
            <a:avLst/>
          </a:prstGeom>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ounded Rectangle 95">
            <a:extLst>
              <a:ext uri="{FF2B5EF4-FFF2-40B4-BE49-F238E27FC236}">
                <a16:creationId xmlns:a16="http://schemas.microsoft.com/office/drawing/2014/main" id="{EB9141A8-72C3-804C-8D68-473748CC1610}"/>
              </a:ext>
            </a:extLst>
          </p:cNvPr>
          <p:cNvSpPr/>
          <p:nvPr/>
        </p:nvSpPr>
        <p:spPr>
          <a:xfrm>
            <a:off x="11495903" y="5421512"/>
            <a:ext cx="250463" cy="280607"/>
          </a:xfrm>
          <a:prstGeom prst="roundRect">
            <a:avLst/>
          </a:prstGeom>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3" name="Picture 42">
            <a:extLst>
              <a:ext uri="{FF2B5EF4-FFF2-40B4-BE49-F238E27FC236}">
                <a16:creationId xmlns:a16="http://schemas.microsoft.com/office/drawing/2014/main" id="{E247C690-6A77-714A-8405-CD0B95A7D6A6}"/>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a:off x="4919601" y="2832638"/>
            <a:ext cx="1584286" cy="891161"/>
          </a:xfrm>
          <a:prstGeom prst="rect">
            <a:avLst/>
          </a:prstGeom>
        </p:spPr>
      </p:pic>
      <p:sp>
        <p:nvSpPr>
          <p:cNvPr id="46" name="Down Arrow 45">
            <a:extLst>
              <a:ext uri="{FF2B5EF4-FFF2-40B4-BE49-F238E27FC236}">
                <a16:creationId xmlns:a16="http://schemas.microsoft.com/office/drawing/2014/main" id="{5FD764BC-F2B3-D04B-8026-AE162A3B9032}"/>
              </a:ext>
            </a:extLst>
          </p:cNvPr>
          <p:cNvSpPr/>
          <p:nvPr/>
        </p:nvSpPr>
        <p:spPr>
          <a:xfrm>
            <a:off x="5469791" y="2466899"/>
            <a:ext cx="480623" cy="406234"/>
          </a:xfrm>
          <a:prstGeom prst="down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60A79AEB-0CDA-7A49-AEA0-73DF1ADEED65}"/>
              </a:ext>
            </a:extLst>
          </p:cNvPr>
          <p:cNvPicPr>
            <a:picLocks noChangeAspect="1"/>
          </p:cNvPicPr>
          <p:nvPr/>
        </p:nvPicPr>
        <p:blipFill>
          <a:blip r:embed="rId8"/>
          <a:stretch>
            <a:fillRect/>
          </a:stretch>
        </p:blipFill>
        <p:spPr>
          <a:xfrm>
            <a:off x="4819694" y="1406553"/>
            <a:ext cx="1828322" cy="1028682"/>
          </a:xfrm>
          <a:prstGeom prst="rect">
            <a:avLst/>
          </a:prstGeom>
        </p:spPr>
      </p:pic>
      <p:sp>
        <p:nvSpPr>
          <p:cNvPr id="47" name="Down Arrow 46">
            <a:extLst>
              <a:ext uri="{FF2B5EF4-FFF2-40B4-BE49-F238E27FC236}">
                <a16:creationId xmlns:a16="http://schemas.microsoft.com/office/drawing/2014/main" id="{0EDB378E-90F1-034B-A308-54314D4BAF73}"/>
              </a:ext>
            </a:extLst>
          </p:cNvPr>
          <p:cNvSpPr/>
          <p:nvPr/>
        </p:nvSpPr>
        <p:spPr>
          <a:xfrm rot="2097129">
            <a:off x="4955162" y="3998298"/>
            <a:ext cx="480623" cy="847606"/>
          </a:xfrm>
          <a:prstGeom prst="down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Down Arrow 47">
            <a:extLst>
              <a:ext uri="{FF2B5EF4-FFF2-40B4-BE49-F238E27FC236}">
                <a16:creationId xmlns:a16="http://schemas.microsoft.com/office/drawing/2014/main" id="{2694B6E1-C826-954E-AAFE-C234AC038421}"/>
              </a:ext>
            </a:extLst>
          </p:cNvPr>
          <p:cNvSpPr/>
          <p:nvPr/>
        </p:nvSpPr>
        <p:spPr>
          <a:xfrm rot="18713734">
            <a:off x="6158786" y="3953419"/>
            <a:ext cx="480623" cy="847606"/>
          </a:xfrm>
          <a:prstGeom prst="down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DEEA0BF4-D60A-3D4E-9968-FB08B16A3243}"/>
              </a:ext>
            </a:extLst>
          </p:cNvPr>
          <p:cNvSpPr txBox="1"/>
          <p:nvPr/>
        </p:nvSpPr>
        <p:spPr>
          <a:xfrm>
            <a:off x="7394729" y="2167405"/>
            <a:ext cx="4430494" cy="1631216"/>
          </a:xfrm>
          <a:prstGeom prst="rect">
            <a:avLst/>
          </a:prstGeom>
          <a:solidFill>
            <a:srgbClr val="C00000"/>
          </a:solidFill>
        </p:spPr>
        <p:txBody>
          <a:bodyPr wrap="square" rtlCol="0">
            <a:spAutoFit/>
          </a:bodyPr>
          <a:lstStyle/>
          <a:p>
            <a:r>
              <a:rPr lang="en-US" sz="2000" dirty="0">
                <a:solidFill>
                  <a:schemeClr val="bg1"/>
                </a:solidFill>
              </a:rPr>
              <a:t>Network attacks</a:t>
            </a:r>
          </a:p>
          <a:p>
            <a:r>
              <a:rPr lang="en-US" sz="2000" dirty="0">
                <a:solidFill>
                  <a:schemeClr val="bg1"/>
                </a:solidFill>
              </a:rPr>
              <a:t>    - Adversarial control inputs</a:t>
            </a:r>
          </a:p>
          <a:p>
            <a:r>
              <a:rPr lang="en-US" sz="2000" dirty="0">
                <a:solidFill>
                  <a:schemeClr val="bg1"/>
                </a:solidFill>
              </a:rPr>
              <a:t>    - Malicious data traffic</a:t>
            </a:r>
          </a:p>
          <a:p>
            <a:r>
              <a:rPr lang="en-US" sz="2000" dirty="0">
                <a:solidFill>
                  <a:schemeClr val="bg1"/>
                </a:solidFill>
              </a:rPr>
              <a:t>    - Man in the middle</a:t>
            </a:r>
          </a:p>
          <a:p>
            <a:r>
              <a:rPr lang="en-US" sz="2000" dirty="0">
                <a:solidFill>
                  <a:schemeClr val="bg1"/>
                </a:solidFill>
              </a:rPr>
              <a:t>    - Exploit protocol vulnerabilities</a:t>
            </a:r>
          </a:p>
        </p:txBody>
      </p:sp>
      <p:sp>
        <p:nvSpPr>
          <p:cNvPr id="37" name="Rectangle 36">
            <a:extLst>
              <a:ext uri="{FF2B5EF4-FFF2-40B4-BE49-F238E27FC236}">
                <a16:creationId xmlns:a16="http://schemas.microsoft.com/office/drawing/2014/main" id="{CC19E297-7B85-5A4C-8E11-E232A8CAD823}"/>
              </a:ext>
            </a:extLst>
          </p:cNvPr>
          <p:cNvSpPr/>
          <p:nvPr/>
        </p:nvSpPr>
        <p:spPr>
          <a:xfrm rot="16200000">
            <a:off x="1727320" y="3248387"/>
            <a:ext cx="2827107" cy="400110"/>
          </a:xfrm>
          <a:prstGeom prst="rect">
            <a:avLst/>
          </a:prstGeom>
          <a:solidFill>
            <a:schemeClr val="accent1"/>
          </a:solidFill>
        </p:spPr>
        <p:txBody>
          <a:bodyPr wrap="square" rtlCol="0">
            <a:spAutoFit/>
          </a:bodyPr>
          <a:lstStyle/>
          <a:p>
            <a:pPr algn="ctr"/>
            <a:r>
              <a:rPr lang="en-US" sz="2000" dirty="0">
                <a:solidFill>
                  <a:schemeClr val="bg1"/>
                </a:solidFill>
                <a:latin typeface="Helvetica" pitchFamily="2" charset="0"/>
              </a:rPr>
              <a:t>Network telemetry data</a:t>
            </a:r>
          </a:p>
        </p:txBody>
      </p:sp>
      <p:sp>
        <p:nvSpPr>
          <p:cNvPr id="12" name="Left Brace 11">
            <a:extLst>
              <a:ext uri="{FF2B5EF4-FFF2-40B4-BE49-F238E27FC236}">
                <a16:creationId xmlns:a16="http://schemas.microsoft.com/office/drawing/2014/main" id="{224BF30C-92E9-0648-BB4C-95FE9C97FB93}"/>
              </a:ext>
            </a:extLst>
          </p:cNvPr>
          <p:cNvSpPr/>
          <p:nvPr/>
        </p:nvSpPr>
        <p:spPr>
          <a:xfrm rot="5400000">
            <a:off x="5849135" y="1377655"/>
            <a:ext cx="464281" cy="7089998"/>
          </a:xfrm>
          <a:prstGeom prst="leftBrace">
            <a:avLst>
              <a:gd name="adj1" fmla="val 8333"/>
              <a:gd name="adj2" fmla="val 50759"/>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5C5054BE-041C-46FA-8004-C8146D09AA63}"/>
              </a:ext>
            </a:extLst>
          </p:cNvPr>
          <p:cNvSpPr>
            <a:spLocks noGrp="1"/>
          </p:cNvSpPr>
          <p:nvPr>
            <p:ph type="sldNum" sz="quarter" idx="12"/>
          </p:nvPr>
        </p:nvSpPr>
        <p:spPr/>
        <p:txBody>
          <a:bodyPr/>
          <a:lstStyle/>
          <a:p>
            <a:fld id="{A37C05DA-B5D6-4030-AD2C-AFE291B0D8CD}" type="slidenum">
              <a:rPr lang="en-US" smtClean="0"/>
              <a:t>4</a:t>
            </a:fld>
            <a:endParaRPr lang="en-US"/>
          </a:p>
        </p:txBody>
      </p:sp>
    </p:spTree>
    <p:extLst>
      <p:ext uri="{BB962C8B-B14F-4D97-AF65-F5344CB8AC3E}">
        <p14:creationId xmlns:p14="http://schemas.microsoft.com/office/powerpoint/2010/main" val="2979569229"/>
      </p:ext>
    </p:extLst>
  </p:cSld>
  <p:clrMapOvr>
    <a:masterClrMapping/>
  </p:clrMapOvr>
  <mc:AlternateContent xmlns:mc="http://schemas.openxmlformats.org/markup-compatibility/2006" xmlns:p14="http://schemas.microsoft.com/office/powerpoint/2010/main">
    <mc:Choice Requires="p14">
      <p:transition spd="slow" p14:dur="2000" advTm="160119"/>
    </mc:Choice>
    <mc:Fallback xmlns="">
      <p:transition spd="slow" advTm="1601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6C5C0-CBEA-489B-A871-C4013ADF1913}"/>
              </a:ext>
            </a:extLst>
          </p:cNvPr>
          <p:cNvSpPr>
            <a:spLocks noGrp="1"/>
          </p:cNvSpPr>
          <p:nvPr>
            <p:ph type="title"/>
          </p:nvPr>
        </p:nvSpPr>
        <p:spPr>
          <a:xfrm>
            <a:off x="1325366" y="579863"/>
            <a:ext cx="9011813" cy="1204332"/>
          </a:xfrm>
        </p:spPr>
        <p:txBody>
          <a:bodyPr/>
          <a:lstStyle/>
          <a:p>
            <a:r>
              <a:rPr lang="en-US" dirty="0"/>
              <a:t>Possible attacks</a:t>
            </a:r>
          </a:p>
        </p:txBody>
      </p:sp>
      <p:sp>
        <p:nvSpPr>
          <p:cNvPr id="3" name="Content Placeholder 2">
            <a:extLst>
              <a:ext uri="{FF2B5EF4-FFF2-40B4-BE49-F238E27FC236}">
                <a16:creationId xmlns:a16="http://schemas.microsoft.com/office/drawing/2014/main" id="{0BD18076-DEC0-4887-AC88-7FC3DFED9FF8}"/>
              </a:ext>
            </a:extLst>
          </p:cNvPr>
          <p:cNvSpPr>
            <a:spLocks noGrp="1"/>
          </p:cNvSpPr>
          <p:nvPr>
            <p:ph idx="1"/>
          </p:nvPr>
        </p:nvSpPr>
        <p:spPr>
          <a:xfrm>
            <a:off x="914400" y="2178121"/>
            <a:ext cx="10614991" cy="3743177"/>
          </a:xfrm>
        </p:spPr>
        <p:txBody>
          <a:bodyPr>
            <a:normAutofit/>
          </a:bodyPr>
          <a:lstStyle/>
          <a:p>
            <a:r>
              <a:rPr lang="en-US" sz="2200" dirty="0"/>
              <a:t>CPU exhaustion – frequently trigger CPU intensive path</a:t>
            </a:r>
          </a:p>
          <a:p>
            <a:endParaRPr lang="en-US" sz="2200" dirty="0"/>
          </a:p>
          <a:p>
            <a:r>
              <a:rPr lang="en-US" sz="2200" dirty="0"/>
              <a:t>Network performance degradation – influence decision making to pick wrong path</a:t>
            </a:r>
          </a:p>
          <a:p>
            <a:endParaRPr lang="en-US" sz="2200" dirty="0"/>
          </a:p>
          <a:p>
            <a:r>
              <a:rPr lang="en-US" sz="2200" dirty="0"/>
              <a:t>Corruption of in-network statistics – evade from being detected by misleading analyzer</a:t>
            </a:r>
          </a:p>
          <a:p>
            <a:endParaRPr lang="en-US" sz="2200" dirty="0"/>
          </a:p>
          <a:p>
            <a:r>
              <a:rPr lang="en-US" sz="2200" dirty="0"/>
              <a:t>Memory saturation – trick system to install rules for malicious traffic</a:t>
            </a:r>
          </a:p>
          <a:p>
            <a:endParaRPr lang="en-US" sz="2200" dirty="0"/>
          </a:p>
          <a:p>
            <a:endParaRPr lang="en-US" sz="2000" dirty="0"/>
          </a:p>
          <a:p>
            <a:endParaRPr lang="en-US" dirty="0"/>
          </a:p>
        </p:txBody>
      </p:sp>
      <p:sp>
        <p:nvSpPr>
          <p:cNvPr id="4" name="Slide Number Placeholder 3">
            <a:extLst>
              <a:ext uri="{FF2B5EF4-FFF2-40B4-BE49-F238E27FC236}">
                <a16:creationId xmlns:a16="http://schemas.microsoft.com/office/drawing/2014/main" id="{ADD4DBA4-D965-4513-9C7E-C72BB91F3FA6}"/>
              </a:ext>
            </a:extLst>
          </p:cNvPr>
          <p:cNvSpPr>
            <a:spLocks noGrp="1"/>
          </p:cNvSpPr>
          <p:nvPr>
            <p:ph type="sldNum" sz="quarter" idx="12"/>
          </p:nvPr>
        </p:nvSpPr>
        <p:spPr/>
        <p:txBody>
          <a:bodyPr/>
          <a:lstStyle/>
          <a:p>
            <a:fld id="{A37C05DA-B5D6-4030-AD2C-AFE291B0D8CD}" type="slidenum">
              <a:rPr lang="en-US" smtClean="0"/>
              <a:t>5</a:t>
            </a:fld>
            <a:endParaRPr lang="en-US"/>
          </a:p>
        </p:txBody>
      </p:sp>
    </p:spTree>
    <p:extLst>
      <p:ext uri="{BB962C8B-B14F-4D97-AF65-F5344CB8AC3E}">
        <p14:creationId xmlns:p14="http://schemas.microsoft.com/office/powerpoint/2010/main" val="1439891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Arrow Connector 6">
            <a:extLst>
              <a:ext uri="{FF2B5EF4-FFF2-40B4-BE49-F238E27FC236}">
                <a16:creationId xmlns:a16="http://schemas.microsoft.com/office/drawing/2014/main" id="{EB5329A2-8491-A74E-A148-C3524529C778}"/>
              </a:ext>
            </a:extLst>
          </p:cNvPr>
          <p:cNvCxnSpPr>
            <a:cxnSpLocks/>
          </p:cNvCxnSpPr>
          <p:nvPr/>
        </p:nvCxnSpPr>
        <p:spPr>
          <a:xfrm flipV="1">
            <a:off x="3127427" y="4632354"/>
            <a:ext cx="996640" cy="43597"/>
          </a:xfrm>
          <a:prstGeom prst="straightConnector1">
            <a:avLst/>
          </a:prstGeom>
          <a:ln w="38100">
            <a:tailEnd w="lg" len="lg"/>
          </a:ln>
        </p:spPr>
        <p:style>
          <a:lnRef idx="2">
            <a:schemeClr val="dk1"/>
          </a:lnRef>
          <a:fillRef idx="0">
            <a:schemeClr val="dk1"/>
          </a:fillRef>
          <a:effectRef idx="1">
            <a:schemeClr val="dk1"/>
          </a:effectRef>
          <a:fontRef idx="minor">
            <a:schemeClr val="tx1"/>
          </a:fontRef>
        </p:style>
      </p:cxnSp>
      <p:cxnSp>
        <p:nvCxnSpPr>
          <p:cNvPr id="8" name="Straight Arrow Connector 7">
            <a:extLst>
              <a:ext uri="{FF2B5EF4-FFF2-40B4-BE49-F238E27FC236}">
                <a16:creationId xmlns:a16="http://schemas.microsoft.com/office/drawing/2014/main" id="{C39358AD-C9D9-BA42-AD1A-66368AD6DE21}"/>
              </a:ext>
            </a:extLst>
          </p:cNvPr>
          <p:cNvCxnSpPr>
            <a:cxnSpLocks/>
            <a:endCxn id="21" idx="1"/>
          </p:cNvCxnSpPr>
          <p:nvPr/>
        </p:nvCxnSpPr>
        <p:spPr>
          <a:xfrm flipV="1">
            <a:off x="3127427" y="3900216"/>
            <a:ext cx="1049184" cy="707712"/>
          </a:xfrm>
          <a:prstGeom prst="straightConnector1">
            <a:avLst/>
          </a:prstGeom>
          <a:ln w="38100">
            <a:tailEnd w="lg" len="lg"/>
          </a:ln>
        </p:spPr>
        <p:style>
          <a:lnRef idx="2">
            <a:schemeClr val="dk1"/>
          </a:lnRef>
          <a:fillRef idx="0">
            <a:schemeClr val="dk1"/>
          </a:fillRef>
          <a:effectRef idx="1">
            <a:schemeClr val="dk1"/>
          </a:effectRef>
          <a:fontRef idx="minor">
            <a:schemeClr val="tx1"/>
          </a:fontRef>
        </p:style>
      </p:cxnSp>
      <p:cxnSp>
        <p:nvCxnSpPr>
          <p:cNvPr id="9" name="Straight Arrow Connector 8">
            <a:extLst>
              <a:ext uri="{FF2B5EF4-FFF2-40B4-BE49-F238E27FC236}">
                <a16:creationId xmlns:a16="http://schemas.microsoft.com/office/drawing/2014/main" id="{DF236226-C5E9-2A4E-85A2-AA2F62099D9F}"/>
              </a:ext>
            </a:extLst>
          </p:cNvPr>
          <p:cNvCxnSpPr>
            <a:cxnSpLocks/>
            <a:endCxn id="23" idx="1"/>
          </p:cNvCxnSpPr>
          <p:nvPr/>
        </p:nvCxnSpPr>
        <p:spPr>
          <a:xfrm>
            <a:off x="3067752" y="4752602"/>
            <a:ext cx="1095676" cy="850784"/>
          </a:xfrm>
          <a:prstGeom prst="straightConnector1">
            <a:avLst/>
          </a:prstGeom>
          <a:ln w="38100">
            <a:tailEnd w="lg" len="lg"/>
          </a:ln>
        </p:spPr>
        <p:style>
          <a:lnRef idx="2">
            <a:schemeClr val="dk1"/>
          </a:lnRef>
          <a:fillRef idx="0">
            <a:schemeClr val="dk1"/>
          </a:fillRef>
          <a:effectRef idx="1">
            <a:schemeClr val="dk1"/>
          </a:effectRef>
          <a:fontRef idx="minor">
            <a:schemeClr val="tx1"/>
          </a:fontRef>
        </p:style>
      </p:cxnSp>
      <p:sp>
        <p:nvSpPr>
          <p:cNvPr id="2" name="Title 1">
            <a:extLst>
              <a:ext uri="{FF2B5EF4-FFF2-40B4-BE49-F238E27FC236}">
                <a16:creationId xmlns:a16="http://schemas.microsoft.com/office/drawing/2014/main" id="{3D37C6F2-29D6-F44D-A084-76E79415876D}"/>
              </a:ext>
            </a:extLst>
          </p:cNvPr>
          <p:cNvSpPr>
            <a:spLocks noGrp="1"/>
          </p:cNvSpPr>
          <p:nvPr>
            <p:ph type="title"/>
          </p:nvPr>
        </p:nvSpPr>
        <p:spPr>
          <a:xfrm>
            <a:off x="415600" y="313147"/>
            <a:ext cx="11360800" cy="1136829"/>
          </a:xfrm>
          <a:solidFill>
            <a:srgbClr val="FFFFFF"/>
          </a:solidFill>
          <a:ln w="31750" cap="sq">
            <a:solidFill>
              <a:srgbClr val="404040"/>
            </a:solidFill>
            <a:miter lim="800000"/>
          </a:ln>
        </p:spPr>
        <p:txBody>
          <a:bodyPr vert="horz" lIns="182880" tIns="182880" rIns="182880" bIns="182880" rtlCol="0" anchor="ctr">
            <a:normAutofit/>
          </a:bodyPr>
          <a:lstStyle/>
          <a:p>
            <a:pPr algn="ctr">
              <a:lnSpc>
                <a:spcPct val="90000"/>
              </a:lnSpc>
              <a:spcBef>
                <a:spcPct val="0"/>
              </a:spcBef>
            </a:pPr>
            <a:r>
              <a:rPr lang="en-US" dirty="0" err="1"/>
              <a:t>NetCache</a:t>
            </a:r>
            <a:r>
              <a:rPr lang="en-US" dirty="0"/>
              <a:t> data plane system</a:t>
            </a:r>
          </a:p>
        </p:txBody>
      </p:sp>
      <p:pic>
        <p:nvPicPr>
          <p:cNvPr id="4" name="Google Shape;121;p27" descr="A picture containing text, gambling house, room, dark&#10;&#10;Description automatically generated">
            <a:extLst>
              <a:ext uri="{FF2B5EF4-FFF2-40B4-BE49-F238E27FC236}">
                <a16:creationId xmlns:a16="http://schemas.microsoft.com/office/drawing/2014/main" id="{A51E7D7B-FF6D-DA48-A8C7-D3C09455F40A}"/>
              </a:ext>
            </a:extLst>
          </p:cNvPr>
          <p:cNvPicPr preferRelativeResize="0"/>
          <p:nvPr/>
        </p:nvPicPr>
        <p:blipFill rotWithShape="1">
          <a:blip r:embed="rId3">
            <a:alphaModFix/>
          </a:blip>
          <a:srcRect/>
          <a:stretch/>
        </p:blipFill>
        <p:spPr>
          <a:xfrm>
            <a:off x="2448880" y="4278524"/>
            <a:ext cx="784618" cy="791332"/>
          </a:xfrm>
          <a:prstGeom prst="rect">
            <a:avLst/>
          </a:prstGeom>
          <a:noFill/>
          <a:ln>
            <a:noFill/>
          </a:ln>
        </p:spPr>
      </p:pic>
      <p:cxnSp>
        <p:nvCxnSpPr>
          <p:cNvPr id="6" name="Straight Arrow Connector 5">
            <a:extLst>
              <a:ext uri="{FF2B5EF4-FFF2-40B4-BE49-F238E27FC236}">
                <a16:creationId xmlns:a16="http://schemas.microsoft.com/office/drawing/2014/main" id="{89AC8046-7F67-DD44-B0A1-9394125247E0}"/>
              </a:ext>
            </a:extLst>
          </p:cNvPr>
          <p:cNvCxnSpPr>
            <a:cxnSpLocks/>
          </p:cNvCxnSpPr>
          <p:nvPr/>
        </p:nvCxnSpPr>
        <p:spPr>
          <a:xfrm>
            <a:off x="1665850" y="4686891"/>
            <a:ext cx="943167" cy="0"/>
          </a:xfrm>
          <a:prstGeom prst="straightConnector1">
            <a:avLst/>
          </a:prstGeom>
          <a:ln w="38100"/>
        </p:spPr>
        <p:style>
          <a:lnRef idx="2">
            <a:schemeClr val="dk1"/>
          </a:lnRef>
          <a:fillRef idx="0">
            <a:schemeClr val="dk1"/>
          </a:fillRef>
          <a:effectRef idx="1">
            <a:schemeClr val="dk1"/>
          </a:effectRef>
          <a:fontRef idx="minor">
            <a:schemeClr val="tx1"/>
          </a:fontRef>
        </p:style>
      </p:cxnSp>
      <p:pic>
        <p:nvPicPr>
          <p:cNvPr id="14" name="Picture 5" descr="Diagram&#10;&#10;Description automatically generated">
            <a:extLst>
              <a:ext uri="{FF2B5EF4-FFF2-40B4-BE49-F238E27FC236}">
                <a16:creationId xmlns:a16="http://schemas.microsoft.com/office/drawing/2014/main" id="{5C4A83C9-1F55-D242-AE17-ACDCD49F1EEC}"/>
              </a:ext>
            </a:extLst>
          </p:cNvPr>
          <p:cNvPicPr>
            <a:picLocks noChangeAspect="1"/>
          </p:cNvPicPr>
          <p:nvPr/>
        </p:nvPicPr>
        <p:blipFill>
          <a:blip r:embed="rId4"/>
          <a:stretch>
            <a:fillRect/>
          </a:stretch>
        </p:blipFill>
        <p:spPr>
          <a:xfrm>
            <a:off x="2345628" y="1963839"/>
            <a:ext cx="1136829" cy="1136829"/>
          </a:xfrm>
          <a:prstGeom prst="rect">
            <a:avLst/>
          </a:prstGeom>
        </p:spPr>
      </p:pic>
      <p:sp>
        <p:nvSpPr>
          <p:cNvPr id="15" name="TextBox 14">
            <a:extLst>
              <a:ext uri="{FF2B5EF4-FFF2-40B4-BE49-F238E27FC236}">
                <a16:creationId xmlns:a16="http://schemas.microsoft.com/office/drawing/2014/main" id="{A858E38D-722F-F941-9C89-F3DEFA9F0AB4}"/>
              </a:ext>
            </a:extLst>
          </p:cNvPr>
          <p:cNvSpPr txBox="1"/>
          <p:nvPr/>
        </p:nvSpPr>
        <p:spPr>
          <a:xfrm>
            <a:off x="3170268" y="2410430"/>
            <a:ext cx="1324026"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dirty="0">
                <a:latin typeface="Helvetica" pitchFamily="2" charset="0"/>
              </a:rPr>
              <a:t>Controller</a:t>
            </a:r>
            <a:endParaRPr lang="en-US" sz="2000" dirty="0">
              <a:latin typeface="Helvetica" pitchFamily="2" charset="0"/>
              <a:cs typeface="Arial"/>
            </a:endParaRPr>
          </a:p>
        </p:txBody>
      </p:sp>
      <p:cxnSp>
        <p:nvCxnSpPr>
          <p:cNvPr id="17" name="Straight Arrow Connector 16">
            <a:extLst>
              <a:ext uri="{FF2B5EF4-FFF2-40B4-BE49-F238E27FC236}">
                <a16:creationId xmlns:a16="http://schemas.microsoft.com/office/drawing/2014/main" id="{ED099283-0C09-884A-A989-1818764BE56B}"/>
              </a:ext>
            </a:extLst>
          </p:cNvPr>
          <p:cNvCxnSpPr>
            <a:cxnSpLocks/>
          </p:cNvCxnSpPr>
          <p:nvPr/>
        </p:nvCxnSpPr>
        <p:spPr>
          <a:xfrm>
            <a:off x="2841189" y="3057026"/>
            <a:ext cx="0" cy="1401978"/>
          </a:xfrm>
          <a:prstGeom prst="straightConnector1">
            <a:avLst/>
          </a:prstGeom>
          <a:ln w="38100">
            <a:solidFill>
              <a:schemeClr val="tx1"/>
            </a:solidFill>
            <a:prstDash val="solid"/>
            <a:headEnd type="triangle" w="lg" len="lg"/>
            <a:tailEnd type="triangle" w="lg" len="lg"/>
          </a:ln>
        </p:spPr>
        <p:style>
          <a:lnRef idx="1">
            <a:schemeClr val="dk1"/>
          </a:lnRef>
          <a:fillRef idx="0">
            <a:schemeClr val="dk1"/>
          </a:fillRef>
          <a:effectRef idx="0">
            <a:schemeClr val="dk1"/>
          </a:effectRef>
          <a:fontRef idx="minor">
            <a:schemeClr val="tx1"/>
          </a:fontRef>
        </p:style>
      </p:cxnSp>
      <p:sp>
        <p:nvSpPr>
          <p:cNvPr id="18" name="Cylinder 5">
            <a:extLst>
              <a:ext uri="{FF2B5EF4-FFF2-40B4-BE49-F238E27FC236}">
                <a16:creationId xmlns:a16="http://schemas.microsoft.com/office/drawing/2014/main" id="{8275272E-F909-AE4A-B360-79A52850B3D9}"/>
              </a:ext>
            </a:extLst>
          </p:cNvPr>
          <p:cNvSpPr/>
          <p:nvPr/>
        </p:nvSpPr>
        <p:spPr>
          <a:xfrm>
            <a:off x="4179837" y="3475368"/>
            <a:ext cx="661266" cy="632984"/>
          </a:xfrm>
          <a:prstGeom prst="can">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cs typeface="Arial"/>
            </a:endParaRPr>
          </a:p>
        </p:txBody>
      </p:sp>
      <p:sp>
        <p:nvSpPr>
          <p:cNvPr id="19" name="Cylinder 58">
            <a:extLst>
              <a:ext uri="{FF2B5EF4-FFF2-40B4-BE49-F238E27FC236}">
                <a16:creationId xmlns:a16="http://schemas.microsoft.com/office/drawing/2014/main" id="{9C330AFF-0324-704B-9EC0-DAC66BBCCE3E}"/>
              </a:ext>
            </a:extLst>
          </p:cNvPr>
          <p:cNvSpPr/>
          <p:nvPr/>
        </p:nvSpPr>
        <p:spPr>
          <a:xfrm>
            <a:off x="4150222" y="4355864"/>
            <a:ext cx="634515" cy="632984"/>
          </a:xfrm>
          <a:prstGeom prst="can">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cs typeface="Arial"/>
            </a:endParaRPr>
          </a:p>
        </p:txBody>
      </p:sp>
      <p:sp>
        <p:nvSpPr>
          <p:cNvPr id="20" name="Cylinder 59">
            <a:extLst>
              <a:ext uri="{FF2B5EF4-FFF2-40B4-BE49-F238E27FC236}">
                <a16:creationId xmlns:a16="http://schemas.microsoft.com/office/drawing/2014/main" id="{ED7BCC7A-DEF0-6041-BD51-C20809AB545A}"/>
              </a:ext>
            </a:extLst>
          </p:cNvPr>
          <p:cNvSpPr/>
          <p:nvPr/>
        </p:nvSpPr>
        <p:spPr>
          <a:xfrm>
            <a:off x="4162622" y="5190633"/>
            <a:ext cx="634514" cy="632984"/>
          </a:xfrm>
          <a:prstGeom prst="can">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cs typeface="Arial"/>
            </a:endParaRPr>
          </a:p>
        </p:txBody>
      </p:sp>
      <p:sp>
        <p:nvSpPr>
          <p:cNvPr id="21" name="TextBox 20">
            <a:extLst>
              <a:ext uri="{FF2B5EF4-FFF2-40B4-BE49-F238E27FC236}">
                <a16:creationId xmlns:a16="http://schemas.microsoft.com/office/drawing/2014/main" id="{4C0BEFD7-FC70-844C-BA3B-B2CAE8C8138F}"/>
              </a:ext>
            </a:extLst>
          </p:cNvPr>
          <p:cNvSpPr txBox="1"/>
          <p:nvPr/>
        </p:nvSpPr>
        <p:spPr>
          <a:xfrm>
            <a:off x="4176611" y="3669383"/>
            <a:ext cx="132402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dirty="0">
                <a:latin typeface="Helvetica" pitchFamily="2" charset="0"/>
              </a:rPr>
              <a:t>KV</a:t>
            </a:r>
            <a:endParaRPr lang="en-US" sz="2400" dirty="0">
              <a:latin typeface="Helvetica" pitchFamily="2" charset="0"/>
              <a:cs typeface="Arial"/>
            </a:endParaRPr>
          </a:p>
        </p:txBody>
      </p:sp>
      <p:sp>
        <p:nvSpPr>
          <p:cNvPr id="22" name="TextBox 21">
            <a:extLst>
              <a:ext uri="{FF2B5EF4-FFF2-40B4-BE49-F238E27FC236}">
                <a16:creationId xmlns:a16="http://schemas.microsoft.com/office/drawing/2014/main" id="{BBF3FD0F-9525-FF4B-9A47-10C380764A68}"/>
              </a:ext>
            </a:extLst>
          </p:cNvPr>
          <p:cNvSpPr txBox="1"/>
          <p:nvPr/>
        </p:nvSpPr>
        <p:spPr>
          <a:xfrm>
            <a:off x="4154400" y="4512555"/>
            <a:ext cx="132402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dirty="0">
                <a:latin typeface="Helvetica" pitchFamily="2" charset="0"/>
              </a:rPr>
              <a:t>KV</a:t>
            </a:r>
            <a:endParaRPr lang="en-US" sz="2400" dirty="0">
              <a:latin typeface="Helvetica" pitchFamily="2" charset="0"/>
              <a:cs typeface="Arial"/>
            </a:endParaRPr>
          </a:p>
        </p:txBody>
      </p:sp>
      <p:sp>
        <p:nvSpPr>
          <p:cNvPr id="23" name="TextBox 22">
            <a:extLst>
              <a:ext uri="{FF2B5EF4-FFF2-40B4-BE49-F238E27FC236}">
                <a16:creationId xmlns:a16="http://schemas.microsoft.com/office/drawing/2014/main" id="{B4426801-9737-FD4D-992E-EBC63CE4972A}"/>
              </a:ext>
            </a:extLst>
          </p:cNvPr>
          <p:cNvSpPr txBox="1"/>
          <p:nvPr/>
        </p:nvSpPr>
        <p:spPr>
          <a:xfrm>
            <a:off x="4163428" y="5372553"/>
            <a:ext cx="132402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dirty="0">
                <a:latin typeface="Helvetica" pitchFamily="2" charset="0"/>
              </a:rPr>
              <a:t>KV</a:t>
            </a:r>
            <a:endParaRPr lang="en-US" sz="2400" dirty="0">
              <a:latin typeface="Helvetica" pitchFamily="2" charset="0"/>
              <a:cs typeface="Arial"/>
            </a:endParaRPr>
          </a:p>
        </p:txBody>
      </p:sp>
      <p:sp>
        <p:nvSpPr>
          <p:cNvPr id="24" name="TextBox 23">
            <a:extLst>
              <a:ext uri="{FF2B5EF4-FFF2-40B4-BE49-F238E27FC236}">
                <a16:creationId xmlns:a16="http://schemas.microsoft.com/office/drawing/2014/main" id="{036971A9-14E7-D449-A165-492F5BC353FD}"/>
              </a:ext>
            </a:extLst>
          </p:cNvPr>
          <p:cNvSpPr txBox="1"/>
          <p:nvPr/>
        </p:nvSpPr>
        <p:spPr>
          <a:xfrm>
            <a:off x="1139396" y="2847958"/>
            <a:ext cx="170501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latin typeface="Helvetica" pitchFamily="2" charset="0"/>
              </a:rPr>
              <a:t>Add hot </a:t>
            </a:r>
          </a:p>
          <a:p>
            <a:pPr algn="ctr"/>
            <a:r>
              <a:rPr lang="en-US" sz="2000" dirty="0">
                <a:latin typeface="Helvetica" pitchFamily="2" charset="0"/>
              </a:rPr>
              <a:t>key value K1</a:t>
            </a:r>
          </a:p>
        </p:txBody>
      </p:sp>
      <p:cxnSp>
        <p:nvCxnSpPr>
          <p:cNvPr id="25" name="Straight Arrow Connector 24">
            <a:extLst>
              <a:ext uri="{FF2B5EF4-FFF2-40B4-BE49-F238E27FC236}">
                <a16:creationId xmlns:a16="http://schemas.microsoft.com/office/drawing/2014/main" id="{E8C51358-6F5E-1849-934B-E8853A7D42F6}"/>
              </a:ext>
            </a:extLst>
          </p:cNvPr>
          <p:cNvCxnSpPr>
            <a:cxnSpLocks/>
          </p:cNvCxnSpPr>
          <p:nvPr/>
        </p:nvCxnSpPr>
        <p:spPr>
          <a:xfrm>
            <a:off x="1815940" y="4491359"/>
            <a:ext cx="652332" cy="11287"/>
          </a:xfrm>
          <a:prstGeom prst="straightConnector1">
            <a:avLst/>
          </a:prstGeom>
          <a:ln w="38100">
            <a:solidFill>
              <a:schemeClr val="accent5">
                <a:lumMod val="75000"/>
              </a:schemeClr>
            </a:solidFill>
            <a:prstDash val="dash"/>
            <a:tailEnd type="triangle" w="lg" len="lg"/>
          </a:ln>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9D700A4E-0E01-6041-A037-80EDCFB28AAE}"/>
              </a:ext>
            </a:extLst>
          </p:cNvPr>
          <p:cNvSpPr txBox="1"/>
          <p:nvPr/>
        </p:nvSpPr>
        <p:spPr>
          <a:xfrm>
            <a:off x="824544" y="3984499"/>
            <a:ext cx="1585916"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Helvetica" pitchFamily="2" charset="0"/>
              </a:rPr>
              <a:t>GET key K1</a:t>
            </a:r>
            <a:endParaRPr lang="en-US" sz="2000" dirty="0">
              <a:latin typeface="Helvetica" pitchFamily="2" charset="0"/>
              <a:cs typeface="Arial"/>
            </a:endParaRPr>
          </a:p>
        </p:txBody>
      </p:sp>
      <p:cxnSp>
        <p:nvCxnSpPr>
          <p:cNvPr id="27" name="Straight Arrow Connector 26">
            <a:extLst>
              <a:ext uri="{FF2B5EF4-FFF2-40B4-BE49-F238E27FC236}">
                <a16:creationId xmlns:a16="http://schemas.microsoft.com/office/drawing/2014/main" id="{7E3CF27B-80D4-0A41-9DE1-3534817E0A0C}"/>
              </a:ext>
            </a:extLst>
          </p:cNvPr>
          <p:cNvCxnSpPr>
            <a:cxnSpLocks/>
          </p:cNvCxnSpPr>
          <p:nvPr/>
        </p:nvCxnSpPr>
        <p:spPr>
          <a:xfrm flipH="1" flipV="1">
            <a:off x="1714418" y="4907837"/>
            <a:ext cx="670080" cy="12903"/>
          </a:xfrm>
          <a:prstGeom prst="straightConnector1">
            <a:avLst/>
          </a:prstGeom>
          <a:ln w="38100">
            <a:solidFill>
              <a:schemeClr val="accent5">
                <a:lumMod val="75000"/>
              </a:schemeClr>
            </a:solidFill>
            <a:prstDash val="dash"/>
            <a:tailEnd type="triangle" w="lg" len="lg"/>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197EAF6B-09BE-7E49-B673-629C619B73C2}"/>
              </a:ext>
            </a:extLst>
          </p:cNvPr>
          <p:cNvCxnSpPr>
            <a:cxnSpLocks/>
          </p:cNvCxnSpPr>
          <p:nvPr/>
        </p:nvCxnSpPr>
        <p:spPr>
          <a:xfrm flipV="1">
            <a:off x="3400490" y="4491359"/>
            <a:ext cx="729064" cy="22649"/>
          </a:xfrm>
          <a:prstGeom prst="straightConnector1">
            <a:avLst/>
          </a:prstGeom>
          <a:ln w="38100">
            <a:solidFill>
              <a:schemeClr val="accent5">
                <a:lumMod val="75000"/>
              </a:schemeClr>
            </a:solidFill>
            <a:prstDash val="dash"/>
            <a:tailEnd type="triangle" w="lg" len="lg"/>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0AC43FFF-1806-D148-AEA7-486D1E4C46A1}"/>
              </a:ext>
            </a:extLst>
          </p:cNvPr>
          <p:cNvCxnSpPr>
            <a:cxnSpLocks/>
          </p:cNvCxnSpPr>
          <p:nvPr/>
        </p:nvCxnSpPr>
        <p:spPr>
          <a:xfrm flipH="1" flipV="1">
            <a:off x="3367900" y="4841482"/>
            <a:ext cx="648628" cy="7021"/>
          </a:xfrm>
          <a:prstGeom prst="straightConnector1">
            <a:avLst/>
          </a:prstGeom>
          <a:ln w="38100">
            <a:solidFill>
              <a:schemeClr val="accent5">
                <a:lumMod val="75000"/>
              </a:schemeClr>
            </a:solidFill>
            <a:prstDash val="dash"/>
            <a:tailEnd type="triangle" w="lg" len="lg"/>
          </a:ln>
        </p:spPr>
        <p:style>
          <a:lnRef idx="1">
            <a:schemeClr val="dk1"/>
          </a:lnRef>
          <a:fillRef idx="0">
            <a:schemeClr val="dk1"/>
          </a:fillRef>
          <a:effectRef idx="0">
            <a:schemeClr val="dk1"/>
          </a:effectRef>
          <a:fontRef idx="minor">
            <a:schemeClr val="tx1"/>
          </a:fontRef>
        </p:style>
      </p:cxnSp>
      <p:pic>
        <p:nvPicPr>
          <p:cNvPr id="39" name="Picture 19">
            <a:extLst>
              <a:ext uri="{FF2B5EF4-FFF2-40B4-BE49-F238E27FC236}">
                <a16:creationId xmlns:a16="http://schemas.microsoft.com/office/drawing/2014/main" id="{53EEF550-2291-B143-B328-E4B776692806}"/>
              </a:ext>
            </a:extLst>
          </p:cNvPr>
          <p:cNvPicPr>
            <a:picLocks noChangeAspect="1"/>
          </p:cNvPicPr>
          <p:nvPr/>
        </p:nvPicPr>
        <p:blipFill>
          <a:blip r:embed="rId5"/>
          <a:stretch>
            <a:fillRect/>
          </a:stretch>
        </p:blipFill>
        <p:spPr>
          <a:xfrm flipH="1">
            <a:off x="916177" y="4384164"/>
            <a:ext cx="666683" cy="672104"/>
          </a:xfrm>
          <a:prstGeom prst="rect">
            <a:avLst/>
          </a:prstGeom>
        </p:spPr>
      </p:pic>
      <p:cxnSp>
        <p:nvCxnSpPr>
          <p:cNvPr id="94" name="Straight Arrow Connector 93">
            <a:extLst>
              <a:ext uri="{FF2B5EF4-FFF2-40B4-BE49-F238E27FC236}">
                <a16:creationId xmlns:a16="http://schemas.microsoft.com/office/drawing/2014/main" id="{909AD1C7-39A8-2547-B776-E11E6066E9FA}"/>
              </a:ext>
            </a:extLst>
          </p:cNvPr>
          <p:cNvCxnSpPr>
            <a:cxnSpLocks/>
          </p:cNvCxnSpPr>
          <p:nvPr/>
        </p:nvCxnSpPr>
        <p:spPr>
          <a:xfrm flipV="1">
            <a:off x="9394133" y="4632354"/>
            <a:ext cx="996640" cy="43597"/>
          </a:xfrm>
          <a:prstGeom prst="straightConnector1">
            <a:avLst/>
          </a:prstGeom>
          <a:ln w="38100">
            <a:tailEnd w="lg" len="lg"/>
          </a:ln>
        </p:spPr>
        <p:style>
          <a:lnRef idx="2">
            <a:schemeClr val="dk1"/>
          </a:lnRef>
          <a:fillRef idx="0">
            <a:schemeClr val="dk1"/>
          </a:fillRef>
          <a:effectRef idx="1">
            <a:schemeClr val="dk1"/>
          </a:effectRef>
          <a:fontRef idx="minor">
            <a:schemeClr val="tx1"/>
          </a:fontRef>
        </p:style>
      </p:cxnSp>
      <p:cxnSp>
        <p:nvCxnSpPr>
          <p:cNvPr id="95" name="Straight Arrow Connector 94">
            <a:extLst>
              <a:ext uri="{FF2B5EF4-FFF2-40B4-BE49-F238E27FC236}">
                <a16:creationId xmlns:a16="http://schemas.microsoft.com/office/drawing/2014/main" id="{3B414181-0AA4-A84A-B138-1DE41EDB2B28}"/>
              </a:ext>
            </a:extLst>
          </p:cNvPr>
          <p:cNvCxnSpPr>
            <a:cxnSpLocks/>
          </p:cNvCxnSpPr>
          <p:nvPr/>
        </p:nvCxnSpPr>
        <p:spPr>
          <a:xfrm flipV="1">
            <a:off x="9394133" y="3900216"/>
            <a:ext cx="1049184" cy="707712"/>
          </a:xfrm>
          <a:prstGeom prst="straightConnector1">
            <a:avLst/>
          </a:prstGeom>
          <a:ln w="38100">
            <a:tailEnd w="lg" len="lg"/>
          </a:ln>
        </p:spPr>
        <p:style>
          <a:lnRef idx="2">
            <a:schemeClr val="dk1"/>
          </a:lnRef>
          <a:fillRef idx="0">
            <a:schemeClr val="dk1"/>
          </a:fillRef>
          <a:effectRef idx="1">
            <a:schemeClr val="dk1"/>
          </a:effectRef>
          <a:fontRef idx="minor">
            <a:schemeClr val="tx1"/>
          </a:fontRef>
        </p:style>
      </p:cxnSp>
      <p:cxnSp>
        <p:nvCxnSpPr>
          <p:cNvPr id="96" name="Straight Arrow Connector 95">
            <a:extLst>
              <a:ext uri="{FF2B5EF4-FFF2-40B4-BE49-F238E27FC236}">
                <a16:creationId xmlns:a16="http://schemas.microsoft.com/office/drawing/2014/main" id="{6CD447B4-4DBC-3D41-ACB9-3203C1288AF6}"/>
              </a:ext>
            </a:extLst>
          </p:cNvPr>
          <p:cNvCxnSpPr>
            <a:cxnSpLocks/>
          </p:cNvCxnSpPr>
          <p:nvPr/>
        </p:nvCxnSpPr>
        <p:spPr>
          <a:xfrm>
            <a:off x="9334458" y="4752602"/>
            <a:ext cx="1095676" cy="850784"/>
          </a:xfrm>
          <a:prstGeom prst="straightConnector1">
            <a:avLst/>
          </a:prstGeom>
          <a:ln w="38100">
            <a:tailEnd w="lg" len="lg"/>
          </a:ln>
        </p:spPr>
        <p:style>
          <a:lnRef idx="2">
            <a:schemeClr val="dk1"/>
          </a:lnRef>
          <a:fillRef idx="0">
            <a:schemeClr val="dk1"/>
          </a:fillRef>
          <a:effectRef idx="1">
            <a:schemeClr val="dk1"/>
          </a:effectRef>
          <a:fontRef idx="minor">
            <a:schemeClr val="tx1"/>
          </a:fontRef>
        </p:style>
      </p:cxnSp>
      <p:pic>
        <p:nvPicPr>
          <p:cNvPr id="97" name="Google Shape;121;p27" descr="A picture containing text, gambling house, room, dark&#10;&#10;Description automatically generated">
            <a:extLst>
              <a:ext uri="{FF2B5EF4-FFF2-40B4-BE49-F238E27FC236}">
                <a16:creationId xmlns:a16="http://schemas.microsoft.com/office/drawing/2014/main" id="{3AA24221-9A55-D74B-9310-20940C92878D}"/>
              </a:ext>
            </a:extLst>
          </p:cNvPr>
          <p:cNvPicPr preferRelativeResize="0"/>
          <p:nvPr/>
        </p:nvPicPr>
        <p:blipFill rotWithShape="1">
          <a:blip r:embed="rId3">
            <a:alphaModFix/>
          </a:blip>
          <a:srcRect/>
          <a:stretch/>
        </p:blipFill>
        <p:spPr>
          <a:xfrm>
            <a:off x="8715586" y="4278524"/>
            <a:ext cx="784618" cy="791332"/>
          </a:xfrm>
          <a:prstGeom prst="rect">
            <a:avLst/>
          </a:prstGeom>
          <a:noFill/>
          <a:ln>
            <a:noFill/>
          </a:ln>
        </p:spPr>
      </p:pic>
      <p:cxnSp>
        <p:nvCxnSpPr>
          <p:cNvPr id="98" name="Straight Arrow Connector 97">
            <a:extLst>
              <a:ext uri="{FF2B5EF4-FFF2-40B4-BE49-F238E27FC236}">
                <a16:creationId xmlns:a16="http://schemas.microsoft.com/office/drawing/2014/main" id="{883B0833-ED97-B54F-AB72-4B8767A399F6}"/>
              </a:ext>
            </a:extLst>
          </p:cNvPr>
          <p:cNvCxnSpPr>
            <a:cxnSpLocks/>
            <a:stCxn id="111" idx="1"/>
          </p:cNvCxnSpPr>
          <p:nvPr/>
        </p:nvCxnSpPr>
        <p:spPr>
          <a:xfrm flipV="1">
            <a:off x="7345029" y="4686891"/>
            <a:ext cx="1530694" cy="7464"/>
          </a:xfrm>
          <a:prstGeom prst="straightConnector1">
            <a:avLst/>
          </a:prstGeom>
          <a:ln w="38100"/>
        </p:spPr>
        <p:style>
          <a:lnRef idx="2">
            <a:schemeClr val="dk1"/>
          </a:lnRef>
          <a:fillRef idx="0">
            <a:schemeClr val="dk1"/>
          </a:fillRef>
          <a:effectRef idx="1">
            <a:schemeClr val="dk1"/>
          </a:effectRef>
          <a:fontRef idx="minor">
            <a:schemeClr val="tx1"/>
          </a:fontRef>
        </p:style>
      </p:cxnSp>
      <p:pic>
        <p:nvPicPr>
          <p:cNvPr id="99" name="Picture 5" descr="Diagram&#10;&#10;Description automatically generated">
            <a:extLst>
              <a:ext uri="{FF2B5EF4-FFF2-40B4-BE49-F238E27FC236}">
                <a16:creationId xmlns:a16="http://schemas.microsoft.com/office/drawing/2014/main" id="{CE93FAB8-FEA2-8C4C-BB57-BCB6001D6986}"/>
              </a:ext>
            </a:extLst>
          </p:cNvPr>
          <p:cNvPicPr>
            <a:picLocks noChangeAspect="1"/>
          </p:cNvPicPr>
          <p:nvPr/>
        </p:nvPicPr>
        <p:blipFill>
          <a:blip r:embed="rId4"/>
          <a:stretch>
            <a:fillRect/>
          </a:stretch>
        </p:blipFill>
        <p:spPr>
          <a:xfrm>
            <a:off x="8612334" y="1963839"/>
            <a:ext cx="1136829" cy="1136829"/>
          </a:xfrm>
          <a:prstGeom prst="rect">
            <a:avLst/>
          </a:prstGeom>
        </p:spPr>
      </p:pic>
      <p:cxnSp>
        <p:nvCxnSpPr>
          <p:cNvPr id="101" name="Straight Arrow Connector 100">
            <a:extLst>
              <a:ext uri="{FF2B5EF4-FFF2-40B4-BE49-F238E27FC236}">
                <a16:creationId xmlns:a16="http://schemas.microsoft.com/office/drawing/2014/main" id="{87A45FC8-CF9B-0947-9899-F6F65A84F2A9}"/>
              </a:ext>
            </a:extLst>
          </p:cNvPr>
          <p:cNvCxnSpPr>
            <a:cxnSpLocks/>
          </p:cNvCxnSpPr>
          <p:nvPr/>
        </p:nvCxnSpPr>
        <p:spPr>
          <a:xfrm>
            <a:off x="9107895" y="3057026"/>
            <a:ext cx="0" cy="1401978"/>
          </a:xfrm>
          <a:prstGeom prst="straightConnector1">
            <a:avLst/>
          </a:prstGeom>
          <a:ln w="38100">
            <a:solidFill>
              <a:schemeClr val="tx1"/>
            </a:solidFill>
            <a:prstDash val="solid"/>
            <a:headEnd type="triangle" w="lg" len="lg"/>
            <a:tailEnd type="triangle" w="lg" len="lg"/>
          </a:ln>
        </p:spPr>
        <p:style>
          <a:lnRef idx="1">
            <a:schemeClr val="dk1"/>
          </a:lnRef>
          <a:fillRef idx="0">
            <a:schemeClr val="dk1"/>
          </a:fillRef>
          <a:effectRef idx="0">
            <a:schemeClr val="dk1"/>
          </a:effectRef>
          <a:fontRef idx="minor">
            <a:schemeClr val="tx1"/>
          </a:fontRef>
        </p:style>
      </p:cxnSp>
      <p:sp>
        <p:nvSpPr>
          <p:cNvPr id="102" name="Cylinder 5">
            <a:extLst>
              <a:ext uri="{FF2B5EF4-FFF2-40B4-BE49-F238E27FC236}">
                <a16:creationId xmlns:a16="http://schemas.microsoft.com/office/drawing/2014/main" id="{0396B034-CB91-D34B-97A9-D91E59CD95DA}"/>
              </a:ext>
            </a:extLst>
          </p:cNvPr>
          <p:cNvSpPr/>
          <p:nvPr/>
        </p:nvSpPr>
        <p:spPr>
          <a:xfrm>
            <a:off x="10446543" y="3475368"/>
            <a:ext cx="661266" cy="632984"/>
          </a:xfrm>
          <a:prstGeom prst="can">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cs typeface="Arial"/>
            </a:endParaRPr>
          </a:p>
        </p:txBody>
      </p:sp>
      <p:sp>
        <p:nvSpPr>
          <p:cNvPr id="103" name="Cylinder 58">
            <a:extLst>
              <a:ext uri="{FF2B5EF4-FFF2-40B4-BE49-F238E27FC236}">
                <a16:creationId xmlns:a16="http://schemas.microsoft.com/office/drawing/2014/main" id="{4587A539-D28B-5C46-BF4E-2D34C06902EB}"/>
              </a:ext>
            </a:extLst>
          </p:cNvPr>
          <p:cNvSpPr/>
          <p:nvPr/>
        </p:nvSpPr>
        <p:spPr>
          <a:xfrm>
            <a:off x="10416928" y="4355864"/>
            <a:ext cx="634515" cy="632984"/>
          </a:xfrm>
          <a:prstGeom prst="can">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cs typeface="Arial"/>
            </a:endParaRPr>
          </a:p>
        </p:txBody>
      </p:sp>
      <p:sp>
        <p:nvSpPr>
          <p:cNvPr id="104" name="Cylinder 59">
            <a:extLst>
              <a:ext uri="{FF2B5EF4-FFF2-40B4-BE49-F238E27FC236}">
                <a16:creationId xmlns:a16="http://schemas.microsoft.com/office/drawing/2014/main" id="{EEA6B7C9-92E1-D94C-816F-B562A5D930F7}"/>
              </a:ext>
            </a:extLst>
          </p:cNvPr>
          <p:cNvSpPr/>
          <p:nvPr/>
        </p:nvSpPr>
        <p:spPr>
          <a:xfrm>
            <a:off x="10429328" y="5190633"/>
            <a:ext cx="634514" cy="632984"/>
          </a:xfrm>
          <a:prstGeom prst="can">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cs typeface="Arial"/>
            </a:endParaRPr>
          </a:p>
        </p:txBody>
      </p:sp>
      <p:cxnSp>
        <p:nvCxnSpPr>
          <p:cNvPr id="106" name="Straight Arrow Connector 105">
            <a:extLst>
              <a:ext uri="{FF2B5EF4-FFF2-40B4-BE49-F238E27FC236}">
                <a16:creationId xmlns:a16="http://schemas.microsoft.com/office/drawing/2014/main" id="{B90C62DD-ABDD-DE4E-8110-9D732BFC4DF6}"/>
              </a:ext>
            </a:extLst>
          </p:cNvPr>
          <p:cNvCxnSpPr>
            <a:cxnSpLocks/>
          </p:cNvCxnSpPr>
          <p:nvPr/>
        </p:nvCxnSpPr>
        <p:spPr>
          <a:xfrm flipV="1">
            <a:off x="7631266" y="4502646"/>
            <a:ext cx="1103712" cy="11362"/>
          </a:xfrm>
          <a:prstGeom prst="straightConnector1">
            <a:avLst/>
          </a:prstGeom>
          <a:ln w="38100">
            <a:solidFill>
              <a:schemeClr val="accent5">
                <a:lumMod val="75000"/>
              </a:schemeClr>
            </a:solidFill>
            <a:prstDash val="dash"/>
            <a:tailEnd type="triangle" w="lg" len="lg"/>
          </a:ln>
        </p:spPr>
        <p:style>
          <a:lnRef idx="1">
            <a:schemeClr val="dk1"/>
          </a:lnRef>
          <a:fillRef idx="0">
            <a:schemeClr val="dk1"/>
          </a:fillRef>
          <a:effectRef idx="0">
            <a:schemeClr val="dk1"/>
          </a:effectRef>
          <a:fontRef idx="minor">
            <a:schemeClr val="tx1"/>
          </a:fontRef>
        </p:style>
      </p:cxnSp>
      <p:sp>
        <p:nvSpPr>
          <p:cNvPr id="107" name="TextBox 106">
            <a:extLst>
              <a:ext uri="{FF2B5EF4-FFF2-40B4-BE49-F238E27FC236}">
                <a16:creationId xmlns:a16="http://schemas.microsoft.com/office/drawing/2014/main" id="{8C1908F6-5291-9D4D-B446-4E0D6A70A6CE}"/>
              </a:ext>
            </a:extLst>
          </p:cNvPr>
          <p:cNvSpPr txBox="1"/>
          <p:nvPr/>
        </p:nvSpPr>
        <p:spPr>
          <a:xfrm>
            <a:off x="6888670" y="3914507"/>
            <a:ext cx="227016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Helvetica" pitchFamily="2" charset="0"/>
              </a:rPr>
              <a:t>Next GET key K1</a:t>
            </a:r>
            <a:endParaRPr lang="en-US" sz="2000" dirty="0">
              <a:latin typeface="Helvetica" pitchFamily="2" charset="0"/>
              <a:cs typeface="Arial"/>
            </a:endParaRPr>
          </a:p>
        </p:txBody>
      </p:sp>
      <p:cxnSp>
        <p:nvCxnSpPr>
          <p:cNvPr id="108" name="Straight Arrow Connector 107">
            <a:extLst>
              <a:ext uri="{FF2B5EF4-FFF2-40B4-BE49-F238E27FC236}">
                <a16:creationId xmlns:a16="http://schemas.microsoft.com/office/drawing/2014/main" id="{EF466DE7-A4B7-7645-9D8F-E1DC51262CDF}"/>
              </a:ext>
            </a:extLst>
          </p:cNvPr>
          <p:cNvCxnSpPr>
            <a:cxnSpLocks/>
          </p:cNvCxnSpPr>
          <p:nvPr/>
        </p:nvCxnSpPr>
        <p:spPr>
          <a:xfrm flipH="1" flipV="1">
            <a:off x="7555528" y="4920740"/>
            <a:ext cx="1095676" cy="1"/>
          </a:xfrm>
          <a:prstGeom prst="straightConnector1">
            <a:avLst/>
          </a:prstGeom>
          <a:ln w="38100">
            <a:solidFill>
              <a:schemeClr val="accent5">
                <a:lumMod val="75000"/>
              </a:schemeClr>
            </a:solidFill>
            <a:prstDash val="dash"/>
            <a:tailEnd type="triangle" w="lg" len="lg"/>
          </a:ln>
        </p:spPr>
        <p:style>
          <a:lnRef idx="1">
            <a:schemeClr val="dk1"/>
          </a:lnRef>
          <a:fillRef idx="0">
            <a:schemeClr val="dk1"/>
          </a:fillRef>
          <a:effectRef idx="0">
            <a:schemeClr val="dk1"/>
          </a:effectRef>
          <a:fontRef idx="minor">
            <a:schemeClr val="tx1"/>
          </a:fontRef>
        </p:style>
      </p:cxnSp>
      <p:pic>
        <p:nvPicPr>
          <p:cNvPr id="111" name="Picture 19">
            <a:extLst>
              <a:ext uri="{FF2B5EF4-FFF2-40B4-BE49-F238E27FC236}">
                <a16:creationId xmlns:a16="http://schemas.microsoft.com/office/drawing/2014/main" id="{19D38F08-0327-D545-9758-892D0379B6B5}"/>
              </a:ext>
            </a:extLst>
          </p:cNvPr>
          <p:cNvPicPr>
            <a:picLocks noChangeAspect="1"/>
          </p:cNvPicPr>
          <p:nvPr/>
        </p:nvPicPr>
        <p:blipFill>
          <a:blip r:embed="rId5"/>
          <a:stretch>
            <a:fillRect/>
          </a:stretch>
        </p:blipFill>
        <p:spPr>
          <a:xfrm flipH="1">
            <a:off x="6678346" y="4358303"/>
            <a:ext cx="666683" cy="672104"/>
          </a:xfrm>
          <a:prstGeom prst="rect">
            <a:avLst/>
          </a:prstGeom>
        </p:spPr>
      </p:pic>
      <p:sp>
        <p:nvSpPr>
          <p:cNvPr id="115" name="TextBox 114">
            <a:extLst>
              <a:ext uri="{FF2B5EF4-FFF2-40B4-BE49-F238E27FC236}">
                <a16:creationId xmlns:a16="http://schemas.microsoft.com/office/drawing/2014/main" id="{DB964C6F-C278-2747-B7E6-6A47EE52B208}"/>
              </a:ext>
            </a:extLst>
          </p:cNvPr>
          <p:cNvSpPr txBox="1"/>
          <p:nvPr/>
        </p:nvSpPr>
        <p:spPr>
          <a:xfrm>
            <a:off x="7767756" y="5077579"/>
            <a:ext cx="1095676"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Helvetica" pitchFamily="2" charset="0"/>
              </a:rPr>
              <a:t>Reply</a:t>
            </a:r>
            <a:endParaRPr lang="en-US" sz="2000" dirty="0">
              <a:latin typeface="Helvetica" pitchFamily="2" charset="0"/>
              <a:cs typeface="Arial"/>
            </a:endParaRPr>
          </a:p>
        </p:txBody>
      </p:sp>
      <p:sp>
        <p:nvSpPr>
          <p:cNvPr id="116" name="TextBox 115">
            <a:extLst>
              <a:ext uri="{FF2B5EF4-FFF2-40B4-BE49-F238E27FC236}">
                <a16:creationId xmlns:a16="http://schemas.microsoft.com/office/drawing/2014/main" id="{76F0D03D-FF4B-044B-B82C-02764E88A30C}"/>
              </a:ext>
            </a:extLst>
          </p:cNvPr>
          <p:cNvSpPr txBox="1"/>
          <p:nvPr/>
        </p:nvSpPr>
        <p:spPr>
          <a:xfrm>
            <a:off x="1714418" y="5122723"/>
            <a:ext cx="1095676"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Helvetica" pitchFamily="2" charset="0"/>
              </a:rPr>
              <a:t>Reply</a:t>
            </a:r>
            <a:endParaRPr lang="en-US" sz="2000" dirty="0">
              <a:latin typeface="Helvetica" pitchFamily="2" charset="0"/>
              <a:cs typeface="Arial"/>
            </a:endParaRPr>
          </a:p>
        </p:txBody>
      </p:sp>
      <p:sp>
        <p:nvSpPr>
          <p:cNvPr id="117" name="TextBox 116">
            <a:extLst>
              <a:ext uri="{FF2B5EF4-FFF2-40B4-BE49-F238E27FC236}">
                <a16:creationId xmlns:a16="http://schemas.microsoft.com/office/drawing/2014/main" id="{B4613644-133A-9B4A-BB10-D6CA269FDEC9}"/>
              </a:ext>
            </a:extLst>
          </p:cNvPr>
          <p:cNvSpPr txBox="1"/>
          <p:nvPr/>
        </p:nvSpPr>
        <p:spPr>
          <a:xfrm>
            <a:off x="10475618" y="3669383"/>
            <a:ext cx="132402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dirty="0">
                <a:latin typeface="Helvetica" pitchFamily="2" charset="0"/>
              </a:rPr>
              <a:t>KV</a:t>
            </a:r>
            <a:endParaRPr lang="en-US" sz="2400" dirty="0">
              <a:latin typeface="Helvetica" pitchFamily="2" charset="0"/>
              <a:cs typeface="Arial"/>
            </a:endParaRPr>
          </a:p>
        </p:txBody>
      </p:sp>
      <p:sp>
        <p:nvSpPr>
          <p:cNvPr id="118" name="TextBox 117">
            <a:extLst>
              <a:ext uri="{FF2B5EF4-FFF2-40B4-BE49-F238E27FC236}">
                <a16:creationId xmlns:a16="http://schemas.microsoft.com/office/drawing/2014/main" id="{CB4D321E-D8CA-4B43-BE79-5D9B0B675423}"/>
              </a:ext>
            </a:extLst>
          </p:cNvPr>
          <p:cNvSpPr txBox="1"/>
          <p:nvPr/>
        </p:nvSpPr>
        <p:spPr>
          <a:xfrm>
            <a:off x="10453407" y="4512555"/>
            <a:ext cx="132402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dirty="0">
                <a:latin typeface="Helvetica" pitchFamily="2" charset="0"/>
              </a:rPr>
              <a:t>KV</a:t>
            </a:r>
            <a:endParaRPr lang="en-US" sz="2400" dirty="0">
              <a:latin typeface="Helvetica" pitchFamily="2" charset="0"/>
              <a:cs typeface="Arial"/>
            </a:endParaRPr>
          </a:p>
        </p:txBody>
      </p:sp>
      <p:sp>
        <p:nvSpPr>
          <p:cNvPr id="119" name="TextBox 118">
            <a:extLst>
              <a:ext uri="{FF2B5EF4-FFF2-40B4-BE49-F238E27FC236}">
                <a16:creationId xmlns:a16="http://schemas.microsoft.com/office/drawing/2014/main" id="{82AB3F0E-A964-7F41-9C51-D874ED5777ED}"/>
              </a:ext>
            </a:extLst>
          </p:cNvPr>
          <p:cNvSpPr txBox="1"/>
          <p:nvPr/>
        </p:nvSpPr>
        <p:spPr>
          <a:xfrm>
            <a:off x="10462435" y="5372553"/>
            <a:ext cx="132402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dirty="0">
                <a:latin typeface="Helvetica" pitchFamily="2" charset="0"/>
              </a:rPr>
              <a:t>KV</a:t>
            </a:r>
            <a:endParaRPr lang="en-US" sz="2400" dirty="0">
              <a:latin typeface="Helvetica" pitchFamily="2" charset="0"/>
              <a:cs typeface="Arial"/>
            </a:endParaRPr>
          </a:p>
        </p:txBody>
      </p:sp>
      <p:sp>
        <p:nvSpPr>
          <p:cNvPr id="120" name="Right Arrow 119">
            <a:extLst>
              <a:ext uri="{FF2B5EF4-FFF2-40B4-BE49-F238E27FC236}">
                <a16:creationId xmlns:a16="http://schemas.microsoft.com/office/drawing/2014/main" id="{CC71E332-4B38-BE47-AC8B-6BE0E37E1FC4}"/>
              </a:ext>
            </a:extLst>
          </p:cNvPr>
          <p:cNvSpPr/>
          <p:nvPr/>
        </p:nvSpPr>
        <p:spPr>
          <a:xfrm>
            <a:off x="5447133" y="4337830"/>
            <a:ext cx="662608" cy="6510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43">
            <a:extLst>
              <a:ext uri="{FF2B5EF4-FFF2-40B4-BE49-F238E27FC236}">
                <a16:creationId xmlns:a16="http://schemas.microsoft.com/office/drawing/2014/main" id="{D4621ACB-49B2-B746-A9D7-0DA06C0436C0}"/>
              </a:ext>
            </a:extLst>
          </p:cNvPr>
          <p:cNvPicPr>
            <a:picLocks noChangeAspect="1"/>
          </p:cNvPicPr>
          <p:nvPr/>
        </p:nvPicPr>
        <p:blipFill>
          <a:blip r:embed="rId6"/>
          <a:stretch>
            <a:fillRect/>
          </a:stretch>
        </p:blipFill>
        <p:spPr>
          <a:xfrm>
            <a:off x="2683943" y="4953320"/>
            <a:ext cx="324741" cy="255534"/>
          </a:xfrm>
          <a:prstGeom prst="rect">
            <a:avLst/>
          </a:prstGeom>
        </p:spPr>
      </p:pic>
      <p:pic>
        <p:nvPicPr>
          <p:cNvPr id="45" name="Picture 44">
            <a:extLst>
              <a:ext uri="{FF2B5EF4-FFF2-40B4-BE49-F238E27FC236}">
                <a16:creationId xmlns:a16="http://schemas.microsoft.com/office/drawing/2014/main" id="{8110DFD2-37A7-F646-A08A-22D184F02501}"/>
              </a:ext>
            </a:extLst>
          </p:cNvPr>
          <p:cNvPicPr>
            <a:picLocks noChangeAspect="1"/>
          </p:cNvPicPr>
          <p:nvPr/>
        </p:nvPicPr>
        <p:blipFill>
          <a:blip r:embed="rId6"/>
          <a:stretch>
            <a:fillRect/>
          </a:stretch>
        </p:blipFill>
        <p:spPr>
          <a:xfrm>
            <a:off x="8942931" y="4965514"/>
            <a:ext cx="324741" cy="255534"/>
          </a:xfrm>
          <a:prstGeom prst="rect">
            <a:avLst/>
          </a:prstGeom>
        </p:spPr>
      </p:pic>
      <p:sp>
        <p:nvSpPr>
          <p:cNvPr id="46" name="TextBox 45">
            <a:extLst>
              <a:ext uri="{FF2B5EF4-FFF2-40B4-BE49-F238E27FC236}">
                <a16:creationId xmlns:a16="http://schemas.microsoft.com/office/drawing/2014/main" id="{D260F31F-3D2C-45EF-BCD0-9A2B3FCF0298}"/>
              </a:ext>
            </a:extLst>
          </p:cNvPr>
          <p:cNvSpPr txBox="1"/>
          <p:nvPr/>
        </p:nvSpPr>
        <p:spPr>
          <a:xfrm>
            <a:off x="2157883" y="3970274"/>
            <a:ext cx="166883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FF0000"/>
                </a:solidFill>
                <a:latin typeface="Helvetica" pitchFamily="2" charset="0"/>
              </a:rPr>
              <a:t> &gt; Threshold </a:t>
            </a:r>
            <a:endParaRPr lang="en-US" sz="2000" dirty="0">
              <a:solidFill>
                <a:srgbClr val="FF0000"/>
              </a:solidFill>
              <a:latin typeface="Helvetica" pitchFamily="2" charset="0"/>
              <a:cs typeface="Arial"/>
            </a:endParaRPr>
          </a:p>
        </p:txBody>
      </p:sp>
      <p:sp>
        <p:nvSpPr>
          <p:cNvPr id="3" name="TextBox 2">
            <a:extLst>
              <a:ext uri="{FF2B5EF4-FFF2-40B4-BE49-F238E27FC236}">
                <a16:creationId xmlns:a16="http://schemas.microsoft.com/office/drawing/2014/main" id="{E1D9CDF4-C2B2-48D6-AC69-045E7A947BDD}"/>
              </a:ext>
            </a:extLst>
          </p:cNvPr>
          <p:cNvSpPr txBox="1"/>
          <p:nvPr/>
        </p:nvSpPr>
        <p:spPr>
          <a:xfrm>
            <a:off x="4016528" y="6077414"/>
            <a:ext cx="768209" cy="369332"/>
          </a:xfrm>
          <a:prstGeom prst="rect">
            <a:avLst/>
          </a:prstGeom>
          <a:noFill/>
        </p:spPr>
        <p:txBody>
          <a:bodyPr wrap="square" rtlCol="0">
            <a:spAutoFit/>
          </a:bodyPr>
          <a:lstStyle/>
          <a:p>
            <a:r>
              <a:rPr lang="en-US" dirty="0"/>
              <a:t>Cache</a:t>
            </a:r>
          </a:p>
        </p:txBody>
      </p:sp>
      <p:sp>
        <p:nvSpPr>
          <p:cNvPr id="48" name="TextBox 47">
            <a:extLst>
              <a:ext uri="{FF2B5EF4-FFF2-40B4-BE49-F238E27FC236}">
                <a16:creationId xmlns:a16="http://schemas.microsoft.com/office/drawing/2014/main" id="{E8BC0D3F-C9ED-4CF7-AB11-B3F613F69DA2}"/>
              </a:ext>
            </a:extLst>
          </p:cNvPr>
          <p:cNvSpPr txBox="1"/>
          <p:nvPr/>
        </p:nvSpPr>
        <p:spPr>
          <a:xfrm>
            <a:off x="10295633" y="6001719"/>
            <a:ext cx="768209" cy="369332"/>
          </a:xfrm>
          <a:prstGeom prst="rect">
            <a:avLst/>
          </a:prstGeom>
          <a:noFill/>
        </p:spPr>
        <p:txBody>
          <a:bodyPr wrap="square" rtlCol="0">
            <a:spAutoFit/>
          </a:bodyPr>
          <a:lstStyle/>
          <a:p>
            <a:r>
              <a:rPr lang="en-US" dirty="0"/>
              <a:t>Cache</a:t>
            </a:r>
          </a:p>
        </p:txBody>
      </p:sp>
      <p:sp>
        <p:nvSpPr>
          <p:cNvPr id="5" name="Slide Number Placeholder 4">
            <a:extLst>
              <a:ext uri="{FF2B5EF4-FFF2-40B4-BE49-F238E27FC236}">
                <a16:creationId xmlns:a16="http://schemas.microsoft.com/office/drawing/2014/main" id="{80D09B26-3EF4-40DD-B048-0C3304C95DFB}"/>
              </a:ext>
            </a:extLst>
          </p:cNvPr>
          <p:cNvSpPr>
            <a:spLocks noGrp="1"/>
          </p:cNvSpPr>
          <p:nvPr>
            <p:ph type="sldNum" idx="12"/>
          </p:nvPr>
        </p:nvSpPr>
        <p:spPr/>
        <p:txBody>
          <a:bodyPr/>
          <a:lstStyle/>
          <a:p>
            <a:fld id="{00000000-1234-1234-1234-123412341234}" type="slidenum">
              <a:rPr lang="en" smtClean="0"/>
              <a:pPr/>
              <a:t>6</a:t>
            </a:fld>
            <a:endParaRPr lang="en"/>
          </a:p>
        </p:txBody>
      </p:sp>
    </p:spTree>
    <p:extLst>
      <p:ext uri="{BB962C8B-B14F-4D97-AF65-F5344CB8AC3E}">
        <p14:creationId xmlns:p14="http://schemas.microsoft.com/office/powerpoint/2010/main" val="330898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500"/>
                                        <p:tgtEl>
                                          <p:spTgt spid="2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fade">
                                      <p:cBhvr>
                                        <p:cTn id="23" dur="500"/>
                                        <p:tgtEl>
                                          <p:spTgt spid="2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500"/>
                                        <p:tgtEl>
                                          <p:spTgt spid="3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fade">
                                      <p:cBhvr>
                                        <p:cTn id="33" dur="500"/>
                                        <p:tgtEl>
                                          <p:spTgt spid="2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16"/>
                                        </p:tgtEl>
                                        <p:attrNameLst>
                                          <p:attrName>style.visibility</p:attrName>
                                        </p:attrNameLst>
                                      </p:cBhvr>
                                      <p:to>
                                        <p:strVal val="visible"/>
                                      </p:to>
                                    </p:set>
                                    <p:animEffect transition="in" filter="fade">
                                      <p:cBhvr>
                                        <p:cTn id="36" dur="500"/>
                                        <p:tgtEl>
                                          <p:spTgt spid="116"/>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46"/>
                                        </p:tgtEl>
                                        <p:attrNameLst>
                                          <p:attrName>style.visibility</p:attrName>
                                        </p:attrNameLst>
                                      </p:cBhvr>
                                      <p:to>
                                        <p:strVal val="visible"/>
                                      </p:to>
                                    </p:set>
                                    <p:animEffect transition="in" filter="fade">
                                      <p:cBhvr>
                                        <p:cTn id="41" dur="500"/>
                                        <p:tgtEl>
                                          <p:spTgt spid="46"/>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fade">
                                      <p:cBhvr>
                                        <p:cTn id="46" dur="500"/>
                                        <p:tgtEl>
                                          <p:spTgt spid="24"/>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20"/>
                                        </p:tgtEl>
                                        <p:attrNameLst>
                                          <p:attrName>style.visibility</p:attrName>
                                        </p:attrNameLst>
                                      </p:cBhvr>
                                      <p:to>
                                        <p:strVal val="visible"/>
                                      </p:to>
                                    </p:set>
                                    <p:animEffect transition="in" filter="fade">
                                      <p:cBhvr>
                                        <p:cTn id="51" dur="500"/>
                                        <p:tgtEl>
                                          <p:spTgt spid="120"/>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94"/>
                                        </p:tgtEl>
                                        <p:attrNameLst>
                                          <p:attrName>style.visibility</p:attrName>
                                        </p:attrNameLst>
                                      </p:cBhvr>
                                      <p:to>
                                        <p:strVal val="visible"/>
                                      </p:to>
                                    </p:set>
                                    <p:animEffect transition="in" filter="fade">
                                      <p:cBhvr>
                                        <p:cTn id="56" dur="500"/>
                                        <p:tgtEl>
                                          <p:spTgt spid="94"/>
                                        </p:tgtEl>
                                      </p:cBhvr>
                                    </p:animEffect>
                                  </p:childTnLst>
                                </p:cTn>
                              </p:par>
                              <p:par>
                                <p:cTn id="57" presetID="10" presetClass="entr" presetSubtype="0" fill="hold" nodeType="withEffect">
                                  <p:stCondLst>
                                    <p:cond delay="0"/>
                                  </p:stCondLst>
                                  <p:childTnLst>
                                    <p:set>
                                      <p:cBhvr>
                                        <p:cTn id="58" dur="1" fill="hold">
                                          <p:stCondLst>
                                            <p:cond delay="0"/>
                                          </p:stCondLst>
                                        </p:cTn>
                                        <p:tgtEl>
                                          <p:spTgt spid="95"/>
                                        </p:tgtEl>
                                        <p:attrNameLst>
                                          <p:attrName>style.visibility</p:attrName>
                                        </p:attrNameLst>
                                      </p:cBhvr>
                                      <p:to>
                                        <p:strVal val="visible"/>
                                      </p:to>
                                    </p:set>
                                    <p:animEffect transition="in" filter="fade">
                                      <p:cBhvr>
                                        <p:cTn id="59" dur="500"/>
                                        <p:tgtEl>
                                          <p:spTgt spid="95"/>
                                        </p:tgtEl>
                                      </p:cBhvr>
                                    </p:animEffect>
                                  </p:childTnLst>
                                </p:cTn>
                              </p:par>
                              <p:par>
                                <p:cTn id="60" presetID="10" presetClass="entr" presetSubtype="0" fill="hold" nodeType="withEffect">
                                  <p:stCondLst>
                                    <p:cond delay="0"/>
                                  </p:stCondLst>
                                  <p:childTnLst>
                                    <p:set>
                                      <p:cBhvr>
                                        <p:cTn id="61" dur="1" fill="hold">
                                          <p:stCondLst>
                                            <p:cond delay="0"/>
                                          </p:stCondLst>
                                        </p:cTn>
                                        <p:tgtEl>
                                          <p:spTgt spid="96"/>
                                        </p:tgtEl>
                                        <p:attrNameLst>
                                          <p:attrName>style.visibility</p:attrName>
                                        </p:attrNameLst>
                                      </p:cBhvr>
                                      <p:to>
                                        <p:strVal val="visible"/>
                                      </p:to>
                                    </p:set>
                                    <p:animEffect transition="in" filter="fade">
                                      <p:cBhvr>
                                        <p:cTn id="62" dur="500"/>
                                        <p:tgtEl>
                                          <p:spTgt spid="96"/>
                                        </p:tgtEl>
                                      </p:cBhvr>
                                    </p:animEffect>
                                  </p:childTnLst>
                                </p:cTn>
                              </p:par>
                              <p:par>
                                <p:cTn id="63" presetID="10" presetClass="entr" presetSubtype="0" fill="hold" nodeType="withEffect">
                                  <p:stCondLst>
                                    <p:cond delay="0"/>
                                  </p:stCondLst>
                                  <p:childTnLst>
                                    <p:set>
                                      <p:cBhvr>
                                        <p:cTn id="64" dur="1" fill="hold">
                                          <p:stCondLst>
                                            <p:cond delay="0"/>
                                          </p:stCondLst>
                                        </p:cTn>
                                        <p:tgtEl>
                                          <p:spTgt spid="97"/>
                                        </p:tgtEl>
                                        <p:attrNameLst>
                                          <p:attrName>style.visibility</p:attrName>
                                        </p:attrNameLst>
                                      </p:cBhvr>
                                      <p:to>
                                        <p:strVal val="visible"/>
                                      </p:to>
                                    </p:set>
                                    <p:animEffect transition="in" filter="fade">
                                      <p:cBhvr>
                                        <p:cTn id="65" dur="500"/>
                                        <p:tgtEl>
                                          <p:spTgt spid="97"/>
                                        </p:tgtEl>
                                      </p:cBhvr>
                                    </p:animEffect>
                                  </p:childTnLst>
                                </p:cTn>
                              </p:par>
                              <p:par>
                                <p:cTn id="66" presetID="10" presetClass="entr" presetSubtype="0" fill="hold" nodeType="withEffect">
                                  <p:stCondLst>
                                    <p:cond delay="0"/>
                                  </p:stCondLst>
                                  <p:childTnLst>
                                    <p:set>
                                      <p:cBhvr>
                                        <p:cTn id="67" dur="1" fill="hold">
                                          <p:stCondLst>
                                            <p:cond delay="0"/>
                                          </p:stCondLst>
                                        </p:cTn>
                                        <p:tgtEl>
                                          <p:spTgt spid="98"/>
                                        </p:tgtEl>
                                        <p:attrNameLst>
                                          <p:attrName>style.visibility</p:attrName>
                                        </p:attrNameLst>
                                      </p:cBhvr>
                                      <p:to>
                                        <p:strVal val="visible"/>
                                      </p:to>
                                    </p:set>
                                    <p:animEffect transition="in" filter="fade">
                                      <p:cBhvr>
                                        <p:cTn id="68" dur="500"/>
                                        <p:tgtEl>
                                          <p:spTgt spid="98"/>
                                        </p:tgtEl>
                                      </p:cBhvr>
                                    </p:animEffect>
                                  </p:childTnLst>
                                </p:cTn>
                              </p:par>
                              <p:par>
                                <p:cTn id="69" presetID="10" presetClass="entr" presetSubtype="0" fill="hold" nodeType="withEffect">
                                  <p:stCondLst>
                                    <p:cond delay="0"/>
                                  </p:stCondLst>
                                  <p:childTnLst>
                                    <p:set>
                                      <p:cBhvr>
                                        <p:cTn id="70" dur="1" fill="hold">
                                          <p:stCondLst>
                                            <p:cond delay="0"/>
                                          </p:stCondLst>
                                        </p:cTn>
                                        <p:tgtEl>
                                          <p:spTgt spid="99"/>
                                        </p:tgtEl>
                                        <p:attrNameLst>
                                          <p:attrName>style.visibility</p:attrName>
                                        </p:attrNameLst>
                                      </p:cBhvr>
                                      <p:to>
                                        <p:strVal val="visible"/>
                                      </p:to>
                                    </p:set>
                                    <p:animEffect transition="in" filter="fade">
                                      <p:cBhvr>
                                        <p:cTn id="71" dur="500"/>
                                        <p:tgtEl>
                                          <p:spTgt spid="99"/>
                                        </p:tgtEl>
                                      </p:cBhvr>
                                    </p:animEffect>
                                  </p:childTnLst>
                                </p:cTn>
                              </p:par>
                              <p:par>
                                <p:cTn id="72" presetID="10" presetClass="entr" presetSubtype="0" fill="hold" nodeType="withEffect">
                                  <p:stCondLst>
                                    <p:cond delay="0"/>
                                  </p:stCondLst>
                                  <p:childTnLst>
                                    <p:set>
                                      <p:cBhvr>
                                        <p:cTn id="73" dur="1" fill="hold">
                                          <p:stCondLst>
                                            <p:cond delay="0"/>
                                          </p:stCondLst>
                                        </p:cTn>
                                        <p:tgtEl>
                                          <p:spTgt spid="101"/>
                                        </p:tgtEl>
                                        <p:attrNameLst>
                                          <p:attrName>style.visibility</p:attrName>
                                        </p:attrNameLst>
                                      </p:cBhvr>
                                      <p:to>
                                        <p:strVal val="visible"/>
                                      </p:to>
                                    </p:set>
                                    <p:animEffect transition="in" filter="fade">
                                      <p:cBhvr>
                                        <p:cTn id="74" dur="500"/>
                                        <p:tgtEl>
                                          <p:spTgt spid="101"/>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102"/>
                                        </p:tgtEl>
                                        <p:attrNameLst>
                                          <p:attrName>style.visibility</p:attrName>
                                        </p:attrNameLst>
                                      </p:cBhvr>
                                      <p:to>
                                        <p:strVal val="visible"/>
                                      </p:to>
                                    </p:set>
                                    <p:animEffect transition="in" filter="fade">
                                      <p:cBhvr>
                                        <p:cTn id="77" dur="500"/>
                                        <p:tgtEl>
                                          <p:spTgt spid="102"/>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03"/>
                                        </p:tgtEl>
                                        <p:attrNameLst>
                                          <p:attrName>style.visibility</p:attrName>
                                        </p:attrNameLst>
                                      </p:cBhvr>
                                      <p:to>
                                        <p:strVal val="visible"/>
                                      </p:to>
                                    </p:set>
                                    <p:animEffect transition="in" filter="fade">
                                      <p:cBhvr>
                                        <p:cTn id="80" dur="500"/>
                                        <p:tgtEl>
                                          <p:spTgt spid="103"/>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104"/>
                                        </p:tgtEl>
                                        <p:attrNameLst>
                                          <p:attrName>style.visibility</p:attrName>
                                        </p:attrNameLst>
                                      </p:cBhvr>
                                      <p:to>
                                        <p:strVal val="visible"/>
                                      </p:to>
                                    </p:set>
                                    <p:animEffect transition="in" filter="fade">
                                      <p:cBhvr>
                                        <p:cTn id="83" dur="500"/>
                                        <p:tgtEl>
                                          <p:spTgt spid="104"/>
                                        </p:tgtEl>
                                      </p:cBhvr>
                                    </p:animEffect>
                                  </p:childTnLst>
                                </p:cTn>
                              </p:par>
                              <p:par>
                                <p:cTn id="84" presetID="10" presetClass="entr" presetSubtype="0" fill="hold" nodeType="withEffect">
                                  <p:stCondLst>
                                    <p:cond delay="0"/>
                                  </p:stCondLst>
                                  <p:childTnLst>
                                    <p:set>
                                      <p:cBhvr>
                                        <p:cTn id="85" dur="1" fill="hold">
                                          <p:stCondLst>
                                            <p:cond delay="0"/>
                                          </p:stCondLst>
                                        </p:cTn>
                                        <p:tgtEl>
                                          <p:spTgt spid="111"/>
                                        </p:tgtEl>
                                        <p:attrNameLst>
                                          <p:attrName>style.visibility</p:attrName>
                                        </p:attrNameLst>
                                      </p:cBhvr>
                                      <p:to>
                                        <p:strVal val="visible"/>
                                      </p:to>
                                    </p:set>
                                    <p:animEffect transition="in" filter="fade">
                                      <p:cBhvr>
                                        <p:cTn id="86" dur="500"/>
                                        <p:tgtEl>
                                          <p:spTgt spid="111"/>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117"/>
                                        </p:tgtEl>
                                        <p:attrNameLst>
                                          <p:attrName>style.visibility</p:attrName>
                                        </p:attrNameLst>
                                      </p:cBhvr>
                                      <p:to>
                                        <p:strVal val="visible"/>
                                      </p:to>
                                    </p:set>
                                    <p:animEffect transition="in" filter="fade">
                                      <p:cBhvr>
                                        <p:cTn id="89" dur="500"/>
                                        <p:tgtEl>
                                          <p:spTgt spid="117"/>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118"/>
                                        </p:tgtEl>
                                        <p:attrNameLst>
                                          <p:attrName>style.visibility</p:attrName>
                                        </p:attrNameLst>
                                      </p:cBhvr>
                                      <p:to>
                                        <p:strVal val="visible"/>
                                      </p:to>
                                    </p:set>
                                    <p:animEffect transition="in" filter="fade">
                                      <p:cBhvr>
                                        <p:cTn id="92" dur="500"/>
                                        <p:tgtEl>
                                          <p:spTgt spid="118"/>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119"/>
                                        </p:tgtEl>
                                        <p:attrNameLst>
                                          <p:attrName>style.visibility</p:attrName>
                                        </p:attrNameLst>
                                      </p:cBhvr>
                                      <p:to>
                                        <p:strVal val="visible"/>
                                      </p:to>
                                    </p:set>
                                    <p:animEffect transition="in" filter="fade">
                                      <p:cBhvr>
                                        <p:cTn id="95" dur="500"/>
                                        <p:tgtEl>
                                          <p:spTgt spid="119"/>
                                        </p:tgtEl>
                                      </p:cBhvr>
                                    </p:animEffect>
                                  </p:childTnLst>
                                </p:cTn>
                              </p:par>
                              <p:par>
                                <p:cTn id="96" presetID="10" presetClass="entr" presetSubtype="0" fill="hold" nodeType="withEffect">
                                  <p:stCondLst>
                                    <p:cond delay="0"/>
                                  </p:stCondLst>
                                  <p:childTnLst>
                                    <p:set>
                                      <p:cBhvr>
                                        <p:cTn id="97" dur="1" fill="hold">
                                          <p:stCondLst>
                                            <p:cond delay="0"/>
                                          </p:stCondLst>
                                        </p:cTn>
                                        <p:tgtEl>
                                          <p:spTgt spid="45"/>
                                        </p:tgtEl>
                                        <p:attrNameLst>
                                          <p:attrName>style.visibility</p:attrName>
                                        </p:attrNameLst>
                                      </p:cBhvr>
                                      <p:to>
                                        <p:strVal val="visible"/>
                                      </p:to>
                                    </p:set>
                                    <p:animEffect transition="in" filter="fade">
                                      <p:cBhvr>
                                        <p:cTn id="98" dur="500"/>
                                        <p:tgtEl>
                                          <p:spTgt spid="45"/>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48"/>
                                        </p:tgtEl>
                                        <p:attrNameLst>
                                          <p:attrName>style.visibility</p:attrName>
                                        </p:attrNameLst>
                                      </p:cBhvr>
                                      <p:to>
                                        <p:strVal val="visible"/>
                                      </p:to>
                                    </p:set>
                                    <p:animEffect transition="in" filter="fade">
                                      <p:cBhvr>
                                        <p:cTn id="101" dur="500"/>
                                        <p:tgtEl>
                                          <p:spTgt spid="48"/>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106"/>
                                        </p:tgtEl>
                                        <p:attrNameLst>
                                          <p:attrName>style.visibility</p:attrName>
                                        </p:attrNameLst>
                                      </p:cBhvr>
                                      <p:to>
                                        <p:strVal val="visible"/>
                                      </p:to>
                                    </p:set>
                                    <p:animEffect transition="in" filter="fade">
                                      <p:cBhvr>
                                        <p:cTn id="106" dur="500"/>
                                        <p:tgtEl>
                                          <p:spTgt spid="106"/>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07"/>
                                        </p:tgtEl>
                                        <p:attrNameLst>
                                          <p:attrName>style.visibility</p:attrName>
                                        </p:attrNameLst>
                                      </p:cBhvr>
                                      <p:to>
                                        <p:strVal val="visible"/>
                                      </p:to>
                                    </p:set>
                                    <p:animEffect transition="in" filter="fade">
                                      <p:cBhvr>
                                        <p:cTn id="109" dur="500"/>
                                        <p:tgtEl>
                                          <p:spTgt spid="107"/>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nodeType="clickEffect">
                                  <p:stCondLst>
                                    <p:cond delay="0"/>
                                  </p:stCondLst>
                                  <p:childTnLst>
                                    <p:set>
                                      <p:cBhvr>
                                        <p:cTn id="113" dur="1" fill="hold">
                                          <p:stCondLst>
                                            <p:cond delay="0"/>
                                          </p:stCondLst>
                                        </p:cTn>
                                        <p:tgtEl>
                                          <p:spTgt spid="108"/>
                                        </p:tgtEl>
                                        <p:attrNameLst>
                                          <p:attrName>style.visibility</p:attrName>
                                        </p:attrNameLst>
                                      </p:cBhvr>
                                      <p:to>
                                        <p:strVal val="visible"/>
                                      </p:to>
                                    </p:set>
                                    <p:animEffect transition="in" filter="fade">
                                      <p:cBhvr>
                                        <p:cTn id="114" dur="500"/>
                                        <p:tgtEl>
                                          <p:spTgt spid="108"/>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115"/>
                                        </p:tgtEl>
                                        <p:attrNameLst>
                                          <p:attrName>style.visibility</p:attrName>
                                        </p:attrNameLst>
                                      </p:cBhvr>
                                      <p:to>
                                        <p:strVal val="visible"/>
                                      </p:to>
                                    </p:set>
                                    <p:animEffect transition="in" filter="fade">
                                      <p:cBhvr>
                                        <p:cTn id="117" dur="500"/>
                                        <p:tgtEl>
                                          <p:spTgt spid="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4" grpId="0"/>
      <p:bldP spid="26" grpId="0"/>
      <p:bldP spid="102" grpId="0" animBg="1"/>
      <p:bldP spid="103" grpId="0" animBg="1"/>
      <p:bldP spid="104" grpId="0" animBg="1"/>
      <p:bldP spid="107" grpId="0"/>
      <p:bldP spid="115" grpId="0"/>
      <p:bldP spid="116" grpId="0"/>
      <p:bldP spid="117" grpId="0"/>
      <p:bldP spid="118" grpId="0"/>
      <p:bldP spid="119" grpId="0"/>
      <p:bldP spid="120" grpId="0" animBg="1"/>
      <p:bldP spid="46" grpId="0"/>
      <p:bldP spid="4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Arrow Connector 6">
            <a:extLst>
              <a:ext uri="{FF2B5EF4-FFF2-40B4-BE49-F238E27FC236}">
                <a16:creationId xmlns:a16="http://schemas.microsoft.com/office/drawing/2014/main" id="{EB5329A2-8491-A74E-A148-C3524529C778}"/>
              </a:ext>
            </a:extLst>
          </p:cNvPr>
          <p:cNvCxnSpPr>
            <a:cxnSpLocks/>
          </p:cNvCxnSpPr>
          <p:nvPr/>
        </p:nvCxnSpPr>
        <p:spPr>
          <a:xfrm flipV="1">
            <a:off x="5929500" y="4410662"/>
            <a:ext cx="1767185" cy="43596"/>
          </a:xfrm>
          <a:prstGeom prst="straightConnector1">
            <a:avLst/>
          </a:prstGeom>
          <a:ln w="38100">
            <a:tailEnd w="lg" len="lg"/>
          </a:ln>
        </p:spPr>
        <p:style>
          <a:lnRef idx="2">
            <a:schemeClr val="dk1"/>
          </a:lnRef>
          <a:fillRef idx="0">
            <a:schemeClr val="dk1"/>
          </a:fillRef>
          <a:effectRef idx="1">
            <a:schemeClr val="dk1"/>
          </a:effectRef>
          <a:fontRef idx="minor">
            <a:schemeClr val="tx1"/>
          </a:fontRef>
        </p:style>
      </p:cxnSp>
      <p:cxnSp>
        <p:nvCxnSpPr>
          <p:cNvPr id="8" name="Straight Arrow Connector 7">
            <a:extLst>
              <a:ext uri="{FF2B5EF4-FFF2-40B4-BE49-F238E27FC236}">
                <a16:creationId xmlns:a16="http://schemas.microsoft.com/office/drawing/2014/main" id="{C39358AD-C9D9-BA42-AD1A-66368AD6DE21}"/>
              </a:ext>
            </a:extLst>
          </p:cNvPr>
          <p:cNvCxnSpPr>
            <a:cxnSpLocks/>
            <a:endCxn id="21" idx="1"/>
          </p:cNvCxnSpPr>
          <p:nvPr/>
        </p:nvCxnSpPr>
        <p:spPr>
          <a:xfrm flipV="1">
            <a:off x="5932726" y="3678523"/>
            <a:ext cx="1816503" cy="775735"/>
          </a:xfrm>
          <a:prstGeom prst="straightConnector1">
            <a:avLst/>
          </a:prstGeom>
          <a:ln w="38100">
            <a:tailEnd w="lg" len="lg"/>
          </a:ln>
        </p:spPr>
        <p:style>
          <a:lnRef idx="2">
            <a:schemeClr val="dk1"/>
          </a:lnRef>
          <a:fillRef idx="0">
            <a:schemeClr val="dk1"/>
          </a:fillRef>
          <a:effectRef idx="1">
            <a:schemeClr val="dk1"/>
          </a:effectRef>
          <a:fontRef idx="minor">
            <a:schemeClr val="tx1"/>
          </a:fontRef>
        </p:style>
      </p:cxnSp>
      <p:cxnSp>
        <p:nvCxnSpPr>
          <p:cNvPr id="9" name="Straight Arrow Connector 8">
            <a:extLst>
              <a:ext uri="{FF2B5EF4-FFF2-40B4-BE49-F238E27FC236}">
                <a16:creationId xmlns:a16="http://schemas.microsoft.com/office/drawing/2014/main" id="{DF236226-C5E9-2A4E-85A2-AA2F62099D9F}"/>
              </a:ext>
            </a:extLst>
          </p:cNvPr>
          <p:cNvCxnSpPr>
            <a:cxnSpLocks/>
            <a:stCxn id="4" idx="3"/>
            <a:endCxn id="23" idx="1"/>
          </p:cNvCxnSpPr>
          <p:nvPr/>
        </p:nvCxnSpPr>
        <p:spPr>
          <a:xfrm>
            <a:off x="6010676" y="4507866"/>
            <a:ext cx="1725370" cy="873827"/>
          </a:xfrm>
          <a:prstGeom prst="straightConnector1">
            <a:avLst/>
          </a:prstGeom>
          <a:ln w="38100">
            <a:tailEnd w="lg" len="lg"/>
          </a:ln>
        </p:spPr>
        <p:style>
          <a:lnRef idx="2">
            <a:schemeClr val="dk1"/>
          </a:lnRef>
          <a:fillRef idx="0">
            <a:schemeClr val="dk1"/>
          </a:fillRef>
          <a:effectRef idx="1">
            <a:schemeClr val="dk1"/>
          </a:effectRef>
          <a:fontRef idx="minor">
            <a:schemeClr val="tx1"/>
          </a:fontRef>
        </p:style>
      </p:cxnSp>
      <p:sp>
        <p:nvSpPr>
          <p:cNvPr id="2" name="Title 1">
            <a:extLst>
              <a:ext uri="{FF2B5EF4-FFF2-40B4-BE49-F238E27FC236}">
                <a16:creationId xmlns:a16="http://schemas.microsoft.com/office/drawing/2014/main" id="{3D37C6F2-29D6-F44D-A084-76E79415876D}"/>
              </a:ext>
            </a:extLst>
          </p:cNvPr>
          <p:cNvSpPr>
            <a:spLocks noGrp="1"/>
          </p:cNvSpPr>
          <p:nvPr>
            <p:ph type="title"/>
          </p:nvPr>
        </p:nvSpPr>
        <p:spPr>
          <a:xfrm>
            <a:off x="415600" y="313147"/>
            <a:ext cx="11360800" cy="1205235"/>
          </a:xfrm>
          <a:solidFill>
            <a:srgbClr val="FFFFFF"/>
          </a:solidFill>
          <a:ln w="31750" cap="sq">
            <a:solidFill>
              <a:srgbClr val="404040"/>
            </a:solidFill>
            <a:miter lim="800000"/>
          </a:ln>
        </p:spPr>
        <p:txBody>
          <a:bodyPr spcFirstLastPara="1" vert="horz" wrap="square" lIns="182880" tIns="182880" rIns="182880" bIns="182880" rtlCol="0" anchor="ctr" anchorCtr="0">
            <a:normAutofit/>
          </a:bodyPr>
          <a:lstStyle/>
          <a:p>
            <a:pPr algn="ctr">
              <a:lnSpc>
                <a:spcPct val="90000"/>
              </a:lnSpc>
              <a:spcBef>
                <a:spcPct val="0"/>
              </a:spcBef>
            </a:pPr>
            <a:r>
              <a:rPr lang="en-US" dirty="0"/>
              <a:t>Memory saturation attack on </a:t>
            </a:r>
            <a:r>
              <a:rPr lang="en-US" dirty="0" err="1"/>
              <a:t>NETCACHe</a:t>
            </a:r>
            <a:endParaRPr lang="en-US" dirty="0"/>
          </a:p>
        </p:txBody>
      </p:sp>
      <p:pic>
        <p:nvPicPr>
          <p:cNvPr id="4" name="Google Shape;121;p27" descr="A picture containing text, gambling house, room, dark&#10;&#10;Description automatically generated">
            <a:extLst>
              <a:ext uri="{FF2B5EF4-FFF2-40B4-BE49-F238E27FC236}">
                <a16:creationId xmlns:a16="http://schemas.microsoft.com/office/drawing/2014/main" id="{A51E7D7B-FF6D-DA48-A8C7-D3C09455F40A}"/>
              </a:ext>
            </a:extLst>
          </p:cNvPr>
          <p:cNvPicPr preferRelativeResize="0"/>
          <p:nvPr/>
        </p:nvPicPr>
        <p:blipFill rotWithShape="1">
          <a:blip r:embed="rId3">
            <a:alphaModFix/>
          </a:blip>
          <a:srcRect/>
          <a:stretch/>
        </p:blipFill>
        <p:spPr>
          <a:xfrm>
            <a:off x="5226058" y="4112200"/>
            <a:ext cx="784618" cy="791332"/>
          </a:xfrm>
          <a:prstGeom prst="rect">
            <a:avLst/>
          </a:prstGeom>
          <a:noFill/>
          <a:ln>
            <a:noFill/>
          </a:ln>
        </p:spPr>
      </p:pic>
      <p:cxnSp>
        <p:nvCxnSpPr>
          <p:cNvPr id="6" name="Straight Arrow Connector 5">
            <a:extLst>
              <a:ext uri="{FF2B5EF4-FFF2-40B4-BE49-F238E27FC236}">
                <a16:creationId xmlns:a16="http://schemas.microsoft.com/office/drawing/2014/main" id="{89AC8046-7F67-DD44-B0A1-9394125247E0}"/>
              </a:ext>
            </a:extLst>
          </p:cNvPr>
          <p:cNvCxnSpPr>
            <a:cxnSpLocks/>
          </p:cNvCxnSpPr>
          <p:nvPr/>
        </p:nvCxnSpPr>
        <p:spPr>
          <a:xfrm>
            <a:off x="4062516" y="4507866"/>
            <a:ext cx="1323679" cy="12701"/>
          </a:xfrm>
          <a:prstGeom prst="straightConnector1">
            <a:avLst/>
          </a:prstGeom>
          <a:ln w="38100"/>
        </p:spPr>
        <p:style>
          <a:lnRef idx="2">
            <a:schemeClr val="dk1"/>
          </a:lnRef>
          <a:fillRef idx="0">
            <a:schemeClr val="dk1"/>
          </a:fillRef>
          <a:effectRef idx="1">
            <a:schemeClr val="dk1"/>
          </a:effectRef>
          <a:fontRef idx="minor">
            <a:schemeClr val="tx1"/>
          </a:fontRef>
        </p:style>
      </p:cxnSp>
      <p:pic>
        <p:nvPicPr>
          <p:cNvPr id="14" name="Picture 5" descr="Diagram&#10;&#10;Description automatically generated">
            <a:extLst>
              <a:ext uri="{FF2B5EF4-FFF2-40B4-BE49-F238E27FC236}">
                <a16:creationId xmlns:a16="http://schemas.microsoft.com/office/drawing/2014/main" id="{5C4A83C9-1F55-D242-AE17-ACDCD49F1EEC}"/>
              </a:ext>
            </a:extLst>
          </p:cNvPr>
          <p:cNvPicPr>
            <a:picLocks noChangeAspect="1"/>
          </p:cNvPicPr>
          <p:nvPr/>
        </p:nvPicPr>
        <p:blipFill>
          <a:blip r:embed="rId4"/>
          <a:stretch>
            <a:fillRect/>
          </a:stretch>
        </p:blipFill>
        <p:spPr>
          <a:xfrm>
            <a:off x="5122806" y="1797515"/>
            <a:ext cx="1136829" cy="1136829"/>
          </a:xfrm>
          <a:prstGeom prst="rect">
            <a:avLst/>
          </a:prstGeom>
        </p:spPr>
      </p:pic>
      <p:sp>
        <p:nvSpPr>
          <p:cNvPr id="15" name="TextBox 14">
            <a:extLst>
              <a:ext uri="{FF2B5EF4-FFF2-40B4-BE49-F238E27FC236}">
                <a16:creationId xmlns:a16="http://schemas.microsoft.com/office/drawing/2014/main" id="{A858E38D-722F-F941-9C89-F3DEFA9F0AB4}"/>
              </a:ext>
            </a:extLst>
          </p:cNvPr>
          <p:cNvSpPr txBox="1"/>
          <p:nvPr/>
        </p:nvSpPr>
        <p:spPr>
          <a:xfrm>
            <a:off x="5947446" y="2244106"/>
            <a:ext cx="1324026"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dirty="0">
                <a:latin typeface="Helvetica" pitchFamily="2" charset="0"/>
              </a:rPr>
              <a:t>Controller</a:t>
            </a:r>
            <a:endParaRPr lang="en-US" sz="2000" dirty="0">
              <a:latin typeface="Helvetica" pitchFamily="2" charset="0"/>
              <a:cs typeface="Arial"/>
            </a:endParaRPr>
          </a:p>
        </p:txBody>
      </p:sp>
      <p:cxnSp>
        <p:nvCxnSpPr>
          <p:cNvPr id="17" name="Straight Arrow Connector 16">
            <a:extLst>
              <a:ext uri="{FF2B5EF4-FFF2-40B4-BE49-F238E27FC236}">
                <a16:creationId xmlns:a16="http://schemas.microsoft.com/office/drawing/2014/main" id="{ED099283-0C09-884A-A989-1818764BE56B}"/>
              </a:ext>
            </a:extLst>
          </p:cNvPr>
          <p:cNvCxnSpPr>
            <a:cxnSpLocks/>
          </p:cNvCxnSpPr>
          <p:nvPr/>
        </p:nvCxnSpPr>
        <p:spPr>
          <a:xfrm>
            <a:off x="5618367" y="2890702"/>
            <a:ext cx="0" cy="1401978"/>
          </a:xfrm>
          <a:prstGeom prst="straightConnector1">
            <a:avLst/>
          </a:prstGeom>
          <a:ln w="38100">
            <a:solidFill>
              <a:schemeClr val="tx1"/>
            </a:solidFill>
            <a:prstDash val="solid"/>
            <a:headEnd type="triangle" w="lg" len="lg"/>
            <a:tailEnd type="triangle" w="lg" len="lg"/>
          </a:ln>
        </p:spPr>
        <p:style>
          <a:lnRef idx="1">
            <a:schemeClr val="dk1"/>
          </a:lnRef>
          <a:fillRef idx="0">
            <a:schemeClr val="dk1"/>
          </a:fillRef>
          <a:effectRef idx="0">
            <a:schemeClr val="dk1"/>
          </a:effectRef>
          <a:fontRef idx="minor">
            <a:schemeClr val="tx1"/>
          </a:fontRef>
        </p:style>
      </p:cxnSp>
      <p:sp>
        <p:nvSpPr>
          <p:cNvPr id="18" name="Cylinder 5">
            <a:extLst>
              <a:ext uri="{FF2B5EF4-FFF2-40B4-BE49-F238E27FC236}">
                <a16:creationId xmlns:a16="http://schemas.microsoft.com/office/drawing/2014/main" id="{8275272E-F909-AE4A-B360-79A52850B3D9}"/>
              </a:ext>
            </a:extLst>
          </p:cNvPr>
          <p:cNvSpPr/>
          <p:nvPr/>
        </p:nvSpPr>
        <p:spPr>
          <a:xfrm>
            <a:off x="7752455" y="3253675"/>
            <a:ext cx="661266" cy="632984"/>
          </a:xfrm>
          <a:prstGeom prst="can">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cs typeface="Arial"/>
            </a:endParaRPr>
          </a:p>
        </p:txBody>
      </p:sp>
      <p:sp>
        <p:nvSpPr>
          <p:cNvPr id="19" name="Cylinder 58">
            <a:extLst>
              <a:ext uri="{FF2B5EF4-FFF2-40B4-BE49-F238E27FC236}">
                <a16:creationId xmlns:a16="http://schemas.microsoft.com/office/drawing/2014/main" id="{9C330AFF-0324-704B-9EC0-DAC66BBCCE3E}"/>
              </a:ext>
            </a:extLst>
          </p:cNvPr>
          <p:cNvSpPr/>
          <p:nvPr/>
        </p:nvSpPr>
        <p:spPr>
          <a:xfrm>
            <a:off x="7722840" y="4134171"/>
            <a:ext cx="634515" cy="632984"/>
          </a:xfrm>
          <a:prstGeom prst="can">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cs typeface="Arial"/>
            </a:endParaRPr>
          </a:p>
        </p:txBody>
      </p:sp>
      <p:sp>
        <p:nvSpPr>
          <p:cNvPr id="20" name="Cylinder 59">
            <a:extLst>
              <a:ext uri="{FF2B5EF4-FFF2-40B4-BE49-F238E27FC236}">
                <a16:creationId xmlns:a16="http://schemas.microsoft.com/office/drawing/2014/main" id="{ED7BCC7A-DEF0-6041-BD51-C20809AB545A}"/>
              </a:ext>
            </a:extLst>
          </p:cNvPr>
          <p:cNvSpPr/>
          <p:nvPr/>
        </p:nvSpPr>
        <p:spPr>
          <a:xfrm>
            <a:off x="7735240" y="4968940"/>
            <a:ext cx="634514" cy="632984"/>
          </a:xfrm>
          <a:prstGeom prst="can">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cs typeface="Arial"/>
            </a:endParaRPr>
          </a:p>
        </p:txBody>
      </p:sp>
      <p:sp>
        <p:nvSpPr>
          <p:cNvPr id="21" name="TextBox 20">
            <a:extLst>
              <a:ext uri="{FF2B5EF4-FFF2-40B4-BE49-F238E27FC236}">
                <a16:creationId xmlns:a16="http://schemas.microsoft.com/office/drawing/2014/main" id="{4C0BEFD7-FC70-844C-BA3B-B2CAE8C8138F}"/>
              </a:ext>
            </a:extLst>
          </p:cNvPr>
          <p:cNvSpPr txBox="1"/>
          <p:nvPr/>
        </p:nvSpPr>
        <p:spPr>
          <a:xfrm>
            <a:off x="7749229" y="3447690"/>
            <a:ext cx="132402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dirty="0">
                <a:latin typeface="Helvetica" pitchFamily="2" charset="0"/>
              </a:rPr>
              <a:t>KV</a:t>
            </a:r>
            <a:endParaRPr lang="en-US" sz="2400" dirty="0">
              <a:latin typeface="Helvetica" pitchFamily="2" charset="0"/>
              <a:cs typeface="Arial"/>
            </a:endParaRPr>
          </a:p>
        </p:txBody>
      </p:sp>
      <p:sp>
        <p:nvSpPr>
          <p:cNvPr id="22" name="TextBox 21">
            <a:extLst>
              <a:ext uri="{FF2B5EF4-FFF2-40B4-BE49-F238E27FC236}">
                <a16:creationId xmlns:a16="http://schemas.microsoft.com/office/drawing/2014/main" id="{BBF3FD0F-9525-FF4B-9A47-10C380764A68}"/>
              </a:ext>
            </a:extLst>
          </p:cNvPr>
          <p:cNvSpPr txBox="1"/>
          <p:nvPr/>
        </p:nvSpPr>
        <p:spPr>
          <a:xfrm>
            <a:off x="7727018" y="4290862"/>
            <a:ext cx="132402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dirty="0">
                <a:latin typeface="Helvetica" pitchFamily="2" charset="0"/>
              </a:rPr>
              <a:t>KV</a:t>
            </a:r>
            <a:endParaRPr lang="en-US" sz="2400" dirty="0">
              <a:latin typeface="Helvetica" pitchFamily="2" charset="0"/>
              <a:cs typeface="Arial"/>
            </a:endParaRPr>
          </a:p>
        </p:txBody>
      </p:sp>
      <p:sp>
        <p:nvSpPr>
          <p:cNvPr id="23" name="TextBox 22">
            <a:extLst>
              <a:ext uri="{FF2B5EF4-FFF2-40B4-BE49-F238E27FC236}">
                <a16:creationId xmlns:a16="http://schemas.microsoft.com/office/drawing/2014/main" id="{B4426801-9737-FD4D-992E-EBC63CE4972A}"/>
              </a:ext>
            </a:extLst>
          </p:cNvPr>
          <p:cNvSpPr txBox="1"/>
          <p:nvPr/>
        </p:nvSpPr>
        <p:spPr>
          <a:xfrm>
            <a:off x="7736046" y="5150860"/>
            <a:ext cx="132402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dirty="0">
                <a:latin typeface="Helvetica" pitchFamily="2" charset="0"/>
              </a:rPr>
              <a:t>KV</a:t>
            </a:r>
            <a:endParaRPr lang="en-US" sz="2400" dirty="0">
              <a:latin typeface="Helvetica" pitchFamily="2" charset="0"/>
              <a:cs typeface="Arial"/>
            </a:endParaRPr>
          </a:p>
        </p:txBody>
      </p:sp>
      <p:sp>
        <p:nvSpPr>
          <p:cNvPr id="24" name="TextBox 23">
            <a:extLst>
              <a:ext uri="{FF2B5EF4-FFF2-40B4-BE49-F238E27FC236}">
                <a16:creationId xmlns:a16="http://schemas.microsoft.com/office/drawing/2014/main" id="{036971A9-14E7-D449-A165-492F5BC353FD}"/>
              </a:ext>
            </a:extLst>
          </p:cNvPr>
          <p:cNvSpPr txBox="1"/>
          <p:nvPr/>
        </p:nvSpPr>
        <p:spPr>
          <a:xfrm>
            <a:off x="3343868" y="2738543"/>
            <a:ext cx="228169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latin typeface="Helvetica" pitchFamily="2" charset="0"/>
              </a:rPr>
              <a:t>Add hot </a:t>
            </a:r>
          </a:p>
          <a:p>
            <a:pPr algn="ctr"/>
            <a:r>
              <a:rPr lang="en-US" sz="2000" dirty="0">
                <a:latin typeface="Helvetica" pitchFamily="2" charset="0"/>
              </a:rPr>
              <a:t>key value K99</a:t>
            </a:r>
          </a:p>
        </p:txBody>
      </p:sp>
      <p:cxnSp>
        <p:nvCxnSpPr>
          <p:cNvPr id="25" name="Straight Arrow Connector 24">
            <a:extLst>
              <a:ext uri="{FF2B5EF4-FFF2-40B4-BE49-F238E27FC236}">
                <a16:creationId xmlns:a16="http://schemas.microsoft.com/office/drawing/2014/main" id="{E8C51358-6F5E-1849-934B-E8853A7D42F6}"/>
              </a:ext>
            </a:extLst>
          </p:cNvPr>
          <p:cNvCxnSpPr>
            <a:cxnSpLocks/>
          </p:cNvCxnSpPr>
          <p:nvPr/>
        </p:nvCxnSpPr>
        <p:spPr>
          <a:xfrm>
            <a:off x="4062516" y="4318584"/>
            <a:ext cx="1182934" cy="17738"/>
          </a:xfrm>
          <a:prstGeom prst="straightConnector1">
            <a:avLst/>
          </a:prstGeom>
          <a:ln w="38100">
            <a:solidFill>
              <a:srgbClr val="FF0000"/>
            </a:solidFill>
            <a:prstDash val="dash"/>
            <a:tailEnd type="triangle" w="lg" len="lg"/>
          </a:ln>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9D700A4E-0E01-6041-A037-80EDCFB28AAE}"/>
              </a:ext>
            </a:extLst>
          </p:cNvPr>
          <p:cNvSpPr txBox="1"/>
          <p:nvPr/>
        </p:nvSpPr>
        <p:spPr>
          <a:xfrm>
            <a:off x="3749857" y="3742384"/>
            <a:ext cx="192402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Helvetica" pitchFamily="2" charset="0"/>
              </a:rPr>
              <a:t>GET key K99</a:t>
            </a:r>
            <a:endParaRPr lang="en-US" sz="2000" dirty="0">
              <a:latin typeface="Helvetica" pitchFamily="2" charset="0"/>
              <a:cs typeface="Arial"/>
            </a:endParaRPr>
          </a:p>
        </p:txBody>
      </p:sp>
      <p:cxnSp>
        <p:nvCxnSpPr>
          <p:cNvPr id="27" name="Straight Arrow Connector 26">
            <a:extLst>
              <a:ext uri="{FF2B5EF4-FFF2-40B4-BE49-F238E27FC236}">
                <a16:creationId xmlns:a16="http://schemas.microsoft.com/office/drawing/2014/main" id="{7E3CF27B-80D4-0A41-9DE1-3534817E0A0C}"/>
              </a:ext>
            </a:extLst>
          </p:cNvPr>
          <p:cNvCxnSpPr>
            <a:cxnSpLocks/>
          </p:cNvCxnSpPr>
          <p:nvPr/>
        </p:nvCxnSpPr>
        <p:spPr>
          <a:xfrm flipH="1" flipV="1">
            <a:off x="4054359" y="4752382"/>
            <a:ext cx="1096882" cy="19771"/>
          </a:xfrm>
          <a:prstGeom prst="straightConnector1">
            <a:avLst/>
          </a:prstGeom>
          <a:ln w="38100">
            <a:solidFill>
              <a:srgbClr val="FF0000"/>
            </a:solidFill>
            <a:prstDash val="dash"/>
            <a:tailEnd type="triangle" w="lg" len="lg"/>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197EAF6B-09BE-7E49-B673-629C619B73C2}"/>
              </a:ext>
            </a:extLst>
          </p:cNvPr>
          <p:cNvCxnSpPr>
            <a:cxnSpLocks/>
          </p:cNvCxnSpPr>
          <p:nvPr/>
        </p:nvCxnSpPr>
        <p:spPr>
          <a:xfrm flipV="1">
            <a:off x="6441317" y="4253766"/>
            <a:ext cx="1099528" cy="48917"/>
          </a:xfrm>
          <a:prstGeom prst="straightConnector1">
            <a:avLst/>
          </a:prstGeom>
          <a:ln w="38100">
            <a:solidFill>
              <a:srgbClr val="FF0000"/>
            </a:solidFill>
            <a:prstDash val="dash"/>
            <a:tailEnd type="triangle" w="lg" len="lg"/>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0AC43FFF-1806-D148-AEA7-486D1E4C46A1}"/>
              </a:ext>
            </a:extLst>
          </p:cNvPr>
          <p:cNvCxnSpPr>
            <a:cxnSpLocks/>
          </p:cNvCxnSpPr>
          <p:nvPr/>
        </p:nvCxnSpPr>
        <p:spPr>
          <a:xfrm flipH="1" flipV="1">
            <a:off x="6434080" y="4608867"/>
            <a:ext cx="1155066" cy="4692"/>
          </a:xfrm>
          <a:prstGeom prst="straightConnector1">
            <a:avLst/>
          </a:prstGeom>
          <a:ln w="38100">
            <a:solidFill>
              <a:srgbClr val="FF0000"/>
            </a:solidFill>
            <a:prstDash val="dash"/>
            <a:tailEnd type="triangle" w="lg" len="lg"/>
          </a:ln>
        </p:spPr>
        <p:style>
          <a:lnRef idx="1">
            <a:schemeClr val="dk1"/>
          </a:lnRef>
          <a:fillRef idx="0">
            <a:schemeClr val="dk1"/>
          </a:fillRef>
          <a:effectRef idx="0">
            <a:schemeClr val="dk1"/>
          </a:effectRef>
          <a:fontRef idx="minor">
            <a:schemeClr val="tx1"/>
          </a:fontRef>
        </p:style>
      </p:cxnSp>
      <p:pic>
        <p:nvPicPr>
          <p:cNvPr id="39" name="Picture 19">
            <a:extLst>
              <a:ext uri="{FF2B5EF4-FFF2-40B4-BE49-F238E27FC236}">
                <a16:creationId xmlns:a16="http://schemas.microsoft.com/office/drawing/2014/main" id="{53EEF550-2291-B143-B328-E4B776692806}"/>
              </a:ext>
            </a:extLst>
          </p:cNvPr>
          <p:cNvPicPr>
            <a:picLocks noChangeAspect="1"/>
          </p:cNvPicPr>
          <p:nvPr/>
        </p:nvPicPr>
        <p:blipFill>
          <a:blip r:embed="rId5"/>
          <a:stretch>
            <a:fillRect/>
          </a:stretch>
        </p:blipFill>
        <p:spPr>
          <a:xfrm flipH="1">
            <a:off x="2612803" y="3976378"/>
            <a:ext cx="666683" cy="672104"/>
          </a:xfrm>
          <a:prstGeom prst="rect">
            <a:avLst/>
          </a:prstGeom>
        </p:spPr>
      </p:pic>
      <p:sp>
        <p:nvSpPr>
          <p:cNvPr id="116" name="TextBox 115">
            <a:extLst>
              <a:ext uri="{FF2B5EF4-FFF2-40B4-BE49-F238E27FC236}">
                <a16:creationId xmlns:a16="http://schemas.microsoft.com/office/drawing/2014/main" id="{76F0D03D-FF4B-044B-B82C-02764E88A30C}"/>
              </a:ext>
            </a:extLst>
          </p:cNvPr>
          <p:cNvSpPr txBox="1"/>
          <p:nvPr/>
        </p:nvSpPr>
        <p:spPr>
          <a:xfrm>
            <a:off x="4352101" y="4836884"/>
            <a:ext cx="1095676"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Helvetica" pitchFamily="2" charset="0"/>
              </a:rPr>
              <a:t>Reply</a:t>
            </a:r>
            <a:endParaRPr lang="en-US" sz="2000" dirty="0">
              <a:latin typeface="Helvetica" pitchFamily="2" charset="0"/>
              <a:cs typeface="Arial"/>
            </a:endParaRPr>
          </a:p>
        </p:txBody>
      </p:sp>
      <p:pic>
        <p:nvPicPr>
          <p:cNvPr id="44" name="Picture 17">
            <a:extLst>
              <a:ext uri="{FF2B5EF4-FFF2-40B4-BE49-F238E27FC236}">
                <a16:creationId xmlns:a16="http://schemas.microsoft.com/office/drawing/2014/main" id="{2C8EE044-ED88-9048-9C8A-349F06BDFBB2}"/>
              </a:ext>
            </a:extLst>
          </p:cNvPr>
          <p:cNvPicPr>
            <a:picLocks noChangeAspect="1"/>
          </p:cNvPicPr>
          <p:nvPr/>
        </p:nvPicPr>
        <p:blipFill>
          <a:blip r:embed="rId6"/>
          <a:stretch>
            <a:fillRect/>
          </a:stretch>
        </p:blipFill>
        <p:spPr>
          <a:xfrm>
            <a:off x="3343868" y="4034664"/>
            <a:ext cx="524996" cy="516032"/>
          </a:xfrm>
          <a:prstGeom prst="rect">
            <a:avLst/>
          </a:prstGeom>
        </p:spPr>
      </p:pic>
      <p:sp>
        <p:nvSpPr>
          <p:cNvPr id="45" name="TextBox 44">
            <a:extLst>
              <a:ext uri="{FF2B5EF4-FFF2-40B4-BE49-F238E27FC236}">
                <a16:creationId xmlns:a16="http://schemas.microsoft.com/office/drawing/2014/main" id="{96508938-B30E-2348-9247-A7A92D31020B}"/>
              </a:ext>
            </a:extLst>
          </p:cNvPr>
          <p:cNvSpPr txBox="1"/>
          <p:nvPr/>
        </p:nvSpPr>
        <p:spPr>
          <a:xfrm>
            <a:off x="417275" y="4550696"/>
            <a:ext cx="3809817" cy="830997"/>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a:solidFill>
                  <a:srgbClr val="FF0000"/>
                </a:solidFill>
                <a:cs typeface="Arial"/>
              </a:rPr>
              <a:t>Attack: Requests too many </a:t>
            </a:r>
          </a:p>
          <a:p>
            <a:pPr algn="ctr"/>
            <a:r>
              <a:rPr lang="en-US" sz="2400" dirty="0">
                <a:solidFill>
                  <a:srgbClr val="FF0000"/>
                </a:solidFill>
                <a:cs typeface="Arial"/>
              </a:rPr>
              <a:t>distinct hot keys</a:t>
            </a:r>
            <a:endParaRPr lang="en-US" sz="2400" dirty="0">
              <a:solidFill>
                <a:srgbClr val="FF0000"/>
              </a:solidFill>
            </a:endParaRPr>
          </a:p>
        </p:txBody>
      </p:sp>
      <p:sp>
        <p:nvSpPr>
          <p:cNvPr id="61" name="TextBox 60">
            <a:extLst>
              <a:ext uri="{FF2B5EF4-FFF2-40B4-BE49-F238E27FC236}">
                <a16:creationId xmlns:a16="http://schemas.microsoft.com/office/drawing/2014/main" id="{67DC9900-D05A-3E47-82D8-689C551D6841}"/>
              </a:ext>
            </a:extLst>
          </p:cNvPr>
          <p:cNvSpPr txBox="1"/>
          <p:nvPr/>
        </p:nvSpPr>
        <p:spPr>
          <a:xfrm>
            <a:off x="7540845" y="1755999"/>
            <a:ext cx="3869987" cy="1146895"/>
          </a:xfrm>
          <a:prstGeom prst="rect">
            <a:avLst/>
          </a:prstGeom>
          <a:solidFill>
            <a:schemeClr val="accent1">
              <a:lumMod val="20000"/>
              <a:lumOff val="80000"/>
            </a:schemeClr>
          </a:solidFill>
          <a:ln>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spAutoFit/>
          </a:bodyPr>
          <a:lstStyle/>
          <a:p>
            <a:pPr algn="ctr">
              <a:lnSpc>
                <a:spcPct val="150000"/>
              </a:lnSpc>
            </a:pPr>
            <a:r>
              <a:rPr lang="en-US" sz="2400" dirty="0">
                <a:solidFill>
                  <a:srgbClr val="FF0000"/>
                </a:solidFill>
                <a:latin typeface="Helvetica" pitchFamily="2" charset="0"/>
              </a:rPr>
              <a:t>Eviction of legitimate keys</a:t>
            </a:r>
            <a:r>
              <a:rPr lang="en-US" sz="2400" dirty="0">
                <a:solidFill>
                  <a:srgbClr val="FF0000"/>
                </a:solidFill>
                <a:latin typeface="Helvetica" pitchFamily="2" charset="0"/>
                <a:sym typeface="Wingdings" pitchFamily="2" charset="2"/>
              </a:rPr>
              <a:t> increases response time</a:t>
            </a:r>
          </a:p>
        </p:txBody>
      </p:sp>
      <p:sp>
        <p:nvSpPr>
          <p:cNvPr id="31" name="TextBox 30">
            <a:extLst>
              <a:ext uri="{FF2B5EF4-FFF2-40B4-BE49-F238E27FC236}">
                <a16:creationId xmlns:a16="http://schemas.microsoft.com/office/drawing/2014/main" id="{2C7121DE-CE40-43AE-8A54-736CBF6876FE}"/>
              </a:ext>
            </a:extLst>
          </p:cNvPr>
          <p:cNvSpPr txBox="1"/>
          <p:nvPr/>
        </p:nvSpPr>
        <p:spPr>
          <a:xfrm>
            <a:off x="7655992" y="5994032"/>
            <a:ext cx="768209" cy="369332"/>
          </a:xfrm>
          <a:prstGeom prst="rect">
            <a:avLst/>
          </a:prstGeom>
          <a:noFill/>
        </p:spPr>
        <p:txBody>
          <a:bodyPr wrap="square" rtlCol="0">
            <a:spAutoFit/>
          </a:bodyPr>
          <a:lstStyle/>
          <a:p>
            <a:r>
              <a:rPr lang="en-US" dirty="0"/>
              <a:t>Cache</a:t>
            </a:r>
          </a:p>
        </p:txBody>
      </p:sp>
      <p:sp>
        <p:nvSpPr>
          <p:cNvPr id="3" name="Slide Number Placeholder 2">
            <a:extLst>
              <a:ext uri="{FF2B5EF4-FFF2-40B4-BE49-F238E27FC236}">
                <a16:creationId xmlns:a16="http://schemas.microsoft.com/office/drawing/2014/main" id="{2E853611-D031-4D01-89F0-1D81B0B02F33}"/>
              </a:ext>
            </a:extLst>
          </p:cNvPr>
          <p:cNvSpPr>
            <a:spLocks noGrp="1"/>
          </p:cNvSpPr>
          <p:nvPr>
            <p:ph type="sldNum" idx="12"/>
          </p:nvPr>
        </p:nvSpPr>
        <p:spPr/>
        <p:txBody>
          <a:bodyPr/>
          <a:lstStyle/>
          <a:p>
            <a:fld id="{00000000-1234-1234-1234-123412341234}" type="slidenum">
              <a:rPr lang="en" smtClean="0"/>
              <a:pPr/>
              <a:t>7</a:t>
            </a:fld>
            <a:endParaRPr lang="en"/>
          </a:p>
        </p:txBody>
      </p:sp>
    </p:spTree>
    <p:extLst>
      <p:ext uri="{BB962C8B-B14F-4D97-AF65-F5344CB8AC3E}">
        <p14:creationId xmlns:p14="http://schemas.microsoft.com/office/powerpoint/2010/main" val="1984842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par>
                                <p:cTn id="13" presetID="10"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fade">
                                      <p:cBhvr>
                                        <p:cTn id="20" dur="500"/>
                                        <p:tgtEl>
                                          <p:spTgt spid="2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fade">
                                      <p:cBhvr>
                                        <p:cTn id="25" dur="500"/>
                                        <p:tgtEl>
                                          <p:spTgt spid="3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fade">
                                      <p:cBhvr>
                                        <p:cTn id="30" dur="500"/>
                                        <p:tgtEl>
                                          <p:spTgt spid="2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16"/>
                                        </p:tgtEl>
                                        <p:attrNameLst>
                                          <p:attrName>style.visibility</p:attrName>
                                        </p:attrNameLst>
                                      </p:cBhvr>
                                      <p:to>
                                        <p:strVal val="visible"/>
                                      </p:to>
                                    </p:set>
                                    <p:animEffect transition="in" filter="fade">
                                      <p:cBhvr>
                                        <p:cTn id="33" dur="500"/>
                                        <p:tgtEl>
                                          <p:spTgt spid="11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fade">
                                      <p:cBhvr>
                                        <p:cTn id="38" dur="500"/>
                                        <p:tgtEl>
                                          <p:spTgt spid="2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61"/>
                                        </p:tgtEl>
                                        <p:attrNameLst>
                                          <p:attrName>style.visibility</p:attrName>
                                        </p:attrNameLst>
                                      </p:cBhvr>
                                      <p:to>
                                        <p:strVal val="visible"/>
                                      </p:to>
                                    </p:set>
                                    <p:animEffect transition="in" filter="fade">
                                      <p:cBhvr>
                                        <p:cTn id="43"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6" grpId="0"/>
      <p:bldP spid="116" grpId="0"/>
      <p:bldP spid="45" grpId="0"/>
      <p:bldP spid="6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Elbow Connector 35">
            <a:extLst>
              <a:ext uri="{FF2B5EF4-FFF2-40B4-BE49-F238E27FC236}">
                <a16:creationId xmlns:a16="http://schemas.microsoft.com/office/drawing/2014/main" id="{82F893A3-5630-7443-BDEF-E1ECDA29E7DB}"/>
              </a:ext>
            </a:extLst>
          </p:cNvPr>
          <p:cNvCxnSpPr>
            <a:cxnSpLocks/>
            <a:endCxn id="3" idx="1"/>
          </p:cNvCxnSpPr>
          <p:nvPr/>
        </p:nvCxnSpPr>
        <p:spPr>
          <a:xfrm rot="5400000" flipH="1" flipV="1">
            <a:off x="2687762" y="2338143"/>
            <a:ext cx="2926461" cy="1292561"/>
          </a:xfrm>
          <a:prstGeom prst="bentConnector2">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F2EAA254-1EAF-AB41-9C60-0DC6E006EA28}"/>
              </a:ext>
            </a:extLst>
          </p:cNvPr>
          <p:cNvCxnSpPr>
            <a:cxnSpLocks/>
          </p:cNvCxnSpPr>
          <p:nvPr/>
        </p:nvCxnSpPr>
        <p:spPr>
          <a:xfrm>
            <a:off x="5295294" y="5260945"/>
            <a:ext cx="989761" cy="0"/>
          </a:xfrm>
          <a:prstGeom prst="line">
            <a:avLst/>
          </a:prstGeom>
          <a:ln w="50800"/>
        </p:spPr>
        <p:style>
          <a:lnRef idx="1">
            <a:schemeClr val="accent1"/>
          </a:lnRef>
          <a:fillRef idx="0">
            <a:schemeClr val="accent1"/>
          </a:fillRef>
          <a:effectRef idx="0">
            <a:schemeClr val="accent1"/>
          </a:effectRef>
          <a:fontRef idx="minor">
            <a:schemeClr val="tx1"/>
          </a:fontRef>
        </p:style>
      </p:cxnSp>
      <p:pic>
        <p:nvPicPr>
          <p:cNvPr id="59" name="Picture 58">
            <a:extLst>
              <a:ext uri="{FF2B5EF4-FFF2-40B4-BE49-F238E27FC236}">
                <a16:creationId xmlns:a16="http://schemas.microsoft.com/office/drawing/2014/main" id="{3C310C4E-3ED0-4E41-91A5-875B91112DE2}"/>
              </a:ext>
            </a:extLst>
          </p:cNvPr>
          <p:cNvPicPr>
            <a:picLocks noChangeAspect="1"/>
          </p:cNvPicPr>
          <p:nvPr/>
        </p:nvPicPr>
        <p:blipFill>
          <a:blip r:embed="rId3"/>
          <a:stretch>
            <a:fillRect/>
          </a:stretch>
        </p:blipFill>
        <p:spPr>
          <a:xfrm>
            <a:off x="1492436" y="5020857"/>
            <a:ext cx="1349522" cy="835957"/>
          </a:xfrm>
          <a:prstGeom prst="rect">
            <a:avLst/>
          </a:prstGeom>
        </p:spPr>
      </p:pic>
      <p:sp>
        <p:nvSpPr>
          <p:cNvPr id="13" name="Title 12"/>
          <p:cNvSpPr>
            <a:spLocks noGrp="1"/>
          </p:cNvSpPr>
          <p:nvPr>
            <p:ph type="title"/>
          </p:nvPr>
        </p:nvSpPr>
        <p:spPr>
          <a:xfrm>
            <a:off x="874772" y="54116"/>
            <a:ext cx="10196065" cy="923770"/>
          </a:xfrm>
        </p:spPr>
        <p:txBody>
          <a:bodyPr vert="horz" lIns="91440" tIns="45720" rIns="91440" bIns="45720" rtlCol="0" anchor="ctr">
            <a:normAutofit/>
          </a:bodyPr>
          <a:lstStyle/>
          <a:p>
            <a:r>
              <a:rPr lang="en-US" dirty="0">
                <a:cs typeface="Times New Roman" panose="02020603050405020304" pitchFamily="18" charset="0"/>
              </a:rPr>
              <a:t>Problem: How do we detect attacks?</a:t>
            </a:r>
          </a:p>
        </p:txBody>
      </p:sp>
      <p:sp>
        <p:nvSpPr>
          <p:cNvPr id="6" name="Slide Number Placeholder 5">
            <a:extLst>
              <a:ext uri="{FF2B5EF4-FFF2-40B4-BE49-F238E27FC236}">
                <a16:creationId xmlns:a16="http://schemas.microsoft.com/office/drawing/2014/main" id="{08790650-9127-C345-8297-FB6D8AB77433}"/>
              </a:ext>
            </a:extLst>
          </p:cNvPr>
          <p:cNvSpPr>
            <a:spLocks noGrp="1"/>
          </p:cNvSpPr>
          <p:nvPr>
            <p:ph type="sldNum" sz="quarter" idx="12"/>
          </p:nvPr>
        </p:nvSpPr>
        <p:spPr>
          <a:xfrm>
            <a:off x="11117125" y="6446520"/>
            <a:ext cx="365760" cy="365760"/>
          </a:xfrm>
        </p:spPr>
        <p:txBody>
          <a:bodyPr/>
          <a:lstStyle/>
          <a:p>
            <a:r>
              <a:rPr lang="en-US" dirty="0"/>
              <a:t> </a:t>
            </a:r>
            <a:fld id="{258106BE-3E94-8D44-AE64-CBF858324767}" type="slidenum">
              <a:rPr lang="en-US" smtClean="0"/>
              <a:t>8</a:t>
            </a:fld>
            <a:endParaRPr lang="en-US" dirty="0"/>
          </a:p>
        </p:txBody>
      </p:sp>
      <p:pic>
        <p:nvPicPr>
          <p:cNvPr id="1030" name="Picture 6">
            <a:extLst>
              <a:ext uri="{FF2B5EF4-FFF2-40B4-BE49-F238E27FC236}">
                <a16:creationId xmlns:a16="http://schemas.microsoft.com/office/drawing/2014/main" id="{B869E0B5-7320-554B-9F1B-9B72E62C28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0371" y="4510982"/>
            <a:ext cx="1417603" cy="1426160"/>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6">
            <a:extLst>
              <a:ext uri="{FF2B5EF4-FFF2-40B4-BE49-F238E27FC236}">
                <a16:creationId xmlns:a16="http://schemas.microsoft.com/office/drawing/2014/main" id="{FA59B9B3-D484-AA44-B4D6-77FF6173CB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05280" y="4538921"/>
            <a:ext cx="1417603" cy="142616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7473803E-6579-E040-8C56-5E17C524D7A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2259" y="4572633"/>
            <a:ext cx="827347" cy="1276770"/>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6">
            <a:extLst>
              <a:ext uri="{FF2B5EF4-FFF2-40B4-BE49-F238E27FC236}">
                <a16:creationId xmlns:a16="http://schemas.microsoft.com/office/drawing/2014/main" id="{FD7FA368-2F5E-B946-869D-12238BE9BC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8681" y="4548856"/>
            <a:ext cx="827347" cy="832341"/>
          </a:xfrm>
          <a:prstGeom prst="rect">
            <a:avLst/>
          </a:prstGeom>
          <a:noFill/>
          <a:extLst>
            <a:ext uri="{909E8E84-426E-40DD-AFC4-6F175D3DCCD1}">
              <a14:hiddenFill xmlns:a14="http://schemas.microsoft.com/office/drawing/2010/main">
                <a:solidFill>
                  <a:srgbClr val="FFFFFF"/>
                </a:solidFill>
              </a14:hiddenFill>
            </a:ext>
          </a:extLst>
        </p:spPr>
      </p:pic>
      <p:cxnSp>
        <p:nvCxnSpPr>
          <p:cNvPr id="62" name="Straight Connector 61">
            <a:extLst>
              <a:ext uri="{FF2B5EF4-FFF2-40B4-BE49-F238E27FC236}">
                <a16:creationId xmlns:a16="http://schemas.microsoft.com/office/drawing/2014/main" id="{7D4CB756-F336-6944-BA31-C30071FC5493}"/>
              </a:ext>
            </a:extLst>
          </p:cNvPr>
          <p:cNvCxnSpPr>
            <a:cxnSpLocks/>
          </p:cNvCxnSpPr>
          <p:nvPr/>
        </p:nvCxnSpPr>
        <p:spPr>
          <a:xfrm>
            <a:off x="1842851" y="5199325"/>
            <a:ext cx="2430138" cy="24737"/>
          </a:xfrm>
          <a:prstGeom prst="line">
            <a:avLst/>
          </a:prstGeom>
          <a:ln w="50800"/>
        </p:spPr>
        <p:style>
          <a:lnRef idx="1">
            <a:schemeClr val="accent1"/>
          </a:lnRef>
          <a:fillRef idx="0">
            <a:schemeClr val="accent1"/>
          </a:fillRef>
          <a:effectRef idx="0">
            <a:schemeClr val="accent1"/>
          </a:effectRef>
          <a:fontRef idx="minor">
            <a:schemeClr val="tx1"/>
          </a:fontRef>
        </p:style>
      </p:cxnSp>
      <p:pic>
        <p:nvPicPr>
          <p:cNvPr id="78" name="Picture 77">
            <a:extLst>
              <a:ext uri="{FF2B5EF4-FFF2-40B4-BE49-F238E27FC236}">
                <a16:creationId xmlns:a16="http://schemas.microsoft.com/office/drawing/2014/main" id="{9CE39286-17DA-0D4C-8D59-9D76BE12292B}"/>
              </a:ext>
            </a:extLst>
          </p:cNvPr>
          <p:cNvPicPr>
            <a:picLocks noChangeAspect="1"/>
          </p:cNvPicPr>
          <p:nvPr/>
        </p:nvPicPr>
        <p:blipFill>
          <a:blip r:embed="rId3"/>
          <a:stretch>
            <a:fillRect/>
          </a:stretch>
        </p:blipFill>
        <p:spPr>
          <a:xfrm>
            <a:off x="8532980" y="5079958"/>
            <a:ext cx="1349522" cy="835957"/>
          </a:xfrm>
          <a:prstGeom prst="rect">
            <a:avLst/>
          </a:prstGeom>
        </p:spPr>
      </p:pic>
      <p:pic>
        <p:nvPicPr>
          <p:cNvPr id="79" name="Picture 8">
            <a:extLst>
              <a:ext uri="{FF2B5EF4-FFF2-40B4-BE49-F238E27FC236}">
                <a16:creationId xmlns:a16="http://schemas.microsoft.com/office/drawing/2014/main" id="{0D4D0695-4CC0-844A-B0E2-2E8F567883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55808" y="4420953"/>
            <a:ext cx="827347" cy="1276770"/>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6">
            <a:extLst>
              <a:ext uri="{FF2B5EF4-FFF2-40B4-BE49-F238E27FC236}">
                <a16:creationId xmlns:a16="http://schemas.microsoft.com/office/drawing/2014/main" id="{F26E777F-A1C1-3543-8A44-D97B35F914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9225" y="4607957"/>
            <a:ext cx="827347" cy="832341"/>
          </a:xfrm>
          <a:prstGeom prst="rect">
            <a:avLst/>
          </a:prstGeom>
          <a:noFill/>
          <a:extLst>
            <a:ext uri="{909E8E84-426E-40DD-AFC4-6F175D3DCCD1}">
              <a14:hiddenFill xmlns:a14="http://schemas.microsoft.com/office/drawing/2010/main">
                <a:solidFill>
                  <a:srgbClr val="FFFFFF"/>
                </a:solidFill>
              </a14:hiddenFill>
            </a:ext>
          </a:extLst>
        </p:spPr>
      </p:pic>
      <p:cxnSp>
        <p:nvCxnSpPr>
          <p:cNvPr id="84" name="Straight Connector 83">
            <a:extLst>
              <a:ext uri="{FF2B5EF4-FFF2-40B4-BE49-F238E27FC236}">
                <a16:creationId xmlns:a16="http://schemas.microsoft.com/office/drawing/2014/main" id="{51529863-5CB1-C048-9766-A82DF4673951}"/>
              </a:ext>
            </a:extLst>
          </p:cNvPr>
          <p:cNvCxnSpPr>
            <a:cxnSpLocks/>
          </p:cNvCxnSpPr>
          <p:nvPr/>
        </p:nvCxnSpPr>
        <p:spPr>
          <a:xfrm>
            <a:off x="7082426" y="5233729"/>
            <a:ext cx="3073382" cy="12369"/>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75" name="Rounded Rectangle 74">
            <a:extLst>
              <a:ext uri="{FF2B5EF4-FFF2-40B4-BE49-F238E27FC236}">
                <a16:creationId xmlns:a16="http://schemas.microsoft.com/office/drawing/2014/main" id="{93809223-4DE2-534F-B2A9-F055DA684638}"/>
              </a:ext>
            </a:extLst>
          </p:cNvPr>
          <p:cNvSpPr/>
          <p:nvPr/>
        </p:nvSpPr>
        <p:spPr>
          <a:xfrm>
            <a:off x="167483" y="4640860"/>
            <a:ext cx="250463" cy="280607"/>
          </a:xfrm>
          <a:prstGeom prst="roundRect">
            <a:avLst/>
          </a:prstGeom>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Rounded Rectangle 89">
            <a:extLst>
              <a:ext uri="{FF2B5EF4-FFF2-40B4-BE49-F238E27FC236}">
                <a16:creationId xmlns:a16="http://schemas.microsoft.com/office/drawing/2014/main" id="{7876019E-DDAB-9D43-8C58-4714D3735AE6}"/>
              </a:ext>
            </a:extLst>
          </p:cNvPr>
          <p:cNvSpPr/>
          <p:nvPr/>
        </p:nvSpPr>
        <p:spPr>
          <a:xfrm>
            <a:off x="483170" y="4629971"/>
            <a:ext cx="250463" cy="280607"/>
          </a:xfrm>
          <a:prstGeom prst="roundRect">
            <a:avLst/>
          </a:prstGeom>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Rounded Rectangle 90">
            <a:extLst>
              <a:ext uri="{FF2B5EF4-FFF2-40B4-BE49-F238E27FC236}">
                <a16:creationId xmlns:a16="http://schemas.microsoft.com/office/drawing/2014/main" id="{24638CE2-7C56-A749-ABA8-BFBEBFA66209}"/>
              </a:ext>
            </a:extLst>
          </p:cNvPr>
          <p:cNvSpPr/>
          <p:nvPr/>
        </p:nvSpPr>
        <p:spPr>
          <a:xfrm>
            <a:off x="156596" y="5005537"/>
            <a:ext cx="250463" cy="280607"/>
          </a:xfrm>
          <a:prstGeom prst="roundRect">
            <a:avLst/>
          </a:prstGeom>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Rounded Rectangle 91">
            <a:extLst>
              <a:ext uri="{FF2B5EF4-FFF2-40B4-BE49-F238E27FC236}">
                <a16:creationId xmlns:a16="http://schemas.microsoft.com/office/drawing/2014/main" id="{4BAC2947-5FB4-6B4E-A2FE-7D5656FB756A}"/>
              </a:ext>
            </a:extLst>
          </p:cNvPr>
          <p:cNvSpPr/>
          <p:nvPr/>
        </p:nvSpPr>
        <p:spPr>
          <a:xfrm>
            <a:off x="488612" y="5010977"/>
            <a:ext cx="250463" cy="280607"/>
          </a:xfrm>
          <a:prstGeom prst="roundRect">
            <a:avLst/>
          </a:prstGeom>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Rounded Rectangle 92">
            <a:extLst>
              <a:ext uri="{FF2B5EF4-FFF2-40B4-BE49-F238E27FC236}">
                <a16:creationId xmlns:a16="http://schemas.microsoft.com/office/drawing/2014/main" id="{909BD98D-9A45-7245-A735-E435F5030114}"/>
              </a:ext>
            </a:extLst>
          </p:cNvPr>
          <p:cNvSpPr/>
          <p:nvPr/>
        </p:nvSpPr>
        <p:spPr>
          <a:xfrm>
            <a:off x="11174774" y="4637052"/>
            <a:ext cx="250463" cy="280607"/>
          </a:xfrm>
          <a:prstGeom prst="roundRect">
            <a:avLst/>
          </a:prstGeom>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ounded Rectangle 93">
            <a:extLst>
              <a:ext uri="{FF2B5EF4-FFF2-40B4-BE49-F238E27FC236}">
                <a16:creationId xmlns:a16="http://schemas.microsoft.com/office/drawing/2014/main" id="{0557A4AA-9EE6-A847-A018-CD9309364C8E}"/>
              </a:ext>
            </a:extLst>
          </p:cNvPr>
          <p:cNvSpPr/>
          <p:nvPr/>
        </p:nvSpPr>
        <p:spPr>
          <a:xfrm>
            <a:off x="11490461" y="4626163"/>
            <a:ext cx="250463" cy="280607"/>
          </a:xfrm>
          <a:prstGeom prst="roundRect">
            <a:avLst/>
          </a:prstGeom>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ounded Rectangle 94">
            <a:extLst>
              <a:ext uri="{FF2B5EF4-FFF2-40B4-BE49-F238E27FC236}">
                <a16:creationId xmlns:a16="http://schemas.microsoft.com/office/drawing/2014/main" id="{C825AEA3-1E86-1B4F-8B37-FC530A1D1929}"/>
              </a:ext>
            </a:extLst>
          </p:cNvPr>
          <p:cNvSpPr/>
          <p:nvPr/>
        </p:nvSpPr>
        <p:spPr>
          <a:xfrm>
            <a:off x="11163887" y="5001729"/>
            <a:ext cx="250463" cy="280607"/>
          </a:xfrm>
          <a:prstGeom prst="roundRect">
            <a:avLst/>
          </a:prstGeom>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ounded Rectangle 95">
            <a:extLst>
              <a:ext uri="{FF2B5EF4-FFF2-40B4-BE49-F238E27FC236}">
                <a16:creationId xmlns:a16="http://schemas.microsoft.com/office/drawing/2014/main" id="{EB9141A8-72C3-804C-8D68-473748CC1610}"/>
              </a:ext>
            </a:extLst>
          </p:cNvPr>
          <p:cNvSpPr/>
          <p:nvPr/>
        </p:nvSpPr>
        <p:spPr>
          <a:xfrm>
            <a:off x="11495903" y="5007169"/>
            <a:ext cx="250463" cy="280607"/>
          </a:xfrm>
          <a:prstGeom prst="roundRect">
            <a:avLst/>
          </a:prstGeom>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3" name="Picture 42">
            <a:extLst>
              <a:ext uri="{FF2B5EF4-FFF2-40B4-BE49-F238E27FC236}">
                <a16:creationId xmlns:a16="http://schemas.microsoft.com/office/drawing/2014/main" id="{E247C690-6A77-714A-8405-CD0B95A7D6A6}"/>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a:off x="4919601" y="2418295"/>
            <a:ext cx="1584286" cy="891161"/>
          </a:xfrm>
          <a:prstGeom prst="rect">
            <a:avLst/>
          </a:prstGeom>
        </p:spPr>
      </p:pic>
      <p:sp>
        <p:nvSpPr>
          <p:cNvPr id="46" name="Down Arrow 45">
            <a:extLst>
              <a:ext uri="{FF2B5EF4-FFF2-40B4-BE49-F238E27FC236}">
                <a16:creationId xmlns:a16="http://schemas.microsoft.com/office/drawing/2014/main" id="{5FD764BC-F2B3-D04B-8026-AE162A3B9032}"/>
              </a:ext>
            </a:extLst>
          </p:cNvPr>
          <p:cNvSpPr/>
          <p:nvPr/>
        </p:nvSpPr>
        <p:spPr>
          <a:xfrm>
            <a:off x="5469791" y="2052556"/>
            <a:ext cx="480623" cy="406234"/>
          </a:xfrm>
          <a:prstGeom prst="down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60A79AEB-0CDA-7A49-AEA0-73DF1ADEED65}"/>
              </a:ext>
            </a:extLst>
          </p:cNvPr>
          <p:cNvPicPr>
            <a:picLocks noChangeAspect="1"/>
          </p:cNvPicPr>
          <p:nvPr/>
        </p:nvPicPr>
        <p:blipFill>
          <a:blip r:embed="rId8"/>
          <a:stretch>
            <a:fillRect/>
          </a:stretch>
        </p:blipFill>
        <p:spPr>
          <a:xfrm>
            <a:off x="4797273" y="1006851"/>
            <a:ext cx="1828322" cy="1028682"/>
          </a:xfrm>
          <a:prstGeom prst="rect">
            <a:avLst/>
          </a:prstGeom>
        </p:spPr>
      </p:pic>
      <p:sp>
        <p:nvSpPr>
          <p:cNvPr id="47" name="Down Arrow 46">
            <a:extLst>
              <a:ext uri="{FF2B5EF4-FFF2-40B4-BE49-F238E27FC236}">
                <a16:creationId xmlns:a16="http://schemas.microsoft.com/office/drawing/2014/main" id="{0EDB378E-90F1-034B-A308-54314D4BAF73}"/>
              </a:ext>
            </a:extLst>
          </p:cNvPr>
          <p:cNvSpPr/>
          <p:nvPr/>
        </p:nvSpPr>
        <p:spPr>
          <a:xfrm rot="2097129">
            <a:off x="4955162" y="3583955"/>
            <a:ext cx="480623" cy="847606"/>
          </a:xfrm>
          <a:prstGeom prst="down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Down Arrow 47">
            <a:extLst>
              <a:ext uri="{FF2B5EF4-FFF2-40B4-BE49-F238E27FC236}">
                <a16:creationId xmlns:a16="http://schemas.microsoft.com/office/drawing/2014/main" id="{2694B6E1-C826-954E-AAFE-C234AC038421}"/>
              </a:ext>
            </a:extLst>
          </p:cNvPr>
          <p:cNvSpPr/>
          <p:nvPr/>
        </p:nvSpPr>
        <p:spPr>
          <a:xfrm rot="18713734">
            <a:off x="6158786" y="3539076"/>
            <a:ext cx="480623" cy="847606"/>
          </a:xfrm>
          <a:prstGeom prst="down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CC19E297-7B85-5A4C-8E11-E232A8CAD823}"/>
              </a:ext>
            </a:extLst>
          </p:cNvPr>
          <p:cNvSpPr/>
          <p:nvPr/>
        </p:nvSpPr>
        <p:spPr>
          <a:xfrm rot="16200000">
            <a:off x="1727320" y="2834044"/>
            <a:ext cx="2827107" cy="400110"/>
          </a:xfrm>
          <a:prstGeom prst="rect">
            <a:avLst/>
          </a:prstGeom>
          <a:solidFill>
            <a:schemeClr val="accent1"/>
          </a:solidFill>
        </p:spPr>
        <p:txBody>
          <a:bodyPr wrap="square" rtlCol="0">
            <a:spAutoFit/>
          </a:bodyPr>
          <a:lstStyle/>
          <a:p>
            <a:pPr algn="ctr"/>
            <a:r>
              <a:rPr lang="en-US" sz="2000" dirty="0">
                <a:solidFill>
                  <a:schemeClr val="bg1"/>
                </a:solidFill>
                <a:latin typeface="Helvetica" pitchFamily="2" charset="0"/>
              </a:rPr>
              <a:t>Network telemetry data</a:t>
            </a:r>
          </a:p>
        </p:txBody>
      </p:sp>
      <p:sp>
        <p:nvSpPr>
          <p:cNvPr id="12" name="Left Brace 11">
            <a:extLst>
              <a:ext uri="{FF2B5EF4-FFF2-40B4-BE49-F238E27FC236}">
                <a16:creationId xmlns:a16="http://schemas.microsoft.com/office/drawing/2014/main" id="{224BF30C-92E9-0648-BB4C-95FE9C97FB93}"/>
              </a:ext>
            </a:extLst>
          </p:cNvPr>
          <p:cNvSpPr/>
          <p:nvPr/>
        </p:nvSpPr>
        <p:spPr>
          <a:xfrm rot="5400000">
            <a:off x="5849135" y="963312"/>
            <a:ext cx="464281" cy="7089998"/>
          </a:xfrm>
          <a:prstGeom prst="leftBrace">
            <a:avLst>
              <a:gd name="adj1" fmla="val 8333"/>
              <a:gd name="adj2" fmla="val 50759"/>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TextBox 49">
            <a:extLst>
              <a:ext uri="{FF2B5EF4-FFF2-40B4-BE49-F238E27FC236}">
                <a16:creationId xmlns:a16="http://schemas.microsoft.com/office/drawing/2014/main" id="{AE48C6BC-6998-FA45-BF68-376C821630A0}"/>
              </a:ext>
            </a:extLst>
          </p:cNvPr>
          <p:cNvSpPr txBox="1"/>
          <p:nvPr/>
        </p:nvSpPr>
        <p:spPr>
          <a:xfrm>
            <a:off x="144564" y="4415592"/>
            <a:ext cx="11668627" cy="1955407"/>
          </a:xfrm>
          <a:prstGeom prst="rect">
            <a:avLst/>
          </a:prstGeom>
          <a:solidFill>
            <a:srgbClr val="00B050"/>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spAutoFit/>
          </a:bodyPr>
          <a:lstStyle/>
          <a:p>
            <a:pPr algn="ctr">
              <a:lnSpc>
                <a:spcPct val="150000"/>
              </a:lnSpc>
            </a:pPr>
            <a:endParaRPr lang="en-US" sz="2800" dirty="0">
              <a:solidFill>
                <a:schemeClr val="bg1"/>
              </a:solidFill>
            </a:endParaRPr>
          </a:p>
          <a:p>
            <a:pPr algn="ctr">
              <a:lnSpc>
                <a:spcPct val="150000"/>
              </a:lnSpc>
            </a:pPr>
            <a:r>
              <a:rPr lang="en-US" sz="2800" dirty="0">
                <a:solidFill>
                  <a:schemeClr val="bg1"/>
                </a:solidFill>
              </a:rPr>
              <a:t>Objective: Secure data-driven data plane systems from adversaries</a:t>
            </a:r>
          </a:p>
          <a:p>
            <a:pPr algn="ctr">
              <a:lnSpc>
                <a:spcPct val="150000"/>
              </a:lnSpc>
            </a:pPr>
            <a:endParaRPr lang="en-US" sz="2800" dirty="0">
              <a:solidFill>
                <a:schemeClr val="bg1"/>
              </a:solidFill>
            </a:endParaRPr>
          </a:p>
        </p:txBody>
      </p:sp>
      <p:sp>
        <p:nvSpPr>
          <p:cNvPr id="32" name="TextBox 31">
            <a:extLst>
              <a:ext uri="{FF2B5EF4-FFF2-40B4-BE49-F238E27FC236}">
                <a16:creationId xmlns:a16="http://schemas.microsoft.com/office/drawing/2014/main" id="{9212C281-A9B5-D041-9034-D932C6C0DB93}"/>
              </a:ext>
            </a:extLst>
          </p:cNvPr>
          <p:cNvSpPr txBox="1"/>
          <p:nvPr/>
        </p:nvSpPr>
        <p:spPr>
          <a:xfrm>
            <a:off x="7394729" y="2167405"/>
            <a:ext cx="4430494" cy="1631216"/>
          </a:xfrm>
          <a:prstGeom prst="rect">
            <a:avLst/>
          </a:prstGeom>
          <a:solidFill>
            <a:srgbClr val="C00000"/>
          </a:solidFill>
        </p:spPr>
        <p:txBody>
          <a:bodyPr wrap="square" rtlCol="0">
            <a:spAutoFit/>
          </a:bodyPr>
          <a:lstStyle/>
          <a:p>
            <a:r>
              <a:rPr lang="en-US" sz="2000" dirty="0">
                <a:solidFill>
                  <a:schemeClr val="bg1"/>
                </a:solidFill>
              </a:rPr>
              <a:t>Network attacks</a:t>
            </a:r>
          </a:p>
          <a:p>
            <a:r>
              <a:rPr lang="en-US" sz="2000" dirty="0">
                <a:solidFill>
                  <a:schemeClr val="bg1"/>
                </a:solidFill>
              </a:rPr>
              <a:t>    - Adversarial control inputs</a:t>
            </a:r>
          </a:p>
          <a:p>
            <a:r>
              <a:rPr lang="en-US" sz="2000" dirty="0">
                <a:solidFill>
                  <a:schemeClr val="bg1"/>
                </a:solidFill>
              </a:rPr>
              <a:t>    - Malicious data traffic</a:t>
            </a:r>
          </a:p>
          <a:p>
            <a:r>
              <a:rPr lang="en-US" sz="2000" dirty="0">
                <a:solidFill>
                  <a:schemeClr val="bg1"/>
                </a:solidFill>
              </a:rPr>
              <a:t>    - Man in the middle</a:t>
            </a:r>
          </a:p>
          <a:p>
            <a:r>
              <a:rPr lang="en-US" sz="2000" dirty="0">
                <a:solidFill>
                  <a:schemeClr val="bg1"/>
                </a:solidFill>
              </a:rPr>
              <a:t>    - Exploit protocol vulnerabilities</a:t>
            </a:r>
          </a:p>
        </p:txBody>
      </p:sp>
    </p:spTree>
    <p:extLst>
      <p:ext uri="{BB962C8B-B14F-4D97-AF65-F5344CB8AC3E}">
        <p14:creationId xmlns:p14="http://schemas.microsoft.com/office/powerpoint/2010/main" val="895513594"/>
      </p:ext>
    </p:extLst>
  </p:cSld>
  <p:clrMapOvr>
    <a:masterClrMapping/>
  </p:clrMapOvr>
  <mc:AlternateContent xmlns:mc="http://schemas.openxmlformats.org/markup-compatibility/2006" xmlns:p14="http://schemas.microsoft.com/office/powerpoint/2010/main">
    <mc:Choice Requires="p14">
      <p:transition spd="slow" p14:dur="2000" advTm="160119"/>
    </mc:Choice>
    <mc:Fallback xmlns="">
      <p:transition spd="slow" advTm="1601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3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44009" y="310639"/>
            <a:ext cx="9792586" cy="1053387"/>
          </a:xfrm>
        </p:spPr>
        <p:txBody>
          <a:bodyPr vert="horz" lIns="91440" tIns="45720" rIns="91440" bIns="45720" rtlCol="0" anchor="ctr">
            <a:normAutofit/>
          </a:bodyPr>
          <a:lstStyle/>
          <a:p>
            <a:r>
              <a:rPr lang="en-US" sz="3600" dirty="0">
                <a:cs typeface="Times New Roman" panose="02020603050405020304" pitchFamily="18" charset="0"/>
              </a:rPr>
              <a:t>Our Approach</a:t>
            </a:r>
            <a:endParaRPr lang="en-US" sz="3600" b="1" dirty="0">
              <a:cs typeface="Times New Roman" panose="02020603050405020304" pitchFamily="18" charset="0"/>
            </a:endParaRPr>
          </a:p>
        </p:txBody>
      </p:sp>
      <p:pic>
        <p:nvPicPr>
          <p:cNvPr id="44" name="Picture 43">
            <a:extLst>
              <a:ext uri="{FF2B5EF4-FFF2-40B4-BE49-F238E27FC236}">
                <a16:creationId xmlns:a16="http://schemas.microsoft.com/office/drawing/2014/main" id="{36A35878-7F90-5E43-BFF2-7F7943B29259}"/>
              </a:ext>
            </a:extLst>
          </p:cNvPr>
          <p:cNvPicPr>
            <a:picLocks noChangeAspect="1"/>
          </p:cNvPicPr>
          <p:nvPr/>
        </p:nvPicPr>
        <p:blipFill>
          <a:blip r:embed="rId3"/>
          <a:stretch>
            <a:fillRect/>
          </a:stretch>
        </p:blipFill>
        <p:spPr>
          <a:xfrm>
            <a:off x="4827889" y="5359208"/>
            <a:ext cx="1664733" cy="1031214"/>
          </a:xfrm>
          <a:prstGeom prst="rect">
            <a:avLst/>
          </a:prstGeom>
        </p:spPr>
      </p:pic>
      <p:pic>
        <p:nvPicPr>
          <p:cNvPr id="46" name="Picture 6">
            <a:extLst>
              <a:ext uri="{FF2B5EF4-FFF2-40B4-BE49-F238E27FC236}">
                <a16:creationId xmlns:a16="http://schemas.microsoft.com/office/drawing/2014/main" id="{C31BCDEE-5570-D544-91D4-FF01E8964C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4107" y="5148057"/>
            <a:ext cx="1287209" cy="1294979"/>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8">
            <a:extLst>
              <a:ext uri="{FF2B5EF4-FFF2-40B4-BE49-F238E27FC236}">
                <a16:creationId xmlns:a16="http://schemas.microsoft.com/office/drawing/2014/main" id="{F26643FB-E0A8-F748-AD65-44F3FF0CB8D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75597" y="5148057"/>
            <a:ext cx="703628" cy="1085844"/>
          </a:xfrm>
          <a:prstGeom prst="rect">
            <a:avLst/>
          </a:prstGeom>
          <a:noFill/>
          <a:extLst>
            <a:ext uri="{909E8E84-426E-40DD-AFC4-6F175D3DCCD1}">
              <a14:hiddenFill xmlns:a14="http://schemas.microsoft.com/office/drawing/2010/main">
                <a:solidFill>
                  <a:srgbClr val="FFFFFF"/>
                </a:solidFill>
              </a14:hiddenFill>
            </a:ext>
          </a:extLst>
        </p:spPr>
      </p:pic>
      <p:sp>
        <p:nvSpPr>
          <p:cNvPr id="40" name="Rectangle 39">
            <a:extLst>
              <a:ext uri="{FF2B5EF4-FFF2-40B4-BE49-F238E27FC236}">
                <a16:creationId xmlns:a16="http://schemas.microsoft.com/office/drawing/2014/main" id="{C8E887C7-B970-DA47-894D-96A5E48E3FF0}"/>
              </a:ext>
            </a:extLst>
          </p:cNvPr>
          <p:cNvSpPr/>
          <p:nvPr/>
        </p:nvSpPr>
        <p:spPr>
          <a:xfrm>
            <a:off x="5959933" y="2706287"/>
            <a:ext cx="3282421" cy="646331"/>
          </a:xfrm>
          <a:prstGeom prst="rect">
            <a:avLst/>
          </a:prstGeom>
          <a:solidFill>
            <a:schemeClr val="bg2">
              <a:lumMod val="90000"/>
            </a:schemeClr>
          </a:solidFill>
          <a:ln>
            <a:noFill/>
          </a:ln>
        </p:spPr>
        <p:style>
          <a:lnRef idx="1">
            <a:schemeClr val="accent1"/>
          </a:lnRef>
          <a:fillRef idx="3">
            <a:schemeClr val="accent1"/>
          </a:fillRef>
          <a:effectRef idx="2">
            <a:schemeClr val="accent1"/>
          </a:effectRef>
          <a:fontRef idx="minor">
            <a:schemeClr val="lt1"/>
          </a:fontRef>
        </p:style>
        <p:txBody>
          <a:bodyPr wrap="square">
            <a:spAutoFit/>
          </a:bodyPr>
          <a:lstStyle/>
          <a:p>
            <a:pPr algn="ctr"/>
            <a:r>
              <a:rPr lang="en-US" dirty="0">
                <a:solidFill>
                  <a:schemeClr val="tx1"/>
                </a:solidFill>
                <a:latin typeface="Helvetica" pitchFamily="2" charset="0"/>
              </a:rPr>
              <a:t>4.Classification based on expected behavior</a:t>
            </a:r>
          </a:p>
        </p:txBody>
      </p:sp>
      <p:sp>
        <p:nvSpPr>
          <p:cNvPr id="53" name="Right Brace 52">
            <a:extLst>
              <a:ext uri="{FF2B5EF4-FFF2-40B4-BE49-F238E27FC236}">
                <a16:creationId xmlns:a16="http://schemas.microsoft.com/office/drawing/2014/main" id="{104AE37E-7B23-CC40-BCF4-A53FCE96F196}"/>
              </a:ext>
            </a:extLst>
          </p:cNvPr>
          <p:cNvSpPr/>
          <p:nvPr/>
        </p:nvSpPr>
        <p:spPr>
          <a:xfrm rot="16200000">
            <a:off x="5508837" y="2213766"/>
            <a:ext cx="351537" cy="5517045"/>
          </a:xfrm>
          <a:prstGeom prst="rightBrace">
            <a:avLst>
              <a:gd name="adj1" fmla="val 0"/>
              <a:gd name="adj2" fmla="val 49408"/>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 name="Up Arrow 1">
            <a:extLst>
              <a:ext uri="{FF2B5EF4-FFF2-40B4-BE49-F238E27FC236}">
                <a16:creationId xmlns:a16="http://schemas.microsoft.com/office/drawing/2014/main" id="{23F630F7-5810-4944-B73D-2F722A6D5E3F}"/>
              </a:ext>
            </a:extLst>
          </p:cNvPr>
          <p:cNvSpPr/>
          <p:nvPr/>
        </p:nvSpPr>
        <p:spPr>
          <a:xfrm>
            <a:off x="7203875" y="2230007"/>
            <a:ext cx="523539" cy="396168"/>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Helvetica" pitchFamily="2" charset="0"/>
            </a:endParaRPr>
          </a:p>
        </p:txBody>
      </p:sp>
      <p:sp>
        <p:nvSpPr>
          <p:cNvPr id="24" name="TextBox 23">
            <a:extLst>
              <a:ext uri="{FF2B5EF4-FFF2-40B4-BE49-F238E27FC236}">
                <a16:creationId xmlns:a16="http://schemas.microsoft.com/office/drawing/2014/main" id="{0F3F4096-8ABB-7C4A-83BA-17C34C0FE926}"/>
              </a:ext>
            </a:extLst>
          </p:cNvPr>
          <p:cNvSpPr txBox="1"/>
          <p:nvPr/>
        </p:nvSpPr>
        <p:spPr>
          <a:xfrm>
            <a:off x="7601143" y="2209689"/>
            <a:ext cx="211888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a:cs typeface="Arial"/>
              </a:rPr>
              <a:t>Raise alerts</a:t>
            </a:r>
          </a:p>
        </p:txBody>
      </p:sp>
      <p:pic>
        <p:nvPicPr>
          <p:cNvPr id="25" name="Picture 24">
            <a:extLst>
              <a:ext uri="{FF2B5EF4-FFF2-40B4-BE49-F238E27FC236}">
                <a16:creationId xmlns:a16="http://schemas.microsoft.com/office/drawing/2014/main" id="{2BFC5D14-BB37-5B48-9FD4-091DF6018F08}"/>
              </a:ext>
            </a:extLst>
          </p:cNvPr>
          <p:cNvPicPr>
            <a:picLocks noChangeAspect="1"/>
          </p:cNvPicPr>
          <p:nvPr/>
        </p:nvPicPr>
        <p:blipFill>
          <a:blip r:embed="rId6"/>
          <a:stretch>
            <a:fillRect/>
          </a:stretch>
        </p:blipFill>
        <p:spPr>
          <a:xfrm>
            <a:off x="7096480" y="1575177"/>
            <a:ext cx="738327" cy="634258"/>
          </a:xfrm>
          <a:prstGeom prst="rect">
            <a:avLst/>
          </a:prstGeom>
        </p:spPr>
      </p:pic>
      <p:sp>
        <p:nvSpPr>
          <p:cNvPr id="26" name="Up Arrow 25">
            <a:extLst>
              <a:ext uri="{FF2B5EF4-FFF2-40B4-BE49-F238E27FC236}">
                <a16:creationId xmlns:a16="http://schemas.microsoft.com/office/drawing/2014/main" id="{20E9D1BC-EF9C-594F-B5BC-CA4096F08C5A}"/>
              </a:ext>
            </a:extLst>
          </p:cNvPr>
          <p:cNvSpPr/>
          <p:nvPr/>
        </p:nvSpPr>
        <p:spPr>
          <a:xfrm>
            <a:off x="7203875" y="3405039"/>
            <a:ext cx="523539" cy="359498"/>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Helvetica" pitchFamily="2" charset="0"/>
            </a:endParaRPr>
          </a:p>
        </p:txBody>
      </p:sp>
      <p:sp>
        <p:nvSpPr>
          <p:cNvPr id="27" name="TextBox 26">
            <a:extLst>
              <a:ext uri="{FF2B5EF4-FFF2-40B4-BE49-F238E27FC236}">
                <a16:creationId xmlns:a16="http://schemas.microsoft.com/office/drawing/2014/main" id="{71078C91-5CD2-034B-8E00-76F5C5775EA6}"/>
              </a:ext>
            </a:extLst>
          </p:cNvPr>
          <p:cNvSpPr txBox="1"/>
          <p:nvPr/>
        </p:nvSpPr>
        <p:spPr>
          <a:xfrm>
            <a:off x="7727414" y="3387551"/>
            <a:ext cx="211888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a:cs typeface="Arial"/>
              </a:rPr>
              <a:t>Export features</a:t>
            </a:r>
          </a:p>
        </p:txBody>
      </p:sp>
      <p:sp>
        <p:nvSpPr>
          <p:cNvPr id="28" name="Rectangle 27">
            <a:extLst>
              <a:ext uri="{FF2B5EF4-FFF2-40B4-BE49-F238E27FC236}">
                <a16:creationId xmlns:a16="http://schemas.microsoft.com/office/drawing/2014/main" id="{2310F616-C78E-E948-987A-62B21905915F}"/>
              </a:ext>
            </a:extLst>
          </p:cNvPr>
          <p:cNvSpPr/>
          <p:nvPr/>
        </p:nvSpPr>
        <p:spPr>
          <a:xfrm>
            <a:off x="5959932" y="3856625"/>
            <a:ext cx="3282422" cy="640080"/>
          </a:xfrm>
          <a:prstGeom prst="rect">
            <a:avLst/>
          </a:prstGeom>
          <a:solidFill>
            <a:schemeClr val="bg2">
              <a:lumMod val="90000"/>
            </a:schemeClr>
          </a:solidFill>
          <a:ln>
            <a:noFill/>
          </a:ln>
        </p:spPr>
        <p:style>
          <a:lnRef idx="1">
            <a:schemeClr val="accent1"/>
          </a:lnRef>
          <a:fillRef idx="3">
            <a:schemeClr val="accent1"/>
          </a:fillRef>
          <a:effectRef idx="2">
            <a:schemeClr val="accent1"/>
          </a:effectRef>
          <a:fontRef idx="minor">
            <a:schemeClr val="lt1"/>
          </a:fontRef>
        </p:style>
        <p:txBody>
          <a:bodyPr wrap="square" anchor="ctr">
            <a:spAutoFit/>
          </a:bodyPr>
          <a:lstStyle/>
          <a:p>
            <a:pPr algn="ctr"/>
            <a:r>
              <a:rPr lang="en-US" dirty="0">
                <a:solidFill>
                  <a:schemeClr val="tx1"/>
                </a:solidFill>
                <a:latin typeface="Helvetica" pitchFamily="2" charset="0"/>
              </a:rPr>
              <a:t>3. Extract features at run-time</a:t>
            </a:r>
          </a:p>
        </p:txBody>
      </p:sp>
      <p:sp>
        <p:nvSpPr>
          <p:cNvPr id="30" name="Up Arrow 29">
            <a:extLst>
              <a:ext uri="{FF2B5EF4-FFF2-40B4-BE49-F238E27FC236}">
                <a16:creationId xmlns:a16="http://schemas.microsoft.com/office/drawing/2014/main" id="{B68F870E-F03F-8A45-85DC-DF9123925307}"/>
              </a:ext>
            </a:extLst>
          </p:cNvPr>
          <p:cNvSpPr/>
          <p:nvPr/>
        </p:nvSpPr>
        <p:spPr>
          <a:xfrm>
            <a:off x="7203872" y="4518286"/>
            <a:ext cx="523539" cy="396168"/>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Helvetica" pitchFamily="2" charset="0"/>
            </a:endParaRPr>
          </a:p>
        </p:txBody>
      </p:sp>
      <p:sp>
        <p:nvSpPr>
          <p:cNvPr id="31" name="Up Arrow 30">
            <a:extLst>
              <a:ext uri="{FF2B5EF4-FFF2-40B4-BE49-F238E27FC236}">
                <a16:creationId xmlns:a16="http://schemas.microsoft.com/office/drawing/2014/main" id="{81172C8F-049E-1F42-9665-34C43D1CABCD}"/>
              </a:ext>
            </a:extLst>
          </p:cNvPr>
          <p:cNvSpPr/>
          <p:nvPr/>
        </p:nvSpPr>
        <p:spPr>
          <a:xfrm rot="10800000">
            <a:off x="3402989" y="4556517"/>
            <a:ext cx="523539" cy="396168"/>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Helvetica" pitchFamily="2" charset="0"/>
            </a:endParaRPr>
          </a:p>
        </p:txBody>
      </p:sp>
      <p:sp>
        <p:nvSpPr>
          <p:cNvPr id="32" name="Rectangle 31">
            <a:extLst>
              <a:ext uri="{FF2B5EF4-FFF2-40B4-BE49-F238E27FC236}">
                <a16:creationId xmlns:a16="http://schemas.microsoft.com/office/drawing/2014/main" id="{CE7905A1-C5A2-E54B-A09C-1B0356576F1D}"/>
              </a:ext>
            </a:extLst>
          </p:cNvPr>
          <p:cNvSpPr/>
          <p:nvPr/>
        </p:nvSpPr>
        <p:spPr>
          <a:xfrm>
            <a:off x="1893121" y="3875214"/>
            <a:ext cx="3543274" cy="646331"/>
          </a:xfrm>
          <a:prstGeom prst="rect">
            <a:avLst/>
          </a:prstGeom>
          <a:solidFill>
            <a:schemeClr val="bg2">
              <a:lumMod val="90000"/>
            </a:schemeClr>
          </a:solidFill>
          <a:ln>
            <a:noFill/>
          </a:ln>
        </p:spPr>
        <p:style>
          <a:lnRef idx="1">
            <a:schemeClr val="accent1"/>
          </a:lnRef>
          <a:fillRef idx="3">
            <a:schemeClr val="accent1"/>
          </a:fillRef>
          <a:effectRef idx="2">
            <a:schemeClr val="accent1"/>
          </a:effectRef>
          <a:fontRef idx="minor">
            <a:schemeClr val="lt1"/>
          </a:fontRef>
        </p:style>
        <p:txBody>
          <a:bodyPr wrap="square">
            <a:spAutoFit/>
          </a:bodyPr>
          <a:lstStyle/>
          <a:p>
            <a:pPr algn="ctr"/>
            <a:r>
              <a:rPr lang="en-US" dirty="0">
                <a:solidFill>
                  <a:schemeClr val="tx1"/>
                </a:solidFill>
                <a:latin typeface="Helvetica" pitchFamily="2" charset="0"/>
              </a:rPr>
              <a:t>2. Augment P4 program for collecting features</a:t>
            </a:r>
          </a:p>
        </p:txBody>
      </p:sp>
      <p:sp>
        <p:nvSpPr>
          <p:cNvPr id="33" name="Rectangle 32">
            <a:extLst>
              <a:ext uri="{FF2B5EF4-FFF2-40B4-BE49-F238E27FC236}">
                <a16:creationId xmlns:a16="http://schemas.microsoft.com/office/drawing/2014/main" id="{EEE0BB50-DD07-0D46-B49B-92A7880E83EF}"/>
              </a:ext>
            </a:extLst>
          </p:cNvPr>
          <p:cNvSpPr/>
          <p:nvPr/>
        </p:nvSpPr>
        <p:spPr>
          <a:xfrm>
            <a:off x="1893121" y="2684856"/>
            <a:ext cx="3543274" cy="640080"/>
          </a:xfrm>
          <a:prstGeom prst="rect">
            <a:avLst/>
          </a:prstGeom>
          <a:solidFill>
            <a:schemeClr val="bg2">
              <a:lumMod val="90000"/>
            </a:schemeClr>
          </a:solidFill>
          <a:ln>
            <a:noFill/>
          </a:ln>
        </p:spPr>
        <p:style>
          <a:lnRef idx="1">
            <a:schemeClr val="accent1"/>
          </a:lnRef>
          <a:fillRef idx="3">
            <a:schemeClr val="accent1"/>
          </a:fillRef>
          <a:effectRef idx="2">
            <a:schemeClr val="accent1"/>
          </a:effectRef>
          <a:fontRef idx="minor">
            <a:schemeClr val="lt1"/>
          </a:fontRef>
        </p:style>
        <p:txBody>
          <a:bodyPr wrap="square" anchor="ctr">
            <a:spAutoFit/>
          </a:bodyPr>
          <a:lstStyle/>
          <a:p>
            <a:pPr algn="ctr"/>
            <a:r>
              <a:rPr lang="en-US" dirty="0">
                <a:solidFill>
                  <a:schemeClr val="tx1"/>
                </a:solidFill>
                <a:latin typeface="Helvetica" pitchFamily="2" charset="0"/>
              </a:rPr>
              <a:t>1. Original P4 program</a:t>
            </a:r>
          </a:p>
        </p:txBody>
      </p:sp>
      <p:sp>
        <p:nvSpPr>
          <p:cNvPr id="34" name="Up Arrow 33">
            <a:extLst>
              <a:ext uri="{FF2B5EF4-FFF2-40B4-BE49-F238E27FC236}">
                <a16:creationId xmlns:a16="http://schemas.microsoft.com/office/drawing/2014/main" id="{B14CFE65-F9A8-3A46-8C9A-3E02D40F5D1D}"/>
              </a:ext>
            </a:extLst>
          </p:cNvPr>
          <p:cNvSpPr/>
          <p:nvPr/>
        </p:nvSpPr>
        <p:spPr>
          <a:xfrm rot="10800000">
            <a:off x="3402988" y="3418878"/>
            <a:ext cx="523539" cy="396168"/>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Helvetica" pitchFamily="2" charset="0"/>
            </a:endParaRPr>
          </a:p>
        </p:txBody>
      </p:sp>
      <p:sp>
        <p:nvSpPr>
          <p:cNvPr id="35" name="TextBox 34">
            <a:extLst>
              <a:ext uri="{FF2B5EF4-FFF2-40B4-BE49-F238E27FC236}">
                <a16:creationId xmlns:a16="http://schemas.microsoft.com/office/drawing/2014/main" id="{063431F2-9F56-6740-9B9C-127A5BDAF22C}"/>
              </a:ext>
            </a:extLst>
          </p:cNvPr>
          <p:cNvSpPr txBox="1"/>
          <p:nvPr/>
        </p:nvSpPr>
        <p:spPr>
          <a:xfrm>
            <a:off x="1732736" y="3362082"/>
            <a:ext cx="167025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a:cs typeface="Arial"/>
              </a:rPr>
              <a:t>Augment</a:t>
            </a:r>
          </a:p>
        </p:txBody>
      </p:sp>
      <p:sp>
        <p:nvSpPr>
          <p:cNvPr id="38" name="TextBox 37">
            <a:extLst>
              <a:ext uri="{FF2B5EF4-FFF2-40B4-BE49-F238E27FC236}">
                <a16:creationId xmlns:a16="http://schemas.microsoft.com/office/drawing/2014/main" id="{859E4519-C618-5046-BA91-978CC830288C}"/>
              </a:ext>
            </a:extLst>
          </p:cNvPr>
          <p:cNvSpPr txBox="1"/>
          <p:nvPr/>
        </p:nvSpPr>
        <p:spPr>
          <a:xfrm>
            <a:off x="1006295" y="5503392"/>
            <a:ext cx="1531160" cy="461665"/>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a:cs typeface="Arial"/>
              </a:rPr>
              <a:t>Packets</a:t>
            </a:r>
          </a:p>
        </p:txBody>
      </p:sp>
      <p:cxnSp>
        <p:nvCxnSpPr>
          <p:cNvPr id="39" name="Straight Arrow Connector 38">
            <a:extLst>
              <a:ext uri="{FF2B5EF4-FFF2-40B4-BE49-F238E27FC236}">
                <a16:creationId xmlns:a16="http://schemas.microsoft.com/office/drawing/2014/main" id="{AF69933A-0D50-8E42-968E-A66FE423C2C4}"/>
              </a:ext>
            </a:extLst>
          </p:cNvPr>
          <p:cNvCxnSpPr>
            <a:cxnSpLocks/>
          </p:cNvCxnSpPr>
          <p:nvPr/>
        </p:nvCxnSpPr>
        <p:spPr>
          <a:xfrm flipV="1">
            <a:off x="2406058" y="5755493"/>
            <a:ext cx="708049" cy="3071"/>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0F0B8545-6294-4C6B-AD90-FECC7D9DC911}"/>
              </a:ext>
            </a:extLst>
          </p:cNvPr>
          <p:cNvSpPr>
            <a:spLocks noGrp="1"/>
          </p:cNvSpPr>
          <p:nvPr>
            <p:ph type="sldNum" sz="quarter" idx="12"/>
          </p:nvPr>
        </p:nvSpPr>
        <p:spPr/>
        <p:txBody>
          <a:bodyPr/>
          <a:lstStyle/>
          <a:p>
            <a:fld id="{A37C05DA-B5D6-4030-AD2C-AFE291B0D8CD}" type="slidenum">
              <a:rPr lang="en-US" smtClean="0"/>
              <a:t>9</a:t>
            </a:fld>
            <a:endParaRPr lang="en-US"/>
          </a:p>
        </p:txBody>
      </p:sp>
    </p:spTree>
    <p:extLst>
      <p:ext uri="{BB962C8B-B14F-4D97-AF65-F5344CB8AC3E}">
        <p14:creationId xmlns:p14="http://schemas.microsoft.com/office/powerpoint/2010/main" val="3195074125"/>
      </p:ext>
    </p:extLst>
  </p:cSld>
  <p:clrMapOvr>
    <a:masterClrMapping/>
  </p:clrMapOvr>
  <mc:AlternateContent xmlns:mc="http://schemas.openxmlformats.org/markup-compatibility/2006" xmlns:p14="http://schemas.microsoft.com/office/powerpoint/2010/main">
    <mc:Choice Requires="p14">
      <p:transition spd="slow" p14:dur="2000" advTm="160119"/>
    </mc:Choice>
    <mc:Fallback xmlns="">
      <p:transition spd="slow" advTm="1601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par>
                                <p:cTn id="8" presetID="10" presetClass="entr" presetSubtype="0" fill="hold"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fade">
                                      <p:cBhvr>
                                        <p:cTn id="10" dur="500"/>
                                        <p:tgtEl>
                                          <p:spTgt spid="3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fade">
                                      <p:cBhvr>
                                        <p:cTn id="15" dur="500"/>
                                        <p:tgtEl>
                                          <p:spTgt spid="3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fade">
                                      <p:cBhvr>
                                        <p:cTn id="20" dur="500"/>
                                        <p:tgtEl>
                                          <p:spTgt spid="3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500"/>
                                        <p:tgtEl>
                                          <p:spTgt spid="3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fade">
                                      <p:cBhvr>
                                        <p:cTn id="28" dur="500"/>
                                        <p:tgtEl>
                                          <p:spTgt spid="3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fade">
                                      <p:cBhvr>
                                        <p:cTn id="33" dur="500"/>
                                        <p:tgtEl>
                                          <p:spTgt spid="31"/>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fade">
                                      <p:cBhvr>
                                        <p:cTn id="38" dur="500"/>
                                        <p:tgtEl>
                                          <p:spTgt spid="3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fade">
                                      <p:cBhvr>
                                        <p:cTn id="43" dur="500"/>
                                        <p:tgtEl>
                                          <p:spTgt spid="28"/>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fade">
                                      <p:cBhvr>
                                        <p:cTn id="48" dur="500"/>
                                        <p:tgtEl>
                                          <p:spTgt spid="26"/>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fade">
                                      <p:cBhvr>
                                        <p:cTn id="51" dur="500"/>
                                        <p:tgtEl>
                                          <p:spTgt spid="27"/>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40"/>
                                        </p:tgtEl>
                                        <p:attrNameLst>
                                          <p:attrName>style.visibility</p:attrName>
                                        </p:attrNameLst>
                                      </p:cBhvr>
                                      <p:to>
                                        <p:strVal val="visible"/>
                                      </p:to>
                                    </p:set>
                                    <p:animEffect transition="in" filter="fade">
                                      <p:cBhvr>
                                        <p:cTn id="56" dur="500"/>
                                        <p:tgtEl>
                                          <p:spTgt spid="40"/>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2"/>
                                        </p:tgtEl>
                                        <p:attrNameLst>
                                          <p:attrName>style.visibility</p:attrName>
                                        </p:attrNameLst>
                                      </p:cBhvr>
                                      <p:to>
                                        <p:strVal val="visible"/>
                                      </p:to>
                                    </p:set>
                                    <p:animEffect transition="in" filter="fade">
                                      <p:cBhvr>
                                        <p:cTn id="61" dur="500"/>
                                        <p:tgtEl>
                                          <p:spTgt spid="2"/>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fade">
                                      <p:cBhvr>
                                        <p:cTn id="64" dur="500"/>
                                        <p:tgtEl>
                                          <p:spTgt spid="24"/>
                                        </p:tgtEl>
                                      </p:cBhvr>
                                    </p:animEffect>
                                  </p:childTnLst>
                                </p:cTn>
                              </p:par>
                              <p:par>
                                <p:cTn id="65" presetID="1" presetClass="entr" presetSubtype="0" fill="hold" nodeType="withEffect">
                                  <p:stCondLst>
                                    <p:cond delay="0"/>
                                  </p:stCondLst>
                                  <p:childTnLst>
                                    <p:set>
                                      <p:cBhvr>
                                        <p:cTn id="6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2" grpId="0" animBg="1"/>
      <p:bldP spid="24" grpId="0"/>
      <p:bldP spid="26" grpId="0" animBg="1"/>
      <p:bldP spid="27" grpId="0"/>
      <p:bldP spid="28" grpId="0" animBg="1"/>
      <p:bldP spid="30" grpId="0" animBg="1"/>
      <p:bldP spid="31" grpId="0" animBg="1"/>
      <p:bldP spid="32" grpId="0" animBg="1"/>
      <p:bldP spid="33" grpId="0" animBg="1"/>
      <p:bldP spid="34" grpId="0" animBg="1"/>
      <p:bldP spid="35" grpId="0"/>
      <p:bldP spid="38" grpId="0"/>
    </p:bld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C665C6812669F40A985C0C13D2B1EF5" ma:contentTypeVersion="5" ma:contentTypeDescription="Create a new document." ma:contentTypeScope="" ma:versionID="8047f4c03a90582359b7f42a28887143">
  <xsd:schema xmlns:xsd="http://www.w3.org/2001/XMLSchema" xmlns:xs="http://www.w3.org/2001/XMLSchema" xmlns:p="http://schemas.microsoft.com/office/2006/metadata/properties" xmlns:ns3="0913cfd2-48bc-4ffd-b853-367f4cd8d9c3" xmlns:ns4="151280c8-6099-46f4-840a-8b5e8d7e6e1e" targetNamespace="http://schemas.microsoft.com/office/2006/metadata/properties" ma:root="true" ma:fieldsID="c2dc12ba4813363428f3cf8927a4037e" ns3:_="" ns4:_="">
    <xsd:import namespace="0913cfd2-48bc-4ffd-b853-367f4cd8d9c3"/>
    <xsd:import namespace="151280c8-6099-46f4-840a-8b5e8d7e6e1e"/>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913cfd2-48bc-4ffd-b853-367f4cd8d9c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51280c8-6099-46f4-840a-8b5e8d7e6e1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889A640-FAFA-4420-834D-13496B25B1F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913cfd2-48bc-4ffd-b853-367f4cd8d9c3"/>
    <ds:schemaRef ds:uri="151280c8-6099-46f4-840a-8b5e8d7e6e1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04896A4-1980-4056-A8EF-CCD0C2621F64}">
  <ds:schemaRefs>
    <ds:schemaRef ds:uri="http://www.w3.org/XML/1998/namespace"/>
    <ds:schemaRef ds:uri="http://schemas.openxmlformats.org/package/2006/metadata/core-properties"/>
    <ds:schemaRef ds:uri="http://purl.org/dc/elements/1.1/"/>
    <ds:schemaRef ds:uri="http://schemas.microsoft.com/office/infopath/2007/PartnerControls"/>
    <ds:schemaRef ds:uri="http://purl.org/dc/dcmitype/"/>
    <ds:schemaRef ds:uri="0913cfd2-48bc-4ffd-b853-367f4cd8d9c3"/>
    <ds:schemaRef ds:uri="http://purl.org/dc/terms/"/>
    <ds:schemaRef ds:uri="http://schemas.microsoft.com/office/2006/documentManagement/types"/>
    <ds:schemaRef ds:uri="151280c8-6099-46f4-840a-8b5e8d7e6e1e"/>
    <ds:schemaRef ds:uri="http://schemas.microsoft.com/office/2006/metadata/properties"/>
  </ds:schemaRefs>
</ds:datastoreItem>
</file>

<file path=customXml/itemProps3.xml><?xml version="1.0" encoding="utf-8"?>
<ds:datastoreItem xmlns:ds="http://schemas.openxmlformats.org/officeDocument/2006/customXml" ds:itemID="{FD67A030-4B0E-42FB-BE78-BAD85D4C6BB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3050</TotalTime>
  <Words>4297</Words>
  <Application>Microsoft Macintosh PowerPoint</Application>
  <PresentationFormat>Widescreen</PresentationFormat>
  <Paragraphs>383</Paragraphs>
  <Slides>25</Slides>
  <Notes>25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Cambria Math</vt:lpstr>
      <vt:lpstr>Courier New</vt:lpstr>
      <vt:lpstr>Gill Sans MT</vt:lpstr>
      <vt:lpstr>Helvetica</vt:lpstr>
      <vt:lpstr>Times</vt:lpstr>
      <vt:lpstr>Parcel</vt:lpstr>
      <vt:lpstr>Anomaly Detection in Data Plane Systems using Packet Execution Paths</vt:lpstr>
      <vt:lpstr>Programmable Data Planes</vt:lpstr>
      <vt:lpstr>Data-driven Data-plane systems</vt:lpstr>
      <vt:lpstr>Problem: High programmability increases attack surface</vt:lpstr>
      <vt:lpstr>Possible attacks</vt:lpstr>
      <vt:lpstr>NetCache data plane system</vt:lpstr>
      <vt:lpstr>Memory saturation attack on NETCACHe</vt:lpstr>
      <vt:lpstr>Problem: How do we detect attacks?</vt:lpstr>
      <vt:lpstr>Our Approach</vt:lpstr>
      <vt:lpstr>Challenge: resource constraints </vt:lpstr>
      <vt:lpstr>System Components</vt:lpstr>
      <vt:lpstr>Feature: Packet Execution Paths distribution</vt:lpstr>
      <vt:lpstr>Augmenting a P4 program</vt:lpstr>
      <vt:lpstr>System Components</vt:lpstr>
      <vt:lpstr>Maintain Path Statistics</vt:lpstr>
      <vt:lpstr>System Components</vt:lpstr>
      <vt:lpstr>Modeling Expected behavior</vt:lpstr>
      <vt:lpstr>System Components</vt:lpstr>
      <vt:lpstr>Validate observed with expected</vt:lpstr>
      <vt:lpstr>EXPERIMENTS and Metrics Evaluated</vt:lpstr>
      <vt:lpstr>Our system detects abnormal behavior</vt:lpstr>
      <vt:lpstr>detection when attack query percentage is low</vt:lpstr>
      <vt:lpstr>summary</vt:lpstr>
      <vt:lpstr>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Anomaly Detection in Data Plane Systems using Packet Execution Paths</dc:title>
  <dc:creator>Kadiyala, Krishna</dc:creator>
  <cp:lastModifiedBy>Praveen T</cp:lastModifiedBy>
  <cp:revision>497</cp:revision>
  <dcterms:created xsi:type="dcterms:W3CDTF">2021-08-13T14:48:55Z</dcterms:created>
  <dcterms:modified xsi:type="dcterms:W3CDTF">2022-01-31T04:27:26Z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0x010100CC665C6812669F40A985C0C13D2B1EF5</vt:lpwstr>
  </property>
</Properties>
</file>