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aleway"/>
      <p:regular r:id="rId31"/>
      <p:bold r:id="rId32"/>
      <p:italic r:id="rId33"/>
      <p:boldItalic r:id="rId34"/>
    </p:embeddedFont>
    <p:embeddedFont>
      <p:font typeface="Roboto"/>
      <p:regular r:id="rId35"/>
      <p:bold r:id="rId36"/>
      <p:italic r:id="rId37"/>
      <p:boldItalic r:id="rId38"/>
    </p:embeddedFont>
    <p:embeddedFont>
      <p:font typeface="Lato"/>
      <p:regular r:id="rId39"/>
      <p:bold r:id="rId40"/>
      <p:italic r:id="rId41"/>
      <p:boldItalic r:id="rId42"/>
    </p:embeddedFont>
    <p:embeddedFont>
      <p:font typeface="Poppins"/>
      <p:regular r:id="rId43"/>
      <p:bold r:id="rId44"/>
      <p:italic r:id="rId45"/>
      <p:boldItalic r:id="rId46"/>
    </p:embeddedFont>
    <p:embeddedFont>
      <p:font typeface="Archivo Black"/>
      <p:regular r:id="rId47"/>
    </p:embeddedFont>
    <p:embeddedFont>
      <p:font typeface="Kanit"/>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A2DDE54-0A03-4703-9A02-DADCA5B05964}">
  <a:tblStyle styleId="{DA2DDE54-0A03-4703-9A02-DADCA5B05964}" styleName="Table_0">
    <a:wholeTbl>
      <a:tcTxStyle b="off" i="off">
        <a:font>
          <a:latin typeface="Calibri Light"/>
          <a:ea typeface="Calibri Light"/>
          <a:cs typeface="Calibri Ligh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Light"/>
          <a:ea typeface="Calibri Light"/>
          <a:cs typeface="Calibri Light"/>
        </a:font>
        <a:schemeClr val="lt1"/>
      </a:tcTxStyle>
      <a:tcStyle>
        <a:fill>
          <a:solidFill>
            <a:schemeClr val="accent1"/>
          </a:solidFill>
        </a:fill>
      </a:tcStyle>
    </a:lastCol>
    <a:firstCol>
      <a:tcTxStyle b="on" i="off">
        <a:font>
          <a:latin typeface="Calibri Light"/>
          <a:ea typeface="Calibri Light"/>
          <a:cs typeface="Calibri Light"/>
        </a:font>
        <a:schemeClr val="lt1"/>
      </a:tcTxStyle>
      <a:tcStyle>
        <a:fill>
          <a:solidFill>
            <a:schemeClr val="accent1"/>
          </a:solidFill>
        </a:fill>
      </a:tcStyle>
    </a:firstCol>
    <a:lastRow>
      <a:tcTxStyle b="on" i="off">
        <a:font>
          <a:latin typeface="Calibri Light"/>
          <a:ea typeface="Calibri Light"/>
          <a:cs typeface="Calibri Ligh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Light"/>
          <a:ea typeface="Calibri Light"/>
          <a:cs typeface="Calibri Ligh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42" Type="http://schemas.openxmlformats.org/officeDocument/2006/relationships/font" Target="fonts/Lato-boldItalic.fntdata"/><Relationship Id="rId41" Type="http://schemas.openxmlformats.org/officeDocument/2006/relationships/font" Target="fonts/Lato-italic.fntdata"/><Relationship Id="rId44" Type="http://schemas.openxmlformats.org/officeDocument/2006/relationships/font" Target="fonts/Poppins-bold.fntdata"/><Relationship Id="rId43" Type="http://schemas.openxmlformats.org/officeDocument/2006/relationships/font" Target="fonts/Poppins-regular.fntdata"/><Relationship Id="rId46" Type="http://schemas.openxmlformats.org/officeDocument/2006/relationships/font" Target="fonts/Poppins-boldItalic.fntdata"/><Relationship Id="rId45" Type="http://schemas.openxmlformats.org/officeDocument/2006/relationships/font" Target="fonts/Poppi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Kanit-regular.fntdata"/><Relationship Id="rId47" Type="http://schemas.openxmlformats.org/officeDocument/2006/relationships/font" Target="fonts/ArchivoBlack-regular.fntdata"/><Relationship Id="rId49" Type="http://schemas.openxmlformats.org/officeDocument/2006/relationships/font" Target="fonts/Kani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regular.fntdata"/><Relationship Id="rId30" Type="http://schemas.openxmlformats.org/officeDocument/2006/relationships/slide" Target="slides/slide24.xml"/><Relationship Id="rId33" Type="http://schemas.openxmlformats.org/officeDocument/2006/relationships/font" Target="fonts/Raleway-italic.fntdata"/><Relationship Id="rId32" Type="http://schemas.openxmlformats.org/officeDocument/2006/relationships/font" Target="fonts/Raleway-bold.fntdata"/><Relationship Id="rId35" Type="http://schemas.openxmlformats.org/officeDocument/2006/relationships/font" Target="fonts/Roboto-regular.fntdata"/><Relationship Id="rId34" Type="http://schemas.openxmlformats.org/officeDocument/2006/relationships/font" Target="fonts/Raleway-boldItalic.fntdata"/><Relationship Id="rId37" Type="http://schemas.openxmlformats.org/officeDocument/2006/relationships/font" Target="fonts/Roboto-italic.fntdata"/><Relationship Id="rId36" Type="http://schemas.openxmlformats.org/officeDocument/2006/relationships/font" Target="fonts/Roboto-bold.fntdata"/><Relationship Id="rId39" Type="http://schemas.openxmlformats.org/officeDocument/2006/relationships/font" Target="fonts/Lato-regular.fntdata"/><Relationship Id="rId38" Type="http://schemas.openxmlformats.org/officeDocument/2006/relationships/font" Target="fonts/Robo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Kanit-boldItalic.fntdata"/><Relationship Id="rId50" Type="http://schemas.openxmlformats.org/officeDocument/2006/relationships/font" Target="fonts/Kanit-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701c00ba6_0_1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7701c00ba6_0_1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7701c00ba6_0_18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7701c00ba6_0_1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7701c00ba6_0_1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7701c00ba6_0_1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7701c00ba6_0_1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7701c00ba6_0_1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7701c00ba6_0_1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7701c00ba6_0_1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7701c00ba6_0_1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7701c00ba6_0_1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7701c00ba6_0_18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7701c00ba6_0_18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7701c00ba6_0_19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7701c00ba6_0_19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7701c00ba6_0_1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7701c00ba6_0_1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7701c00ba6_0_1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7701c00ba6_0_1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7701c00ba6_0_1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7701c00ba6_0_1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7701c00ba6_0_1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7701c00ba6_0_1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76fe015f54_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76fe015f54_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7701c00ba6_0_20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7701c00ba6_0_2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7701c00ba6_0_2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7701c00ba6_0_2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7701c00ba6_0_20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7701c00ba6_0_2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7701c00ba6_0_1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7701c00ba6_0_1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701c00ba6_0_1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7701c00ba6_0_1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7701c00ba6_0_1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7701c00ba6_0_1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7701c00ba6_0_1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7701c00ba6_0_1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7701c00ba6_0_19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7701c00ba6_0_19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7701c00ba6_0_1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7701c00ba6_0_1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7701c00ba6_0_1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7701c00ba6_0_1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7701c00ba6_0_19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7701c00ba6_0_19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gi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p:cSld name="구역 머리글">
    <p:bg>
      <p:bgPr>
        <a:solidFill>
          <a:schemeClr val="lt1"/>
        </a:solidFill>
      </p:bgPr>
    </p:bg>
    <p:spTree>
      <p:nvGrpSpPr>
        <p:cNvPr id="82" name="Shape 82"/>
        <p:cNvGrpSpPr/>
        <p:nvPr/>
      </p:nvGrpSpPr>
      <p:grpSpPr>
        <a:xfrm>
          <a:off x="0" y="0"/>
          <a:ext cx="0" cy="0"/>
          <a:chOff x="0" y="0"/>
          <a:chExt cx="0" cy="0"/>
        </a:xfrm>
      </p:grpSpPr>
      <p:pic>
        <p:nvPicPr>
          <p:cNvPr descr="C:\Users\k\Desktop\5.gif" id="83" name="Google Shape;83;p13"/>
          <p:cNvPicPr preferRelativeResize="0"/>
          <p:nvPr/>
        </p:nvPicPr>
        <p:blipFill rotWithShape="1">
          <a:blip r:embed="rId2">
            <a:alphaModFix/>
          </a:blip>
          <a:srcRect b="0" l="0" r="0" t="0"/>
          <a:stretch/>
        </p:blipFill>
        <p:spPr>
          <a:xfrm>
            <a:off x="0" y="0"/>
            <a:ext cx="6858000" cy="5143500"/>
          </a:xfrm>
          <a:prstGeom prst="rect">
            <a:avLst/>
          </a:prstGeom>
          <a:noFill/>
          <a:ln>
            <a:noFill/>
          </a:ln>
        </p:spPr>
      </p:pic>
      <p:sp>
        <p:nvSpPr>
          <p:cNvPr id="84" name="Google Shape;84;p13"/>
          <p:cNvSpPr txBox="1"/>
          <p:nvPr>
            <p:ph idx="10" type="dt"/>
          </p:nvPr>
        </p:nvSpPr>
        <p:spPr>
          <a:xfrm>
            <a:off x="457200" y="4822047"/>
            <a:ext cx="2133600" cy="2190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5" name="Google Shape;85;p13"/>
          <p:cNvSpPr txBox="1"/>
          <p:nvPr>
            <p:ph idx="11" type="ftr"/>
          </p:nvPr>
        </p:nvSpPr>
        <p:spPr>
          <a:xfrm>
            <a:off x="3124200" y="4822047"/>
            <a:ext cx="2895600" cy="219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13"/>
          <p:cNvSpPr txBox="1"/>
          <p:nvPr>
            <p:ph idx="12" type="sldNum"/>
          </p:nvPr>
        </p:nvSpPr>
        <p:spPr>
          <a:xfrm>
            <a:off x="6553200" y="4822047"/>
            <a:ext cx="2133600" cy="219000"/>
          </a:xfrm>
          <a:prstGeom prst="rect">
            <a:avLst/>
          </a:prstGeom>
          <a:noFill/>
          <a:ln>
            <a:noFill/>
          </a:ln>
        </p:spPr>
        <p:txBody>
          <a:bodyPr anchorCtr="0" anchor="ctr" bIns="45700" lIns="91425" spcFirstLastPara="1" rIns="91425" wrap="square" tIns="45700">
            <a:normAutofit lnSpcReduction="20000"/>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사용자 지정 레이아웃">
  <p:cSld name="사용자 지정 레이아웃">
    <p:bg>
      <p:bgPr>
        <a:solidFill>
          <a:schemeClr val="lt1"/>
        </a:solidFill>
      </p:bgPr>
    </p:bg>
    <p:spTree>
      <p:nvGrpSpPr>
        <p:cNvPr id="87" name="Shape 87"/>
        <p:cNvGrpSpPr/>
        <p:nvPr/>
      </p:nvGrpSpPr>
      <p:grpSpPr>
        <a:xfrm>
          <a:off x="0" y="0"/>
          <a:ext cx="0" cy="0"/>
          <a:chOff x="0" y="0"/>
          <a:chExt cx="0" cy="0"/>
        </a:xfrm>
      </p:grpSpPr>
      <p:pic>
        <p:nvPicPr>
          <p:cNvPr descr="C:\Users\k\Desktop\5.gif" id="88" name="Google Shape;88;p14"/>
          <p:cNvPicPr preferRelativeResize="0"/>
          <p:nvPr/>
        </p:nvPicPr>
        <p:blipFill rotWithShape="1">
          <a:blip r:embed="rId2">
            <a:alphaModFix/>
          </a:blip>
          <a:srcRect b="0" l="0" r="0" t="0"/>
          <a:stretch/>
        </p:blipFill>
        <p:spPr>
          <a:xfrm>
            <a:off x="0" y="0"/>
            <a:ext cx="6858000" cy="5143500"/>
          </a:xfrm>
          <a:prstGeom prst="rect">
            <a:avLst/>
          </a:prstGeom>
          <a:noFill/>
          <a:ln>
            <a:noFill/>
          </a:ln>
        </p:spPr>
      </p:pic>
      <p:sp>
        <p:nvSpPr>
          <p:cNvPr id="89" name="Google Shape;89;p14"/>
          <p:cNvSpPr txBox="1"/>
          <p:nvPr>
            <p:ph type="title"/>
          </p:nvPr>
        </p:nvSpPr>
        <p:spPr>
          <a:xfrm>
            <a:off x="0" y="141480"/>
            <a:ext cx="9144000" cy="5976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rgbClr val="FEAC02"/>
              </a:buClr>
              <a:buSzPts val="2500"/>
              <a:buFont typeface="Calibri"/>
              <a:buNone/>
              <a:defRPr b="1" sz="2500">
                <a:solidFill>
                  <a:srgbClr val="FEAC02"/>
                </a:solidFill>
                <a:latin typeface="Calibri"/>
                <a:ea typeface="Calibri"/>
                <a:cs typeface="Calibri"/>
                <a:sym typeface="Calibri"/>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14"/>
          <p:cNvSpPr txBox="1"/>
          <p:nvPr>
            <p:ph idx="10" type="dt"/>
          </p:nvPr>
        </p:nvSpPr>
        <p:spPr>
          <a:xfrm>
            <a:off x="457200" y="4822047"/>
            <a:ext cx="2133600" cy="2190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Calibri"/>
                <a:ea typeface="Calibri"/>
                <a:cs typeface="Calibri"/>
                <a:sym typeface="Calibri"/>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14"/>
          <p:cNvSpPr txBox="1"/>
          <p:nvPr>
            <p:ph idx="11" type="ftr"/>
          </p:nvPr>
        </p:nvSpPr>
        <p:spPr>
          <a:xfrm>
            <a:off x="3124200" y="4822047"/>
            <a:ext cx="2895600" cy="219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atin typeface="Calibri"/>
                <a:ea typeface="Calibri"/>
                <a:cs typeface="Calibri"/>
                <a:sym typeface="Calibri"/>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p14"/>
          <p:cNvSpPr txBox="1"/>
          <p:nvPr>
            <p:ph idx="12" type="sldNum"/>
          </p:nvPr>
        </p:nvSpPr>
        <p:spPr>
          <a:xfrm>
            <a:off x="6553200" y="4822047"/>
            <a:ext cx="2133600" cy="219000"/>
          </a:xfrm>
          <a:prstGeom prst="rect">
            <a:avLst/>
          </a:prstGeom>
          <a:noFill/>
          <a:ln>
            <a:noFill/>
          </a:ln>
        </p:spPr>
        <p:txBody>
          <a:bodyPr anchorCtr="0" anchor="ctr" bIns="45700" lIns="91425" spcFirstLastPara="1" rIns="91425" wrap="square" tIns="45700">
            <a:normAutofit fontScale="85000" lnSpcReduction="20000"/>
          </a:bodyPr>
          <a:lstStyle>
            <a:lvl1pPr indent="0" lvl="0" marL="0" rtl="0" algn="r">
              <a:spcBef>
                <a:spcPts val="0"/>
              </a:spcBef>
              <a:buNone/>
              <a:defRPr sz="1200">
                <a:solidFill>
                  <a:srgbClr val="888888"/>
                </a:solidFill>
                <a:latin typeface="Calibri"/>
                <a:ea typeface="Calibri"/>
                <a:cs typeface="Calibri"/>
                <a:sym typeface="Calibri"/>
              </a:defRPr>
            </a:lvl1pPr>
            <a:lvl2pPr indent="0" lvl="1" marL="0" rtl="0" algn="r">
              <a:spcBef>
                <a:spcPts val="0"/>
              </a:spcBef>
              <a:buNone/>
              <a:defRPr sz="1200">
                <a:solidFill>
                  <a:srgbClr val="888888"/>
                </a:solidFill>
                <a:latin typeface="Calibri"/>
                <a:ea typeface="Calibri"/>
                <a:cs typeface="Calibri"/>
                <a:sym typeface="Calibri"/>
              </a:defRPr>
            </a:lvl2pPr>
            <a:lvl3pPr indent="0" lvl="2" marL="0" rtl="0" algn="r">
              <a:spcBef>
                <a:spcPts val="0"/>
              </a:spcBef>
              <a:buNone/>
              <a:defRPr sz="1200">
                <a:solidFill>
                  <a:srgbClr val="888888"/>
                </a:solidFill>
                <a:latin typeface="Calibri"/>
                <a:ea typeface="Calibri"/>
                <a:cs typeface="Calibri"/>
                <a:sym typeface="Calibri"/>
              </a:defRPr>
            </a:lvl3pPr>
            <a:lvl4pPr indent="0" lvl="3" marL="0" rtl="0" algn="r">
              <a:spcBef>
                <a:spcPts val="0"/>
              </a:spcBef>
              <a:buNone/>
              <a:defRPr sz="1200">
                <a:solidFill>
                  <a:srgbClr val="888888"/>
                </a:solidFill>
                <a:latin typeface="Calibri"/>
                <a:ea typeface="Calibri"/>
                <a:cs typeface="Calibri"/>
                <a:sym typeface="Calibri"/>
              </a:defRPr>
            </a:lvl4pPr>
            <a:lvl5pPr indent="0" lvl="4" marL="0" rtl="0" algn="r">
              <a:spcBef>
                <a:spcPts val="0"/>
              </a:spcBef>
              <a:buNone/>
              <a:defRPr sz="1200">
                <a:solidFill>
                  <a:srgbClr val="888888"/>
                </a:solidFill>
                <a:latin typeface="Calibri"/>
                <a:ea typeface="Calibri"/>
                <a:cs typeface="Calibri"/>
                <a:sym typeface="Calibri"/>
              </a:defRPr>
            </a:lvl5pPr>
            <a:lvl6pPr indent="0" lvl="5" marL="0" rtl="0" algn="r">
              <a:spcBef>
                <a:spcPts val="0"/>
              </a:spcBef>
              <a:buNone/>
              <a:defRPr sz="1200">
                <a:solidFill>
                  <a:srgbClr val="888888"/>
                </a:solidFill>
                <a:latin typeface="Calibri"/>
                <a:ea typeface="Calibri"/>
                <a:cs typeface="Calibri"/>
                <a:sym typeface="Calibri"/>
              </a:defRPr>
            </a:lvl6pPr>
            <a:lvl7pPr indent="0" lvl="6" marL="0" rtl="0" algn="r">
              <a:spcBef>
                <a:spcPts val="0"/>
              </a:spcBef>
              <a:buNone/>
              <a:defRPr sz="1200">
                <a:solidFill>
                  <a:srgbClr val="888888"/>
                </a:solidFill>
                <a:latin typeface="Calibri"/>
                <a:ea typeface="Calibri"/>
                <a:cs typeface="Calibri"/>
                <a:sym typeface="Calibri"/>
              </a:defRPr>
            </a:lvl7pPr>
            <a:lvl8pPr indent="0" lvl="7" marL="0" rtl="0" algn="r">
              <a:spcBef>
                <a:spcPts val="0"/>
              </a:spcBef>
              <a:buNone/>
              <a:defRPr sz="1200">
                <a:solidFill>
                  <a:srgbClr val="888888"/>
                </a:solidFill>
                <a:latin typeface="Calibri"/>
                <a:ea typeface="Calibri"/>
                <a:cs typeface="Calibri"/>
                <a:sym typeface="Calibri"/>
              </a:defRPr>
            </a:lvl8pPr>
            <a:lvl9pPr indent="0" lvl="8" marL="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
        <p:nvSpPr>
          <p:cNvPr id="93" name="Google Shape;93;p14"/>
          <p:cNvSpPr txBox="1"/>
          <p:nvPr>
            <p:ph idx="1" type="body"/>
          </p:nvPr>
        </p:nvSpPr>
        <p:spPr>
          <a:xfrm>
            <a:off x="457200" y="1263650"/>
            <a:ext cx="8485500" cy="3511200"/>
          </a:xfrm>
          <a:prstGeom prst="rect">
            <a:avLst/>
          </a:prstGeom>
          <a:noFill/>
          <a:ln>
            <a:noFill/>
          </a:ln>
        </p:spPr>
        <p:txBody>
          <a:bodyPr anchorCtr="0" anchor="t" bIns="45700" lIns="91425" spcFirstLastPara="1" rIns="91425" wrap="square" tIns="45700">
            <a:normAutofit/>
          </a:bodyPr>
          <a:lstStyle>
            <a:lvl1pPr indent="-228600" lvl="0" marL="457200" rtl="0" algn="l">
              <a:spcBef>
                <a:spcPts val="400"/>
              </a:spcBef>
              <a:spcAft>
                <a:spcPts val="0"/>
              </a:spcAft>
              <a:buClr>
                <a:srgbClr val="595959"/>
              </a:buClr>
              <a:buSzPts val="2000"/>
              <a:buNone/>
              <a:defRPr sz="2000">
                <a:solidFill>
                  <a:srgbClr val="595959"/>
                </a:solidFill>
                <a:latin typeface="Calibri"/>
                <a:ea typeface="Calibri"/>
                <a:cs typeface="Calibri"/>
                <a:sym typeface="Calibri"/>
              </a:defRPr>
            </a:lvl1pPr>
            <a:lvl2pPr indent="-228600" lvl="1" marL="914400" rtl="0" algn="l">
              <a:spcBef>
                <a:spcPts val="1200"/>
              </a:spcBef>
              <a:spcAft>
                <a:spcPts val="0"/>
              </a:spcAft>
              <a:buClr>
                <a:srgbClr val="595959"/>
              </a:buClr>
              <a:buSzPts val="1800"/>
              <a:buNone/>
              <a:defRPr sz="1800">
                <a:solidFill>
                  <a:srgbClr val="595959"/>
                </a:solidFill>
                <a:latin typeface="Calibri"/>
                <a:ea typeface="Calibri"/>
                <a:cs typeface="Calibri"/>
                <a:sym typeface="Calibri"/>
              </a:defRPr>
            </a:lvl2pPr>
            <a:lvl3pPr indent="-228600" lvl="2" marL="1371600" rtl="0" algn="l">
              <a:spcBef>
                <a:spcPts val="1200"/>
              </a:spcBef>
              <a:spcAft>
                <a:spcPts val="0"/>
              </a:spcAft>
              <a:buClr>
                <a:srgbClr val="595959"/>
              </a:buClr>
              <a:buSzPts val="1800"/>
              <a:buNone/>
              <a:defRPr sz="1800">
                <a:solidFill>
                  <a:srgbClr val="595959"/>
                </a:solidFill>
                <a:latin typeface="Calibri"/>
                <a:ea typeface="Calibri"/>
                <a:cs typeface="Calibri"/>
                <a:sym typeface="Calibri"/>
              </a:defRPr>
            </a:lvl3pPr>
            <a:lvl4pPr indent="-228600" lvl="3" marL="1828800" rtl="0" algn="l">
              <a:spcBef>
                <a:spcPts val="1200"/>
              </a:spcBef>
              <a:spcAft>
                <a:spcPts val="0"/>
              </a:spcAft>
              <a:buClr>
                <a:srgbClr val="595959"/>
              </a:buClr>
              <a:buSzPts val="1800"/>
              <a:buNone/>
              <a:defRPr sz="1800">
                <a:solidFill>
                  <a:srgbClr val="595959"/>
                </a:solidFill>
                <a:latin typeface="Calibri"/>
                <a:ea typeface="Calibri"/>
                <a:cs typeface="Calibri"/>
                <a:sym typeface="Calibri"/>
              </a:defRPr>
            </a:lvl4pPr>
            <a:lvl5pPr indent="-228600" lvl="4" marL="2286000" rtl="0" algn="l">
              <a:spcBef>
                <a:spcPts val="1200"/>
              </a:spcBef>
              <a:spcAft>
                <a:spcPts val="0"/>
              </a:spcAft>
              <a:buClr>
                <a:srgbClr val="595959"/>
              </a:buClr>
              <a:buSzPts val="1800"/>
              <a:buNone/>
              <a:defRPr sz="1800">
                <a:solidFill>
                  <a:srgbClr val="595959"/>
                </a:solidFill>
                <a:latin typeface="Calibri"/>
                <a:ea typeface="Calibri"/>
                <a:cs typeface="Calibri"/>
                <a:sym typeface="Calibri"/>
              </a:defRPr>
            </a:lvl5pPr>
            <a:lvl6pPr indent="-342900" lvl="5" marL="2743200" rtl="0" algn="l">
              <a:spcBef>
                <a:spcPts val="120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p:cSld name="제목 및 내용">
    <p:bg>
      <p:bgPr>
        <a:solidFill>
          <a:schemeClr val="lt1"/>
        </a:solidFill>
      </p:bgPr>
    </p:bg>
    <p:spTree>
      <p:nvGrpSpPr>
        <p:cNvPr id="94" name="Shape 94"/>
        <p:cNvGrpSpPr/>
        <p:nvPr/>
      </p:nvGrpSpPr>
      <p:grpSpPr>
        <a:xfrm>
          <a:off x="0" y="0"/>
          <a:ext cx="0" cy="0"/>
          <a:chOff x="0" y="0"/>
          <a:chExt cx="0" cy="0"/>
        </a:xfrm>
      </p:grpSpPr>
      <p:sp>
        <p:nvSpPr>
          <p:cNvPr id="95" name="Google Shape;95;p15"/>
          <p:cNvSpPr txBox="1"/>
          <p:nvPr>
            <p:ph idx="10" type="dt"/>
          </p:nvPr>
        </p:nvSpPr>
        <p:spPr>
          <a:xfrm>
            <a:off x="457200" y="4875626"/>
            <a:ext cx="2133600" cy="165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Calibri"/>
                <a:ea typeface="Calibri"/>
                <a:cs typeface="Calibri"/>
                <a:sym typeface="Calibri"/>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 name="Google Shape;96;p15"/>
          <p:cNvSpPr txBox="1"/>
          <p:nvPr>
            <p:ph idx="11" type="ftr"/>
          </p:nvPr>
        </p:nvSpPr>
        <p:spPr>
          <a:xfrm>
            <a:off x="3124200" y="4875626"/>
            <a:ext cx="2895600" cy="1656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atin typeface="Calibri"/>
                <a:ea typeface="Calibri"/>
                <a:cs typeface="Calibri"/>
                <a:sym typeface="Calibri"/>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7" name="Google Shape;97;p15"/>
          <p:cNvSpPr txBox="1"/>
          <p:nvPr>
            <p:ph idx="12" type="sldNum"/>
          </p:nvPr>
        </p:nvSpPr>
        <p:spPr>
          <a:xfrm>
            <a:off x="6553200" y="4875626"/>
            <a:ext cx="2133600" cy="165600"/>
          </a:xfrm>
          <a:prstGeom prst="rect">
            <a:avLst/>
          </a:prstGeom>
          <a:noFill/>
          <a:ln>
            <a:noFill/>
          </a:ln>
        </p:spPr>
        <p:txBody>
          <a:bodyPr anchorCtr="0" anchor="ctr" bIns="45700" lIns="91425" spcFirstLastPara="1" rIns="91425" wrap="square" tIns="45700">
            <a:normAutofit fontScale="47500" lnSpcReduction="20000"/>
          </a:bodyPr>
          <a:lstStyle>
            <a:lvl1pPr indent="0" lvl="0" marL="0" rtl="0" algn="r">
              <a:spcBef>
                <a:spcPts val="0"/>
              </a:spcBef>
              <a:buNone/>
              <a:defRPr sz="1200">
                <a:solidFill>
                  <a:srgbClr val="888888"/>
                </a:solidFill>
                <a:latin typeface="Calibri"/>
                <a:ea typeface="Calibri"/>
                <a:cs typeface="Calibri"/>
                <a:sym typeface="Calibri"/>
              </a:defRPr>
            </a:lvl1pPr>
            <a:lvl2pPr indent="0" lvl="1" marL="0" rtl="0" algn="r">
              <a:spcBef>
                <a:spcPts val="0"/>
              </a:spcBef>
              <a:buNone/>
              <a:defRPr sz="1200">
                <a:solidFill>
                  <a:srgbClr val="888888"/>
                </a:solidFill>
                <a:latin typeface="Calibri"/>
                <a:ea typeface="Calibri"/>
                <a:cs typeface="Calibri"/>
                <a:sym typeface="Calibri"/>
              </a:defRPr>
            </a:lvl2pPr>
            <a:lvl3pPr indent="0" lvl="2" marL="0" rtl="0" algn="r">
              <a:spcBef>
                <a:spcPts val="0"/>
              </a:spcBef>
              <a:buNone/>
              <a:defRPr sz="1200">
                <a:solidFill>
                  <a:srgbClr val="888888"/>
                </a:solidFill>
                <a:latin typeface="Calibri"/>
                <a:ea typeface="Calibri"/>
                <a:cs typeface="Calibri"/>
                <a:sym typeface="Calibri"/>
              </a:defRPr>
            </a:lvl3pPr>
            <a:lvl4pPr indent="0" lvl="3" marL="0" rtl="0" algn="r">
              <a:spcBef>
                <a:spcPts val="0"/>
              </a:spcBef>
              <a:buNone/>
              <a:defRPr sz="1200">
                <a:solidFill>
                  <a:srgbClr val="888888"/>
                </a:solidFill>
                <a:latin typeface="Calibri"/>
                <a:ea typeface="Calibri"/>
                <a:cs typeface="Calibri"/>
                <a:sym typeface="Calibri"/>
              </a:defRPr>
            </a:lvl4pPr>
            <a:lvl5pPr indent="0" lvl="4" marL="0" rtl="0" algn="r">
              <a:spcBef>
                <a:spcPts val="0"/>
              </a:spcBef>
              <a:buNone/>
              <a:defRPr sz="1200">
                <a:solidFill>
                  <a:srgbClr val="888888"/>
                </a:solidFill>
                <a:latin typeface="Calibri"/>
                <a:ea typeface="Calibri"/>
                <a:cs typeface="Calibri"/>
                <a:sym typeface="Calibri"/>
              </a:defRPr>
            </a:lvl5pPr>
            <a:lvl6pPr indent="0" lvl="5" marL="0" rtl="0" algn="r">
              <a:spcBef>
                <a:spcPts val="0"/>
              </a:spcBef>
              <a:buNone/>
              <a:defRPr sz="1200">
                <a:solidFill>
                  <a:srgbClr val="888888"/>
                </a:solidFill>
                <a:latin typeface="Calibri"/>
                <a:ea typeface="Calibri"/>
                <a:cs typeface="Calibri"/>
                <a:sym typeface="Calibri"/>
              </a:defRPr>
            </a:lvl6pPr>
            <a:lvl7pPr indent="0" lvl="6" marL="0" rtl="0" algn="r">
              <a:spcBef>
                <a:spcPts val="0"/>
              </a:spcBef>
              <a:buNone/>
              <a:defRPr sz="1200">
                <a:solidFill>
                  <a:srgbClr val="888888"/>
                </a:solidFill>
                <a:latin typeface="Calibri"/>
                <a:ea typeface="Calibri"/>
                <a:cs typeface="Calibri"/>
                <a:sym typeface="Calibri"/>
              </a:defRPr>
            </a:lvl7pPr>
            <a:lvl8pPr indent="0" lvl="7" marL="0" rtl="0" algn="r">
              <a:spcBef>
                <a:spcPts val="0"/>
              </a:spcBef>
              <a:buNone/>
              <a:defRPr sz="1200">
                <a:solidFill>
                  <a:srgbClr val="888888"/>
                </a:solidFill>
                <a:latin typeface="Calibri"/>
                <a:ea typeface="Calibri"/>
                <a:cs typeface="Calibri"/>
                <a:sym typeface="Calibri"/>
              </a:defRPr>
            </a:lvl8pPr>
            <a:lvl9pPr indent="0" lvl="8" marL="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
        <p:nvSpPr>
          <p:cNvPr id="98" name="Google Shape;98;p15"/>
          <p:cNvSpPr txBox="1"/>
          <p:nvPr>
            <p:ph type="title"/>
          </p:nvPr>
        </p:nvSpPr>
        <p:spPr>
          <a:xfrm>
            <a:off x="467544" y="141480"/>
            <a:ext cx="8676600" cy="5976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rgbClr val="FEAC02"/>
              </a:buClr>
              <a:buSzPts val="2500"/>
              <a:buFont typeface="Calibri"/>
              <a:buNone/>
              <a:defRPr b="1" sz="2500">
                <a:solidFill>
                  <a:srgbClr val="FEAC02"/>
                </a:solidFill>
                <a:latin typeface="Calibri"/>
                <a:ea typeface="Calibri"/>
                <a:cs typeface="Calibri"/>
                <a:sym typeface="Calibri"/>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15"/>
          <p:cNvSpPr txBox="1"/>
          <p:nvPr>
            <p:ph idx="1" type="body"/>
          </p:nvPr>
        </p:nvSpPr>
        <p:spPr>
          <a:xfrm>
            <a:off x="457200" y="1263650"/>
            <a:ext cx="8485500" cy="3511200"/>
          </a:xfrm>
          <a:prstGeom prst="rect">
            <a:avLst/>
          </a:prstGeom>
          <a:noFill/>
          <a:ln>
            <a:noFill/>
          </a:ln>
        </p:spPr>
        <p:txBody>
          <a:bodyPr anchorCtr="0" anchor="t" bIns="45700" lIns="91425" spcFirstLastPara="1" rIns="91425" wrap="square" tIns="45700">
            <a:normAutofit/>
          </a:bodyPr>
          <a:lstStyle>
            <a:lvl1pPr indent="-228600" lvl="0" marL="457200" rtl="0" algn="l">
              <a:spcBef>
                <a:spcPts val="400"/>
              </a:spcBef>
              <a:spcAft>
                <a:spcPts val="0"/>
              </a:spcAft>
              <a:buClr>
                <a:srgbClr val="595959"/>
              </a:buClr>
              <a:buSzPts val="2000"/>
              <a:buNone/>
              <a:defRPr sz="2000">
                <a:solidFill>
                  <a:srgbClr val="595959"/>
                </a:solidFill>
                <a:latin typeface="Calibri"/>
                <a:ea typeface="Calibri"/>
                <a:cs typeface="Calibri"/>
                <a:sym typeface="Calibri"/>
              </a:defRPr>
            </a:lvl1pPr>
            <a:lvl2pPr indent="-228600" lvl="1" marL="914400" rtl="0" algn="l">
              <a:spcBef>
                <a:spcPts val="1200"/>
              </a:spcBef>
              <a:spcAft>
                <a:spcPts val="0"/>
              </a:spcAft>
              <a:buClr>
                <a:srgbClr val="595959"/>
              </a:buClr>
              <a:buSzPts val="1800"/>
              <a:buNone/>
              <a:defRPr sz="1800">
                <a:solidFill>
                  <a:srgbClr val="595959"/>
                </a:solidFill>
                <a:latin typeface="Calibri"/>
                <a:ea typeface="Calibri"/>
                <a:cs typeface="Calibri"/>
                <a:sym typeface="Calibri"/>
              </a:defRPr>
            </a:lvl2pPr>
            <a:lvl3pPr indent="-228600" lvl="2" marL="1371600" rtl="0" algn="l">
              <a:spcBef>
                <a:spcPts val="1200"/>
              </a:spcBef>
              <a:spcAft>
                <a:spcPts val="0"/>
              </a:spcAft>
              <a:buClr>
                <a:srgbClr val="595959"/>
              </a:buClr>
              <a:buSzPts val="1800"/>
              <a:buNone/>
              <a:defRPr sz="1800">
                <a:solidFill>
                  <a:srgbClr val="595959"/>
                </a:solidFill>
                <a:latin typeface="Calibri"/>
                <a:ea typeface="Calibri"/>
                <a:cs typeface="Calibri"/>
                <a:sym typeface="Calibri"/>
              </a:defRPr>
            </a:lvl3pPr>
            <a:lvl4pPr indent="-228600" lvl="3" marL="1828800" rtl="0" algn="l">
              <a:spcBef>
                <a:spcPts val="1200"/>
              </a:spcBef>
              <a:spcAft>
                <a:spcPts val="0"/>
              </a:spcAft>
              <a:buClr>
                <a:srgbClr val="595959"/>
              </a:buClr>
              <a:buSzPts val="1800"/>
              <a:buNone/>
              <a:defRPr sz="1800">
                <a:solidFill>
                  <a:srgbClr val="595959"/>
                </a:solidFill>
                <a:latin typeface="Calibri"/>
                <a:ea typeface="Calibri"/>
                <a:cs typeface="Calibri"/>
                <a:sym typeface="Calibri"/>
              </a:defRPr>
            </a:lvl4pPr>
            <a:lvl5pPr indent="-228600" lvl="4" marL="2286000" rtl="0" algn="l">
              <a:spcBef>
                <a:spcPts val="1200"/>
              </a:spcBef>
              <a:spcAft>
                <a:spcPts val="0"/>
              </a:spcAft>
              <a:buClr>
                <a:srgbClr val="595959"/>
              </a:buClr>
              <a:buSzPts val="1800"/>
              <a:buNone/>
              <a:defRPr sz="1800">
                <a:solidFill>
                  <a:srgbClr val="595959"/>
                </a:solidFill>
                <a:latin typeface="Calibri"/>
                <a:ea typeface="Calibri"/>
                <a:cs typeface="Calibri"/>
                <a:sym typeface="Calibri"/>
              </a:defRPr>
            </a:lvl5pPr>
            <a:lvl6pPr indent="-342900" lvl="5" marL="2743200" rtl="0" algn="l">
              <a:spcBef>
                <a:spcPts val="120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
        <p:nvSpPr>
          <p:cNvPr id="100" name="Google Shape;100;p15"/>
          <p:cNvSpPr/>
          <p:nvPr/>
        </p:nvSpPr>
        <p:spPr>
          <a:xfrm>
            <a:off x="0" y="843558"/>
            <a:ext cx="9144000" cy="108000"/>
          </a:xfrm>
          <a:prstGeom prst="rect">
            <a:avLst/>
          </a:prstGeom>
          <a:solidFill>
            <a:srgbClr val="FEA75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사용자 지정 레이아웃">
  <p:cSld name="1_사용자 지정 레이아웃">
    <p:bg>
      <p:bgPr>
        <a:solidFill>
          <a:schemeClr val="lt1"/>
        </a:solidFill>
      </p:bgPr>
    </p:bg>
    <p:spTree>
      <p:nvGrpSpPr>
        <p:cNvPr id="101" name="Shape 101"/>
        <p:cNvGrpSpPr/>
        <p:nvPr/>
      </p:nvGrpSpPr>
      <p:grpSpPr>
        <a:xfrm>
          <a:off x="0" y="0"/>
          <a:ext cx="0" cy="0"/>
          <a:chOff x="0" y="0"/>
          <a:chExt cx="0" cy="0"/>
        </a:xfrm>
      </p:grpSpPr>
      <p:pic>
        <p:nvPicPr>
          <p:cNvPr descr="C:\Users\k\Desktop\5.gif" id="102" name="Google Shape;102;p16"/>
          <p:cNvPicPr preferRelativeResize="0"/>
          <p:nvPr/>
        </p:nvPicPr>
        <p:blipFill rotWithShape="1">
          <a:blip r:embed="rId2">
            <a:alphaModFix/>
          </a:blip>
          <a:srcRect b="0" l="0" r="0" t="0"/>
          <a:stretch/>
        </p:blipFill>
        <p:spPr>
          <a:xfrm>
            <a:off x="0" y="0"/>
            <a:ext cx="6858000" cy="5143500"/>
          </a:xfrm>
          <a:prstGeom prst="rect">
            <a:avLst/>
          </a:prstGeom>
          <a:noFill/>
          <a:ln>
            <a:noFill/>
          </a:ln>
        </p:spPr>
      </p:pic>
      <p:sp>
        <p:nvSpPr>
          <p:cNvPr id="103" name="Google Shape;103;p16"/>
          <p:cNvSpPr txBox="1"/>
          <p:nvPr>
            <p:ph idx="10" type="dt"/>
          </p:nvPr>
        </p:nvSpPr>
        <p:spPr>
          <a:xfrm>
            <a:off x="457200" y="4822047"/>
            <a:ext cx="2133600" cy="2190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Calibri"/>
                <a:ea typeface="Calibri"/>
                <a:cs typeface="Calibri"/>
                <a:sym typeface="Calibri"/>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4" name="Google Shape;104;p16"/>
          <p:cNvSpPr txBox="1"/>
          <p:nvPr>
            <p:ph idx="11" type="ftr"/>
          </p:nvPr>
        </p:nvSpPr>
        <p:spPr>
          <a:xfrm>
            <a:off x="3124200" y="4822047"/>
            <a:ext cx="2895600" cy="219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atin typeface="Calibri"/>
                <a:ea typeface="Calibri"/>
                <a:cs typeface="Calibri"/>
                <a:sym typeface="Calibri"/>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5" name="Google Shape;105;p16"/>
          <p:cNvSpPr txBox="1"/>
          <p:nvPr>
            <p:ph idx="12" type="sldNum"/>
          </p:nvPr>
        </p:nvSpPr>
        <p:spPr>
          <a:xfrm>
            <a:off x="6553200" y="4822047"/>
            <a:ext cx="2133600" cy="219000"/>
          </a:xfrm>
          <a:prstGeom prst="rect">
            <a:avLst/>
          </a:prstGeom>
          <a:noFill/>
          <a:ln>
            <a:noFill/>
          </a:ln>
        </p:spPr>
        <p:txBody>
          <a:bodyPr anchorCtr="0" anchor="ctr" bIns="45700" lIns="91425" spcFirstLastPara="1" rIns="91425" wrap="square" tIns="45700">
            <a:normAutofit fontScale="85000" lnSpcReduction="20000"/>
          </a:bodyPr>
          <a:lstStyle>
            <a:lvl1pPr indent="0" lvl="0" marL="0" rtl="0" algn="r">
              <a:spcBef>
                <a:spcPts val="0"/>
              </a:spcBef>
              <a:buNone/>
              <a:defRPr sz="1200">
                <a:solidFill>
                  <a:srgbClr val="888888"/>
                </a:solidFill>
                <a:latin typeface="Calibri"/>
                <a:ea typeface="Calibri"/>
                <a:cs typeface="Calibri"/>
                <a:sym typeface="Calibri"/>
              </a:defRPr>
            </a:lvl1pPr>
            <a:lvl2pPr indent="0" lvl="1" marL="0" rtl="0" algn="r">
              <a:spcBef>
                <a:spcPts val="0"/>
              </a:spcBef>
              <a:buNone/>
              <a:defRPr sz="1200">
                <a:solidFill>
                  <a:srgbClr val="888888"/>
                </a:solidFill>
                <a:latin typeface="Calibri"/>
                <a:ea typeface="Calibri"/>
                <a:cs typeface="Calibri"/>
                <a:sym typeface="Calibri"/>
              </a:defRPr>
            </a:lvl2pPr>
            <a:lvl3pPr indent="0" lvl="2" marL="0" rtl="0" algn="r">
              <a:spcBef>
                <a:spcPts val="0"/>
              </a:spcBef>
              <a:buNone/>
              <a:defRPr sz="1200">
                <a:solidFill>
                  <a:srgbClr val="888888"/>
                </a:solidFill>
                <a:latin typeface="Calibri"/>
                <a:ea typeface="Calibri"/>
                <a:cs typeface="Calibri"/>
                <a:sym typeface="Calibri"/>
              </a:defRPr>
            </a:lvl3pPr>
            <a:lvl4pPr indent="0" lvl="3" marL="0" rtl="0" algn="r">
              <a:spcBef>
                <a:spcPts val="0"/>
              </a:spcBef>
              <a:buNone/>
              <a:defRPr sz="1200">
                <a:solidFill>
                  <a:srgbClr val="888888"/>
                </a:solidFill>
                <a:latin typeface="Calibri"/>
                <a:ea typeface="Calibri"/>
                <a:cs typeface="Calibri"/>
                <a:sym typeface="Calibri"/>
              </a:defRPr>
            </a:lvl4pPr>
            <a:lvl5pPr indent="0" lvl="4" marL="0" rtl="0" algn="r">
              <a:spcBef>
                <a:spcPts val="0"/>
              </a:spcBef>
              <a:buNone/>
              <a:defRPr sz="1200">
                <a:solidFill>
                  <a:srgbClr val="888888"/>
                </a:solidFill>
                <a:latin typeface="Calibri"/>
                <a:ea typeface="Calibri"/>
                <a:cs typeface="Calibri"/>
                <a:sym typeface="Calibri"/>
              </a:defRPr>
            </a:lvl5pPr>
            <a:lvl6pPr indent="0" lvl="5" marL="0" rtl="0" algn="r">
              <a:spcBef>
                <a:spcPts val="0"/>
              </a:spcBef>
              <a:buNone/>
              <a:defRPr sz="1200">
                <a:solidFill>
                  <a:srgbClr val="888888"/>
                </a:solidFill>
                <a:latin typeface="Calibri"/>
                <a:ea typeface="Calibri"/>
                <a:cs typeface="Calibri"/>
                <a:sym typeface="Calibri"/>
              </a:defRPr>
            </a:lvl6pPr>
            <a:lvl7pPr indent="0" lvl="6" marL="0" rtl="0" algn="r">
              <a:spcBef>
                <a:spcPts val="0"/>
              </a:spcBef>
              <a:buNone/>
              <a:defRPr sz="1200">
                <a:solidFill>
                  <a:srgbClr val="888888"/>
                </a:solidFill>
                <a:latin typeface="Calibri"/>
                <a:ea typeface="Calibri"/>
                <a:cs typeface="Calibri"/>
                <a:sym typeface="Calibri"/>
              </a:defRPr>
            </a:lvl7pPr>
            <a:lvl8pPr indent="0" lvl="7" marL="0" rtl="0" algn="r">
              <a:spcBef>
                <a:spcPts val="0"/>
              </a:spcBef>
              <a:buNone/>
              <a:defRPr sz="1200">
                <a:solidFill>
                  <a:srgbClr val="888888"/>
                </a:solidFill>
                <a:latin typeface="Calibri"/>
                <a:ea typeface="Calibri"/>
                <a:cs typeface="Calibri"/>
                <a:sym typeface="Calibri"/>
              </a:defRPr>
            </a:lvl8pPr>
            <a:lvl9pPr indent="0" lvl="8" marL="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
        <p:nvSpPr>
          <p:cNvPr id="106" name="Google Shape;106;p16"/>
          <p:cNvSpPr txBox="1"/>
          <p:nvPr>
            <p:ph type="ctrTitle"/>
          </p:nvPr>
        </p:nvSpPr>
        <p:spPr>
          <a:xfrm>
            <a:off x="0" y="3651870"/>
            <a:ext cx="9144000" cy="9915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hlink"/>
              </a:buClr>
              <a:buSzPts val="7000"/>
              <a:buFont typeface="Gulimche"/>
              <a:buNone/>
              <a:defRPr sz="7000">
                <a:solidFill>
                  <a:srgbClr val="FEAC02"/>
                </a:solidFill>
                <a:latin typeface="Calibri"/>
                <a:ea typeface="Calibri"/>
                <a:cs typeface="Calibri"/>
                <a:sym typeface="Calibri"/>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ctrTitle"/>
          </p:nvPr>
        </p:nvSpPr>
        <p:spPr>
          <a:xfrm>
            <a:off x="727950" y="1739400"/>
            <a:ext cx="7688100" cy="1664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rgbClr val="000000"/>
              </a:buClr>
              <a:buSzPct val="100000"/>
              <a:buFont typeface="Arial"/>
              <a:buNone/>
            </a:pPr>
            <a:r>
              <a:rPr lang="en-CA" sz="3600">
                <a:latin typeface="Times New Roman"/>
                <a:ea typeface="Times New Roman"/>
                <a:cs typeface="Times New Roman"/>
                <a:sym typeface="Times New Roman"/>
              </a:rPr>
              <a:t>	Big Data Analysis for NYPD Shooting Incident</a:t>
            </a:r>
            <a:endParaRPr sz="3600">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nvSpPr>
        <p:spPr>
          <a:xfrm>
            <a:off x="192145" y="3452917"/>
            <a:ext cx="184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2"/>
              </a:solidFill>
              <a:latin typeface="Calibri"/>
              <a:ea typeface="Calibri"/>
              <a:cs typeface="Calibri"/>
              <a:sym typeface="Calibri"/>
            </a:endParaRPr>
          </a:p>
        </p:txBody>
      </p:sp>
      <p:sp>
        <p:nvSpPr>
          <p:cNvPr id="222" name="Google Shape;222;p26"/>
          <p:cNvSpPr txBox="1"/>
          <p:nvPr/>
        </p:nvSpPr>
        <p:spPr>
          <a:xfrm>
            <a:off x="311700" y="562400"/>
            <a:ext cx="8520600" cy="6078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rgbClr val="000000"/>
              </a:buClr>
              <a:buSzPts val="1100"/>
              <a:buFont typeface="Arial"/>
              <a:buNone/>
            </a:pPr>
            <a:r>
              <a:rPr lang="en-CA" sz="3000">
                <a:solidFill>
                  <a:srgbClr val="2A3990"/>
                </a:solidFill>
                <a:latin typeface="Roboto"/>
                <a:ea typeface="Roboto"/>
                <a:cs typeface="Roboto"/>
                <a:sym typeface="Roboto"/>
              </a:rPr>
              <a:t>Methodology</a:t>
            </a:r>
            <a:endParaRPr sz="3000">
              <a:solidFill>
                <a:srgbClr val="2A3990"/>
              </a:solidFill>
              <a:latin typeface="Roboto"/>
              <a:ea typeface="Roboto"/>
              <a:cs typeface="Roboto"/>
              <a:sym typeface="Roboto"/>
            </a:endParaRPr>
          </a:p>
        </p:txBody>
      </p:sp>
      <p:sp>
        <p:nvSpPr>
          <p:cNvPr id="223" name="Google Shape;223;p26"/>
          <p:cNvSpPr txBox="1"/>
          <p:nvPr/>
        </p:nvSpPr>
        <p:spPr>
          <a:xfrm>
            <a:off x="311700" y="1534675"/>
            <a:ext cx="8520600" cy="3281700"/>
          </a:xfrm>
          <a:prstGeom prst="rect">
            <a:avLst/>
          </a:prstGeom>
          <a:noFill/>
          <a:ln>
            <a:noFill/>
          </a:ln>
        </p:spPr>
        <p:txBody>
          <a:bodyPr anchorCtr="0" anchor="t" bIns="91425" lIns="91425" spcFirstLastPara="1" rIns="91425" wrap="square" tIns="91425">
            <a:noAutofit/>
          </a:bodyPr>
          <a:lstStyle/>
          <a:p>
            <a:pPr indent="0" lvl="0" marL="457200" rtl="0" algn="l">
              <a:lnSpc>
                <a:spcPct val="80000"/>
              </a:lnSpc>
              <a:spcBef>
                <a:spcPts val="0"/>
              </a:spcBef>
              <a:spcAft>
                <a:spcPts val="0"/>
              </a:spcAft>
              <a:buSzPts val="852"/>
              <a:buNone/>
            </a:pPr>
            <a:r>
              <a:rPr b="1" lang="en-CA" sz="1378">
                <a:solidFill>
                  <a:schemeClr val="dk2"/>
                </a:solidFill>
                <a:latin typeface="Roboto"/>
                <a:ea typeface="Roboto"/>
                <a:cs typeface="Roboto"/>
                <a:sym typeface="Roboto"/>
              </a:rPr>
              <a:t>Data Collection and Integration:</a:t>
            </a:r>
            <a:endParaRPr b="1" sz="1378">
              <a:solidFill>
                <a:schemeClr val="dk2"/>
              </a:solidFill>
              <a:latin typeface="Roboto"/>
              <a:ea typeface="Roboto"/>
              <a:cs typeface="Roboto"/>
              <a:sym typeface="Roboto"/>
            </a:endParaRPr>
          </a:p>
          <a:p>
            <a:pPr indent="0" lvl="0" marL="457200" rtl="0" algn="l">
              <a:lnSpc>
                <a:spcPct val="80000"/>
              </a:lnSpc>
              <a:spcBef>
                <a:spcPts val="0"/>
              </a:spcBef>
              <a:spcAft>
                <a:spcPts val="0"/>
              </a:spcAft>
              <a:buSzPts val="852"/>
              <a:buNone/>
            </a:pPr>
            <a:r>
              <a:t/>
            </a:r>
            <a:endParaRPr sz="1262">
              <a:solidFill>
                <a:schemeClr val="dk2"/>
              </a:solidFill>
              <a:latin typeface="Roboto"/>
              <a:ea typeface="Roboto"/>
              <a:cs typeface="Roboto"/>
              <a:sym typeface="Roboto"/>
            </a:endParaRPr>
          </a:p>
          <a:p>
            <a:pPr indent="-308768" lvl="0" marL="457200" rtl="0" algn="l">
              <a:lnSpc>
                <a:spcPct val="80000"/>
              </a:lnSpc>
              <a:spcBef>
                <a:spcPts val="0"/>
              </a:spcBef>
              <a:spcAft>
                <a:spcPts val="0"/>
              </a:spcAft>
              <a:buClr>
                <a:srgbClr val="434343"/>
              </a:buClr>
              <a:buSzPts val="1263"/>
              <a:buFont typeface="Roboto"/>
              <a:buChar char="●"/>
            </a:pPr>
            <a:r>
              <a:rPr lang="en-CA" sz="1262">
                <a:solidFill>
                  <a:srgbClr val="434343"/>
                </a:solidFill>
                <a:latin typeface="Roboto"/>
                <a:ea typeface="Roboto"/>
                <a:cs typeface="Roboto"/>
                <a:sym typeface="Roboto"/>
              </a:rPr>
              <a:t>Utilize Alteryx for data preparation and integration tasks. Alteryx allows for easy extraction, transformation, and loading (ETL) of data from various sources, including SQL Server Express, Azure SQL, MongoDB, MariaDB, Hadoop, Snowflake, and other databases.</a:t>
            </a:r>
            <a:endParaRPr sz="1262">
              <a:solidFill>
                <a:srgbClr val="434343"/>
              </a:solidFill>
              <a:latin typeface="Roboto"/>
              <a:ea typeface="Roboto"/>
              <a:cs typeface="Roboto"/>
              <a:sym typeface="Roboto"/>
            </a:endParaRPr>
          </a:p>
          <a:p>
            <a:pPr indent="-308768" lvl="0" marL="457200" rtl="0" algn="l">
              <a:lnSpc>
                <a:spcPct val="80000"/>
              </a:lnSpc>
              <a:spcBef>
                <a:spcPts val="0"/>
              </a:spcBef>
              <a:spcAft>
                <a:spcPts val="0"/>
              </a:spcAft>
              <a:buClr>
                <a:srgbClr val="434343"/>
              </a:buClr>
              <a:buSzPts val="1263"/>
              <a:buFont typeface="Roboto"/>
              <a:buChar char="●"/>
            </a:pPr>
            <a:r>
              <a:rPr lang="en-CA" sz="1262">
                <a:solidFill>
                  <a:srgbClr val="434343"/>
                </a:solidFill>
                <a:latin typeface="Roboto"/>
                <a:ea typeface="Roboto"/>
                <a:cs typeface="Roboto"/>
                <a:sym typeface="Roboto"/>
              </a:rPr>
              <a:t>Extract relevant datasets from different sources and consolidate them for analysis.</a:t>
            </a:r>
            <a:endParaRPr sz="1262">
              <a:solidFill>
                <a:srgbClr val="434343"/>
              </a:solidFill>
              <a:latin typeface="Roboto"/>
              <a:ea typeface="Roboto"/>
              <a:cs typeface="Roboto"/>
              <a:sym typeface="Roboto"/>
            </a:endParaRPr>
          </a:p>
          <a:p>
            <a:pPr indent="0" lvl="0" marL="457200" rtl="0" algn="l">
              <a:lnSpc>
                <a:spcPct val="80000"/>
              </a:lnSpc>
              <a:spcBef>
                <a:spcPts val="0"/>
              </a:spcBef>
              <a:spcAft>
                <a:spcPts val="0"/>
              </a:spcAft>
              <a:buSzPts val="852"/>
              <a:buNone/>
            </a:pPr>
            <a:r>
              <a:t/>
            </a:r>
            <a:endParaRPr sz="1262">
              <a:solidFill>
                <a:schemeClr val="dk2"/>
              </a:solidFill>
              <a:latin typeface="Roboto"/>
              <a:ea typeface="Roboto"/>
              <a:cs typeface="Roboto"/>
              <a:sym typeface="Roboto"/>
            </a:endParaRPr>
          </a:p>
          <a:p>
            <a:pPr indent="0" lvl="0" marL="457200" rtl="0" algn="l">
              <a:lnSpc>
                <a:spcPct val="80000"/>
              </a:lnSpc>
              <a:spcBef>
                <a:spcPts val="0"/>
              </a:spcBef>
              <a:spcAft>
                <a:spcPts val="0"/>
              </a:spcAft>
              <a:buSzPts val="852"/>
              <a:buNone/>
            </a:pPr>
            <a:r>
              <a:rPr b="1" lang="en-CA" sz="1362">
                <a:solidFill>
                  <a:schemeClr val="dk2"/>
                </a:solidFill>
                <a:latin typeface="Roboto"/>
                <a:ea typeface="Roboto"/>
                <a:cs typeface="Roboto"/>
                <a:sym typeface="Roboto"/>
              </a:rPr>
              <a:t>Data Warehousing:</a:t>
            </a:r>
            <a:endParaRPr b="1" sz="1362">
              <a:solidFill>
                <a:schemeClr val="dk2"/>
              </a:solidFill>
              <a:latin typeface="Roboto"/>
              <a:ea typeface="Roboto"/>
              <a:cs typeface="Roboto"/>
              <a:sym typeface="Roboto"/>
            </a:endParaRPr>
          </a:p>
          <a:p>
            <a:pPr indent="0" lvl="0" marL="457200" rtl="0" algn="l">
              <a:lnSpc>
                <a:spcPct val="80000"/>
              </a:lnSpc>
              <a:spcBef>
                <a:spcPts val="0"/>
              </a:spcBef>
              <a:spcAft>
                <a:spcPts val="0"/>
              </a:spcAft>
              <a:buSzPts val="852"/>
              <a:buNone/>
            </a:pPr>
            <a:r>
              <a:t/>
            </a:r>
            <a:endParaRPr sz="1262">
              <a:solidFill>
                <a:schemeClr val="dk2"/>
              </a:solidFill>
              <a:latin typeface="Roboto"/>
              <a:ea typeface="Roboto"/>
              <a:cs typeface="Roboto"/>
              <a:sym typeface="Roboto"/>
            </a:endParaRPr>
          </a:p>
          <a:p>
            <a:pPr indent="-308768" lvl="0" marL="457200" rtl="0" algn="l">
              <a:lnSpc>
                <a:spcPct val="80000"/>
              </a:lnSpc>
              <a:spcBef>
                <a:spcPts val="0"/>
              </a:spcBef>
              <a:spcAft>
                <a:spcPts val="0"/>
              </a:spcAft>
              <a:buClr>
                <a:srgbClr val="434343"/>
              </a:buClr>
              <a:buSzPts val="1263"/>
              <a:buFont typeface="Roboto"/>
              <a:buChar char="●"/>
            </a:pPr>
            <a:r>
              <a:rPr lang="en-CA" sz="1262">
                <a:solidFill>
                  <a:srgbClr val="434343"/>
                </a:solidFill>
                <a:latin typeface="Roboto"/>
                <a:ea typeface="Roboto"/>
                <a:cs typeface="Roboto"/>
                <a:sym typeface="Roboto"/>
              </a:rPr>
              <a:t>Store integrated data in a centralized data warehouse for easy accessibility and scalability.</a:t>
            </a:r>
            <a:endParaRPr sz="1262">
              <a:solidFill>
                <a:srgbClr val="434343"/>
              </a:solidFill>
              <a:latin typeface="Roboto"/>
              <a:ea typeface="Roboto"/>
              <a:cs typeface="Roboto"/>
              <a:sym typeface="Roboto"/>
            </a:endParaRPr>
          </a:p>
          <a:p>
            <a:pPr indent="-308768" lvl="0" marL="457200" rtl="0" algn="l">
              <a:lnSpc>
                <a:spcPct val="80000"/>
              </a:lnSpc>
              <a:spcBef>
                <a:spcPts val="0"/>
              </a:spcBef>
              <a:spcAft>
                <a:spcPts val="0"/>
              </a:spcAft>
              <a:buClr>
                <a:srgbClr val="434343"/>
              </a:buClr>
              <a:buSzPts val="1263"/>
              <a:buFont typeface="Roboto"/>
              <a:buChar char="●"/>
            </a:pPr>
            <a:r>
              <a:rPr lang="en-CA" sz="1262">
                <a:solidFill>
                  <a:srgbClr val="434343"/>
                </a:solidFill>
                <a:latin typeface="Roboto"/>
                <a:ea typeface="Roboto"/>
                <a:cs typeface="Roboto"/>
                <a:sym typeface="Roboto"/>
              </a:rPr>
              <a:t>Use Azure SQL Database or Azure SQL Data Warehouse to store structured data, while utilizing tools like MongoDB or Hadoop for semi-structured or unstructured data storage.</a:t>
            </a:r>
            <a:endParaRPr sz="1262">
              <a:solidFill>
                <a:srgbClr val="434343"/>
              </a:solidFill>
              <a:latin typeface="Roboto"/>
              <a:ea typeface="Roboto"/>
              <a:cs typeface="Roboto"/>
              <a:sym typeface="Roboto"/>
            </a:endParaRPr>
          </a:p>
          <a:p>
            <a:pPr indent="0" lvl="0" marL="457200" rtl="0" algn="l">
              <a:lnSpc>
                <a:spcPct val="80000"/>
              </a:lnSpc>
              <a:spcBef>
                <a:spcPts val="0"/>
              </a:spcBef>
              <a:spcAft>
                <a:spcPts val="0"/>
              </a:spcAft>
              <a:buSzPts val="852"/>
              <a:buNone/>
            </a:pPr>
            <a:r>
              <a:t/>
            </a:r>
            <a:endParaRPr sz="1262">
              <a:solidFill>
                <a:schemeClr val="dk2"/>
              </a:solidFill>
              <a:latin typeface="Roboto"/>
              <a:ea typeface="Roboto"/>
              <a:cs typeface="Roboto"/>
              <a:sym typeface="Roboto"/>
            </a:endParaRPr>
          </a:p>
          <a:p>
            <a:pPr indent="0" lvl="0" marL="457200" rtl="0" algn="l">
              <a:lnSpc>
                <a:spcPct val="80000"/>
              </a:lnSpc>
              <a:spcBef>
                <a:spcPts val="0"/>
              </a:spcBef>
              <a:spcAft>
                <a:spcPts val="0"/>
              </a:spcAft>
              <a:buSzPts val="852"/>
              <a:buNone/>
            </a:pPr>
            <a:r>
              <a:rPr b="1" lang="en-CA" sz="1362">
                <a:solidFill>
                  <a:schemeClr val="dk2"/>
                </a:solidFill>
                <a:latin typeface="Roboto"/>
                <a:ea typeface="Roboto"/>
                <a:cs typeface="Roboto"/>
                <a:sym typeface="Roboto"/>
              </a:rPr>
              <a:t>Data Analysis:</a:t>
            </a:r>
            <a:endParaRPr b="1" sz="1362">
              <a:solidFill>
                <a:schemeClr val="dk2"/>
              </a:solidFill>
              <a:latin typeface="Roboto"/>
              <a:ea typeface="Roboto"/>
              <a:cs typeface="Roboto"/>
              <a:sym typeface="Roboto"/>
            </a:endParaRPr>
          </a:p>
          <a:p>
            <a:pPr indent="0" lvl="0" marL="457200" rtl="0" algn="l">
              <a:lnSpc>
                <a:spcPct val="80000"/>
              </a:lnSpc>
              <a:spcBef>
                <a:spcPts val="0"/>
              </a:spcBef>
              <a:spcAft>
                <a:spcPts val="0"/>
              </a:spcAft>
              <a:buSzPts val="852"/>
              <a:buNone/>
            </a:pPr>
            <a:r>
              <a:t/>
            </a:r>
            <a:endParaRPr sz="1262">
              <a:solidFill>
                <a:schemeClr val="dk2"/>
              </a:solidFill>
              <a:latin typeface="Roboto"/>
              <a:ea typeface="Roboto"/>
              <a:cs typeface="Roboto"/>
              <a:sym typeface="Roboto"/>
            </a:endParaRPr>
          </a:p>
          <a:p>
            <a:pPr indent="-308768" lvl="0" marL="457200" rtl="0" algn="l">
              <a:lnSpc>
                <a:spcPct val="80000"/>
              </a:lnSpc>
              <a:spcBef>
                <a:spcPts val="0"/>
              </a:spcBef>
              <a:spcAft>
                <a:spcPts val="0"/>
              </a:spcAft>
              <a:buClr>
                <a:srgbClr val="434343"/>
              </a:buClr>
              <a:buSzPts val="1263"/>
              <a:buFont typeface="Roboto"/>
              <a:buChar char="●"/>
            </a:pPr>
            <a:r>
              <a:rPr lang="en-CA" sz="1262">
                <a:solidFill>
                  <a:srgbClr val="434343"/>
                </a:solidFill>
                <a:latin typeface="Roboto"/>
                <a:ea typeface="Roboto"/>
                <a:cs typeface="Roboto"/>
                <a:sym typeface="Roboto"/>
              </a:rPr>
              <a:t>Leverage Azure Analysis Services for advanced analytics and OLAP (Online Analytical Processing) capabilities. This allows for multidimensional analysis and exploration of large datasets.</a:t>
            </a:r>
            <a:endParaRPr sz="1262">
              <a:solidFill>
                <a:srgbClr val="434343"/>
              </a:solidFill>
              <a:latin typeface="Roboto"/>
              <a:ea typeface="Roboto"/>
              <a:cs typeface="Roboto"/>
              <a:sym typeface="Roboto"/>
            </a:endParaRPr>
          </a:p>
          <a:p>
            <a:pPr indent="-308768" lvl="0" marL="457200" rtl="0" algn="l">
              <a:lnSpc>
                <a:spcPct val="80000"/>
              </a:lnSpc>
              <a:spcBef>
                <a:spcPts val="0"/>
              </a:spcBef>
              <a:spcAft>
                <a:spcPts val="0"/>
              </a:spcAft>
              <a:buClr>
                <a:srgbClr val="434343"/>
              </a:buClr>
              <a:buSzPts val="1263"/>
              <a:buFont typeface="Roboto"/>
              <a:buChar char="●"/>
            </a:pPr>
            <a:r>
              <a:rPr lang="en-CA" sz="1262">
                <a:solidFill>
                  <a:srgbClr val="434343"/>
                </a:solidFill>
                <a:latin typeface="Roboto"/>
                <a:ea typeface="Roboto"/>
                <a:cs typeface="Roboto"/>
                <a:sym typeface="Roboto"/>
              </a:rPr>
              <a:t>Use PySpark for distributed data processing and analysis, especially when dealing with large-scale datasets stored in Hadoop or Snowflake.</a:t>
            </a:r>
            <a:endParaRPr sz="1262">
              <a:solidFill>
                <a:srgbClr val="434343"/>
              </a:solidFill>
              <a:latin typeface="Roboto"/>
              <a:ea typeface="Roboto"/>
              <a:cs typeface="Roboto"/>
              <a:sym typeface="Roboto"/>
            </a:endParaRPr>
          </a:p>
          <a:p>
            <a:pPr indent="0" lvl="0" marL="457200" rtl="0" algn="l">
              <a:lnSpc>
                <a:spcPct val="80000"/>
              </a:lnSpc>
              <a:spcBef>
                <a:spcPts val="0"/>
              </a:spcBef>
              <a:spcAft>
                <a:spcPts val="0"/>
              </a:spcAft>
              <a:buSzPts val="852"/>
              <a:buNone/>
            </a:pPr>
            <a:r>
              <a:t/>
            </a:r>
            <a:endParaRPr sz="1262">
              <a:solidFill>
                <a:schemeClr val="dk2"/>
              </a:solidFill>
              <a:latin typeface="Roboto"/>
              <a:ea typeface="Roboto"/>
              <a:cs typeface="Roboto"/>
              <a:sym typeface="Roboto"/>
            </a:endParaRPr>
          </a:p>
          <a:p>
            <a:pPr indent="0" lvl="0" marL="457200" rtl="0" algn="l">
              <a:lnSpc>
                <a:spcPct val="80000"/>
              </a:lnSpc>
              <a:spcBef>
                <a:spcPts val="0"/>
              </a:spcBef>
              <a:spcAft>
                <a:spcPts val="0"/>
              </a:spcAft>
              <a:buSzPts val="852"/>
              <a:buNone/>
            </a:pPr>
            <a:r>
              <a:t/>
            </a:r>
            <a:endParaRPr sz="1262">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nvSpPr>
        <p:spPr>
          <a:xfrm>
            <a:off x="192145" y="3452917"/>
            <a:ext cx="184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2"/>
              </a:solidFill>
              <a:latin typeface="Calibri"/>
              <a:ea typeface="Calibri"/>
              <a:cs typeface="Calibri"/>
              <a:sym typeface="Calibri"/>
            </a:endParaRPr>
          </a:p>
        </p:txBody>
      </p:sp>
      <p:sp>
        <p:nvSpPr>
          <p:cNvPr id="229" name="Google Shape;229;p27"/>
          <p:cNvSpPr txBox="1"/>
          <p:nvPr/>
        </p:nvSpPr>
        <p:spPr>
          <a:xfrm>
            <a:off x="311700" y="562400"/>
            <a:ext cx="8520600" cy="6078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CA" sz="3000">
                <a:solidFill>
                  <a:srgbClr val="2A3990"/>
                </a:solidFill>
                <a:latin typeface="Roboto"/>
                <a:ea typeface="Roboto"/>
                <a:cs typeface="Roboto"/>
                <a:sym typeface="Roboto"/>
              </a:rPr>
              <a:t>Methodology(Contd..)</a:t>
            </a:r>
            <a:endParaRPr sz="3000">
              <a:solidFill>
                <a:srgbClr val="2A3990"/>
              </a:solidFill>
              <a:latin typeface="Roboto"/>
              <a:ea typeface="Roboto"/>
              <a:cs typeface="Roboto"/>
              <a:sym typeface="Roboto"/>
            </a:endParaRPr>
          </a:p>
        </p:txBody>
      </p:sp>
      <p:sp>
        <p:nvSpPr>
          <p:cNvPr id="230" name="Google Shape;230;p27"/>
          <p:cNvSpPr txBox="1"/>
          <p:nvPr/>
        </p:nvSpPr>
        <p:spPr>
          <a:xfrm>
            <a:off x="311700" y="1534675"/>
            <a:ext cx="8520600" cy="3281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750">
              <a:solidFill>
                <a:schemeClr val="dk2"/>
              </a:solidFill>
              <a:latin typeface="Roboto"/>
              <a:ea typeface="Roboto"/>
              <a:cs typeface="Roboto"/>
              <a:sym typeface="Roboto"/>
            </a:endParaRPr>
          </a:p>
          <a:p>
            <a:pPr indent="0" lvl="0" marL="457200" rtl="0" algn="l">
              <a:spcBef>
                <a:spcPts val="0"/>
              </a:spcBef>
              <a:spcAft>
                <a:spcPts val="0"/>
              </a:spcAft>
              <a:buNone/>
            </a:pPr>
            <a:r>
              <a:rPr b="1" lang="en-CA" sz="1350">
                <a:solidFill>
                  <a:schemeClr val="dk2"/>
                </a:solidFill>
                <a:latin typeface="Roboto"/>
                <a:ea typeface="Roboto"/>
                <a:cs typeface="Roboto"/>
                <a:sym typeface="Roboto"/>
              </a:rPr>
              <a:t>Data Visualization:</a:t>
            </a:r>
            <a:endParaRPr b="1" sz="1350">
              <a:solidFill>
                <a:schemeClr val="dk2"/>
              </a:solidFill>
              <a:latin typeface="Roboto"/>
              <a:ea typeface="Roboto"/>
              <a:cs typeface="Roboto"/>
              <a:sym typeface="Roboto"/>
            </a:endParaRPr>
          </a:p>
          <a:p>
            <a:pPr indent="0" lvl="0" marL="457200" rtl="0" algn="l">
              <a:spcBef>
                <a:spcPts val="0"/>
              </a:spcBef>
              <a:spcAft>
                <a:spcPts val="0"/>
              </a:spcAft>
              <a:buNone/>
            </a:pPr>
            <a:r>
              <a:t/>
            </a:r>
            <a:endParaRPr b="1" sz="1350">
              <a:solidFill>
                <a:schemeClr val="dk2"/>
              </a:solidFill>
              <a:latin typeface="Roboto"/>
              <a:ea typeface="Roboto"/>
              <a:cs typeface="Roboto"/>
              <a:sym typeface="Roboto"/>
            </a:endParaRPr>
          </a:p>
          <a:p>
            <a:pPr indent="-307975" lvl="0" marL="457200" rtl="0" algn="l">
              <a:spcBef>
                <a:spcPts val="0"/>
              </a:spcBef>
              <a:spcAft>
                <a:spcPts val="0"/>
              </a:spcAft>
              <a:buClr>
                <a:schemeClr val="dk2"/>
              </a:buClr>
              <a:buSzPts val="1250"/>
              <a:buFont typeface="Roboto"/>
              <a:buChar char="●"/>
            </a:pPr>
            <a:r>
              <a:rPr lang="en-CA" sz="1250">
                <a:solidFill>
                  <a:schemeClr val="dk2"/>
                </a:solidFill>
                <a:latin typeface="Roboto"/>
                <a:ea typeface="Roboto"/>
                <a:cs typeface="Roboto"/>
                <a:sym typeface="Roboto"/>
              </a:rPr>
              <a:t>Visualize insights and analysis results using Power BI, which seamlessly integrates with Azure Analysis Services, SQL Server, and other data sources.</a:t>
            </a:r>
            <a:endParaRPr sz="1250">
              <a:solidFill>
                <a:schemeClr val="dk2"/>
              </a:solidFill>
              <a:latin typeface="Roboto"/>
              <a:ea typeface="Roboto"/>
              <a:cs typeface="Roboto"/>
              <a:sym typeface="Roboto"/>
            </a:endParaRPr>
          </a:p>
          <a:p>
            <a:pPr indent="-307975" lvl="0" marL="457200" rtl="0" algn="l">
              <a:spcBef>
                <a:spcPts val="0"/>
              </a:spcBef>
              <a:spcAft>
                <a:spcPts val="0"/>
              </a:spcAft>
              <a:buClr>
                <a:schemeClr val="dk2"/>
              </a:buClr>
              <a:buSzPts val="1250"/>
              <a:buFont typeface="Roboto"/>
              <a:buChar char="●"/>
            </a:pPr>
            <a:r>
              <a:rPr lang="en-CA" sz="1250">
                <a:solidFill>
                  <a:schemeClr val="dk2"/>
                </a:solidFill>
                <a:latin typeface="Roboto"/>
                <a:ea typeface="Roboto"/>
                <a:cs typeface="Roboto"/>
                <a:sym typeface="Roboto"/>
              </a:rPr>
              <a:t>Create interactive dashboards and reports in Power BI to communicate findings effectively to stakeholders.</a:t>
            </a:r>
            <a:endParaRPr sz="1250">
              <a:solidFill>
                <a:schemeClr val="dk2"/>
              </a:solidFill>
              <a:latin typeface="Roboto"/>
              <a:ea typeface="Roboto"/>
              <a:cs typeface="Roboto"/>
              <a:sym typeface="Roboto"/>
            </a:endParaRPr>
          </a:p>
          <a:p>
            <a:pPr indent="0" lvl="0" marL="457200" rtl="0" algn="l">
              <a:spcBef>
                <a:spcPts val="0"/>
              </a:spcBef>
              <a:spcAft>
                <a:spcPts val="0"/>
              </a:spcAft>
              <a:buNone/>
            </a:pPr>
            <a:r>
              <a:t/>
            </a:r>
            <a:endParaRPr b="1" sz="1750">
              <a:solidFill>
                <a:schemeClr val="dk2"/>
              </a:solidFill>
              <a:latin typeface="Roboto"/>
              <a:ea typeface="Roboto"/>
              <a:cs typeface="Roboto"/>
              <a:sym typeface="Roboto"/>
            </a:endParaRPr>
          </a:p>
          <a:p>
            <a:pPr indent="0" lvl="0" marL="457200" rtl="0" algn="l">
              <a:spcBef>
                <a:spcPts val="0"/>
              </a:spcBef>
              <a:spcAft>
                <a:spcPts val="0"/>
              </a:spcAft>
              <a:buNone/>
            </a:pPr>
            <a:r>
              <a:rPr b="1" lang="en-CA" sz="1350">
                <a:solidFill>
                  <a:schemeClr val="dk2"/>
                </a:solidFill>
                <a:latin typeface="Roboto"/>
                <a:ea typeface="Roboto"/>
                <a:cs typeface="Roboto"/>
                <a:sym typeface="Roboto"/>
              </a:rPr>
              <a:t>Iterative Analysis and Feedback Loop:</a:t>
            </a:r>
            <a:endParaRPr b="1" sz="1350">
              <a:solidFill>
                <a:schemeClr val="dk2"/>
              </a:solidFill>
              <a:latin typeface="Roboto"/>
              <a:ea typeface="Roboto"/>
              <a:cs typeface="Roboto"/>
              <a:sym typeface="Roboto"/>
            </a:endParaRPr>
          </a:p>
          <a:p>
            <a:pPr indent="0" lvl="0" marL="457200" rtl="0" algn="l">
              <a:spcBef>
                <a:spcPts val="0"/>
              </a:spcBef>
              <a:spcAft>
                <a:spcPts val="0"/>
              </a:spcAft>
              <a:buNone/>
            </a:pPr>
            <a:r>
              <a:t/>
            </a:r>
            <a:endParaRPr b="1" sz="1350">
              <a:solidFill>
                <a:schemeClr val="dk2"/>
              </a:solidFill>
              <a:latin typeface="Roboto"/>
              <a:ea typeface="Roboto"/>
              <a:cs typeface="Roboto"/>
              <a:sym typeface="Roboto"/>
            </a:endParaRPr>
          </a:p>
          <a:p>
            <a:pPr indent="-307975" lvl="0" marL="457200" rtl="0" algn="l">
              <a:spcBef>
                <a:spcPts val="0"/>
              </a:spcBef>
              <a:spcAft>
                <a:spcPts val="0"/>
              </a:spcAft>
              <a:buClr>
                <a:srgbClr val="434343"/>
              </a:buClr>
              <a:buSzPts val="1250"/>
              <a:buFont typeface="Roboto"/>
              <a:buChar char="●"/>
            </a:pPr>
            <a:r>
              <a:rPr lang="en-CA" sz="1250">
                <a:solidFill>
                  <a:srgbClr val="434343"/>
                </a:solidFill>
                <a:latin typeface="Roboto"/>
                <a:ea typeface="Roboto"/>
                <a:cs typeface="Roboto"/>
                <a:sym typeface="Roboto"/>
              </a:rPr>
              <a:t>Continuously iterate on the analysis process based on feedback from stakeholders and evolving business requirements.</a:t>
            </a:r>
            <a:endParaRPr sz="1250">
              <a:solidFill>
                <a:srgbClr val="434343"/>
              </a:solidFill>
              <a:latin typeface="Roboto"/>
              <a:ea typeface="Roboto"/>
              <a:cs typeface="Roboto"/>
              <a:sym typeface="Roboto"/>
            </a:endParaRPr>
          </a:p>
          <a:p>
            <a:pPr indent="-307975" lvl="0" marL="457200" rtl="0" algn="l">
              <a:spcBef>
                <a:spcPts val="0"/>
              </a:spcBef>
              <a:spcAft>
                <a:spcPts val="0"/>
              </a:spcAft>
              <a:buClr>
                <a:srgbClr val="434343"/>
              </a:buClr>
              <a:buSzPts val="1250"/>
              <a:buFont typeface="Roboto"/>
              <a:buChar char="●"/>
            </a:pPr>
            <a:r>
              <a:rPr lang="en-CA" sz="1250">
                <a:solidFill>
                  <a:srgbClr val="434343"/>
                </a:solidFill>
                <a:latin typeface="Roboto"/>
                <a:ea typeface="Roboto"/>
                <a:cs typeface="Roboto"/>
                <a:sym typeface="Roboto"/>
              </a:rPr>
              <a:t>Monitor performance metrics and key performance indicators (KPIs) using Power BI dashboards to assess the effectiveness of implemented solutions.</a:t>
            </a:r>
            <a:endParaRPr sz="1250">
              <a:solidFill>
                <a:srgbClr val="434343"/>
              </a:solidFill>
              <a:latin typeface="Roboto"/>
              <a:ea typeface="Roboto"/>
              <a:cs typeface="Roboto"/>
              <a:sym typeface="Roboto"/>
            </a:endParaRPr>
          </a:p>
          <a:p>
            <a:pPr indent="0" lvl="0" marL="0" rtl="0" algn="l">
              <a:spcBef>
                <a:spcPts val="0"/>
              </a:spcBef>
              <a:spcAft>
                <a:spcPts val="0"/>
              </a:spcAft>
              <a:buNone/>
            </a:pPr>
            <a:r>
              <a:t/>
            </a:r>
            <a:endParaRPr b="1" sz="1750">
              <a:solidFill>
                <a:schemeClr val="dk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8"/>
          <p:cNvSpPr txBox="1"/>
          <p:nvPr/>
        </p:nvSpPr>
        <p:spPr>
          <a:xfrm>
            <a:off x="192145" y="3452917"/>
            <a:ext cx="184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2"/>
              </a:solidFill>
              <a:latin typeface="Calibri"/>
              <a:ea typeface="Calibri"/>
              <a:cs typeface="Calibri"/>
              <a:sym typeface="Calibri"/>
            </a:endParaRPr>
          </a:p>
        </p:txBody>
      </p:sp>
      <p:sp>
        <p:nvSpPr>
          <p:cNvPr id="236" name="Google Shape;236;p28"/>
          <p:cNvSpPr txBox="1"/>
          <p:nvPr/>
        </p:nvSpPr>
        <p:spPr>
          <a:xfrm>
            <a:off x="311700" y="562400"/>
            <a:ext cx="8520600" cy="6078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CA" sz="3000">
                <a:solidFill>
                  <a:srgbClr val="2A3990"/>
                </a:solidFill>
                <a:latin typeface="Roboto"/>
                <a:ea typeface="Roboto"/>
                <a:cs typeface="Roboto"/>
                <a:sym typeface="Roboto"/>
              </a:rPr>
              <a:t>Methodology(Contd..)</a:t>
            </a:r>
            <a:endParaRPr sz="3000">
              <a:solidFill>
                <a:srgbClr val="2A3990"/>
              </a:solidFill>
              <a:latin typeface="Roboto"/>
              <a:ea typeface="Roboto"/>
              <a:cs typeface="Roboto"/>
              <a:sym typeface="Roboto"/>
            </a:endParaRPr>
          </a:p>
        </p:txBody>
      </p:sp>
      <p:sp>
        <p:nvSpPr>
          <p:cNvPr id="237" name="Google Shape;237;p28"/>
          <p:cNvSpPr txBox="1"/>
          <p:nvPr/>
        </p:nvSpPr>
        <p:spPr>
          <a:xfrm>
            <a:off x="311700" y="1534675"/>
            <a:ext cx="8520600" cy="3281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750">
              <a:solidFill>
                <a:schemeClr val="dk2"/>
              </a:solidFill>
              <a:latin typeface="Roboto"/>
              <a:ea typeface="Roboto"/>
              <a:cs typeface="Roboto"/>
              <a:sym typeface="Roboto"/>
            </a:endParaRPr>
          </a:p>
          <a:p>
            <a:pPr indent="0" lvl="0" marL="457200" rtl="0" algn="l">
              <a:spcBef>
                <a:spcPts val="0"/>
              </a:spcBef>
              <a:spcAft>
                <a:spcPts val="0"/>
              </a:spcAft>
              <a:buNone/>
            </a:pPr>
            <a:r>
              <a:rPr b="1" lang="en-CA" sz="1350">
                <a:solidFill>
                  <a:schemeClr val="dk2"/>
                </a:solidFill>
                <a:latin typeface="Roboto"/>
                <a:ea typeface="Roboto"/>
                <a:cs typeface="Roboto"/>
                <a:sym typeface="Roboto"/>
              </a:rPr>
              <a:t>Data Visualization:</a:t>
            </a:r>
            <a:endParaRPr b="1" sz="1350">
              <a:solidFill>
                <a:schemeClr val="dk2"/>
              </a:solidFill>
              <a:latin typeface="Roboto"/>
              <a:ea typeface="Roboto"/>
              <a:cs typeface="Roboto"/>
              <a:sym typeface="Roboto"/>
            </a:endParaRPr>
          </a:p>
          <a:p>
            <a:pPr indent="0" lvl="0" marL="457200" rtl="0" algn="l">
              <a:spcBef>
                <a:spcPts val="0"/>
              </a:spcBef>
              <a:spcAft>
                <a:spcPts val="0"/>
              </a:spcAft>
              <a:buNone/>
            </a:pPr>
            <a:r>
              <a:t/>
            </a:r>
            <a:endParaRPr b="1" sz="1350">
              <a:solidFill>
                <a:schemeClr val="dk2"/>
              </a:solidFill>
              <a:latin typeface="Roboto"/>
              <a:ea typeface="Roboto"/>
              <a:cs typeface="Roboto"/>
              <a:sym typeface="Roboto"/>
            </a:endParaRPr>
          </a:p>
          <a:p>
            <a:pPr indent="-307975" lvl="0" marL="457200" rtl="0" algn="l">
              <a:spcBef>
                <a:spcPts val="0"/>
              </a:spcBef>
              <a:spcAft>
                <a:spcPts val="0"/>
              </a:spcAft>
              <a:buClr>
                <a:schemeClr val="dk2"/>
              </a:buClr>
              <a:buSzPts val="1250"/>
              <a:buFont typeface="Roboto"/>
              <a:buChar char="●"/>
            </a:pPr>
            <a:r>
              <a:rPr lang="en-CA" sz="1250">
                <a:solidFill>
                  <a:schemeClr val="dk2"/>
                </a:solidFill>
                <a:latin typeface="Roboto"/>
                <a:ea typeface="Roboto"/>
                <a:cs typeface="Roboto"/>
                <a:sym typeface="Roboto"/>
              </a:rPr>
              <a:t>Visualize insights and analysis results using Power BI, which seamlessly integrates with Azure Analysis Services, SQL Server, and other data sources.</a:t>
            </a:r>
            <a:endParaRPr sz="1250">
              <a:solidFill>
                <a:schemeClr val="dk2"/>
              </a:solidFill>
              <a:latin typeface="Roboto"/>
              <a:ea typeface="Roboto"/>
              <a:cs typeface="Roboto"/>
              <a:sym typeface="Roboto"/>
            </a:endParaRPr>
          </a:p>
          <a:p>
            <a:pPr indent="-307975" lvl="0" marL="457200" rtl="0" algn="l">
              <a:spcBef>
                <a:spcPts val="0"/>
              </a:spcBef>
              <a:spcAft>
                <a:spcPts val="0"/>
              </a:spcAft>
              <a:buClr>
                <a:schemeClr val="dk2"/>
              </a:buClr>
              <a:buSzPts val="1250"/>
              <a:buFont typeface="Roboto"/>
              <a:buChar char="●"/>
            </a:pPr>
            <a:r>
              <a:rPr lang="en-CA" sz="1250">
                <a:solidFill>
                  <a:schemeClr val="dk2"/>
                </a:solidFill>
                <a:latin typeface="Roboto"/>
                <a:ea typeface="Roboto"/>
                <a:cs typeface="Roboto"/>
                <a:sym typeface="Roboto"/>
              </a:rPr>
              <a:t>Create interactive dashboards and reports in Power BI to communicate findings effectively to stakeholders.</a:t>
            </a:r>
            <a:endParaRPr sz="1250">
              <a:solidFill>
                <a:schemeClr val="dk2"/>
              </a:solidFill>
              <a:latin typeface="Roboto"/>
              <a:ea typeface="Roboto"/>
              <a:cs typeface="Roboto"/>
              <a:sym typeface="Roboto"/>
            </a:endParaRPr>
          </a:p>
          <a:p>
            <a:pPr indent="0" lvl="0" marL="457200" rtl="0" algn="l">
              <a:spcBef>
                <a:spcPts val="0"/>
              </a:spcBef>
              <a:spcAft>
                <a:spcPts val="0"/>
              </a:spcAft>
              <a:buNone/>
            </a:pPr>
            <a:r>
              <a:t/>
            </a:r>
            <a:endParaRPr b="1" sz="1750">
              <a:solidFill>
                <a:schemeClr val="dk2"/>
              </a:solidFill>
              <a:latin typeface="Roboto"/>
              <a:ea typeface="Roboto"/>
              <a:cs typeface="Roboto"/>
              <a:sym typeface="Roboto"/>
            </a:endParaRPr>
          </a:p>
          <a:p>
            <a:pPr indent="0" lvl="0" marL="457200" rtl="0" algn="l">
              <a:spcBef>
                <a:spcPts val="0"/>
              </a:spcBef>
              <a:spcAft>
                <a:spcPts val="0"/>
              </a:spcAft>
              <a:buNone/>
            </a:pPr>
            <a:r>
              <a:rPr b="1" lang="en-CA" sz="1350">
                <a:solidFill>
                  <a:schemeClr val="dk2"/>
                </a:solidFill>
                <a:latin typeface="Roboto"/>
                <a:ea typeface="Roboto"/>
                <a:cs typeface="Roboto"/>
                <a:sym typeface="Roboto"/>
              </a:rPr>
              <a:t>Iterative Analysis and Feedback Loop:</a:t>
            </a:r>
            <a:endParaRPr b="1" sz="1350">
              <a:solidFill>
                <a:schemeClr val="dk2"/>
              </a:solidFill>
              <a:latin typeface="Roboto"/>
              <a:ea typeface="Roboto"/>
              <a:cs typeface="Roboto"/>
              <a:sym typeface="Roboto"/>
            </a:endParaRPr>
          </a:p>
          <a:p>
            <a:pPr indent="0" lvl="0" marL="457200" rtl="0" algn="l">
              <a:spcBef>
                <a:spcPts val="0"/>
              </a:spcBef>
              <a:spcAft>
                <a:spcPts val="0"/>
              </a:spcAft>
              <a:buNone/>
            </a:pPr>
            <a:r>
              <a:t/>
            </a:r>
            <a:endParaRPr b="1" sz="1350">
              <a:solidFill>
                <a:schemeClr val="dk2"/>
              </a:solidFill>
              <a:latin typeface="Roboto"/>
              <a:ea typeface="Roboto"/>
              <a:cs typeface="Roboto"/>
              <a:sym typeface="Roboto"/>
            </a:endParaRPr>
          </a:p>
          <a:p>
            <a:pPr indent="-307975" lvl="0" marL="457200" rtl="0" algn="l">
              <a:spcBef>
                <a:spcPts val="0"/>
              </a:spcBef>
              <a:spcAft>
                <a:spcPts val="0"/>
              </a:spcAft>
              <a:buClr>
                <a:srgbClr val="434343"/>
              </a:buClr>
              <a:buSzPts val="1250"/>
              <a:buFont typeface="Roboto"/>
              <a:buChar char="●"/>
            </a:pPr>
            <a:r>
              <a:rPr lang="en-CA" sz="1250">
                <a:solidFill>
                  <a:srgbClr val="434343"/>
                </a:solidFill>
                <a:latin typeface="Roboto"/>
                <a:ea typeface="Roboto"/>
                <a:cs typeface="Roboto"/>
                <a:sym typeface="Roboto"/>
              </a:rPr>
              <a:t>Continuously iterate on the analysis process based on feedback from stakeholders and evolving business requirements.</a:t>
            </a:r>
            <a:endParaRPr sz="1250">
              <a:solidFill>
                <a:srgbClr val="434343"/>
              </a:solidFill>
              <a:latin typeface="Roboto"/>
              <a:ea typeface="Roboto"/>
              <a:cs typeface="Roboto"/>
              <a:sym typeface="Roboto"/>
            </a:endParaRPr>
          </a:p>
          <a:p>
            <a:pPr indent="-307975" lvl="0" marL="457200" rtl="0" algn="l">
              <a:spcBef>
                <a:spcPts val="0"/>
              </a:spcBef>
              <a:spcAft>
                <a:spcPts val="0"/>
              </a:spcAft>
              <a:buClr>
                <a:srgbClr val="434343"/>
              </a:buClr>
              <a:buSzPts val="1250"/>
              <a:buFont typeface="Roboto"/>
              <a:buChar char="●"/>
            </a:pPr>
            <a:r>
              <a:rPr lang="en-CA" sz="1250">
                <a:solidFill>
                  <a:srgbClr val="434343"/>
                </a:solidFill>
                <a:latin typeface="Roboto"/>
                <a:ea typeface="Roboto"/>
                <a:cs typeface="Roboto"/>
                <a:sym typeface="Roboto"/>
              </a:rPr>
              <a:t>Monitor performance metrics and key performance indicators (KPIs) using Power BI dashboards to assess the effectiveness of implemented solutions.</a:t>
            </a:r>
            <a:endParaRPr sz="1250">
              <a:solidFill>
                <a:srgbClr val="434343"/>
              </a:solidFill>
              <a:latin typeface="Roboto"/>
              <a:ea typeface="Roboto"/>
              <a:cs typeface="Roboto"/>
              <a:sym typeface="Roboto"/>
            </a:endParaRPr>
          </a:p>
          <a:p>
            <a:pPr indent="0" lvl="0" marL="0" rtl="0" algn="l">
              <a:spcBef>
                <a:spcPts val="0"/>
              </a:spcBef>
              <a:spcAft>
                <a:spcPts val="0"/>
              </a:spcAft>
              <a:buNone/>
            </a:pPr>
            <a:r>
              <a:t/>
            </a:r>
            <a:endParaRPr b="1" sz="1750">
              <a:solidFill>
                <a:schemeClr val="dk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nvSpPr>
        <p:spPr>
          <a:xfrm>
            <a:off x="192145" y="3452917"/>
            <a:ext cx="184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2"/>
              </a:solidFill>
              <a:latin typeface="Calibri"/>
              <a:ea typeface="Calibri"/>
              <a:cs typeface="Calibri"/>
              <a:sym typeface="Calibri"/>
            </a:endParaRPr>
          </a:p>
        </p:txBody>
      </p:sp>
      <p:sp>
        <p:nvSpPr>
          <p:cNvPr id="243" name="Google Shape;243;p29"/>
          <p:cNvSpPr txBox="1"/>
          <p:nvPr/>
        </p:nvSpPr>
        <p:spPr>
          <a:xfrm>
            <a:off x="311700" y="562400"/>
            <a:ext cx="8520600" cy="6078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CA" sz="3000">
                <a:solidFill>
                  <a:srgbClr val="2A3990"/>
                </a:solidFill>
                <a:latin typeface="Roboto"/>
                <a:ea typeface="Roboto"/>
                <a:cs typeface="Roboto"/>
                <a:sym typeface="Roboto"/>
              </a:rPr>
              <a:t>Methodology(Contd..)</a:t>
            </a:r>
            <a:endParaRPr sz="3000">
              <a:solidFill>
                <a:srgbClr val="2A3990"/>
              </a:solidFill>
              <a:latin typeface="Roboto"/>
              <a:ea typeface="Roboto"/>
              <a:cs typeface="Roboto"/>
              <a:sym typeface="Roboto"/>
            </a:endParaRPr>
          </a:p>
        </p:txBody>
      </p:sp>
      <p:sp>
        <p:nvSpPr>
          <p:cNvPr id="244" name="Google Shape;244;p29"/>
          <p:cNvSpPr txBox="1"/>
          <p:nvPr/>
        </p:nvSpPr>
        <p:spPr>
          <a:xfrm>
            <a:off x="311700" y="1534675"/>
            <a:ext cx="8520600" cy="3281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750">
              <a:solidFill>
                <a:schemeClr val="dk2"/>
              </a:solidFill>
              <a:latin typeface="Roboto"/>
              <a:ea typeface="Roboto"/>
              <a:cs typeface="Roboto"/>
              <a:sym typeface="Roboto"/>
            </a:endParaRPr>
          </a:p>
          <a:p>
            <a:pPr indent="0" lvl="0" marL="457200" rtl="0" algn="l">
              <a:spcBef>
                <a:spcPts val="0"/>
              </a:spcBef>
              <a:spcAft>
                <a:spcPts val="0"/>
              </a:spcAft>
              <a:buNone/>
            </a:pPr>
            <a:r>
              <a:rPr b="1" lang="en-CA" sz="1350">
                <a:solidFill>
                  <a:schemeClr val="dk2"/>
                </a:solidFill>
                <a:latin typeface="Roboto"/>
                <a:ea typeface="Roboto"/>
                <a:cs typeface="Roboto"/>
                <a:sym typeface="Roboto"/>
              </a:rPr>
              <a:t>Data Visualization:</a:t>
            </a:r>
            <a:endParaRPr b="1" sz="1350">
              <a:solidFill>
                <a:schemeClr val="dk2"/>
              </a:solidFill>
              <a:latin typeface="Roboto"/>
              <a:ea typeface="Roboto"/>
              <a:cs typeface="Roboto"/>
              <a:sym typeface="Roboto"/>
            </a:endParaRPr>
          </a:p>
          <a:p>
            <a:pPr indent="0" lvl="0" marL="457200" rtl="0" algn="l">
              <a:spcBef>
                <a:spcPts val="0"/>
              </a:spcBef>
              <a:spcAft>
                <a:spcPts val="0"/>
              </a:spcAft>
              <a:buNone/>
            </a:pPr>
            <a:r>
              <a:t/>
            </a:r>
            <a:endParaRPr b="1" sz="1350">
              <a:solidFill>
                <a:schemeClr val="dk2"/>
              </a:solidFill>
              <a:latin typeface="Roboto"/>
              <a:ea typeface="Roboto"/>
              <a:cs typeface="Roboto"/>
              <a:sym typeface="Roboto"/>
            </a:endParaRPr>
          </a:p>
          <a:p>
            <a:pPr indent="-307975" lvl="0" marL="457200" rtl="0" algn="l">
              <a:spcBef>
                <a:spcPts val="0"/>
              </a:spcBef>
              <a:spcAft>
                <a:spcPts val="0"/>
              </a:spcAft>
              <a:buClr>
                <a:schemeClr val="dk2"/>
              </a:buClr>
              <a:buSzPts val="1250"/>
              <a:buFont typeface="Roboto"/>
              <a:buChar char="●"/>
            </a:pPr>
            <a:r>
              <a:rPr lang="en-CA" sz="1250">
                <a:solidFill>
                  <a:schemeClr val="dk2"/>
                </a:solidFill>
                <a:latin typeface="Roboto"/>
                <a:ea typeface="Roboto"/>
                <a:cs typeface="Roboto"/>
                <a:sym typeface="Roboto"/>
              </a:rPr>
              <a:t>Visualize insights and analysis results using Power BI, which seamlessly integrates with Azure Analysis Services, SQL Server, and other data sources.</a:t>
            </a:r>
            <a:endParaRPr sz="1250">
              <a:solidFill>
                <a:schemeClr val="dk2"/>
              </a:solidFill>
              <a:latin typeface="Roboto"/>
              <a:ea typeface="Roboto"/>
              <a:cs typeface="Roboto"/>
              <a:sym typeface="Roboto"/>
            </a:endParaRPr>
          </a:p>
          <a:p>
            <a:pPr indent="-307975" lvl="0" marL="457200" rtl="0" algn="l">
              <a:spcBef>
                <a:spcPts val="0"/>
              </a:spcBef>
              <a:spcAft>
                <a:spcPts val="0"/>
              </a:spcAft>
              <a:buClr>
                <a:schemeClr val="dk2"/>
              </a:buClr>
              <a:buSzPts val="1250"/>
              <a:buFont typeface="Roboto"/>
              <a:buChar char="●"/>
            </a:pPr>
            <a:r>
              <a:rPr lang="en-CA" sz="1250">
                <a:solidFill>
                  <a:schemeClr val="dk2"/>
                </a:solidFill>
                <a:latin typeface="Roboto"/>
                <a:ea typeface="Roboto"/>
                <a:cs typeface="Roboto"/>
                <a:sym typeface="Roboto"/>
              </a:rPr>
              <a:t>Create interactive dashboards and reports in Power BI to communicate findings effectively to stakeholders.</a:t>
            </a:r>
            <a:endParaRPr sz="1250">
              <a:solidFill>
                <a:schemeClr val="dk2"/>
              </a:solidFill>
              <a:latin typeface="Roboto"/>
              <a:ea typeface="Roboto"/>
              <a:cs typeface="Roboto"/>
              <a:sym typeface="Roboto"/>
            </a:endParaRPr>
          </a:p>
          <a:p>
            <a:pPr indent="0" lvl="0" marL="457200" rtl="0" algn="l">
              <a:spcBef>
                <a:spcPts val="0"/>
              </a:spcBef>
              <a:spcAft>
                <a:spcPts val="0"/>
              </a:spcAft>
              <a:buNone/>
            </a:pPr>
            <a:r>
              <a:t/>
            </a:r>
            <a:endParaRPr b="1" sz="1750">
              <a:solidFill>
                <a:schemeClr val="dk2"/>
              </a:solidFill>
              <a:latin typeface="Roboto"/>
              <a:ea typeface="Roboto"/>
              <a:cs typeface="Roboto"/>
              <a:sym typeface="Roboto"/>
            </a:endParaRPr>
          </a:p>
          <a:p>
            <a:pPr indent="0" lvl="0" marL="457200" rtl="0" algn="l">
              <a:spcBef>
                <a:spcPts val="0"/>
              </a:spcBef>
              <a:spcAft>
                <a:spcPts val="0"/>
              </a:spcAft>
              <a:buNone/>
            </a:pPr>
            <a:r>
              <a:rPr b="1" lang="en-CA" sz="1350">
                <a:solidFill>
                  <a:schemeClr val="dk2"/>
                </a:solidFill>
                <a:latin typeface="Roboto"/>
                <a:ea typeface="Roboto"/>
                <a:cs typeface="Roboto"/>
                <a:sym typeface="Roboto"/>
              </a:rPr>
              <a:t>Iterative Analysis and Feedback Loop:</a:t>
            </a:r>
            <a:endParaRPr b="1" sz="1350">
              <a:solidFill>
                <a:schemeClr val="dk2"/>
              </a:solidFill>
              <a:latin typeface="Roboto"/>
              <a:ea typeface="Roboto"/>
              <a:cs typeface="Roboto"/>
              <a:sym typeface="Roboto"/>
            </a:endParaRPr>
          </a:p>
          <a:p>
            <a:pPr indent="0" lvl="0" marL="457200" rtl="0" algn="l">
              <a:spcBef>
                <a:spcPts val="0"/>
              </a:spcBef>
              <a:spcAft>
                <a:spcPts val="0"/>
              </a:spcAft>
              <a:buNone/>
            </a:pPr>
            <a:r>
              <a:t/>
            </a:r>
            <a:endParaRPr b="1" sz="1350">
              <a:solidFill>
                <a:schemeClr val="dk2"/>
              </a:solidFill>
              <a:latin typeface="Roboto"/>
              <a:ea typeface="Roboto"/>
              <a:cs typeface="Roboto"/>
              <a:sym typeface="Roboto"/>
            </a:endParaRPr>
          </a:p>
          <a:p>
            <a:pPr indent="-307975" lvl="0" marL="457200" rtl="0" algn="l">
              <a:spcBef>
                <a:spcPts val="0"/>
              </a:spcBef>
              <a:spcAft>
                <a:spcPts val="0"/>
              </a:spcAft>
              <a:buClr>
                <a:srgbClr val="434343"/>
              </a:buClr>
              <a:buSzPts val="1250"/>
              <a:buFont typeface="Roboto"/>
              <a:buChar char="●"/>
            </a:pPr>
            <a:r>
              <a:rPr lang="en-CA" sz="1250">
                <a:solidFill>
                  <a:srgbClr val="434343"/>
                </a:solidFill>
                <a:latin typeface="Roboto"/>
                <a:ea typeface="Roboto"/>
                <a:cs typeface="Roboto"/>
                <a:sym typeface="Roboto"/>
              </a:rPr>
              <a:t>Continuously iterate on the analysis process based on feedback from stakeholders and evolving business requirements.</a:t>
            </a:r>
            <a:endParaRPr sz="1250">
              <a:solidFill>
                <a:srgbClr val="434343"/>
              </a:solidFill>
              <a:latin typeface="Roboto"/>
              <a:ea typeface="Roboto"/>
              <a:cs typeface="Roboto"/>
              <a:sym typeface="Roboto"/>
            </a:endParaRPr>
          </a:p>
          <a:p>
            <a:pPr indent="-307975" lvl="0" marL="457200" rtl="0" algn="l">
              <a:spcBef>
                <a:spcPts val="0"/>
              </a:spcBef>
              <a:spcAft>
                <a:spcPts val="0"/>
              </a:spcAft>
              <a:buClr>
                <a:srgbClr val="434343"/>
              </a:buClr>
              <a:buSzPts val="1250"/>
              <a:buFont typeface="Roboto"/>
              <a:buChar char="●"/>
            </a:pPr>
            <a:r>
              <a:rPr lang="en-CA" sz="1250">
                <a:solidFill>
                  <a:srgbClr val="434343"/>
                </a:solidFill>
                <a:latin typeface="Roboto"/>
                <a:ea typeface="Roboto"/>
                <a:cs typeface="Roboto"/>
                <a:sym typeface="Roboto"/>
              </a:rPr>
              <a:t>Monitor performance metrics and key performance indicators (KPIs) using Power BI dashboards to assess the effectiveness of implemented solutions.</a:t>
            </a:r>
            <a:endParaRPr sz="1250">
              <a:solidFill>
                <a:srgbClr val="434343"/>
              </a:solidFill>
              <a:latin typeface="Roboto"/>
              <a:ea typeface="Roboto"/>
              <a:cs typeface="Roboto"/>
              <a:sym typeface="Roboto"/>
            </a:endParaRPr>
          </a:p>
          <a:p>
            <a:pPr indent="0" lvl="0" marL="0" rtl="0" algn="l">
              <a:spcBef>
                <a:spcPts val="0"/>
              </a:spcBef>
              <a:spcAft>
                <a:spcPts val="0"/>
              </a:spcAft>
              <a:buNone/>
            </a:pPr>
            <a:r>
              <a:t/>
            </a:r>
            <a:endParaRPr b="1" sz="1750">
              <a:solidFill>
                <a:schemeClr val="dk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nvSpPr>
        <p:spPr>
          <a:xfrm>
            <a:off x="192145" y="3452917"/>
            <a:ext cx="184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2"/>
              </a:solidFill>
              <a:latin typeface="Calibri"/>
              <a:ea typeface="Calibri"/>
              <a:cs typeface="Calibri"/>
              <a:sym typeface="Calibri"/>
            </a:endParaRPr>
          </a:p>
        </p:txBody>
      </p:sp>
      <p:sp>
        <p:nvSpPr>
          <p:cNvPr id="250" name="Google Shape;250;p30"/>
          <p:cNvSpPr txBox="1"/>
          <p:nvPr>
            <p:ph idx="4294967295" type="title"/>
          </p:nvPr>
        </p:nvSpPr>
        <p:spPr>
          <a:xfrm>
            <a:off x="0" y="0"/>
            <a:ext cx="9144000" cy="506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CA" sz="2600">
                <a:solidFill>
                  <a:srgbClr val="2A3990"/>
                </a:solidFill>
                <a:latin typeface="Times New Roman"/>
                <a:ea typeface="Times New Roman"/>
                <a:cs typeface="Times New Roman"/>
                <a:sym typeface="Times New Roman"/>
              </a:rPr>
              <a:t>Data Flow &amp; Transformations </a:t>
            </a:r>
            <a:endParaRPr sz="2600">
              <a:solidFill>
                <a:srgbClr val="2A3990"/>
              </a:solidFill>
              <a:latin typeface="Times New Roman"/>
              <a:ea typeface="Times New Roman"/>
              <a:cs typeface="Times New Roman"/>
              <a:sym typeface="Times New Roman"/>
            </a:endParaRPr>
          </a:p>
        </p:txBody>
      </p:sp>
      <p:pic>
        <p:nvPicPr>
          <p:cNvPr id="251" name="Google Shape;251;p30"/>
          <p:cNvPicPr preferRelativeResize="0"/>
          <p:nvPr/>
        </p:nvPicPr>
        <p:blipFill>
          <a:blip r:embed="rId3">
            <a:alphaModFix/>
          </a:blip>
          <a:stretch>
            <a:fillRect/>
          </a:stretch>
        </p:blipFill>
        <p:spPr>
          <a:xfrm>
            <a:off x="889413" y="506400"/>
            <a:ext cx="7365176" cy="46371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1"/>
          <p:cNvSpPr txBox="1"/>
          <p:nvPr/>
        </p:nvSpPr>
        <p:spPr>
          <a:xfrm>
            <a:off x="192145" y="3452917"/>
            <a:ext cx="184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2"/>
              </a:solidFill>
              <a:latin typeface="Calibri"/>
              <a:ea typeface="Calibri"/>
              <a:cs typeface="Calibri"/>
              <a:sym typeface="Calibri"/>
            </a:endParaRPr>
          </a:p>
        </p:txBody>
      </p:sp>
      <p:sp>
        <p:nvSpPr>
          <p:cNvPr id="257" name="Google Shape;257;p31"/>
          <p:cNvSpPr txBox="1"/>
          <p:nvPr/>
        </p:nvSpPr>
        <p:spPr>
          <a:xfrm>
            <a:off x="0" y="486200"/>
            <a:ext cx="9144000" cy="6078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CA" sz="3000">
                <a:solidFill>
                  <a:srgbClr val="2A3990"/>
                </a:solidFill>
                <a:latin typeface="Roboto"/>
                <a:ea typeface="Roboto"/>
                <a:cs typeface="Roboto"/>
                <a:sym typeface="Roboto"/>
              </a:rPr>
              <a:t>Data Flow &amp; Transformations (Contd..)</a:t>
            </a:r>
            <a:endParaRPr sz="3000">
              <a:solidFill>
                <a:srgbClr val="2A3990"/>
              </a:solidFill>
              <a:latin typeface="Roboto"/>
              <a:ea typeface="Roboto"/>
              <a:cs typeface="Roboto"/>
              <a:sym typeface="Roboto"/>
            </a:endParaRPr>
          </a:p>
        </p:txBody>
      </p:sp>
      <p:graphicFrame>
        <p:nvGraphicFramePr>
          <p:cNvPr id="258" name="Google Shape;258;p31"/>
          <p:cNvGraphicFramePr/>
          <p:nvPr/>
        </p:nvGraphicFramePr>
        <p:xfrm>
          <a:off x="137605" y="1729819"/>
          <a:ext cx="3000000" cy="3000000"/>
        </p:xfrm>
        <a:graphic>
          <a:graphicData uri="http://schemas.openxmlformats.org/drawingml/2006/table">
            <a:tbl>
              <a:tblPr bandRow="1" firstRow="1">
                <a:noFill/>
                <a:tableStyleId>{DA2DDE54-0A03-4703-9A02-DADCA5B05964}</a:tableStyleId>
              </a:tblPr>
              <a:tblGrid>
                <a:gridCol w="2894150"/>
                <a:gridCol w="3157975"/>
                <a:gridCol w="2803425"/>
              </a:tblGrid>
              <a:tr h="231050">
                <a:tc>
                  <a:txBody>
                    <a:bodyPr/>
                    <a:lstStyle/>
                    <a:p>
                      <a:pPr indent="0" lvl="0" marL="0" marR="0" rtl="0" algn="l">
                        <a:spcBef>
                          <a:spcPts val="0"/>
                        </a:spcBef>
                        <a:spcAft>
                          <a:spcPts val="0"/>
                        </a:spcAft>
                        <a:buNone/>
                      </a:pPr>
                      <a:r>
                        <a:rPr lang="en-CA" sz="1200">
                          <a:solidFill>
                            <a:schemeClr val="dk1"/>
                          </a:solidFill>
                          <a:latin typeface="Times New Roman"/>
                          <a:ea typeface="Times New Roman"/>
                          <a:cs typeface="Times New Roman"/>
                          <a:sym typeface="Times New Roman"/>
                        </a:rPr>
                        <a:t>Dataset</a:t>
                      </a:r>
                      <a:endParaRPr sz="1100"/>
                    </a:p>
                  </a:txBody>
                  <a:tcPr marT="34300" marB="34300" marR="91450" marL="91450"/>
                </a:tc>
                <a:tc>
                  <a:txBody>
                    <a:bodyPr/>
                    <a:lstStyle/>
                    <a:p>
                      <a:pPr indent="0" lvl="0" marL="0" marR="0" rtl="0" algn="l">
                        <a:spcBef>
                          <a:spcPts val="0"/>
                        </a:spcBef>
                        <a:spcAft>
                          <a:spcPts val="0"/>
                        </a:spcAft>
                        <a:buNone/>
                      </a:pPr>
                      <a:r>
                        <a:rPr lang="en-CA" sz="1200">
                          <a:solidFill>
                            <a:schemeClr val="dk1"/>
                          </a:solidFill>
                          <a:latin typeface="Times New Roman"/>
                          <a:ea typeface="Times New Roman"/>
                          <a:cs typeface="Times New Roman"/>
                          <a:sym typeface="Times New Roman"/>
                        </a:rPr>
                        <a:t>Input type</a:t>
                      </a:r>
                      <a:endParaRPr sz="1100"/>
                    </a:p>
                  </a:txBody>
                  <a:tcPr marT="34300" marB="34300" marR="91450" marL="91450"/>
                </a:tc>
                <a:tc>
                  <a:txBody>
                    <a:bodyPr/>
                    <a:lstStyle/>
                    <a:p>
                      <a:pPr indent="0" lvl="0" marL="0" marR="0" rtl="0" algn="l">
                        <a:spcBef>
                          <a:spcPts val="0"/>
                        </a:spcBef>
                        <a:spcAft>
                          <a:spcPts val="0"/>
                        </a:spcAft>
                        <a:buNone/>
                      </a:pPr>
                      <a:r>
                        <a:rPr lang="en-CA" sz="1200">
                          <a:solidFill>
                            <a:schemeClr val="dk1"/>
                          </a:solidFill>
                          <a:latin typeface="Times New Roman"/>
                          <a:ea typeface="Times New Roman"/>
                          <a:cs typeface="Times New Roman"/>
                          <a:sym typeface="Times New Roman"/>
                        </a:rPr>
                        <a:t>Technology/tool used</a:t>
                      </a:r>
                      <a:endParaRPr sz="1100"/>
                    </a:p>
                  </a:txBody>
                  <a:tcPr marT="34300" marB="34300" marR="91450" marL="91450"/>
                </a:tc>
              </a:tr>
              <a:tr h="278125">
                <a:tc>
                  <a:txBody>
                    <a:bodyPr/>
                    <a:lstStyle/>
                    <a:p>
                      <a:pPr indent="0" lvl="0" marL="0" rtl="0" algn="l">
                        <a:lnSpc>
                          <a:spcPct val="115000"/>
                        </a:lnSpc>
                        <a:spcBef>
                          <a:spcPts val="0"/>
                        </a:spcBef>
                        <a:spcAft>
                          <a:spcPts val="0"/>
                        </a:spcAft>
                        <a:buNone/>
                      </a:pPr>
                      <a:r>
                        <a:rPr lang="en-CA" sz="1200">
                          <a:solidFill>
                            <a:srgbClr val="000000"/>
                          </a:solidFill>
                          <a:latin typeface="Arial"/>
                          <a:ea typeface="Arial"/>
                          <a:cs typeface="Arial"/>
                          <a:sym typeface="Arial"/>
                        </a:rPr>
                        <a:t>Arrest YTD </a:t>
                      </a:r>
                      <a:endParaRPr>
                        <a:latin typeface="Times New Roman"/>
                        <a:ea typeface="Times New Roman"/>
                        <a:cs typeface="Times New Roman"/>
                        <a:sym typeface="Times New Roman"/>
                      </a:endParaRPr>
                    </a:p>
                  </a:txBody>
                  <a:tcPr marT="34300" marB="34300" marR="91450" marL="91450"/>
                </a:tc>
                <a:tc>
                  <a:txBody>
                    <a:bodyPr/>
                    <a:lstStyle/>
                    <a:p>
                      <a:pPr indent="0" lvl="0" marL="0" rtl="0" algn="l">
                        <a:lnSpc>
                          <a:spcPct val="115000"/>
                        </a:lnSpc>
                        <a:spcBef>
                          <a:spcPts val="0"/>
                        </a:spcBef>
                        <a:spcAft>
                          <a:spcPts val="0"/>
                        </a:spcAft>
                        <a:buNone/>
                      </a:pPr>
                      <a:r>
                        <a:rPr lang="en-CA" sz="1200">
                          <a:solidFill>
                            <a:srgbClr val="000000"/>
                          </a:solidFill>
                          <a:latin typeface="Arial"/>
                          <a:ea typeface="Arial"/>
                          <a:cs typeface="Arial"/>
                          <a:sym typeface="Arial"/>
                        </a:rPr>
                        <a:t>MongoDB</a:t>
                      </a:r>
                      <a:endParaRPr>
                        <a:latin typeface="Times New Roman"/>
                        <a:ea typeface="Times New Roman"/>
                        <a:cs typeface="Times New Roman"/>
                        <a:sym typeface="Times New Roman"/>
                      </a:endParaRPr>
                    </a:p>
                  </a:txBody>
                  <a:tcPr marT="34300" marB="34300" marR="91450" marL="91450"/>
                </a:tc>
                <a:tc>
                  <a:txBody>
                    <a:bodyPr/>
                    <a:lstStyle/>
                    <a:p>
                      <a:pPr indent="0" lvl="0" marL="0" rtl="0" algn="l">
                        <a:lnSpc>
                          <a:spcPct val="115000"/>
                        </a:lnSpc>
                        <a:spcBef>
                          <a:spcPts val="0"/>
                        </a:spcBef>
                        <a:spcAft>
                          <a:spcPts val="0"/>
                        </a:spcAft>
                        <a:buNone/>
                      </a:pPr>
                      <a:r>
                        <a:rPr lang="en-CA" sz="1200">
                          <a:solidFill>
                            <a:srgbClr val="000000"/>
                          </a:solidFill>
                          <a:latin typeface="Arial"/>
                          <a:ea typeface="Arial"/>
                          <a:cs typeface="Arial"/>
                          <a:sym typeface="Arial"/>
                        </a:rPr>
                        <a:t>Pyspark</a:t>
                      </a:r>
                      <a:endParaRPr sz="1300"/>
                    </a:p>
                  </a:txBody>
                  <a:tcPr marT="34300" marB="34300" marR="91450" marL="91450"/>
                </a:tc>
              </a:tr>
              <a:tr h="278125">
                <a:tc>
                  <a:txBody>
                    <a:bodyPr/>
                    <a:lstStyle/>
                    <a:p>
                      <a:pPr indent="0" lvl="0" marL="0" rtl="0" algn="l">
                        <a:lnSpc>
                          <a:spcPct val="115000"/>
                        </a:lnSpc>
                        <a:spcBef>
                          <a:spcPts val="0"/>
                        </a:spcBef>
                        <a:spcAft>
                          <a:spcPts val="0"/>
                        </a:spcAft>
                        <a:buNone/>
                      </a:pPr>
                      <a:r>
                        <a:rPr lang="en-CA" sz="1200">
                          <a:solidFill>
                            <a:srgbClr val="000000"/>
                          </a:solidFill>
                          <a:latin typeface="Arial"/>
                          <a:ea typeface="Arial"/>
                          <a:cs typeface="Arial"/>
                          <a:sym typeface="Arial"/>
                        </a:rPr>
                        <a:t>Arrest Historic</a:t>
                      </a:r>
                      <a:endParaRPr>
                        <a:latin typeface="Times New Roman"/>
                        <a:ea typeface="Times New Roman"/>
                        <a:cs typeface="Times New Roman"/>
                        <a:sym typeface="Times New Roman"/>
                      </a:endParaRPr>
                    </a:p>
                  </a:txBody>
                  <a:tcPr marT="34300" marB="34300" marR="91450" marL="91450"/>
                </a:tc>
                <a:tc>
                  <a:txBody>
                    <a:bodyPr/>
                    <a:lstStyle/>
                    <a:p>
                      <a:pPr indent="0" lvl="0" marL="0" rtl="0" algn="l">
                        <a:lnSpc>
                          <a:spcPct val="115000"/>
                        </a:lnSpc>
                        <a:spcBef>
                          <a:spcPts val="0"/>
                        </a:spcBef>
                        <a:spcAft>
                          <a:spcPts val="0"/>
                        </a:spcAft>
                        <a:buNone/>
                      </a:pPr>
                      <a:r>
                        <a:rPr lang="en-CA" sz="1200">
                          <a:solidFill>
                            <a:srgbClr val="000000"/>
                          </a:solidFill>
                          <a:latin typeface="Arial"/>
                          <a:ea typeface="Arial"/>
                          <a:cs typeface="Arial"/>
                          <a:sym typeface="Arial"/>
                        </a:rPr>
                        <a:t>MongoDB</a:t>
                      </a:r>
                      <a:endParaRPr>
                        <a:latin typeface="Times New Roman"/>
                        <a:ea typeface="Times New Roman"/>
                        <a:cs typeface="Times New Roman"/>
                        <a:sym typeface="Times New Roman"/>
                      </a:endParaRPr>
                    </a:p>
                  </a:txBody>
                  <a:tcPr marT="34300" marB="34300" marR="91450" marL="91450"/>
                </a:tc>
                <a:tc>
                  <a:txBody>
                    <a:bodyPr/>
                    <a:lstStyle/>
                    <a:p>
                      <a:pPr indent="0" lvl="0" marL="0" rtl="0" algn="l">
                        <a:lnSpc>
                          <a:spcPct val="115000"/>
                        </a:lnSpc>
                        <a:spcBef>
                          <a:spcPts val="0"/>
                        </a:spcBef>
                        <a:spcAft>
                          <a:spcPts val="0"/>
                        </a:spcAft>
                        <a:buNone/>
                      </a:pPr>
                      <a:r>
                        <a:rPr lang="en-CA" sz="1200">
                          <a:solidFill>
                            <a:srgbClr val="000000"/>
                          </a:solidFill>
                          <a:latin typeface="Arial"/>
                          <a:ea typeface="Arial"/>
                          <a:cs typeface="Arial"/>
                          <a:sym typeface="Arial"/>
                        </a:rPr>
                        <a:t>Pyspark</a:t>
                      </a:r>
                      <a:endParaRPr sz="1300"/>
                    </a:p>
                  </a:txBody>
                  <a:tcPr marT="34300" marB="34300" marR="91450" marL="91450"/>
                </a:tc>
              </a:tr>
              <a:tr h="310550">
                <a:tc>
                  <a:txBody>
                    <a:bodyPr/>
                    <a:lstStyle/>
                    <a:p>
                      <a:pPr indent="0" lvl="0" marL="0" rtl="0" algn="l">
                        <a:lnSpc>
                          <a:spcPct val="115000"/>
                        </a:lnSpc>
                        <a:spcBef>
                          <a:spcPts val="0"/>
                        </a:spcBef>
                        <a:spcAft>
                          <a:spcPts val="0"/>
                        </a:spcAft>
                        <a:buNone/>
                      </a:pPr>
                      <a:r>
                        <a:rPr lang="en-CA" sz="1200">
                          <a:solidFill>
                            <a:srgbClr val="000000"/>
                          </a:solidFill>
                          <a:latin typeface="Arial"/>
                          <a:ea typeface="Arial"/>
                          <a:cs typeface="Arial"/>
                          <a:sym typeface="Arial"/>
                        </a:rPr>
                        <a:t>Job Posting</a:t>
                      </a:r>
                      <a:endParaRPr>
                        <a:latin typeface="Times New Roman"/>
                        <a:ea typeface="Times New Roman"/>
                        <a:cs typeface="Times New Roman"/>
                        <a:sym typeface="Times New Roman"/>
                      </a:endParaRPr>
                    </a:p>
                  </a:txBody>
                  <a:tcPr marT="34300" marB="34300" marR="91450" marL="91450"/>
                </a:tc>
                <a:tc>
                  <a:txBody>
                    <a:bodyPr/>
                    <a:lstStyle/>
                    <a:p>
                      <a:pPr indent="0" lvl="0" marL="0" rtl="0" algn="l">
                        <a:lnSpc>
                          <a:spcPct val="115000"/>
                        </a:lnSpc>
                        <a:spcBef>
                          <a:spcPts val="0"/>
                        </a:spcBef>
                        <a:spcAft>
                          <a:spcPts val="0"/>
                        </a:spcAft>
                        <a:buNone/>
                      </a:pPr>
                      <a:r>
                        <a:rPr lang="en-CA" sz="1200">
                          <a:solidFill>
                            <a:srgbClr val="000000"/>
                          </a:solidFill>
                          <a:latin typeface="Arial"/>
                          <a:ea typeface="Arial"/>
                          <a:cs typeface="Arial"/>
                          <a:sym typeface="Arial"/>
                        </a:rPr>
                        <a:t>Snowflake</a:t>
                      </a:r>
                      <a:endParaRPr>
                        <a:latin typeface="Times New Roman"/>
                        <a:ea typeface="Times New Roman"/>
                        <a:cs typeface="Times New Roman"/>
                        <a:sym typeface="Times New Roman"/>
                      </a:endParaRPr>
                    </a:p>
                  </a:txBody>
                  <a:tcPr marT="34300" marB="34300" marR="91450" marL="91450"/>
                </a:tc>
                <a:tc>
                  <a:txBody>
                    <a:bodyPr/>
                    <a:lstStyle/>
                    <a:p>
                      <a:pPr indent="0" lvl="0" marL="0" rtl="0" algn="l">
                        <a:lnSpc>
                          <a:spcPct val="115000"/>
                        </a:lnSpc>
                        <a:spcBef>
                          <a:spcPts val="0"/>
                        </a:spcBef>
                        <a:spcAft>
                          <a:spcPts val="0"/>
                        </a:spcAft>
                        <a:buNone/>
                      </a:pPr>
                      <a:r>
                        <a:rPr lang="en-CA" sz="1200">
                          <a:solidFill>
                            <a:srgbClr val="000000"/>
                          </a:solidFill>
                          <a:latin typeface="Arial"/>
                          <a:ea typeface="Arial"/>
                          <a:cs typeface="Arial"/>
                          <a:sym typeface="Arial"/>
                        </a:rPr>
                        <a:t>Pyspark</a:t>
                      </a:r>
                      <a:endParaRPr sz="1300"/>
                    </a:p>
                  </a:txBody>
                  <a:tcPr marT="34300" marB="34300" marR="91450" marL="91450"/>
                </a:tc>
              </a:tr>
              <a:tr h="278125">
                <a:tc>
                  <a:txBody>
                    <a:bodyPr/>
                    <a:lstStyle/>
                    <a:p>
                      <a:pPr indent="0" lvl="0" marL="0" rtl="0" algn="l">
                        <a:lnSpc>
                          <a:spcPct val="115000"/>
                        </a:lnSpc>
                        <a:spcBef>
                          <a:spcPts val="0"/>
                        </a:spcBef>
                        <a:spcAft>
                          <a:spcPts val="0"/>
                        </a:spcAft>
                        <a:buNone/>
                      </a:pPr>
                      <a:r>
                        <a:rPr lang="en-CA" sz="1200">
                          <a:solidFill>
                            <a:srgbClr val="000000"/>
                          </a:solidFill>
                          <a:latin typeface="Arial"/>
                          <a:ea typeface="Arial"/>
                          <a:cs typeface="Arial"/>
                          <a:sym typeface="Arial"/>
                        </a:rPr>
                        <a:t>Covid 19</a:t>
                      </a:r>
                      <a:endParaRPr>
                        <a:latin typeface="Times New Roman"/>
                        <a:ea typeface="Times New Roman"/>
                        <a:cs typeface="Times New Roman"/>
                        <a:sym typeface="Times New Roman"/>
                      </a:endParaRPr>
                    </a:p>
                  </a:txBody>
                  <a:tcPr marT="34300" marB="34300" marR="91450" marL="91450"/>
                </a:tc>
                <a:tc>
                  <a:txBody>
                    <a:bodyPr/>
                    <a:lstStyle/>
                    <a:p>
                      <a:pPr indent="0" lvl="0" marL="0" rtl="0" algn="l">
                        <a:lnSpc>
                          <a:spcPct val="115000"/>
                        </a:lnSpc>
                        <a:spcBef>
                          <a:spcPts val="0"/>
                        </a:spcBef>
                        <a:spcAft>
                          <a:spcPts val="0"/>
                        </a:spcAft>
                        <a:buNone/>
                      </a:pPr>
                      <a:r>
                        <a:rPr lang="en-CA" sz="1200">
                          <a:solidFill>
                            <a:srgbClr val="000000"/>
                          </a:solidFill>
                          <a:latin typeface="Arial"/>
                          <a:ea typeface="Arial"/>
                          <a:cs typeface="Arial"/>
                          <a:sym typeface="Arial"/>
                        </a:rPr>
                        <a:t>PostgreSQL</a:t>
                      </a:r>
                      <a:endParaRPr>
                        <a:latin typeface="Times New Roman"/>
                        <a:ea typeface="Times New Roman"/>
                        <a:cs typeface="Times New Roman"/>
                        <a:sym typeface="Times New Roman"/>
                      </a:endParaRPr>
                    </a:p>
                  </a:txBody>
                  <a:tcPr marT="34300" marB="34300" marR="91450" marL="91450"/>
                </a:tc>
                <a:tc>
                  <a:txBody>
                    <a:bodyPr/>
                    <a:lstStyle/>
                    <a:p>
                      <a:pPr indent="0" lvl="0" marL="0" rtl="0" algn="l">
                        <a:lnSpc>
                          <a:spcPct val="115000"/>
                        </a:lnSpc>
                        <a:spcBef>
                          <a:spcPts val="0"/>
                        </a:spcBef>
                        <a:spcAft>
                          <a:spcPts val="0"/>
                        </a:spcAft>
                        <a:buNone/>
                      </a:pPr>
                      <a:r>
                        <a:rPr lang="en-CA" sz="1200">
                          <a:solidFill>
                            <a:srgbClr val="000000"/>
                          </a:solidFill>
                          <a:latin typeface="Arial"/>
                          <a:ea typeface="Arial"/>
                          <a:cs typeface="Arial"/>
                          <a:sym typeface="Arial"/>
                        </a:rPr>
                        <a:t>Pyspark</a:t>
                      </a:r>
                      <a:endParaRPr sz="1300"/>
                    </a:p>
                  </a:txBody>
                  <a:tcPr marT="34300" marB="34300" marR="91450" marL="91450"/>
                </a:tc>
              </a:tr>
              <a:tr h="201150">
                <a:tc>
                  <a:txBody>
                    <a:bodyPr/>
                    <a:lstStyle/>
                    <a:p>
                      <a:pPr indent="0" lvl="0" marL="0" rtl="0" algn="l">
                        <a:lnSpc>
                          <a:spcPct val="115000"/>
                        </a:lnSpc>
                        <a:spcBef>
                          <a:spcPts val="0"/>
                        </a:spcBef>
                        <a:spcAft>
                          <a:spcPts val="0"/>
                        </a:spcAft>
                        <a:buNone/>
                      </a:pPr>
                      <a:r>
                        <a:rPr lang="en-CA" sz="1200">
                          <a:solidFill>
                            <a:srgbClr val="000000"/>
                          </a:solidFill>
                          <a:latin typeface="Arial"/>
                          <a:ea typeface="Arial"/>
                          <a:cs typeface="Arial"/>
                          <a:sym typeface="Arial"/>
                        </a:rPr>
                        <a:t>Shooting Incident YTD</a:t>
                      </a:r>
                      <a:endParaRPr>
                        <a:latin typeface="Times New Roman"/>
                        <a:ea typeface="Times New Roman"/>
                        <a:cs typeface="Times New Roman"/>
                        <a:sym typeface="Times New Roman"/>
                      </a:endParaRPr>
                    </a:p>
                  </a:txBody>
                  <a:tcPr marT="34300" marB="34300" marR="91450" marL="91450"/>
                </a:tc>
                <a:tc>
                  <a:txBody>
                    <a:bodyPr/>
                    <a:lstStyle/>
                    <a:p>
                      <a:pPr indent="0" lvl="0" marL="0" rtl="0" algn="l">
                        <a:lnSpc>
                          <a:spcPct val="115000"/>
                        </a:lnSpc>
                        <a:spcBef>
                          <a:spcPts val="0"/>
                        </a:spcBef>
                        <a:spcAft>
                          <a:spcPts val="0"/>
                        </a:spcAft>
                        <a:buNone/>
                      </a:pPr>
                      <a:r>
                        <a:rPr lang="en-CA" sz="1200">
                          <a:solidFill>
                            <a:srgbClr val="000000"/>
                          </a:solidFill>
                          <a:latin typeface="Arial"/>
                          <a:ea typeface="Arial"/>
                          <a:cs typeface="Arial"/>
                          <a:sym typeface="Arial"/>
                        </a:rPr>
                        <a:t>Microsoft </a:t>
                      </a:r>
                      <a:r>
                        <a:rPr lang="en-CA" sz="1200">
                          <a:solidFill>
                            <a:srgbClr val="000000"/>
                          </a:solidFill>
                          <a:latin typeface="Arial"/>
                          <a:ea typeface="Arial"/>
                          <a:cs typeface="Arial"/>
                          <a:sym typeface="Arial"/>
                        </a:rPr>
                        <a:t>SQL server</a:t>
                      </a:r>
                      <a:endParaRPr>
                        <a:latin typeface="Times New Roman"/>
                        <a:ea typeface="Times New Roman"/>
                        <a:cs typeface="Times New Roman"/>
                        <a:sym typeface="Times New Roman"/>
                      </a:endParaRPr>
                    </a:p>
                  </a:txBody>
                  <a:tcPr marT="34300" marB="34300" marR="91450" marL="91450"/>
                </a:tc>
                <a:tc>
                  <a:txBody>
                    <a:bodyPr/>
                    <a:lstStyle/>
                    <a:p>
                      <a:pPr indent="0" lvl="0" marL="0" rtl="0" algn="l">
                        <a:lnSpc>
                          <a:spcPct val="115000"/>
                        </a:lnSpc>
                        <a:spcBef>
                          <a:spcPts val="0"/>
                        </a:spcBef>
                        <a:spcAft>
                          <a:spcPts val="0"/>
                        </a:spcAft>
                        <a:buNone/>
                      </a:pPr>
                      <a:r>
                        <a:rPr lang="en-CA" sz="1200">
                          <a:solidFill>
                            <a:srgbClr val="000000"/>
                          </a:solidFill>
                          <a:latin typeface="Arial"/>
                          <a:ea typeface="Arial"/>
                          <a:cs typeface="Arial"/>
                          <a:sym typeface="Arial"/>
                        </a:rPr>
                        <a:t>Pyspark</a:t>
                      </a:r>
                      <a:endParaRPr>
                        <a:latin typeface="Times New Roman"/>
                        <a:ea typeface="Times New Roman"/>
                        <a:cs typeface="Times New Roman"/>
                        <a:sym typeface="Times New Roman"/>
                      </a:endParaRPr>
                    </a:p>
                  </a:txBody>
                  <a:tcPr marT="34300" marB="34300" marR="91450" marL="91450"/>
                </a:tc>
              </a:tr>
              <a:tr h="278125">
                <a:tc>
                  <a:txBody>
                    <a:bodyPr/>
                    <a:lstStyle/>
                    <a:p>
                      <a:pPr indent="0" lvl="0" marL="0" rtl="0" algn="l">
                        <a:lnSpc>
                          <a:spcPct val="115000"/>
                        </a:lnSpc>
                        <a:spcBef>
                          <a:spcPts val="0"/>
                        </a:spcBef>
                        <a:spcAft>
                          <a:spcPts val="0"/>
                        </a:spcAft>
                        <a:buNone/>
                      </a:pPr>
                      <a:r>
                        <a:rPr lang="en-CA" sz="1200">
                          <a:solidFill>
                            <a:srgbClr val="000000"/>
                          </a:solidFill>
                          <a:latin typeface="Arial"/>
                          <a:ea typeface="Arial"/>
                          <a:cs typeface="Arial"/>
                          <a:sym typeface="Arial"/>
                        </a:rPr>
                        <a:t>Shooting Incident Historic</a:t>
                      </a:r>
                      <a:endParaRPr>
                        <a:latin typeface="Times New Roman"/>
                        <a:ea typeface="Times New Roman"/>
                        <a:cs typeface="Times New Roman"/>
                        <a:sym typeface="Times New Roman"/>
                      </a:endParaRPr>
                    </a:p>
                  </a:txBody>
                  <a:tcPr marT="34300" marB="34300" marR="91450" marL="91450"/>
                </a:tc>
                <a:tc>
                  <a:txBody>
                    <a:bodyPr/>
                    <a:lstStyle/>
                    <a:p>
                      <a:pPr indent="0" lvl="0" marL="0" rtl="0" algn="l">
                        <a:lnSpc>
                          <a:spcPct val="115000"/>
                        </a:lnSpc>
                        <a:spcBef>
                          <a:spcPts val="0"/>
                        </a:spcBef>
                        <a:spcAft>
                          <a:spcPts val="0"/>
                        </a:spcAft>
                        <a:buNone/>
                      </a:pPr>
                      <a:r>
                        <a:rPr lang="en-CA" sz="1200">
                          <a:solidFill>
                            <a:srgbClr val="000000"/>
                          </a:solidFill>
                          <a:latin typeface="Arial"/>
                          <a:ea typeface="Arial"/>
                          <a:cs typeface="Arial"/>
                          <a:sym typeface="Arial"/>
                        </a:rPr>
                        <a:t>Microsoft </a:t>
                      </a:r>
                      <a:r>
                        <a:rPr lang="en-CA" sz="1200">
                          <a:solidFill>
                            <a:srgbClr val="000000"/>
                          </a:solidFill>
                          <a:latin typeface="Arial"/>
                          <a:ea typeface="Arial"/>
                          <a:cs typeface="Arial"/>
                          <a:sym typeface="Arial"/>
                        </a:rPr>
                        <a:t>SQL server</a:t>
                      </a:r>
                      <a:endParaRPr>
                        <a:latin typeface="Times New Roman"/>
                        <a:ea typeface="Times New Roman"/>
                        <a:cs typeface="Times New Roman"/>
                        <a:sym typeface="Times New Roman"/>
                      </a:endParaRPr>
                    </a:p>
                  </a:txBody>
                  <a:tcPr marT="34300" marB="34300" marR="91450" marL="91450"/>
                </a:tc>
                <a:tc>
                  <a:txBody>
                    <a:bodyPr/>
                    <a:lstStyle/>
                    <a:p>
                      <a:pPr indent="0" lvl="0" marL="0" rtl="0" algn="l">
                        <a:lnSpc>
                          <a:spcPct val="115000"/>
                        </a:lnSpc>
                        <a:spcBef>
                          <a:spcPts val="0"/>
                        </a:spcBef>
                        <a:spcAft>
                          <a:spcPts val="0"/>
                        </a:spcAft>
                        <a:buNone/>
                      </a:pPr>
                      <a:r>
                        <a:rPr lang="en-CA" sz="1200">
                          <a:solidFill>
                            <a:srgbClr val="000000"/>
                          </a:solidFill>
                          <a:latin typeface="Arial"/>
                          <a:ea typeface="Arial"/>
                          <a:cs typeface="Arial"/>
                          <a:sym typeface="Arial"/>
                        </a:rPr>
                        <a:t>Pyspark</a:t>
                      </a:r>
                      <a:endParaRPr sz="1300"/>
                    </a:p>
                  </a:txBody>
                  <a:tcPr marT="34300" marB="34300" marR="91450" marL="91450"/>
                </a:tc>
              </a:tr>
              <a:tr h="278125">
                <a:tc>
                  <a:txBody>
                    <a:bodyPr/>
                    <a:lstStyle/>
                    <a:p>
                      <a:pPr indent="0" lvl="0" marL="0" rtl="0" algn="l">
                        <a:lnSpc>
                          <a:spcPct val="115000"/>
                        </a:lnSpc>
                        <a:spcBef>
                          <a:spcPts val="0"/>
                        </a:spcBef>
                        <a:spcAft>
                          <a:spcPts val="0"/>
                        </a:spcAft>
                        <a:buNone/>
                      </a:pPr>
                      <a:r>
                        <a:rPr lang="en-CA" sz="1200">
                          <a:solidFill>
                            <a:srgbClr val="000000"/>
                          </a:solidFill>
                          <a:latin typeface="Arial"/>
                          <a:ea typeface="Arial"/>
                          <a:cs typeface="Arial"/>
                          <a:sym typeface="Arial"/>
                        </a:rPr>
                        <a:t>Motor Vehicle Crash</a:t>
                      </a:r>
                      <a:endParaRPr>
                        <a:latin typeface="Times New Roman"/>
                        <a:ea typeface="Times New Roman"/>
                        <a:cs typeface="Times New Roman"/>
                        <a:sym typeface="Times New Roman"/>
                      </a:endParaRPr>
                    </a:p>
                  </a:txBody>
                  <a:tcPr marT="34300" marB="34300" marR="91450" marL="91450"/>
                </a:tc>
                <a:tc>
                  <a:txBody>
                    <a:bodyPr/>
                    <a:lstStyle/>
                    <a:p>
                      <a:pPr indent="0" lvl="0" marL="0" rtl="0" algn="l">
                        <a:lnSpc>
                          <a:spcPct val="115000"/>
                        </a:lnSpc>
                        <a:spcBef>
                          <a:spcPts val="0"/>
                        </a:spcBef>
                        <a:spcAft>
                          <a:spcPts val="0"/>
                        </a:spcAft>
                        <a:buNone/>
                      </a:pPr>
                      <a:r>
                        <a:rPr lang="en-CA" sz="1200">
                          <a:solidFill>
                            <a:srgbClr val="000000"/>
                          </a:solidFill>
                          <a:latin typeface="Arial"/>
                          <a:ea typeface="Arial"/>
                          <a:cs typeface="Arial"/>
                          <a:sym typeface="Arial"/>
                        </a:rPr>
                        <a:t>Hadoop</a:t>
                      </a:r>
                      <a:endParaRPr>
                        <a:latin typeface="Times New Roman"/>
                        <a:ea typeface="Times New Roman"/>
                        <a:cs typeface="Times New Roman"/>
                        <a:sym typeface="Times New Roman"/>
                      </a:endParaRPr>
                    </a:p>
                  </a:txBody>
                  <a:tcPr marT="34300" marB="34300" marR="91450" marL="91450"/>
                </a:tc>
                <a:tc>
                  <a:txBody>
                    <a:bodyPr/>
                    <a:lstStyle/>
                    <a:p>
                      <a:pPr indent="0" lvl="0" marL="0" rtl="0" algn="l">
                        <a:lnSpc>
                          <a:spcPct val="115000"/>
                        </a:lnSpc>
                        <a:spcBef>
                          <a:spcPts val="0"/>
                        </a:spcBef>
                        <a:spcAft>
                          <a:spcPts val="0"/>
                        </a:spcAft>
                        <a:buNone/>
                      </a:pPr>
                      <a:r>
                        <a:rPr lang="en-CA" sz="1200">
                          <a:solidFill>
                            <a:srgbClr val="000000"/>
                          </a:solidFill>
                          <a:latin typeface="Arial"/>
                          <a:ea typeface="Arial"/>
                          <a:cs typeface="Arial"/>
                          <a:sym typeface="Arial"/>
                        </a:rPr>
                        <a:t>Pyspark</a:t>
                      </a:r>
                      <a:endParaRPr>
                        <a:latin typeface="Times New Roman"/>
                        <a:ea typeface="Times New Roman"/>
                        <a:cs typeface="Times New Roman"/>
                        <a:sym typeface="Times New Roman"/>
                      </a:endParaRPr>
                    </a:p>
                  </a:txBody>
                  <a:tcPr marT="34300" marB="34300" marR="91450" marL="91450"/>
                </a:tc>
              </a:tr>
              <a:tr h="278125">
                <a:tc>
                  <a:txBody>
                    <a:bodyPr/>
                    <a:lstStyle/>
                    <a:p>
                      <a:pPr indent="0" lvl="0" marL="0" rtl="0" algn="l">
                        <a:lnSpc>
                          <a:spcPct val="115000"/>
                        </a:lnSpc>
                        <a:spcBef>
                          <a:spcPts val="0"/>
                        </a:spcBef>
                        <a:spcAft>
                          <a:spcPts val="0"/>
                        </a:spcAft>
                        <a:buNone/>
                      </a:pPr>
                      <a:r>
                        <a:rPr lang="en-CA" sz="1200">
                          <a:solidFill>
                            <a:srgbClr val="000000"/>
                          </a:solidFill>
                          <a:latin typeface="Arial"/>
                          <a:ea typeface="Arial"/>
                          <a:cs typeface="Arial"/>
                          <a:sym typeface="Arial"/>
                        </a:rPr>
                        <a:t>Motor Vehicle </a:t>
                      </a:r>
                      <a:r>
                        <a:rPr lang="en-CA" sz="1200">
                          <a:solidFill>
                            <a:srgbClr val="000000"/>
                          </a:solidFill>
                          <a:latin typeface="Arial"/>
                          <a:ea typeface="Arial"/>
                          <a:cs typeface="Arial"/>
                          <a:sym typeface="Arial"/>
                        </a:rPr>
                        <a:t>Vehicle</a:t>
                      </a:r>
                      <a:endParaRPr>
                        <a:latin typeface="Times New Roman"/>
                        <a:ea typeface="Times New Roman"/>
                        <a:cs typeface="Times New Roman"/>
                        <a:sym typeface="Times New Roman"/>
                      </a:endParaRPr>
                    </a:p>
                  </a:txBody>
                  <a:tcPr marT="34300" marB="34300" marR="91450" marL="91450"/>
                </a:tc>
                <a:tc>
                  <a:txBody>
                    <a:bodyPr/>
                    <a:lstStyle/>
                    <a:p>
                      <a:pPr indent="0" lvl="0" marL="0" rtl="0" algn="l">
                        <a:lnSpc>
                          <a:spcPct val="115000"/>
                        </a:lnSpc>
                        <a:spcBef>
                          <a:spcPts val="0"/>
                        </a:spcBef>
                        <a:spcAft>
                          <a:spcPts val="0"/>
                        </a:spcAft>
                        <a:buNone/>
                      </a:pPr>
                      <a:r>
                        <a:rPr lang="en-CA" sz="1200">
                          <a:solidFill>
                            <a:srgbClr val="000000"/>
                          </a:solidFill>
                          <a:latin typeface="Arial"/>
                          <a:ea typeface="Arial"/>
                          <a:cs typeface="Arial"/>
                          <a:sym typeface="Arial"/>
                        </a:rPr>
                        <a:t>Hadoop</a:t>
                      </a:r>
                      <a:endParaRPr>
                        <a:latin typeface="Times New Roman"/>
                        <a:ea typeface="Times New Roman"/>
                        <a:cs typeface="Times New Roman"/>
                        <a:sym typeface="Times New Roman"/>
                      </a:endParaRPr>
                    </a:p>
                  </a:txBody>
                  <a:tcPr marT="34300" marB="34300" marR="91450" marL="91450"/>
                </a:tc>
                <a:tc>
                  <a:txBody>
                    <a:bodyPr/>
                    <a:lstStyle/>
                    <a:p>
                      <a:pPr indent="0" lvl="0" marL="0" rtl="0" algn="l">
                        <a:lnSpc>
                          <a:spcPct val="115000"/>
                        </a:lnSpc>
                        <a:spcBef>
                          <a:spcPts val="0"/>
                        </a:spcBef>
                        <a:spcAft>
                          <a:spcPts val="0"/>
                        </a:spcAft>
                        <a:buNone/>
                      </a:pPr>
                      <a:r>
                        <a:rPr lang="en-CA" sz="1200">
                          <a:solidFill>
                            <a:srgbClr val="000000"/>
                          </a:solidFill>
                          <a:latin typeface="Arial"/>
                          <a:ea typeface="Arial"/>
                          <a:cs typeface="Arial"/>
                          <a:sym typeface="Arial"/>
                        </a:rPr>
                        <a:t>Pyspark</a:t>
                      </a:r>
                      <a:endParaRPr>
                        <a:latin typeface="Times New Roman"/>
                        <a:ea typeface="Times New Roman"/>
                        <a:cs typeface="Times New Roman"/>
                        <a:sym typeface="Times New Roman"/>
                      </a:endParaRPr>
                    </a:p>
                  </a:txBody>
                  <a:tcPr marT="34300" marB="34300" marR="91450" marL="9145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2"/>
          <p:cNvSpPr txBox="1"/>
          <p:nvPr/>
        </p:nvSpPr>
        <p:spPr>
          <a:xfrm>
            <a:off x="192145" y="3452917"/>
            <a:ext cx="184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2"/>
              </a:solidFill>
              <a:latin typeface="Calibri"/>
              <a:ea typeface="Calibri"/>
              <a:cs typeface="Calibri"/>
              <a:sym typeface="Calibri"/>
            </a:endParaRPr>
          </a:p>
        </p:txBody>
      </p:sp>
      <p:pic>
        <p:nvPicPr>
          <p:cNvPr id="264" name="Google Shape;264;p32"/>
          <p:cNvPicPr preferRelativeResize="0"/>
          <p:nvPr/>
        </p:nvPicPr>
        <p:blipFill>
          <a:blip r:embed="rId3">
            <a:alphaModFix/>
          </a:blip>
          <a:stretch>
            <a:fillRect/>
          </a:stretch>
        </p:blipFill>
        <p:spPr>
          <a:xfrm>
            <a:off x="0" y="1131000"/>
            <a:ext cx="9144000" cy="4000479"/>
          </a:xfrm>
          <a:prstGeom prst="rect">
            <a:avLst/>
          </a:prstGeom>
          <a:noFill/>
          <a:ln>
            <a:noFill/>
          </a:ln>
        </p:spPr>
      </p:pic>
      <p:sp>
        <p:nvSpPr>
          <p:cNvPr id="265" name="Google Shape;265;p32"/>
          <p:cNvSpPr txBox="1"/>
          <p:nvPr/>
        </p:nvSpPr>
        <p:spPr>
          <a:xfrm>
            <a:off x="2736759" y="498165"/>
            <a:ext cx="36705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CA" sz="2600">
                <a:latin typeface="Times New Roman"/>
                <a:ea typeface="Times New Roman"/>
                <a:cs typeface="Times New Roman"/>
                <a:sym typeface="Times New Roman"/>
              </a:rPr>
              <a:t>Power BI Visualizations</a:t>
            </a:r>
            <a:endParaRPr sz="18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3"/>
          <p:cNvSpPr txBox="1"/>
          <p:nvPr/>
        </p:nvSpPr>
        <p:spPr>
          <a:xfrm>
            <a:off x="192145" y="3452917"/>
            <a:ext cx="184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2"/>
              </a:solidFill>
              <a:latin typeface="Calibri"/>
              <a:ea typeface="Calibri"/>
              <a:cs typeface="Calibri"/>
              <a:sym typeface="Calibri"/>
            </a:endParaRPr>
          </a:p>
        </p:txBody>
      </p:sp>
      <p:sp>
        <p:nvSpPr>
          <p:cNvPr id="271" name="Google Shape;271;p33"/>
          <p:cNvSpPr txBox="1"/>
          <p:nvPr>
            <p:ph idx="4294967295" type="title"/>
          </p:nvPr>
        </p:nvSpPr>
        <p:spPr>
          <a:xfrm>
            <a:off x="0" y="513700"/>
            <a:ext cx="9144000" cy="597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EAC02"/>
              </a:buClr>
              <a:buSzPts val="2600"/>
              <a:buFont typeface="Times New Roman"/>
              <a:buNone/>
            </a:pPr>
            <a:r>
              <a:rPr lang="en-CA" sz="2600">
                <a:latin typeface="Times New Roman"/>
                <a:ea typeface="Times New Roman"/>
                <a:cs typeface="Times New Roman"/>
                <a:sym typeface="Times New Roman"/>
              </a:rPr>
              <a:t>Power BI Visualization - 1</a:t>
            </a:r>
            <a:endParaRPr sz="2600">
              <a:latin typeface="Times New Roman"/>
              <a:ea typeface="Times New Roman"/>
              <a:cs typeface="Times New Roman"/>
              <a:sym typeface="Times New Roman"/>
            </a:endParaRPr>
          </a:p>
        </p:txBody>
      </p:sp>
      <p:pic>
        <p:nvPicPr>
          <p:cNvPr id="272" name="Google Shape;272;p33"/>
          <p:cNvPicPr preferRelativeResize="0"/>
          <p:nvPr/>
        </p:nvPicPr>
        <p:blipFill>
          <a:blip r:embed="rId3">
            <a:alphaModFix/>
          </a:blip>
          <a:stretch>
            <a:fillRect/>
          </a:stretch>
        </p:blipFill>
        <p:spPr>
          <a:xfrm>
            <a:off x="1773657" y="1427355"/>
            <a:ext cx="5596690" cy="372739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4"/>
          <p:cNvSpPr txBox="1"/>
          <p:nvPr/>
        </p:nvSpPr>
        <p:spPr>
          <a:xfrm>
            <a:off x="192145" y="3452917"/>
            <a:ext cx="184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2"/>
              </a:solidFill>
              <a:latin typeface="Calibri"/>
              <a:ea typeface="Calibri"/>
              <a:cs typeface="Calibri"/>
              <a:sym typeface="Calibri"/>
            </a:endParaRPr>
          </a:p>
        </p:txBody>
      </p:sp>
      <p:sp>
        <p:nvSpPr>
          <p:cNvPr id="278" name="Google Shape;278;p34"/>
          <p:cNvSpPr txBox="1"/>
          <p:nvPr>
            <p:ph idx="4294967295" type="title"/>
          </p:nvPr>
        </p:nvSpPr>
        <p:spPr>
          <a:xfrm>
            <a:off x="0" y="513700"/>
            <a:ext cx="9144000" cy="597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EAC02"/>
              </a:buClr>
              <a:buSzPts val="2600"/>
              <a:buFont typeface="Times New Roman"/>
              <a:buNone/>
            </a:pPr>
            <a:r>
              <a:rPr lang="en-CA" sz="2600">
                <a:latin typeface="Times New Roman"/>
                <a:ea typeface="Times New Roman"/>
                <a:cs typeface="Times New Roman"/>
                <a:sym typeface="Times New Roman"/>
              </a:rPr>
              <a:t>Power BI Visualization - 2</a:t>
            </a:r>
            <a:endParaRPr sz="2600">
              <a:latin typeface="Times New Roman"/>
              <a:ea typeface="Times New Roman"/>
              <a:cs typeface="Times New Roman"/>
              <a:sym typeface="Times New Roman"/>
            </a:endParaRPr>
          </a:p>
        </p:txBody>
      </p:sp>
      <p:pic>
        <p:nvPicPr>
          <p:cNvPr id="279" name="Google Shape;279;p34"/>
          <p:cNvPicPr preferRelativeResize="0"/>
          <p:nvPr/>
        </p:nvPicPr>
        <p:blipFill>
          <a:blip r:embed="rId3">
            <a:alphaModFix/>
          </a:blip>
          <a:stretch>
            <a:fillRect/>
          </a:stretch>
        </p:blipFill>
        <p:spPr>
          <a:xfrm>
            <a:off x="529345" y="1263700"/>
            <a:ext cx="6579897" cy="3727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5"/>
          <p:cNvSpPr txBox="1"/>
          <p:nvPr/>
        </p:nvSpPr>
        <p:spPr>
          <a:xfrm>
            <a:off x="192145" y="3452917"/>
            <a:ext cx="184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2"/>
              </a:solidFill>
              <a:latin typeface="Calibri"/>
              <a:ea typeface="Calibri"/>
              <a:cs typeface="Calibri"/>
              <a:sym typeface="Calibri"/>
            </a:endParaRPr>
          </a:p>
        </p:txBody>
      </p:sp>
      <p:sp>
        <p:nvSpPr>
          <p:cNvPr id="285" name="Google Shape;285;p35"/>
          <p:cNvSpPr txBox="1"/>
          <p:nvPr>
            <p:ph idx="4294967295" type="title"/>
          </p:nvPr>
        </p:nvSpPr>
        <p:spPr>
          <a:xfrm>
            <a:off x="106400" y="513700"/>
            <a:ext cx="9144000" cy="597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EAC02"/>
              </a:buClr>
              <a:buSzPts val="2600"/>
              <a:buFont typeface="Times New Roman"/>
              <a:buNone/>
            </a:pPr>
            <a:r>
              <a:rPr lang="en-CA" sz="2600">
                <a:latin typeface="Times New Roman"/>
                <a:ea typeface="Times New Roman"/>
                <a:cs typeface="Times New Roman"/>
                <a:sym typeface="Times New Roman"/>
              </a:rPr>
              <a:t>Power BI Visualization - 3</a:t>
            </a:r>
            <a:endParaRPr sz="2600">
              <a:latin typeface="Times New Roman"/>
              <a:ea typeface="Times New Roman"/>
              <a:cs typeface="Times New Roman"/>
              <a:sym typeface="Times New Roman"/>
            </a:endParaRPr>
          </a:p>
        </p:txBody>
      </p:sp>
      <p:pic>
        <p:nvPicPr>
          <p:cNvPr id="286" name="Google Shape;286;p35"/>
          <p:cNvPicPr preferRelativeResize="0"/>
          <p:nvPr/>
        </p:nvPicPr>
        <p:blipFill>
          <a:blip r:embed="rId3">
            <a:alphaModFix/>
          </a:blip>
          <a:stretch>
            <a:fillRect/>
          </a:stretch>
        </p:blipFill>
        <p:spPr>
          <a:xfrm>
            <a:off x="1139766" y="1319800"/>
            <a:ext cx="6666984" cy="37184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nvSpPr>
        <p:spPr>
          <a:xfrm>
            <a:off x="192145" y="3452917"/>
            <a:ext cx="184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2"/>
              </a:solidFill>
              <a:latin typeface="Calibri"/>
              <a:ea typeface="Calibri"/>
              <a:cs typeface="Calibri"/>
              <a:sym typeface="Calibri"/>
            </a:endParaRPr>
          </a:p>
        </p:txBody>
      </p:sp>
      <p:sp>
        <p:nvSpPr>
          <p:cNvPr id="117" name="Google Shape;117;p18"/>
          <p:cNvSpPr txBox="1"/>
          <p:nvPr/>
        </p:nvSpPr>
        <p:spPr>
          <a:xfrm>
            <a:off x="472225" y="1477625"/>
            <a:ext cx="8222100" cy="3514500"/>
          </a:xfrm>
          <a:prstGeom prst="rect">
            <a:avLst/>
          </a:prstGeom>
          <a:noFill/>
          <a:ln>
            <a:noFill/>
          </a:ln>
        </p:spPr>
        <p:txBody>
          <a:bodyPr anchorCtr="0" anchor="t" bIns="91425" lIns="91425" spcFirstLastPara="1" rIns="91425" wrap="square" tIns="91425">
            <a:normAutofit/>
          </a:bodyPr>
          <a:lstStyle/>
          <a:p>
            <a:pPr indent="-361950" lvl="0" marL="457200" rtl="0" algn="l">
              <a:spcBef>
                <a:spcPts val="0"/>
              </a:spcBef>
              <a:spcAft>
                <a:spcPts val="0"/>
              </a:spcAft>
              <a:buClr>
                <a:schemeClr val="dk2"/>
              </a:buClr>
              <a:buSzPts val="2100"/>
              <a:buFont typeface="Roboto"/>
              <a:buChar char="●"/>
            </a:pPr>
            <a:r>
              <a:rPr lang="en-CA" sz="2100">
                <a:solidFill>
                  <a:schemeClr val="dk2"/>
                </a:solidFill>
                <a:latin typeface="Roboto"/>
                <a:ea typeface="Roboto"/>
                <a:cs typeface="Roboto"/>
                <a:sym typeface="Roboto"/>
              </a:rPr>
              <a:t>Wiwat Thaphon : 101448037</a:t>
            </a:r>
            <a:endParaRPr sz="2100">
              <a:solidFill>
                <a:schemeClr val="dk2"/>
              </a:solidFill>
              <a:latin typeface="Roboto"/>
              <a:ea typeface="Roboto"/>
              <a:cs typeface="Roboto"/>
              <a:sym typeface="Roboto"/>
            </a:endParaRPr>
          </a:p>
          <a:p>
            <a:pPr indent="0" lvl="0" marL="457200" rtl="0" algn="l">
              <a:spcBef>
                <a:spcPts val="0"/>
              </a:spcBef>
              <a:spcAft>
                <a:spcPts val="0"/>
              </a:spcAft>
              <a:buNone/>
            </a:pPr>
            <a:r>
              <a:t/>
            </a:r>
            <a:endParaRPr sz="2100">
              <a:solidFill>
                <a:schemeClr val="dk2"/>
              </a:solidFill>
              <a:latin typeface="Roboto"/>
              <a:ea typeface="Roboto"/>
              <a:cs typeface="Roboto"/>
              <a:sym typeface="Roboto"/>
            </a:endParaRPr>
          </a:p>
          <a:p>
            <a:pPr indent="-361950" lvl="0" marL="457200" rtl="0" algn="l">
              <a:spcBef>
                <a:spcPts val="0"/>
              </a:spcBef>
              <a:spcAft>
                <a:spcPts val="0"/>
              </a:spcAft>
              <a:buClr>
                <a:schemeClr val="dk2"/>
              </a:buClr>
              <a:buSzPts val="2100"/>
              <a:buFont typeface="Roboto"/>
              <a:buChar char="●"/>
            </a:pPr>
            <a:r>
              <a:rPr lang="en-CA" sz="2100">
                <a:solidFill>
                  <a:schemeClr val="dk2"/>
                </a:solidFill>
                <a:latin typeface="Roboto"/>
                <a:ea typeface="Roboto"/>
                <a:cs typeface="Roboto"/>
                <a:sym typeface="Roboto"/>
              </a:rPr>
              <a:t>Sujay : 101446631</a:t>
            </a:r>
            <a:endParaRPr sz="2100">
              <a:solidFill>
                <a:schemeClr val="dk2"/>
              </a:solidFill>
              <a:latin typeface="Roboto"/>
              <a:ea typeface="Roboto"/>
              <a:cs typeface="Roboto"/>
              <a:sym typeface="Roboto"/>
            </a:endParaRPr>
          </a:p>
          <a:p>
            <a:pPr indent="0" lvl="0" marL="457200" rtl="0" algn="l">
              <a:spcBef>
                <a:spcPts val="0"/>
              </a:spcBef>
              <a:spcAft>
                <a:spcPts val="0"/>
              </a:spcAft>
              <a:buNone/>
            </a:pPr>
            <a:r>
              <a:t/>
            </a:r>
            <a:endParaRPr sz="2100">
              <a:solidFill>
                <a:schemeClr val="dk2"/>
              </a:solidFill>
              <a:latin typeface="Roboto"/>
              <a:ea typeface="Roboto"/>
              <a:cs typeface="Roboto"/>
              <a:sym typeface="Roboto"/>
            </a:endParaRPr>
          </a:p>
          <a:p>
            <a:pPr indent="-361950" lvl="0" marL="457200" rtl="0" algn="l">
              <a:spcBef>
                <a:spcPts val="0"/>
              </a:spcBef>
              <a:spcAft>
                <a:spcPts val="0"/>
              </a:spcAft>
              <a:buClr>
                <a:schemeClr val="dk2"/>
              </a:buClr>
              <a:buSzPts val="2100"/>
              <a:buFont typeface="Roboto"/>
              <a:buChar char="●"/>
            </a:pPr>
            <a:r>
              <a:rPr lang="en-CA" sz="2100">
                <a:solidFill>
                  <a:schemeClr val="dk2"/>
                </a:solidFill>
                <a:latin typeface="Roboto"/>
                <a:ea typeface="Roboto"/>
                <a:cs typeface="Roboto"/>
                <a:sym typeface="Roboto"/>
              </a:rPr>
              <a:t>Ryan : 101506979</a:t>
            </a:r>
            <a:endParaRPr sz="2100">
              <a:solidFill>
                <a:schemeClr val="dk2"/>
              </a:solidFill>
              <a:latin typeface="Roboto"/>
              <a:ea typeface="Roboto"/>
              <a:cs typeface="Roboto"/>
              <a:sym typeface="Roboto"/>
            </a:endParaRPr>
          </a:p>
          <a:p>
            <a:pPr indent="0" lvl="0" marL="457200" rtl="0" algn="l">
              <a:spcBef>
                <a:spcPts val="0"/>
              </a:spcBef>
              <a:spcAft>
                <a:spcPts val="0"/>
              </a:spcAft>
              <a:buNone/>
            </a:pPr>
            <a:r>
              <a:t/>
            </a:r>
            <a:endParaRPr sz="2100">
              <a:solidFill>
                <a:schemeClr val="dk2"/>
              </a:solidFill>
              <a:latin typeface="Roboto"/>
              <a:ea typeface="Roboto"/>
              <a:cs typeface="Roboto"/>
              <a:sym typeface="Roboto"/>
            </a:endParaRPr>
          </a:p>
          <a:p>
            <a:pPr indent="-361950" lvl="0" marL="457200" rtl="0" algn="l">
              <a:spcBef>
                <a:spcPts val="0"/>
              </a:spcBef>
              <a:spcAft>
                <a:spcPts val="0"/>
              </a:spcAft>
              <a:buClr>
                <a:schemeClr val="dk2"/>
              </a:buClr>
              <a:buSzPts val="2100"/>
              <a:buFont typeface="Roboto"/>
              <a:buChar char="●"/>
            </a:pPr>
            <a:r>
              <a:rPr lang="en-CA" sz="2100">
                <a:solidFill>
                  <a:schemeClr val="dk2"/>
                </a:solidFill>
                <a:latin typeface="Roboto"/>
                <a:ea typeface="Roboto"/>
                <a:cs typeface="Roboto"/>
                <a:sym typeface="Roboto"/>
              </a:rPr>
              <a:t>Rohit : 101492504</a:t>
            </a:r>
            <a:endParaRPr sz="2100">
              <a:solidFill>
                <a:schemeClr val="dk2"/>
              </a:solidFill>
              <a:latin typeface="Roboto"/>
              <a:ea typeface="Roboto"/>
              <a:cs typeface="Roboto"/>
              <a:sym typeface="Roboto"/>
            </a:endParaRPr>
          </a:p>
          <a:p>
            <a:pPr indent="0" lvl="0" marL="457200" rtl="0" algn="l">
              <a:spcBef>
                <a:spcPts val="0"/>
              </a:spcBef>
              <a:spcAft>
                <a:spcPts val="0"/>
              </a:spcAft>
              <a:buNone/>
            </a:pPr>
            <a:r>
              <a:t/>
            </a:r>
            <a:endParaRPr sz="2100">
              <a:solidFill>
                <a:schemeClr val="dk2"/>
              </a:solidFill>
              <a:latin typeface="Roboto"/>
              <a:ea typeface="Roboto"/>
              <a:cs typeface="Roboto"/>
              <a:sym typeface="Roboto"/>
            </a:endParaRPr>
          </a:p>
          <a:p>
            <a:pPr indent="-361950" lvl="0" marL="457200" rtl="0" algn="l">
              <a:spcBef>
                <a:spcPts val="0"/>
              </a:spcBef>
              <a:spcAft>
                <a:spcPts val="0"/>
              </a:spcAft>
              <a:buClr>
                <a:schemeClr val="dk2"/>
              </a:buClr>
              <a:buSzPts val="2100"/>
              <a:buFont typeface="Roboto"/>
              <a:buChar char="●"/>
            </a:pPr>
            <a:r>
              <a:rPr lang="en-CA" sz="2100">
                <a:solidFill>
                  <a:schemeClr val="dk2"/>
                </a:solidFill>
                <a:latin typeface="Roboto"/>
                <a:ea typeface="Roboto"/>
                <a:cs typeface="Roboto"/>
                <a:sym typeface="Roboto"/>
              </a:rPr>
              <a:t>Shiva : 101503674</a:t>
            </a:r>
            <a:endParaRPr sz="2100">
              <a:solidFill>
                <a:schemeClr val="dk2"/>
              </a:solidFill>
              <a:latin typeface="Roboto"/>
              <a:ea typeface="Roboto"/>
              <a:cs typeface="Roboto"/>
              <a:sym typeface="Roboto"/>
            </a:endParaRPr>
          </a:p>
          <a:p>
            <a:pPr indent="0" lvl="0" marL="0" rtl="0" algn="l">
              <a:spcBef>
                <a:spcPts val="0"/>
              </a:spcBef>
              <a:spcAft>
                <a:spcPts val="0"/>
              </a:spcAft>
              <a:buNone/>
            </a:pPr>
            <a:r>
              <a:t/>
            </a:r>
            <a:endParaRPr sz="2100">
              <a:solidFill>
                <a:schemeClr val="dk2"/>
              </a:solidFill>
              <a:latin typeface="Roboto"/>
              <a:ea typeface="Roboto"/>
              <a:cs typeface="Roboto"/>
              <a:sym typeface="Roboto"/>
            </a:endParaRPr>
          </a:p>
        </p:txBody>
      </p:sp>
      <p:sp>
        <p:nvSpPr>
          <p:cNvPr id="118" name="Google Shape;118;p18"/>
          <p:cNvSpPr txBox="1"/>
          <p:nvPr/>
        </p:nvSpPr>
        <p:spPr>
          <a:xfrm>
            <a:off x="311700" y="562400"/>
            <a:ext cx="8520600" cy="6078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CA" sz="3000">
                <a:solidFill>
                  <a:srgbClr val="2A3990"/>
                </a:solidFill>
                <a:latin typeface="Roboto"/>
                <a:ea typeface="Roboto"/>
                <a:cs typeface="Roboto"/>
                <a:sym typeface="Roboto"/>
              </a:rPr>
              <a:t>Prepared By</a:t>
            </a:r>
            <a:endParaRPr sz="3000">
              <a:solidFill>
                <a:srgbClr val="2A3990"/>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6"/>
          <p:cNvSpPr txBox="1"/>
          <p:nvPr>
            <p:ph type="ctrTitle"/>
          </p:nvPr>
        </p:nvSpPr>
        <p:spPr>
          <a:xfrm>
            <a:off x="2061850" y="587675"/>
            <a:ext cx="5023200" cy="46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rgbClr val="FEAC02"/>
              </a:buClr>
              <a:buSzPct val="100000"/>
              <a:buFont typeface="Times New Roman"/>
              <a:buNone/>
            </a:pPr>
            <a:r>
              <a:rPr lang="en-CA" sz="2600">
                <a:latin typeface="Times New Roman"/>
                <a:ea typeface="Times New Roman"/>
                <a:cs typeface="Times New Roman"/>
                <a:sym typeface="Times New Roman"/>
              </a:rPr>
              <a:t>Power BI Visualization - 4</a:t>
            </a:r>
            <a:endParaRPr/>
          </a:p>
        </p:txBody>
      </p:sp>
      <p:pic>
        <p:nvPicPr>
          <p:cNvPr id="292" name="Google Shape;292;p36"/>
          <p:cNvPicPr preferRelativeResize="0"/>
          <p:nvPr/>
        </p:nvPicPr>
        <p:blipFill>
          <a:blip r:embed="rId3">
            <a:alphaModFix/>
          </a:blip>
          <a:stretch>
            <a:fillRect/>
          </a:stretch>
        </p:blipFill>
        <p:spPr>
          <a:xfrm>
            <a:off x="1073225" y="1355675"/>
            <a:ext cx="7214276" cy="37878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7"/>
          <p:cNvSpPr txBox="1"/>
          <p:nvPr/>
        </p:nvSpPr>
        <p:spPr>
          <a:xfrm>
            <a:off x="192145" y="3452917"/>
            <a:ext cx="184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2"/>
              </a:solidFill>
              <a:latin typeface="Calibri"/>
              <a:ea typeface="Calibri"/>
              <a:cs typeface="Calibri"/>
              <a:sym typeface="Calibri"/>
            </a:endParaRPr>
          </a:p>
        </p:txBody>
      </p:sp>
      <p:sp>
        <p:nvSpPr>
          <p:cNvPr id="298" name="Google Shape;298;p37"/>
          <p:cNvSpPr txBox="1"/>
          <p:nvPr/>
        </p:nvSpPr>
        <p:spPr>
          <a:xfrm>
            <a:off x="311700" y="562400"/>
            <a:ext cx="8520600" cy="6078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CA" sz="3000">
                <a:solidFill>
                  <a:srgbClr val="2A3990"/>
                </a:solidFill>
                <a:latin typeface="Roboto"/>
                <a:ea typeface="Roboto"/>
                <a:cs typeface="Roboto"/>
                <a:sym typeface="Roboto"/>
              </a:rPr>
              <a:t>Insights and Recommendations</a:t>
            </a:r>
            <a:endParaRPr sz="3000">
              <a:solidFill>
                <a:srgbClr val="2A3990"/>
              </a:solidFill>
              <a:latin typeface="Roboto"/>
              <a:ea typeface="Roboto"/>
              <a:cs typeface="Roboto"/>
              <a:sym typeface="Roboto"/>
            </a:endParaRPr>
          </a:p>
        </p:txBody>
      </p:sp>
      <p:sp>
        <p:nvSpPr>
          <p:cNvPr id="299" name="Google Shape;299;p37"/>
          <p:cNvSpPr txBox="1"/>
          <p:nvPr/>
        </p:nvSpPr>
        <p:spPr>
          <a:xfrm>
            <a:off x="311700" y="1534675"/>
            <a:ext cx="8520600" cy="3281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750">
              <a:solidFill>
                <a:schemeClr val="dk2"/>
              </a:solidFill>
              <a:latin typeface="Roboto"/>
              <a:ea typeface="Roboto"/>
              <a:cs typeface="Roboto"/>
              <a:sym typeface="Roboto"/>
            </a:endParaRPr>
          </a:p>
          <a:p>
            <a:pPr indent="0" lvl="0" marL="457200" rtl="0" algn="l">
              <a:spcBef>
                <a:spcPts val="0"/>
              </a:spcBef>
              <a:spcAft>
                <a:spcPts val="0"/>
              </a:spcAft>
              <a:buNone/>
            </a:pPr>
            <a:r>
              <a:rPr b="1" lang="en-CA" sz="1550">
                <a:solidFill>
                  <a:schemeClr val="dk2"/>
                </a:solidFill>
                <a:latin typeface="Roboto"/>
                <a:ea typeface="Roboto"/>
                <a:cs typeface="Roboto"/>
                <a:sym typeface="Roboto"/>
              </a:rPr>
              <a:t>Insights :  NYPD Arrests Data</a:t>
            </a:r>
            <a:endParaRPr b="1" sz="1550">
              <a:solidFill>
                <a:schemeClr val="dk2"/>
              </a:solidFill>
              <a:latin typeface="Roboto"/>
              <a:ea typeface="Roboto"/>
              <a:cs typeface="Roboto"/>
              <a:sym typeface="Roboto"/>
            </a:endParaRPr>
          </a:p>
          <a:p>
            <a:pPr indent="0" lvl="0" marL="457200" rtl="0" algn="l">
              <a:spcBef>
                <a:spcPts val="0"/>
              </a:spcBef>
              <a:spcAft>
                <a:spcPts val="0"/>
              </a:spcAft>
              <a:buNone/>
            </a:pPr>
            <a:r>
              <a:t/>
            </a:r>
            <a:endParaRPr b="1" sz="1350">
              <a:solidFill>
                <a:schemeClr val="dk2"/>
              </a:solidFill>
              <a:latin typeface="Roboto"/>
              <a:ea typeface="Roboto"/>
              <a:cs typeface="Roboto"/>
              <a:sym typeface="Roboto"/>
            </a:endParaRPr>
          </a:p>
          <a:p>
            <a:pPr indent="-307975" lvl="0" marL="457200" rtl="0" algn="l">
              <a:spcBef>
                <a:spcPts val="0"/>
              </a:spcBef>
              <a:spcAft>
                <a:spcPts val="0"/>
              </a:spcAft>
              <a:buClr>
                <a:schemeClr val="dk2"/>
              </a:buClr>
              <a:buSzPts val="1250"/>
              <a:buFont typeface="Roboto"/>
              <a:buChar char="●"/>
            </a:pPr>
            <a:r>
              <a:rPr lang="en-CA" sz="1250">
                <a:solidFill>
                  <a:schemeClr val="dk2"/>
                </a:solidFill>
                <a:latin typeface="Roboto"/>
                <a:ea typeface="Roboto"/>
                <a:cs typeface="Roboto"/>
                <a:sym typeface="Roboto"/>
              </a:rPr>
              <a:t>Identifying trends in types of offenses and demographics (age, gender) of individuals arrested.</a:t>
            </a:r>
            <a:endParaRPr sz="1250">
              <a:solidFill>
                <a:schemeClr val="dk2"/>
              </a:solidFill>
              <a:latin typeface="Roboto"/>
              <a:ea typeface="Roboto"/>
              <a:cs typeface="Roboto"/>
              <a:sym typeface="Roboto"/>
            </a:endParaRPr>
          </a:p>
          <a:p>
            <a:pPr indent="0" lvl="0" marL="914400" rtl="0" algn="l">
              <a:spcBef>
                <a:spcPts val="0"/>
              </a:spcBef>
              <a:spcAft>
                <a:spcPts val="0"/>
              </a:spcAft>
              <a:buNone/>
            </a:pPr>
            <a:r>
              <a:t/>
            </a:r>
            <a:endParaRPr sz="1250">
              <a:solidFill>
                <a:schemeClr val="dk2"/>
              </a:solidFill>
              <a:latin typeface="Roboto"/>
              <a:ea typeface="Roboto"/>
              <a:cs typeface="Roboto"/>
              <a:sym typeface="Roboto"/>
            </a:endParaRPr>
          </a:p>
          <a:p>
            <a:pPr indent="-307975" lvl="0" marL="457200" rtl="0" algn="l">
              <a:spcBef>
                <a:spcPts val="0"/>
              </a:spcBef>
              <a:spcAft>
                <a:spcPts val="0"/>
              </a:spcAft>
              <a:buClr>
                <a:schemeClr val="dk2"/>
              </a:buClr>
              <a:buSzPts val="1250"/>
              <a:buFont typeface="Roboto"/>
              <a:buChar char="●"/>
            </a:pPr>
            <a:r>
              <a:rPr lang="en-CA" sz="1250">
                <a:solidFill>
                  <a:schemeClr val="dk2"/>
                </a:solidFill>
                <a:latin typeface="Roboto"/>
                <a:ea typeface="Roboto"/>
                <a:cs typeface="Roboto"/>
                <a:sym typeface="Roboto"/>
              </a:rPr>
              <a:t>Comparing year-to-date trends with historical data to spot any significant changes.</a:t>
            </a:r>
            <a:endParaRPr sz="1250">
              <a:solidFill>
                <a:schemeClr val="dk2"/>
              </a:solidFill>
              <a:latin typeface="Roboto"/>
              <a:ea typeface="Roboto"/>
              <a:cs typeface="Roboto"/>
              <a:sym typeface="Roboto"/>
            </a:endParaRPr>
          </a:p>
          <a:p>
            <a:pPr indent="0" lvl="0" marL="457200" rtl="0" algn="l">
              <a:spcBef>
                <a:spcPts val="0"/>
              </a:spcBef>
              <a:spcAft>
                <a:spcPts val="0"/>
              </a:spcAft>
              <a:buNone/>
            </a:pPr>
            <a:r>
              <a:t/>
            </a:r>
            <a:endParaRPr b="1" sz="1750">
              <a:solidFill>
                <a:schemeClr val="dk2"/>
              </a:solidFill>
              <a:latin typeface="Roboto"/>
              <a:ea typeface="Roboto"/>
              <a:cs typeface="Roboto"/>
              <a:sym typeface="Roboto"/>
            </a:endParaRPr>
          </a:p>
          <a:p>
            <a:pPr indent="0" lvl="0" marL="457200" rtl="0" algn="l">
              <a:spcBef>
                <a:spcPts val="0"/>
              </a:spcBef>
              <a:spcAft>
                <a:spcPts val="0"/>
              </a:spcAft>
              <a:buNone/>
            </a:pPr>
            <a:r>
              <a:rPr b="1" lang="en-CA" sz="1550">
                <a:solidFill>
                  <a:schemeClr val="dk2"/>
                </a:solidFill>
                <a:latin typeface="Roboto"/>
                <a:ea typeface="Roboto"/>
                <a:cs typeface="Roboto"/>
                <a:sym typeface="Roboto"/>
              </a:rPr>
              <a:t>Recommendations :  NYPD Arrests Data</a:t>
            </a:r>
            <a:endParaRPr b="1" sz="1550">
              <a:solidFill>
                <a:schemeClr val="dk2"/>
              </a:solidFill>
              <a:latin typeface="Roboto"/>
              <a:ea typeface="Roboto"/>
              <a:cs typeface="Roboto"/>
              <a:sym typeface="Roboto"/>
            </a:endParaRPr>
          </a:p>
          <a:p>
            <a:pPr indent="0" lvl="0" marL="457200" rtl="0" algn="l">
              <a:spcBef>
                <a:spcPts val="0"/>
              </a:spcBef>
              <a:spcAft>
                <a:spcPts val="0"/>
              </a:spcAft>
              <a:buNone/>
            </a:pPr>
            <a:r>
              <a:t/>
            </a:r>
            <a:endParaRPr b="1" sz="1350">
              <a:solidFill>
                <a:schemeClr val="dk2"/>
              </a:solidFill>
              <a:latin typeface="Roboto"/>
              <a:ea typeface="Roboto"/>
              <a:cs typeface="Roboto"/>
              <a:sym typeface="Roboto"/>
            </a:endParaRPr>
          </a:p>
          <a:p>
            <a:pPr indent="-307975" lvl="0" marL="457200" rtl="0" algn="l">
              <a:spcBef>
                <a:spcPts val="0"/>
              </a:spcBef>
              <a:spcAft>
                <a:spcPts val="0"/>
              </a:spcAft>
              <a:buClr>
                <a:srgbClr val="434343"/>
              </a:buClr>
              <a:buSzPts val="1250"/>
              <a:buFont typeface="Roboto"/>
              <a:buChar char="●"/>
            </a:pPr>
            <a:r>
              <a:rPr lang="en-CA" sz="1250">
                <a:solidFill>
                  <a:srgbClr val="434343"/>
                </a:solidFill>
                <a:latin typeface="Roboto"/>
                <a:ea typeface="Roboto"/>
                <a:cs typeface="Roboto"/>
                <a:sym typeface="Roboto"/>
              </a:rPr>
              <a:t>Allocate resources based on crime trends to areas or demographics with increasing arrest rates.</a:t>
            </a:r>
            <a:endParaRPr sz="1250">
              <a:solidFill>
                <a:srgbClr val="434343"/>
              </a:solidFill>
              <a:latin typeface="Roboto"/>
              <a:ea typeface="Roboto"/>
              <a:cs typeface="Roboto"/>
              <a:sym typeface="Roboto"/>
            </a:endParaRPr>
          </a:p>
          <a:p>
            <a:pPr indent="0" lvl="0" marL="914400" rtl="0" algn="l">
              <a:spcBef>
                <a:spcPts val="0"/>
              </a:spcBef>
              <a:spcAft>
                <a:spcPts val="0"/>
              </a:spcAft>
              <a:buNone/>
            </a:pPr>
            <a:r>
              <a:t/>
            </a:r>
            <a:endParaRPr sz="1250">
              <a:solidFill>
                <a:srgbClr val="434343"/>
              </a:solidFill>
              <a:latin typeface="Roboto"/>
              <a:ea typeface="Roboto"/>
              <a:cs typeface="Roboto"/>
              <a:sym typeface="Roboto"/>
            </a:endParaRPr>
          </a:p>
          <a:p>
            <a:pPr indent="-307975" lvl="0" marL="457200" rtl="0" algn="l">
              <a:spcBef>
                <a:spcPts val="0"/>
              </a:spcBef>
              <a:spcAft>
                <a:spcPts val="0"/>
              </a:spcAft>
              <a:buClr>
                <a:srgbClr val="434343"/>
              </a:buClr>
              <a:buSzPts val="1250"/>
              <a:buFont typeface="Roboto"/>
              <a:buChar char="●"/>
            </a:pPr>
            <a:r>
              <a:rPr lang="en-CA" sz="1250">
                <a:solidFill>
                  <a:srgbClr val="434343"/>
                </a:solidFill>
                <a:latin typeface="Roboto"/>
                <a:ea typeface="Roboto"/>
                <a:cs typeface="Roboto"/>
                <a:sym typeface="Roboto"/>
              </a:rPr>
              <a:t>Enhance community policing strategies based on identified crime patterns.</a:t>
            </a:r>
            <a:endParaRPr sz="1250">
              <a:solidFill>
                <a:srgbClr val="434343"/>
              </a:solidFill>
              <a:latin typeface="Roboto"/>
              <a:ea typeface="Roboto"/>
              <a:cs typeface="Roboto"/>
              <a:sym typeface="Roboto"/>
            </a:endParaRPr>
          </a:p>
          <a:p>
            <a:pPr indent="0" lvl="0" marL="0" rtl="0" algn="l">
              <a:spcBef>
                <a:spcPts val="0"/>
              </a:spcBef>
              <a:spcAft>
                <a:spcPts val="0"/>
              </a:spcAft>
              <a:buNone/>
            </a:pPr>
            <a:r>
              <a:t/>
            </a:r>
            <a:endParaRPr b="1" sz="1750">
              <a:solidFill>
                <a:schemeClr val="dk2"/>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8"/>
          <p:cNvSpPr txBox="1"/>
          <p:nvPr/>
        </p:nvSpPr>
        <p:spPr>
          <a:xfrm>
            <a:off x="192145" y="3452917"/>
            <a:ext cx="184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2"/>
              </a:solidFill>
              <a:latin typeface="Calibri"/>
              <a:ea typeface="Calibri"/>
              <a:cs typeface="Calibri"/>
              <a:sym typeface="Calibri"/>
            </a:endParaRPr>
          </a:p>
        </p:txBody>
      </p:sp>
      <p:sp>
        <p:nvSpPr>
          <p:cNvPr id="305" name="Google Shape;305;p38"/>
          <p:cNvSpPr txBox="1"/>
          <p:nvPr/>
        </p:nvSpPr>
        <p:spPr>
          <a:xfrm>
            <a:off x="311700" y="562400"/>
            <a:ext cx="8520600" cy="6078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CA" sz="3000">
                <a:solidFill>
                  <a:srgbClr val="2A3990"/>
                </a:solidFill>
                <a:latin typeface="Roboto"/>
                <a:ea typeface="Roboto"/>
                <a:cs typeface="Roboto"/>
                <a:sym typeface="Roboto"/>
              </a:rPr>
              <a:t>Insights and Recommendations</a:t>
            </a:r>
            <a:endParaRPr sz="3000">
              <a:solidFill>
                <a:srgbClr val="2A3990"/>
              </a:solidFill>
              <a:latin typeface="Roboto"/>
              <a:ea typeface="Roboto"/>
              <a:cs typeface="Roboto"/>
              <a:sym typeface="Roboto"/>
            </a:endParaRPr>
          </a:p>
        </p:txBody>
      </p:sp>
      <p:sp>
        <p:nvSpPr>
          <p:cNvPr id="306" name="Google Shape;306;p38"/>
          <p:cNvSpPr txBox="1"/>
          <p:nvPr/>
        </p:nvSpPr>
        <p:spPr>
          <a:xfrm>
            <a:off x="311700" y="1534675"/>
            <a:ext cx="8520600" cy="3281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750">
              <a:solidFill>
                <a:schemeClr val="dk2"/>
              </a:solidFill>
              <a:latin typeface="Roboto"/>
              <a:ea typeface="Roboto"/>
              <a:cs typeface="Roboto"/>
              <a:sym typeface="Roboto"/>
            </a:endParaRPr>
          </a:p>
          <a:p>
            <a:pPr indent="0" lvl="0" marL="457200" rtl="0" algn="l">
              <a:spcBef>
                <a:spcPts val="0"/>
              </a:spcBef>
              <a:spcAft>
                <a:spcPts val="0"/>
              </a:spcAft>
              <a:buNone/>
            </a:pPr>
            <a:r>
              <a:rPr b="1" lang="en-CA" sz="1550">
                <a:solidFill>
                  <a:schemeClr val="dk2"/>
                </a:solidFill>
                <a:latin typeface="Roboto"/>
                <a:ea typeface="Roboto"/>
                <a:cs typeface="Roboto"/>
                <a:sym typeface="Roboto"/>
              </a:rPr>
              <a:t>Insights :  </a:t>
            </a:r>
            <a:r>
              <a:rPr b="1" lang="en-CA" sz="1550">
                <a:solidFill>
                  <a:schemeClr val="dk2"/>
                </a:solidFill>
                <a:latin typeface="Roboto"/>
                <a:ea typeface="Roboto"/>
                <a:cs typeface="Roboto"/>
                <a:sym typeface="Roboto"/>
              </a:rPr>
              <a:t>NYPD Shooting Incident Data (Historic and Year-to-Date)</a:t>
            </a:r>
            <a:endParaRPr b="1" sz="1550">
              <a:solidFill>
                <a:schemeClr val="dk2"/>
              </a:solidFill>
              <a:latin typeface="Roboto"/>
              <a:ea typeface="Roboto"/>
              <a:cs typeface="Roboto"/>
              <a:sym typeface="Roboto"/>
            </a:endParaRPr>
          </a:p>
          <a:p>
            <a:pPr indent="0" lvl="0" marL="457200" rtl="0" algn="l">
              <a:spcBef>
                <a:spcPts val="0"/>
              </a:spcBef>
              <a:spcAft>
                <a:spcPts val="0"/>
              </a:spcAft>
              <a:buNone/>
            </a:pPr>
            <a:r>
              <a:t/>
            </a:r>
            <a:endParaRPr b="1" sz="1350">
              <a:solidFill>
                <a:schemeClr val="dk2"/>
              </a:solidFill>
              <a:latin typeface="Roboto"/>
              <a:ea typeface="Roboto"/>
              <a:cs typeface="Roboto"/>
              <a:sym typeface="Roboto"/>
            </a:endParaRPr>
          </a:p>
          <a:p>
            <a:pPr indent="-307975" lvl="0" marL="457200" rtl="0" algn="l">
              <a:spcBef>
                <a:spcPts val="0"/>
              </a:spcBef>
              <a:spcAft>
                <a:spcPts val="0"/>
              </a:spcAft>
              <a:buClr>
                <a:schemeClr val="dk2"/>
              </a:buClr>
              <a:buSzPts val="1250"/>
              <a:buFont typeface="Roboto"/>
              <a:buChar char="●"/>
            </a:pPr>
            <a:r>
              <a:rPr lang="en-CA" sz="1250">
                <a:solidFill>
                  <a:schemeClr val="dk2"/>
                </a:solidFill>
                <a:latin typeface="Roboto"/>
                <a:ea typeface="Roboto"/>
                <a:cs typeface="Roboto"/>
                <a:sym typeface="Roboto"/>
              </a:rPr>
              <a:t>Identifying hotspots for gun violence and trends in incidence over time.</a:t>
            </a:r>
            <a:endParaRPr sz="1250">
              <a:solidFill>
                <a:schemeClr val="dk2"/>
              </a:solidFill>
              <a:latin typeface="Roboto"/>
              <a:ea typeface="Roboto"/>
              <a:cs typeface="Roboto"/>
              <a:sym typeface="Roboto"/>
            </a:endParaRPr>
          </a:p>
          <a:p>
            <a:pPr indent="0" lvl="0" marL="914400" rtl="0" algn="l">
              <a:spcBef>
                <a:spcPts val="0"/>
              </a:spcBef>
              <a:spcAft>
                <a:spcPts val="0"/>
              </a:spcAft>
              <a:buNone/>
            </a:pPr>
            <a:r>
              <a:t/>
            </a:r>
            <a:endParaRPr sz="1250">
              <a:solidFill>
                <a:schemeClr val="dk2"/>
              </a:solidFill>
              <a:latin typeface="Roboto"/>
              <a:ea typeface="Roboto"/>
              <a:cs typeface="Roboto"/>
              <a:sym typeface="Roboto"/>
            </a:endParaRPr>
          </a:p>
          <a:p>
            <a:pPr indent="-307975" lvl="0" marL="457200" rtl="0" algn="l">
              <a:spcBef>
                <a:spcPts val="0"/>
              </a:spcBef>
              <a:spcAft>
                <a:spcPts val="0"/>
              </a:spcAft>
              <a:buClr>
                <a:schemeClr val="dk2"/>
              </a:buClr>
              <a:buSzPts val="1250"/>
              <a:buFont typeface="Roboto"/>
              <a:buChar char="●"/>
            </a:pPr>
            <a:r>
              <a:rPr lang="en-CA" sz="1250">
                <a:solidFill>
                  <a:schemeClr val="dk2"/>
                </a:solidFill>
                <a:latin typeface="Roboto"/>
                <a:ea typeface="Roboto"/>
                <a:cs typeface="Roboto"/>
                <a:sym typeface="Roboto"/>
              </a:rPr>
              <a:t>Analyzing factors contributing to shooting incidents (e.g., location, time).</a:t>
            </a:r>
            <a:endParaRPr sz="1250">
              <a:solidFill>
                <a:schemeClr val="dk2"/>
              </a:solidFill>
              <a:latin typeface="Roboto"/>
              <a:ea typeface="Roboto"/>
              <a:cs typeface="Roboto"/>
              <a:sym typeface="Roboto"/>
            </a:endParaRPr>
          </a:p>
          <a:p>
            <a:pPr indent="0" lvl="0" marL="457200" rtl="0" algn="l">
              <a:spcBef>
                <a:spcPts val="0"/>
              </a:spcBef>
              <a:spcAft>
                <a:spcPts val="0"/>
              </a:spcAft>
              <a:buNone/>
            </a:pPr>
            <a:r>
              <a:t/>
            </a:r>
            <a:endParaRPr b="1" sz="1750">
              <a:solidFill>
                <a:schemeClr val="dk2"/>
              </a:solidFill>
              <a:latin typeface="Roboto"/>
              <a:ea typeface="Roboto"/>
              <a:cs typeface="Roboto"/>
              <a:sym typeface="Roboto"/>
            </a:endParaRPr>
          </a:p>
          <a:p>
            <a:pPr indent="0" lvl="0" marL="457200" rtl="0" algn="l">
              <a:spcBef>
                <a:spcPts val="0"/>
              </a:spcBef>
              <a:spcAft>
                <a:spcPts val="0"/>
              </a:spcAft>
              <a:buNone/>
            </a:pPr>
            <a:r>
              <a:rPr b="1" lang="en-CA" sz="1550">
                <a:solidFill>
                  <a:schemeClr val="dk2"/>
                </a:solidFill>
                <a:latin typeface="Roboto"/>
                <a:ea typeface="Roboto"/>
                <a:cs typeface="Roboto"/>
                <a:sym typeface="Roboto"/>
              </a:rPr>
              <a:t>Recommendations :  </a:t>
            </a:r>
            <a:r>
              <a:rPr b="1" lang="en-CA" sz="1550">
                <a:solidFill>
                  <a:schemeClr val="dk2"/>
                </a:solidFill>
                <a:latin typeface="Roboto"/>
                <a:ea typeface="Roboto"/>
                <a:cs typeface="Roboto"/>
                <a:sym typeface="Roboto"/>
              </a:rPr>
              <a:t>NYPD Shooting Incident Data (Historic and Year-to-Date)</a:t>
            </a:r>
            <a:endParaRPr b="1" sz="1550">
              <a:solidFill>
                <a:schemeClr val="dk2"/>
              </a:solidFill>
              <a:latin typeface="Roboto"/>
              <a:ea typeface="Roboto"/>
              <a:cs typeface="Roboto"/>
              <a:sym typeface="Roboto"/>
            </a:endParaRPr>
          </a:p>
          <a:p>
            <a:pPr indent="0" lvl="0" marL="457200" rtl="0" algn="l">
              <a:spcBef>
                <a:spcPts val="0"/>
              </a:spcBef>
              <a:spcAft>
                <a:spcPts val="0"/>
              </a:spcAft>
              <a:buNone/>
            </a:pPr>
            <a:r>
              <a:t/>
            </a:r>
            <a:endParaRPr b="1" sz="1350">
              <a:solidFill>
                <a:schemeClr val="dk2"/>
              </a:solidFill>
              <a:latin typeface="Roboto"/>
              <a:ea typeface="Roboto"/>
              <a:cs typeface="Roboto"/>
              <a:sym typeface="Roboto"/>
            </a:endParaRPr>
          </a:p>
          <a:p>
            <a:pPr indent="-307975" lvl="0" marL="457200" rtl="0" algn="l">
              <a:spcBef>
                <a:spcPts val="0"/>
              </a:spcBef>
              <a:spcAft>
                <a:spcPts val="0"/>
              </a:spcAft>
              <a:buClr>
                <a:srgbClr val="434343"/>
              </a:buClr>
              <a:buSzPts val="1250"/>
              <a:buFont typeface="Roboto"/>
              <a:buChar char="●"/>
            </a:pPr>
            <a:r>
              <a:rPr lang="en-CA" sz="1250">
                <a:solidFill>
                  <a:srgbClr val="434343"/>
                </a:solidFill>
                <a:latin typeface="Roboto"/>
                <a:ea typeface="Roboto"/>
                <a:cs typeface="Roboto"/>
                <a:sym typeface="Roboto"/>
              </a:rPr>
              <a:t>Implement targeted interventions and community engagement strategies in high-risk areas.</a:t>
            </a:r>
            <a:endParaRPr sz="1250">
              <a:solidFill>
                <a:srgbClr val="434343"/>
              </a:solidFill>
              <a:latin typeface="Roboto"/>
              <a:ea typeface="Roboto"/>
              <a:cs typeface="Roboto"/>
              <a:sym typeface="Roboto"/>
            </a:endParaRPr>
          </a:p>
          <a:p>
            <a:pPr indent="0" lvl="0" marL="914400" rtl="0" algn="l">
              <a:spcBef>
                <a:spcPts val="0"/>
              </a:spcBef>
              <a:spcAft>
                <a:spcPts val="0"/>
              </a:spcAft>
              <a:buNone/>
            </a:pPr>
            <a:r>
              <a:t/>
            </a:r>
            <a:endParaRPr sz="1250">
              <a:solidFill>
                <a:srgbClr val="434343"/>
              </a:solidFill>
              <a:latin typeface="Roboto"/>
              <a:ea typeface="Roboto"/>
              <a:cs typeface="Roboto"/>
              <a:sym typeface="Roboto"/>
            </a:endParaRPr>
          </a:p>
          <a:p>
            <a:pPr indent="-307975" lvl="0" marL="457200" rtl="0" algn="l">
              <a:spcBef>
                <a:spcPts val="0"/>
              </a:spcBef>
              <a:spcAft>
                <a:spcPts val="0"/>
              </a:spcAft>
              <a:buClr>
                <a:srgbClr val="434343"/>
              </a:buClr>
              <a:buSzPts val="1250"/>
              <a:buFont typeface="Roboto"/>
              <a:buChar char="●"/>
            </a:pPr>
            <a:r>
              <a:rPr lang="en-CA" sz="1250">
                <a:solidFill>
                  <a:srgbClr val="434343"/>
                </a:solidFill>
                <a:latin typeface="Roboto"/>
                <a:ea typeface="Roboto"/>
                <a:cs typeface="Roboto"/>
                <a:sym typeface="Roboto"/>
              </a:rPr>
              <a:t>Strengthen gun violence prevention programs and enforcement efforts.</a:t>
            </a:r>
            <a:endParaRPr sz="1250">
              <a:solidFill>
                <a:srgbClr val="434343"/>
              </a:solidFill>
              <a:latin typeface="Roboto"/>
              <a:ea typeface="Roboto"/>
              <a:cs typeface="Roboto"/>
              <a:sym typeface="Roboto"/>
            </a:endParaRPr>
          </a:p>
          <a:p>
            <a:pPr indent="0" lvl="0" marL="0" rtl="0" algn="l">
              <a:spcBef>
                <a:spcPts val="0"/>
              </a:spcBef>
              <a:spcAft>
                <a:spcPts val="0"/>
              </a:spcAft>
              <a:buNone/>
            </a:pPr>
            <a:r>
              <a:t/>
            </a:r>
            <a:endParaRPr b="1" sz="1750">
              <a:solidFill>
                <a:schemeClr val="dk2"/>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9"/>
          <p:cNvSpPr txBox="1"/>
          <p:nvPr/>
        </p:nvSpPr>
        <p:spPr>
          <a:xfrm>
            <a:off x="0" y="1934463"/>
            <a:ext cx="9144000" cy="60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CA" sz="2200">
                <a:latin typeface="Poppins"/>
                <a:ea typeface="Poppins"/>
                <a:cs typeface="Poppins"/>
                <a:sym typeface="Poppins"/>
              </a:rPr>
              <a:t>CONCLUSION</a:t>
            </a:r>
            <a:endParaRPr b="1" sz="2200">
              <a:latin typeface="Poppins"/>
              <a:ea typeface="Poppins"/>
              <a:cs typeface="Poppins"/>
              <a:sym typeface="Poppins"/>
            </a:endParaRPr>
          </a:p>
        </p:txBody>
      </p:sp>
      <p:cxnSp>
        <p:nvCxnSpPr>
          <p:cNvPr id="312" name="Google Shape;312;p39"/>
          <p:cNvCxnSpPr/>
          <p:nvPr/>
        </p:nvCxnSpPr>
        <p:spPr>
          <a:xfrm>
            <a:off x="2991300" y="1687963"/>
            <a:ext cx="3161400" cy="0"/>
          </a:xfrm>
          <a:prstGeom prst="straightConnector1">
            <a:avLst/>
          </a:prstGeom>
          <a:noFill/>
          <a:ln cap="flat" cmpd="sng" w="9525">
            <a:solidFill>
              <a:srgbClr val="666666"/>
            </a:solidFill>
            <a:prstDash val="solid"/>
            <a:round/>
            <a:headEnd len="med" w="med" type="none"/>
            <a:tailEnd len="med" w="med" type="none"/>
          </a:ln>
        </p:spPr>
      </p:cxnSp>
      <p:cxnSp>
        <p:nvCxnSpPr>
          <p:cNvPr id="313" name="Google Shape;313;p39"/>
          <p:cNvCxnSpPr/>
          <p:nvPr/>
        </p:nvCxnSpPr>
        <p:spPr>
          <a:xfrm>
            <a:off x="2991300" y="3988938"/>
            <a:ext cx="3161400" cy="0"/>
          </a:xfrm>
          <a:prstGeom prst="straightConnector1">
            <a:avLst/>
          </a:prstGeom>
          <a:noFill/>
          <a:ln cap="flat" cmpd="sng" w="9525">
            <a:solidFill>
              <a:srgbClr val="666666"/>
            </a:solidFill>
            <a:prstDash val="solid"/>
            <a:round/>
            <a:headEnd len="med" w="med" type="none"/>
            <a:tailEnd len="med" w="med" type="none"/>
          </a:ln>
        </p:spPr>
      </p:cxnSp>
      <p:sp>
        <p:nvSpPr>
          <p:cNvPr id="314" name="Google Shape;314;p39"/>
          <p:cNvSpPr txBox="1"/>
          <p:nvPr/>
        </p:nvSpPr>
        <p:spPr>
          <a:xfrm>
            <a:off x="823275" y="2464900"/>
            <a:ext cx="7433100" cy="1306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CA" sz="1000">
                <a:solidFill>
                  <a:srgbClr val="434343"/>
                </a:solidFill>
                <a:latin typeface="Poppins"/>
                <a:ea typeface="Poppins"/>
                <a:cs typeface="Poppins"/>
                <a:sym typeface="Poppins"/>
              </a:rPr>
              <a:t>In conclusion, the effective utilization of Big Data Tools is essential for managing and analyzing large, complex datasets. This project highlights the integration of data from various sources using tools like Hadoop and Apache Spark, stored in structured databases such as MySQL and MongoDB. Power BI facilitates insightful reporting and visualization of diverse data types. Leveraging these tools for data integration ensures cohesive analysis across multiple sources, enhancing decision-making and strategic planning capabilities based on comprehensive insights.</a:t>
            </a:r>
            <a:endParaRPr sz="1000">
              <a:solidFill>
                <a:srgbClr val="434343"/>
              </a:solidFill>
              <a:latin typeface="Poppins"/>
              <a:ea typeface="Poppins"/>
              <a:cs typeface="Poppins"/>
              <a:sym typeface="Poppi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0"/>
          <p:cNvSpPr txBox="1"/>
          <p:nvPr/>
        </p:nvSpPr>
        <p:spPr>
          <a:xfrm>
            <a:off x="0" y="2268450"/>
            <a:ext cx="9144000" cy="60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CA" sz="3600">
                <a:latin typeface="Archivo Black"/>
                <a:ea typeface="Archivo Black"/>
                <a:cs typeface="Archivo Black"/>
                <a:sym typeface="Archivo Black"/>
              </a:rPr>
              <a:t>Thank you</a:t>
            </a:r>
            <a:endParaRPr sz="3600">
              <a:latin typeface="Archivo Black"/>
              <a:ea typeface="Archivo Black"/>
              <a:cs typeface="Archivo Black"/>
              <a:sym typeface="Archivo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nvSpPr>
        <p:spPr>
          <a:xfrm>
            <a:off x="192145" y="3452917"/>
            <a:ext cx="184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2"/>
              </a:solidFill>
              <a:latin typeface="Calibri"/>
              <a:ea typeface="Calibri"/>
              <a:cs typeface="Calibri"/>
              <a:sym typeface="Calibri"/>
            </a:endParaRPr>
          </a:p>
        </p:txBody>
      </p:sp>
      <p:sp>
        <p:nvSpPr>
          <p:cNvPr id="124" name="Google Shape;124;p19"/>
          <p:cNvSpPr txBox="1"/>
          <p:nvPr/>
        </p:nvSpPr>
        <p:spPr>
          <a:xfrm>
            <a:off x="311700" y="562400"/>
            <a:ext cx="8520600" cy="6078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CA" sz="3000">
                <a:solidFill>
                  <a:srgbClr val="2A3990"/>
                </a:solidFill>
                <a:latin typeface="Roboto"/>
                <a:ea typeface="Roboto"/>
                <a:cs typeface="Roboto"/>
                <a:sym typeface="Roboto"/>
              </a:rPr>
              <a:t>Agenda</a:t>
            </a:r>
            <a:endParaRPr sz="3000">
              <a:solidFill>
                <a:srgbClr val="2A3990"/>
              </a:solidFill>
              <a:latin typeface="Roboto"/>
              <a:ea typeface="Roboto"/>
              <a:cs typeface="Roboto"/>
              <a:sym typeface="Roboto"/>
            </a:endParaRPr>
          </a:p>
        </p:txBody>
      </p:sp>
      <p:sp>
        <p:nvSpPr>
          <p:cNvPr id="125" name="Google Shape;125;p19"/>
          <p:cNvSpPr txBox="1"/>
          <p:nvPr/>
        </p:nvSpPr>
        <p:spPr>
          <a:xfrm>
            <a:off x="311700" y="1534675"/>
            <a:ext cx="8520600" cy="2622000"/>
          </a:xfrm>
          <a:prstGeom prst="rect">
            <a:avLst/>
          </a:prstGeom>
          <a:noFill/>
          <a:ln>
            <a:noFill/>
          </a:ln>
        </p:spPr>
        <p:txBody>
          <a:bodyPr anchorCtr="0" anchor="t" bIns="91425" lIns="91425" spcFirstLastPara="1" rIns="91425" wrap="square" tIns="91425">
            <a:normAutofit/>
          </a:bodyPr>
          <a:lstStyle/>
          <a:p>
            <a:pPr indent="-323850" lvl="0" marL="457200" rtl="0" algn="just">
              <a:lnSpc>
                <a:spcPct val="115000"/>
              </a:lnSpc>
              <a:spcBef>
                <a:spcPts val="0"/>
              </a:spcBef>
              <a:spcAft>
                <a:spcPts val="0"/>
              </a:spcAft>
              <a:buClr>
                <a:schemeClr val="dk2"/>
              </a:buClr>
              <a:buSzPts val="1500"/>
              <a:buFont typeface="Roboto"/>
              <a:buChar char="●"/>
            </a:pPr>
            <a:r>
              <a:rPr lang="en-CA" sz="1500">
                <a:solidFill>
                  <a:schemeClr val="dk2"/>
                </a:solidFill>
                <a:latin typeface="Roboto"/>
                <a:ea typeface="Roboto"/>
                <a:cs typeface="Roboto"/>
                <a:sym typeface="Roboto"/>
              </a:rPr>
              <a:t>Introduction</a:t>
            </a:r>
            <a:br>
              <a:rPr lang="en-CA" sz="1500">
                <a:solidFill>
                  <a:schemeClr val="dk2"/>
                </a:solidFill>
                <a:latin typeface="Roboto"/>
                <a:ea typeface="Roboto"/>
                <a:cs typeface="Roboto"/>
                <a:sym typeface="Roboto"/>
              </a:rPr>
            </a:br>
            <a:endParaRPr sz="1500">
              <a:solidFill>
                <a:schemeClr val="dk2"/>
              </a:solidFill>
              <a:latin typeface="Roboto"/>
              <a:ea typeface="Roboto"/>
              <a:cs typeface="Roboto"/>
              <a:sym typeface="Roboto"/>
            </a:endParaRPr>
          </a:p>
          <a:p>
            <a:pPr indent="-323850" lvl="0" marL="457200" rtl="0" algn="just">
              <a:lnSpc>
                <a:spcPct val="115000"/>
              </a:lnSpc>
              <a:spcBef>
                <a:spcPts val="0"/>
              </a:spcBef>
              <a:spcAft>
                <a:spcPts val="0"/>
              </a:spcAft>
              <a:buClr>
                <a:schemeClr val="dk2"/>
              </a:buClr>
              <a:buSzPts val="1500"/>
              <a:buFont typeface="Roboto"/>
              <a:buChar char="●"/>
            </a:pPr>
            <a:r>
              <a:rPr lang="en-CA" sz="1500">
                <a:solidFill>
                  <a:schemeClr val="dk2"/>
                </a:solidFill>
                <a:latin typeface="Roboto"/>
                <a:ea typeface="Roboto"/>
                <a:cs typeface="Roboto"/>
                <a:sym typeface="Roboto"/>
              </a:rPr>
              <a:t>Objective</a:t>
            </a:r>
            <a:br>
              <a:rPr lang="en-CA" sz="1500">
                <a:solidFill>
                  <a:schemeClr val="dk2"/>
                </a:solidFill>
                <a:latin typeface="Roboto"/>
                <a:ea typeface="Roboto"/>
                <a:cs typeface="Roboto"/>
                <a:sym typeface="Roboto"/>
              </a:rPr>
            </a:br>
            <a:endParaRPr sz="1500">
              <a:solidFill>
                <a:schemeClr val="dk2"/>
              </a:solidFill>
              <a:latin typeface="Roboto"/>
              <a:ea typeface="Roboto"/>
              <a:cs typeface="Roboto"/>
              <a:sym typeface="Roboto"/>
            </a:endParaRPr>
          </a:p>
          <a:p>
            <a:pPr indent="-323850" lvl="0" marL="457200" rtl="0" algn="just">
              <a:lnSpc>
                <a:spcPct val="115000"/>
              </a:lnSpc>
              <a:spcBef>
                <a:spcPts val="0"/>
              </a:spcBef>
              <a:spcAft>
                <a:spcPts val="0"/>
              </a:spcAft>
              <a:buClr>
                <a:schemeClr val="dk2"/>
              </a:buClr>
              <a:buSzPts val="1500"/>
              <a:buFont typeface="Roboto"/>
              <a:buChar char="●"/>
            </a:pPr>
            <a:r>
              <a:rPr lang="en-CA" sz="1500">
                <a:solidFill>
                  <a:schemeClr val="dk2"/>
                </a:solidFill>
                <a:latin typeface="Roboto"/>
                <a:ea typeface="Roboto"/>
                <a:cs typeface="Roboto"/>
                <a:sym typeface="Roboto"/>
              </a:rPr>
              <a:t>Datasets</a:t>
            </a:r>
            <a:br>
              <a:rPr lang="en-CA" sz="1500">
                <a:solidFill>
                  <a:schemeClr val="dk2"/>
                </a:solidFill>
                <a:latin typeface="Roboto"/>
                <a:ea typeface="Roboto"/>
                <a:cs typeface="Roboto"/>
                <a:sym typeface="Roboto"/>
              </a:rPr>
            </a:br>
            <a:endParaRPr sz="1500">
              <a:solidFill>
                <a:schemeClr val="dk2"/>
              </a:solidFill>
              <a:latin typeface="Roboto"/>
              <a:ea typeface="Roboto"/>
              <a:cs typeface="Roboto"/>
              <a:sym typeface="Roboto"/>
            </a:endParaRPr>
          </a:p>
          <a:p>
            <a:pPr indent="-323850" lvl="0" marL="457200" rtl="0" algn="just">
              <a:lnSpc>
                <a:spcPct val="115000"/>
              </a:lnSpc>
              <a:spcBef>
                <a:spcPts val="0"/>
              </a:spcBef>
              <a:spcAft>
                <a:spcPts val="0"/>
              </a:spcAft>
              <a:buClr>
                <a:schemeClr val="dk2"/>
              </a:buClr>
              <a:buSzPts val="1500"/>
              <a:buFont typeface="Roboto"/>
              <a:buChar char="●"/>
            </a:pPr>
            <a:r>
              <a:rPr lang="en-CA" sz="1500">
                <a:solidFill>
                  <a:schemeClr val="dk2"/>
                </a:solidFill>
                <a:latin typeface="Roboto"/>
                <a:ea typeface="Roboto"/>
                <a:cs typeface="Roboto"/>
                <a:sym typeface="Roboto"/>
              </a:rPr>
              <a:t>Methodology</a:t>
            </a:r>
            <a:br>
              <a:rPr lang="en-CA" sz="1500">
                <a:solidFill>
                  <a:schemeClr val="dk2"/>
                </a:solidFill>
                <a:latin typeface="Roboto"/>
                <a:ea typeface="Roboto"/>
                <a:cs typeface="Roboto"/>
                <a:sym typeface="Roboto"/>
              </a:rPr>
            </a:br>
            <a:endParaRPr sz="1500">
              <a:solidFill>
                <a:schemeClr val="dk2"/>
              </a:solidFill>
              <a:latin typeface="Roboto"/>
              <a:ea typeface="Roboto"/>
              <a:cs typeface="Roboto"/>
              <a:sym typeface="Roboto"/>
            </a:endParaRPr>
          </a:p>
          <a:p>
            <a:pPr indent="-323850" lvl="0" marL="457200" rtl="0" algn="just">
              <a:lnSpc>
                <a:spcPct val="115000"/>
              </a:lnSpc>
              <a:spcBef>
                <a:spcPts val="0"/>
              </a:spcBef>
              <a:spcAft>
                <a:spcPts val="0"/>
              </a:spcAft>
              <a:buClr>
                <a:schemeClr val="dk2"/>
              </a:buClr>
              <a:buSzPts val="1500"/>
              <a:buFont typeface="Roboto"/>
              <a:buChar char="●"/>
            </a:pPr>
            <a:r>
              <a:rPr lang="en-CA" sz="1500">
                <a:solidFill>
                  <a:schemeClr val="dk2"/>
                </a:solidFill>
                <a:latin typeface="Roboto"/>
                <a:ea typeface="Roboto"/>
                <a:cs typeface="Roboto"/>
                <a:sym typeface="Roboto"/>
              </a:rPr>
              <a:t>Insights and Recommendations</a:t>
            </a:r>
            <a:endParaRPr sz="150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nvSpPr>
        <p:spPr>
          <a:xfrm>
            <a:off x="192145" y="3452917"/>
            <a:ext cx="184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2"/>
              </a:solidFill>
              <a:latin typeface="Calibri"/>
              <a:ea typeface="Calibri"/>
              <a:cs typeface="Calibri"/>
              <a:sym typeface="Calibri"/>
            </a:endParaRPr>
          </a:p>
        </p:txBody>
      </p:sp>
      <p:sp>
        <p:nvSpPr>
          <p:cNvPr id="131" name="Google Shape;131;p20"/>
          <p:cNvSpPr txBox="1"/>
          <p:nvPr/>
        </p:nvSpPr>
        <p:spPr>
          <a:xfrm>
            <a:off x="311700" y="486200"/>
            <a:ext cx="8520600" cy="6078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CA" sz="3000">
                <a:solidFill>
                  <a:srgbClr val="2A3990"/>
                </a:solidFill>
                <a:latin typeface="Roboto"/>
                <a:ea typeface="Roboto"/>
                <a:cs typeface="Roboto"/>
                <a:sym typeface="Roboto"/>
              </a:rPr>
              <a:t>Introduction</a:t>
            </a:r>
            <a:endParaRPr sz="3000">
              <a:solidFill>
                <a:srgbClr val="2A3990"/>
              </a:solidFill>
              <a:latin typeface="Roboto"/>
              <a:ea typeface="Roboto"/>
              <a:cs typeface="Roboto"/>
              <a:sym typeface="Roboto"/>
            </a:endParaRPr>
          </a:p>
        </p:txBody>
      </p:sp>
      <p:sp>
        <p:nvSpPr>
          <p:cNvPr id="132" name="Google Shape;132;p20"/>
          <p:cNvSpPr txBox="1"/>
          <p:nvPr/>
        </p:nvSpPr>
        <p:spPr>
          <a:xfrm>
            <a:off x="268350" y="1610875"/>
            <a:ext cx="8520600" cy="26220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None/>
            </a:pPr>
            <a:r>
              <a:rPr lang="en-CA" sz="1300"/>
              <a:t>Using Big Data Tools for managing large datasets is crucial for studying and analyzing data in increasingly complex formats. This project focuses on importing and analyzing data from various sources using diverse tools and technologies to establish relationships and conduct deep data analysis.</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lang="en-CA" sz="1300"/>
              <a:t>Utilizing Big Data Tools such as Hadoop, Apache Spark for managing and importing large datasets from various sources into databases like MySQL, MongoDB to systematically and systematically store data from various sources.</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lang="en-CA" sz="1300"/>
              <a:t>Using Power BI to create reports and visualize data obtained from Big Data Tools using diverse data.</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lang="en-CA" sz="1300"/>
              <a:t>Using Big Data Tools to link data from various sources, such as using Spark for processing and querying data from multiple sources.</a:t>
            </a:r>
            <a:endParaRPr sz="1300"/>
          </a:p>
          <a:p>
            <a:pPr indent="0" lvl="0" marL="457200" rtl="0" algn="l">
              <a:lnSpc>
                <a:spcPct val="115000"/>
              </a:lnSpc>
              <a:spcBef>
                <a:spcPts val="0"/>
              </a:spcBef>
              <a:spcAft>
                <a:spcPts val="1200"/>
              </a:spcAft>
              <a:buNone/>
            </a:pPr>
            <a:r>
              <a:t/>
            </a:r>
            <a:endParaRPr sz="1600">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nvSpPr>
        <p:spPr>
          <a:xfrm>
            <a:off x="192145" y="3452917"/>
            <a:ext cx="184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2"/>
              </a:solidFill>
              <a:latin typeface="Calibri"/>
              <a:ea typeface="Calibri"/>
              <a:cs typeface="Calibri"/>
              <a:sym typeface="Calibri"/>
            </a:endParaRPr>
          </a:p>
        </p:txBody>
      </p:sp>
      <p:sp>
        <p:nvSpPr>
          <p:cNvPr id="138" name="Google Shape;138;p21"/>
          <p:cNvSpPr txBox="1"/>
          <p:nvPr/>
        </p:nvSpPr>
        <p:spPr>
          <a:xfrm>
            <a:off x="311700" y="486200"/>
            <a:ext cx="8520600" cy="6078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CA" sz="3000">
                <a:solidFill>
                  <a:srgbClr val="2A3990"/>
                </a:solidFill>
                <a:latin typeface="Roboto"/>
                <a:ea typeface="Roboto"/>
                <a:cs typeface="Roboto"/>
                <a:sym typeface="Roboto"/>
              </a:rPr>
              <a:t>Objectives of the Analysis</a:t>
            </a:r>
            <a:endParaRPr sz="3000">
              <a:solidFill>
                <a:srgbClr val="2A3990"/>
              </a:solidFill>
              <a:latin typeface="Roboto"/>
              <a:ea typeface="Roboto"/>
              <a:cs typeface="Roboto"/>
              <a:sym typeface="Roboto"/>
            </a:endParaRPr>
          </a:p>
        </p:txBody>
      </p:sp>
      <p:sp>
        <p:nvSpPr>
          <p:cNvPr id="139" name="Google Shape;139;p21"/>
          <p:cNvSpPr/>
          <p:nvPr/>
        </p:nvSpPr>
        <p:spPr>
          <a:xfrm>
            <a:off x="3463488" y="1234088"/>
            <a:ext cx="646500" cy="646500"/>
          </a:xfrm>
          <a:prstGeom prst="ellipse">
            <a:avLst/>
          </a:prstGeom>
          <a:solidFill>
            <a:srgbClr val="6D9EEB"/>
          </a:solid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p:nvPr/>
        </p:nvSpPr>
        <p:spPr>
          <a:xfrm>
            <a:off x="5034013" y="1234088"/>
            <a:ext cx="646500" cy="646500"/>
          </a:xfrm>
          <a:prstGeom prst="ellipse">
            <a:avLst/>
          </a:prstGeom>
          <a:solidFill>
            <a:srgbClr val="6D9EEB"/>
          </a:solid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p:nvPr/>
        </p:nvSpPr>
        <p:spPr>
          <a:xfrm>
            <a:off x="5804338" y="2514600"/>
            <a:ext cx="646500" cy="646500"/>
          </a:xfrm>
          <a:prstGeom prst="ellipse">
            <a:avLst/>
          </a:prstGeom>
          <a:solidFill>
            <a:srgbClr val="6D9EEB"/>
          </a:solid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a:off x="2693138" y="2478575"/>
            <a:ext cx="646500" cy="646500"/>
          </a:xfrm>
          <a:prstGeom prst="ellipse">
            <a:avLst/>
          </a:prstGeom>
          <a:solidFill>
            <a:srgbClr val="6D9EEB"/>
          </a:solid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3463475" y="3853463"/>
            <a:ext cx="646500" cy="646500"/>
          </a:xfrm>
          <a:prstGeom prst="ellipse">
            <a:avLst/>
          </a:prstGeom>
          <a:solidFill>
            <a:srgbClr val="6D9EEB"/>
          </a:solid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p:nvPr/>
        </p:nvSpPr>
        <p:spPr>
          <a:xfrm>
            <a:off x="5034001" y="3853463"/>
            <a:ext cx="646500" cy="646500"/>
          </a:xfrm>
          <a:prstGeom prst="ellipse">
            <a:avLst/>
          </a:prstGeom>
          <a:solidFill>
            <a:srgbClr val="6D9EEB"/>
          </a:solid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txBox="1"/>
          <p:nvPr/>
        </p:nvSpPr>
        <p:spPr>
          <a:xfrm>
            <a:off x="5045450" y="1234175"/>
            <a:ext cx="646500" cy="64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CA">
                <a:solidFill>
                  <a:srgbClr val="FFFFFF"/>
                </a:solidFill>
                <a:latin typeface="Archivo Black"/>
                <a:ea typeface="Archivo Black"/>
                <a:cs typeface="Archivo Black"/>
                <a:sym typeface="Archivo Black"/>
              </a:rPr>
              <a:t>04</a:t>
            </a:r>
            <a:endParaRPr>
              <a:solidFill>
                <a:srgbClr val="FFFFFF"/>
              </a:solidFill>
              <a:latin typeface="Archivo Black"/>
              <a:ea typeface="Archivo Black"/>
              <a:cs typeface="Archivo Black"/>
              <a:sym typeface="Archivo Black"/>
            </a:endParaRPr>
          </a:p>
        </p:txBody>
      </p:sp>
      <p:sp>
        <p:nvSpPr>
          <p:cNvPr id="146" name="Google Shape;146;p21"/>
          <p:cNvSpPr txBox="1"/>
          <p:nvPr/>
        </p:nvSpPr>
        <p:spPr>
          <a:xfrm>
            <a:off x="3463475" y="1234175"/>
            <a:ext cx="646500" cy="64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CA">
                <a:solidFill>
                  <a:srgbClr val="FFFFFF"/>
                </a:solidFill>
                <a:latin typeface="Archivo Black"/>
                <a:ea typeface="Archivo Black"/>
                <a:cs typeface="Archivo Black"/>
                <a:sym typeface="Archivo Black"/>
              </a:rPr>
              <a:t>01</a:t>
            </a:r>
            <a:endParaRPr>
              <a:solidFill>
                <a:srgbClr val="FFFFFF"/>
              </a:solidFill>
              <a:latin typeface="Archivo Black"/>
              <a:ea typeface="Archivo Black"/>
              <a:cs typeface="Archivo Black"/>
              <a:sym typeface="Archivo Black"/>
            </a:endParaRPr>
          </a:p>
        </p:txBody>
      </p:sp>
      <p:sp>
        <p:nvSpPr>
          <p:cNvPr id="147" name="Google Shape;147;p21"/>
          <p:cNvSpPr txBox="1"/>
          <p:nvPr/>
        </p:nvSpPr>
        <p:spPr>
          <a:xfrm>
            <a:off x="2693250" y="2478600"/>
            <a:ext cx="646500" cy="64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CA">
                <a:solidFill>
                  <a:srgbClr val="FFFFFF"/>
                </a:solidFill>
                <a:latin typeface="Archivo Black"/>
                <a:ea typeface="Archivo Black"/>
                <a:cs typeface="Archivo Black"/>
                <a:sym typeface="Archivo Black"/>
              </a:rPr>
              <a:t>02</a:t>
            </a:r>
            <a:endParaRPr>
              <a:solidFill>
                <a:srgbClr val="FFFFFF"/>
              </a:solidFill>
              <a:latin typeface="Archivo Black"/>
              <a:ea typeface="Archivo Black"/>
              <a:cs typeface="Archivo Black"/>
              <a:sym typeface="Archivo Black"/>
            </a:endParaRPr>
          </a:p>
        </p:txBody>
      </p:sp>
      <p:sp>
        <p:nvSpPr>
          <p:cNvPr id="148" name="Google Shape;148;p21"/>
          <p:cNvSpPr txBox="1"/>
          <p:nvPr/>
        </p:nvSpPr>
        <p:spPr>
          <a:xfrm>
            <a:off x="5811675" y="2546875"/>
            <a:ext cx="646500" cy="64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CA">
                <a:solidFill>
                  <a:srgbClr val="FFFFFF"/>
                </a:solidFill>
                <a:latin typeface="Archivo Black"/>
                <a:ea typeface="Archivo Black"/>
                <a:cs typeface="Archivo Black"/>
                <a:sym typeface="Archivo Black"/>
              </a:rPr>
              <a:t>05</a:t>
            </a:r>
            <a:endParaRPr>
              <a:solidFill>
                <a:srgbClr val="FFFFFF"/>
              </a:solidFill>
              <a:latin typeface="Archivo Black"/>
              <a:ea typeface="Archivo Black"/>
              <a:cs typeface="Archivo Black"/>
              <a:sym typeface="Archivo Black"/>
            </a:endParaRPr>
          </a:p>
        </p:txBody>
      </p:sp>
      <p:sp>
        <p:nvSpPr>
          <p:cNvPr id="149" name="Google Shape;149;p21"/>
          <p:cNvSpPr txBox="1"/>
          <p:nvPr/>
        </p:nvSpPr>
        <p:spPr>
          <a:xfrm>
            <a:off x="3463425" y="3853425"/>
            <a:ext cx="646500" cy="64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CA">
                <a:solidFill>
                  <a:srgbClr val="FFFFFF"/>
                </a:solidFill>
                <a:latin typeface="Archivo Black"/>
                <a:ea typeface="Archivo Black"/>
                <a:cs typeface="Archivo Black"/>
                <a:sym typeface="Archivo Black"/>
              </a:rPr>
              <a:t>03</a:t>
            </a:r>
            <a:endParaRPr>
              <a:solidFill>
                <a:srgbClr val="FFFFFF"/>
              </a:solidFill>
              <a:latin typeface="Archivo Black"/>
              <a:ea typeface="Archivo Black"/>
              <a:cs typeface="Archivo Black"/>
              <a:sym typeface="Archivo Black"/>
            </a:endParaRPr>
          </a:p>
        </p:txBody>
      </p:sp>
      <p:sp>
        <p:nvSpPr>
          <p:cNvPr id="150" name="Google Shape;150;p21"/>
          <p:cNvSpPr txBox="1"/>
          <p:nvPr/>
        </p:nvSpPr>
        <p:spPr>
          <a:xfrm>
            <a:off x="4947975" y="3853475"/>
            <a:ext cx="732600" cy="64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CA">
                <a:solidFill>
                  <a:srgbClr val="FFFFFF"/>
                </a:solidFill>
                <a:latin typeface="Archivo Black"/>
                <a:ea typeface="Archivo Black"/>
                <a:cs typeface="Archivo Black"/>
                <a:sym typeface="Archivo Black"/>
              </a:rPr>
              <a:t>06</a:t>
            </a:r>
            <a:endParaRPr>
              <a:solidFill>
                <a:srgbClr val="FFFFFF"/>
              </a:solidFill>
              <a:latin typeface="Archivo Black"/>
              <a:ea typeface="Archivo Black"/>
              <a:cs typeface="Archivo Black"/>
              <a:sym typeface="Archivo Black"/>
            </a:endParaRPr>
          </a:p>
        </p:txBody>
      </p:sp>
      <p:cxnSp>
        <p:nvCxnSpPr>
          <p:cNvPr id="151" name="Google Shape;151;p21"/>
          <p:cNvCxnSpPr/>
          <p:nvPr/>
        </p:nvCxnSpPr>
        <p:spPr>
          <a:xfrm rot="10800000">
            <a:off x="4207575" y="1557338"/>
            <a:ext cx="740400" cy="0"/>
          </a:xfrm>
          <a:prstGeom prst="straightConnector1">
            <a:avLst/>
          </a:prstGeom>
          <a:noFill/>
          <a:ln cap="flat" cmpd="sng" w="9525">
            <a:solidFill>
              <a:srgbClr val="A4C2F4"/>
            </a:solidFill>
            <a:prstDash val="solid"/>
            <a:round/>
            <a:headEnd len="med" w="med" type="none"/>
            <a:tailEnd len="med" w="med" type="none"/>
          </a:ln>
        </p:spPr>
      </p:cxnSp>
      <p:cxnSp>
        <p:nvCxnSpPr>
          <p:cNvPr id="152" name="Google Shape;152;p21"/>
          <p:cNvCxnSpPr/>
          <p:nvPr/>
        </p:nvCxnSpPr>
        <p:spPr>
          <a:xfrm rot="10800000">
            <a:off x="4201800" y="4176713"/>
            <a:ext cx="740400" cy="0"/>
          </a:xfrm>
          <a:prstGeom prst="straightConnector1">
            <a:avLst/>
          </a:prstGeom>
          <a:noFill/>
          <a:ln cap="flat" cmpd="sng" w="9525">
            <a:solidFill>
              <a:srgbClr val="A4C2F4"/>
            </a:solidFill>
            <a:prstDash val="solid"/>
            <a:round/>
            <a:headEnd len="med" w="med" type="none"/>
            <a:tailEnd len="med" w="med" type="none"/>
          </a:ln>
        </p:spPr>
      </p:cxnSp>
      <p:cxnSp>
        <p:nvCxnSpPr>
          <p:cNvPr id="153" name="Google Shape;153;p21"/>
          <p:cNvCxnSpPr/>
          <p:nvPr/>
        </p:nvCxnSpPr>
        <p:spPr>
          <a:xfrm>
            <a:off x="3238500" y="3214688"/>
            <a:ext cx="314400" cy="619200"/>
          </a:xfrm>
          <a:prstGeom prst="straightConnector1">
            <a:avLst/>
          </a:prstGeom>
          <a:noFill/>
          <a:ln cap="flat" cmpd="sng" w="9525">
            <a:solidFill>
              <a:srgbClr val="A4C2F4"/>
            </a:solidFill>
            <a:prstDash val="solid"/>
            <a:round/>
            <a:headEnd len="med" w="med" type="none"/>
            <a:tailEnd len="med" w="med" type="none"/>
          </a:ln>
        </p:spPr>
      </p:cxnSp>
      <p:cxnSp>
        <p:nvCxnSpPr>
          <p:cNvPr id="154" name="Google Shape;154;p21"/>
          <p:cNvCxnSpPr/>
          <p:nvPr/>
        </p:nvCxnSpPr>
        <p:spPr>
          <a:xfrm flipH="1">
            <a:off x="3238500" y="1880588"/>
            <a:ext cx="314400" cy="619200"/>
          </a:xfrm>
          <a:prstGeom prst="straightConnector1">
            <a:avLst/>
          </a:prstGeom>
          <a:noFill/>
          <a:ln cap="flat" cmpd="sng" w="9525">
            <a:solidFill>
              <a:srgbClr val="A4C2F4"/>
            </a:solidFill>
            <a:prstDash val="solid"/>
            <a:round/>
            <a:headEnd len="med" w="med" type="none"/>
            <a:tailEnd len="med" w="med" type="none"/>
          </a:ln>
        </p:spPr>
      </p:cxnSp>
      <p:cxnSp>
        <p:nvCxnSpPr>
          <p:cNvPr id="155" name="Google Shape;155;p21"/>
          <p:cNvCxnSpPr/>
          <p:nvPr/>
        </p:nvCxnSpPr>
        <p:spPr>
          <a:xfrm>
            <a:off x="5591175" y="1880588"/>
            <a:ext cx="314400" cy="619200"/>
          </a:xfrm>
          <a:prstGeom prst="straightConnector1">
            <a:avLst/>
          </a:prstGeom>
          <a:noFill/>
          <a:ln cap="flat" cmpd="sng" w="9525">
            <a:solidFill>
              <a:srgbClr val="A4C2F4"/>
            </a:solidFill>
            <a:prstDash val="solid"/>
            <a:round/>
            <a:headEnd len="med" w="med" type="none"/>
            <a:tailEnd len="med" w="med" type="none"/>
          </a:ln>
        </p:spPr>
      </p:cxnSp>
      <p:cxnSp>
        <p:nvCxnSpPr>
          <p:cNvPr id="156" name="Google Shape;156;p21"/>
          <p:cNvCxnSpPr/>
          <p:nvPr/>
        </p:nvCxnSpPr>
        <p:spPr>
          <a:xfrm flipH="1">
            <a:off x="5591175" y="3214688"/>
            <a:ext cx="314400" cy="619200"/>
          </a:xfrm>
          <a:prstGeom prst="straightConnector1">
            <a:avLst/>
          </a:prstGeom>
          <a:noFill/>
          <a:ln cap="flat" cmpd="sng" w="9525">
            <a:solidFill>
              <a:srgbClr val="A4C2F4"/>
            </a:solidFill>
            <a:prstDash val="solid"/>
            <a:round/>
            <a:headEnd len="med" w="med" type="none"/>
            <a:tailEnd len="med" w="med" type="none"/>
          </a:ln>
        </p:spPr>
      </p:cxnSp>
      <p:sp>
        <p:nvSpPr>
          <p:cNvPr id="157" name="Google Shape;157;p21"/>
          <p:cNvSpPr txBox="1"/>
          <p:nvPr/>
        </p:nvSpPr>
        <p:spPr>
          <a:xfrm>
            <a:off x="0" y="1374075"/>
            <a:ext cx="3463500" cy="378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CA" sz="1000">
                <a:latin typeface="Archivo Black"/>
                <a:ea typeface="Archivo Black"/>
                <a:cs typeface="Archivo Black"/>
                <a:sym typeface="Archivo Black"/>
              </a:rPr>
              <a:t>Uncover trends in shooting incidents</a:t>
            </a:r>
            <a:endParaRPr sz="1000">
              <a:latin typeface="Archivo Black"/>
              <a:ea typeface="Archivo Black"/>
              <a:cs typeface="Archivo Black"/>
              <a:sym typeface="Archivo Black"/>
            </a:endParaRPr>
          </a:p>
        </p:txBody>
      </p:sp>
      <p:sp>
        <p:nvSpPr>
          <p:cNvPr id="158" name="Google Shape;158;p21"/>
          <p:cNvSpPr txBox="1"/>
          <p:nvPr/>
        </p:nvSpPr>
        <p:spPr>
          <a:xfrm>
            <a:off x="5692075" y="1374075"/>
            <a:ext cx="3451800" cy="3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000">
                <a:latin typeface="Archivo Black"/>
                <a:ea typeface="Archivo Black"/>
                <a:cs typeface="Archivo Black"/>
                <a:sym typeface="Archivo Black"/>
              </a:rPr>
              <a:t>Inform strategies for violence reduction and public safety</a:t>
            </a:r>
            <a:endParaRPr sz="1000">
              <a:latin typeface="Archivo Black"/>
              <a:ea typeface="Archivo Black"/>
              <a:cs typeface="Archivo Black"/>
              <a:sym typeface="Archivo Black"/>
            </a:endParaRPr>
          </a:p>
        </p:txBody>
      </p:sp>
      <p:sp>
        <p:nvSpPr>
          <p:cNvPr id="159" name="Google Shape;159;p21"/>
          <p:cNvSpPr txBox="1"/>
          <p:nvPr/>
        </p:nvSpPr>
        <p:spPr>
          <a:xfrm>
            <a:off x="6450850" y="2630763"/>
            <a:ext cx="2319300" cy="3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000">
                <a:latin typeface="Archivo Black"/>
                <a:ea typeface="Archivo Black"/>
                <a:cs typeface="Archivo Black"/>
                <a:sym typeface="Archivo Black"/>
              </a:rPr>
              <a:t>Provide actionable insights for law enforcement</a:t>
            </a:r>
            <a:endParaRPr sz="1000">
              <a:latin typeface="Archivo Black"/>
              <a:ea typeface="Archivo Black"/>
              <a:cs typeface="Archivo Black"/>
              <a:sym typeface="Archivo Black"/>
            </a:endParaRPr>
          </a:p>
        </p:txBody>
      </p:sp>
      <p:sp>
        <p:nvSpPr>
          <p:cNvPr id="160" name="Google Shape;160;p21"/>
          <p:cNvSpPr txBox="1"/>
          <p:nvPr/>
        </p:nvSpPr>
        <p:spPr>
          <a:xfrm>
            <a:off x="5692075" y="3987275"/>
            <a:ext cx="3463500" cy="3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000">
                <a:latin typeface="Archivo Black"/>
                <a:ea typeface="Archivo Black"/>
                <a:cs typeface="Archivo Black"/>
                <a:sym typeface="Archivo Black"/>
              </a:rPr>
              <a:t>Enhance data-driven policy development</a:t>
            </a:r>
            <a:endParaRPr sz="1000">
              <a:latin typeface="Archivo Black"/>
              <a:ea typeface="Archivo Black"/>
              <a:cs typeface="Archivo Black"/>
              <a:sym typeface="Archivo Black"/>
            </a:endParaRPr>
          </a:p>
        </p:txBody>
      </p:sp>
      <p:sp>
        <p:nvSpPr>
          <p:cNvPr id="161" name="Google Shape;161;p21"/>
          <p:cNvSpPr txBox="1"/>
          <p:nvPr/>
        </p:nvSpPr>
        <p:spPr>
          <a:xfrm>
            <a:off x="0" y="2612400"/>
            <a:ext cx="2693100" cy="378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CA" sz="1000">
                <a:latin typeface="Archivo Black"/>
                <a:ea typeface="Archivo Black"/>
                <a:cs typeface="Archivo Black"/>
                <a:sym typeface="Archivo Black"/>
              </a:rPr>
              <a:t>Identify geographical and temporal patterns</a:t>
            </a:r>
            <a:endParaRPr sz="1000">
              <a:latin typeface="Archivo Black"/>
              <a:ea typeface="Archivo Black"/>
              <a:cs typeface="Archivo Black"/>
              <a:sym typeface="Archivo Black"/>
            </a:endParaRPr>
          </a:p>
        </p:txBody>
      </p:sp>
      <p:sp>
        <p:nvSpPr>
          <p:cNvPr id="162" name="Google Shape;162;p21"/>
          <p:cNvSpPr txBox="1"/>
          <p:nvPr/>
        </p:nvSpPr>
        <p:spPr>
          <a:xfrm>
            <a:off x="-11650" y="4028275"/>
            <a:ext cx="3463500" cy="378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CA" sz="1000">
                <a:latin typeface="Archivo Black"/>
                <a:ea typeface="Archivo Black"/>
                <a:cs typeface="Archivo Black"/>
                <a:sym typeface="Archivo Black"/>
              </a:rPr>
              <a:t>Analyze demographic influences and external factors</a:t>
            </a:r>
            <a:endParaRPr sz="1000">
              <a:latin typeface="Archivo Black"/>
              <a:ea typeface="Archivo Black"/>
              <a:cs typeface="Archivo Black"/>
              <a:sym typeface="Archivo Black"/>
            </a:endParaRPr>
          </a:p>
        </p:txBody>
      </p:sp>
      <p:sp>
        <p:nvSpPr>
          <p:cNvPr id="163" name="Google Shape;163;p21"/>
          <p:cNvSpPr txBox="1"/>
          <p:nvPr/>
        </p:nvSpPr>
        <p:spPr>
          <a:xfrm>
            <a:off x="1056425" y="1622175"/>
            <a:ext cx="2319300" cy="810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CA" sz="1000">
                <a:solidFill>
                  <a:srgbClr val="434343"/>
                </a:solidFill>
                <a:latin typeface="Kanit"/>
                <a:ea typeface="Kanit"/>
                <a:cs typeface="Kanit"/>
                <a:sym typeface="Kanit"/>
              </a:rPr>
              <a:t>Identify long-term patterns and changes in shooting incidents over time.</a:t>
            </a:r>
            <a:endParaRPr sz="1000">
              <a:solidFill>
                <a:srgbClr val="434343"/>
              </a:solidFill>
              <a:latin typeface="Kanit"/>
              <a:ea typeface="Kanit"/>
              <a:cs typeface="Kanit"/>
              <a:sym typeface="Kanit"/>
            </a:endParaRPr>
          </a:p>
        </p:txBody>
      </p:sp>
      <p:sp>
        <p:nvSpPr>
          <p:cNvPr id="164" name="Google Shape;164;p21"/>
          <p:cNvSpPr txBox="1"/>
          <p:nvPr/>
        </p:nvSpPr>
        <p:spPr>
          <a:xfrm>
            <a:off x="429650" y="3028438"/>
            <a:ext cx="2319300" cy="810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CA" sz="1000">
                <a:solidFill>
                  <a:srgbClr val="434343"/>
                </a:solidFill>
                <a:latin typeface="Kanit"/>
                <a:ea typeface="Kanit"/>
                <a:cs typeface="Kanit"/>
                <a:sym typeface="Kanit"/>
              </a:rPr>
              <a:t>Map and analyze the locations and times of shooting incidents to find hotspots.</a:t>
            </a:r>
            <a:endParaRPr sz="1000">
              <a:solidFill>
                <a:srgbClr val="434343"/>
              </a:solidFill>
              <a:latin typeface="Kanit"/>
              <a:ea typeface="Kanit"/>
              <a:cs typeface="Kanit"/>
              <a:sym typeface="Kanit"/>
            </a:endParaRPr>
          </a:p>
        </p:txBody>
      </p:sp>
      <p:sp>
        <p:nvSpPr>
          <p:cNvPr id="165" name="Google Shape;165;p21"/>
          <p:cNvSpPr txBox="1"/>
          <p:nvPr/>
        </p:nvSpPr>
        <p:spPr>
          <a:xfrm>
            <a:off x="1096650" y="4409388"/>
            <a:ext cx="2319300" cy="810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CA" sz="1000">
                <a:solidFill>
                  <a:srgbClr val="434343"/>
                </a:solidFill>
                <a:latin typeface="Kanit"/>
                <a:ea typeface="Kanit"/>
                <a:cs typeface="Kanit"/>
                <a:sym typeface="Kanit"/>
              </a:rPr>
              <a:t>Examine correlations between demographic groups, external factors, and shooting incidents.</a:t>
            </a:r>
            <a:endParaRPr sz="1000">
              <a:solidFill>
                <a:srgbClr val="434343"/>
              </a:solidFill>
              <a:latin typeface="Kanit"/>
              <a:ea typeface="Kanit"/>
              <a:cs typeface="Kanit"/>
              <a:sym typeface="Kanit"/>
            </a:endParaRPr>
          </a:p>
        </p:txBody>
      </p:sp>
      <p:sp>
        <p:nvSpPr>
          <p:cNvPr id="166" name="Google Shape;166;p21"/>
          <p:cNvSpPr txBox="1"/>
          <p:nvPr/>
        </p:nvSpPr>
        <p:spPr>
          <a:xfrm>
            <a:off x="5804350" y="1756525"/>
            <a:ext cx="3104100" cy="8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000">
                <a:solidFill>
                  <a:srgbClr val="434343"/>
                </a:solidFill>
                <a:latin typeface="Kanit"/>
                <a:ea typeface="Kanit"/>
                <a:cs typeface="Kanit"/>
                <a:sym typeface="Kanit"/>
              </a:rPr>
              <a:t>Develop targeted interventions and strategies to reduce violence and enhance safety.</a:t>
            </a:r>
            <a:endParaRPr sz="1000">
              <a:solidFill>
                <a:srgbClr val="434343"/>
              </a:solidFill>
              <a:latin typeface="Kanit"/>
              <a:ea typeface="Kanit"/>
              <a:cs typeface="Kanit"/>
              <a:sym typeface="Kanit"/>
            </a:endParaRPr>
          </a:p>
        </p:txBody>
      </p:sp>
      <p:sp>
        <p:nvSpPr>
          <p:cNvPr id="167" name="Google Shape;167;p21"/>
          <p:cNvSpPr txBox="1"/>
          <p:nvPr/>
        </p:nvSpPr>
        <p:spPr>
          <a:xfrm>
            <a:off x="6450850" y="3017125"/>
            <a:ext cx="2319300" cy="8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000">
                <a:solidFill>
                  <a:srgbClr val="434343"/>
                </a:solidFill>
                <a:latin typeface="Kanit"/>
                <a:ea typeface="Kanit"/>
                <a:cs typeface="Kanit"/>
                <a:sym typeface="Kanit"/>
              </a:rPr>
              <a:t>Deliver data-driven recommendations to improve law enforcement operations against gun violence.</a:t>
            </a:r>
            <a:endParaRPr sz="1000">
              <a:solidFill>
                <a:srgbClr val="434343"/>
              </a:solidFill>
              <a:latin typeface="Kanit"/>
              <a:ea typeface="Kanit"/>
              <a:cs typeface="Kanit"/>
              <a:sym typeface="Kanit"/>
            </a:endParaRPr>
          </a:p>
        </p:txBody>
      </p:sp>
      <p:sp>
        <p:nvSpPr>
          <p:cNvPr id="168" name="Google Shape;168;p21"/>
          <p:cNvSpPr txBox="1"/>
          <p:nvPr/>
        </p:nvSpPr>
        <p:spPr>
          <a:xfrm>
            <a:off x="5728150" y="4257000"/>
            <a:ext cx="2319300" cy="8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000">
                <a:solidFill>
                  <a:srgbClr val="434343"/>
                </a:solidFill>
                <a:latin typeface="Kanit"/>
                <a:ea typeface="Kanit"/>
                <a:cs typeface="Kanit"/>
                <a:sym typeface="Kanit"/>
              </a:rPr>
              <a:t>Support policymakers with robust evidence for informed decision-making.</a:t>
            </a:r>
            <a:endParaRPr sz="1000">
              <a:solidFill>
                <a:srgbClr val="434343"/>
              </a:solidFill>
              <a:latin typeface="Kanit"/>
              <a:ea typeface="Kanit"/>
              <a:cs typeface="Kanit"/>
              <a:sym typeface="Kani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2"/>
          <p:cNvSpPr txBox="1"/>
          <p:nvPr/>
        </p:nvSpPr>
        <p:spPr>
          <a:xfrm>
            <a:off x="311700" y="486200"/>
            <a:ext cx="8520600" cy="6078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CA" sz="3000">
                <a:solidFill>
                  <a:srgbClr val="2A3990"/>
                </a:solidFill>
                <a:latin typeface="Roboto"/>
                <a:ea typeface="Roboto"/>
                <a:cs typeface="Roboto"/>
                <a:sym typeface="Roboto"/>
              </a:rPr>
              <a:t>Data Sources</a:t>
            </a:r>
            <a:endParaRPr sz="3000">
              <a:solidFill>
                <a:srgbClr val="2A3990"/>
              </a:solidFill>
              <a:latin typeface="Roboto"/>
              <a:ea typeface="Roboto"/>
              <a:cs typeface="Roboto"/>
              <a:sym typeface="Roboto"/>
            </a:endParaRPr>
          </a:p>
        </p:txBody>
      </p:sp>
      <p:sp>
        <p:nvSpPr>
          <p:cNvPr id="174" name="Google Shape;174;p22"/>
          <p:cNvSpPr txBox="1"/>
          <p:nvPr/>
        </p:nvSpPr>
        <p:spPr>
          <a:xfrm>
            <a:off x="724325" y="1415353"/>
            <a:ext cx="31356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CA" sz="1500">
                <a:latin typeface="Roboto"/>
                <a:ea typeface="Roboto"/>
                <a:cs typeface="Roboto"/>
                <a:sym typeface="Roboto"/>
              </a:rPr>
              <a:t>Arrest Year to Date</a:t>
            </a:r>
            <a:endParaRPr b="1" sz="1500">
              <a:latin typeface="Roboto"/>
              <a:ea typeface="Roboto"/>
              <a:cs typeface="Roboto"/>
              <a:sym typeface="Roboto"/>
            </a:endParaRPr>
          </a:p>
        </p:txBody>
      </p:sp>
      <p:sp>
        <p:nvSpPr>
          <p:cNvPr id="175" name="Google Shape;175;p22"/>
          <p:cNvSpPr/>
          <p:nvPr/>
        </p:nvSpPr>
        <p:spPr>
          <a:xfrm rot="10800000">
            <a:off x="806675" y="1774250"/>
            <a:ext cx="2970900" cy="33300"/>
          </a:xfrm>
          <a:prstGeom prst="roundRect">
            <a:avLst>
              <a:gd fmla="val 16667" name="adj"/>
            </a:avLst>
          </a:prstGeom>
          <a:solidFill>
            <a:srgbClr val="F74F4E"/>
          </a:solidFill>
          <a:ln cap="flat" cmpd="sng" w="9525">
            <a:solidFill>
              <a:srgbClr val="F74F4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rgbClr val="FFFFFF"/>
              </a:solidFill>
              <a:highlight>
                <a:srgbClr val="FFFFFF"/>
              </a:highlight>
            </a:endParaRPr>
          </a:p>
        </p:txBody>
      </p:sp>
      <p:sp>
        <p:nvSpPr>
          <p:cNvPr id="176" name="Google Shape;176;p22"/>
          <p:cNvSpPr txBox="1"/>
          <p:nvPr/>
        </p:nvSpPr>
        <p:spPr>
          <a:xfrm>
            <a:off x="5412475" y="1415353"/>
            <a:ext cx="3135600" cy="3387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b="1" lang="en-CA" sz="1500">
                <a:latin typeface="Roboto"/>
                <a:ea typeface="Roboto"/>
                <a:cs typeface="Roboto"/>
                <a:sym typeface="Roboto"/>
              </a:rPr>
              <a:t>Arrest Historic</a:t>
            </a:r>
            <a:endParaRPr b="1" sz="1500">
              <a:latin typeface="Roboto"/>
              <a:ea typeface="Roboto"/>
              <a:cs typeface="Roboto"/>
              <a:sym typeface="Roboto"/>
            </a:endParaRPr>
          </a:p>
        </p:txBody>
      </p:sp>
      <p:sp>
        <p:nvSpPr>
          <p:cNvPr id="177" name="Google Shape;177;p22"/>
          <p:cNvSpPr/>
          <p:nvPr/>
        </p:nvSpPr>
        <p:spPr>
          <a:xfrm rot="10800000">
            <a:off x="5494825" y="1774250"/>
            <a:ext cx="2970900" cy="33300"/>
          </a:xfrm>
          <a:prstGeom prst="roundRect">
            <a:avLst>
              <a:gd fmla="val 16667" name="adj"/>
            </a:avLst>
          </a:prstGeom>
          <a:solidFill>
            <a:srgbClr val="F74F4E"/>
          </a:solidFill>
          <a:ln cap="flat" cmpd="sng" w="9525">
            <a:solidFill>
              <a:srgbClr val="F74F4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highlight>
                <a:srgbClr val="FFFFFF"/>
              </a:highlight>
            </a:endParaRPr>
          </a:p>
        </p:txBody>
      </p:sp>
      <p:sp>
        <p:nvSpPr>
          <p:cNvPr id="178" name="Google Shape;178;p22"/>
          <p:cNvSpPr txBox="1"/>
          <p:nvPr/>
        </p:nvSpPr>
        <p:spPr>
          <a:xfrm>
            <a:off x="4572000" y="2063750"/>
            <a:ext cx="4572000" cy="26907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Clr>
                <a:srgbClr val="000000"/>
              </a:buClr>
              <a:buSzPts val="1000"/>
              <a:buFont typeface="Kanit"/>
              <a:buChar char="●"/>
            </a:pPr>
            <a:r>
              <a:rPr b="1" lang="en-CA" sz="1100"/>
              <a:t>ARREST_KEY</a:t>
            </a:r>
            <a:r>
              <a:rPr lang="en-CA" sz="1100"/>
              <a:t>: A unique identifier for each arrest record.</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ARREST_DATE</a:t>
            </a:r>
            <a:r>
              <a:rPr lang="en-CA" sz="1100"/>
              <a:t>: The date on which the arrest took place.</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PD_DESC</a:t>
            </a:r>
            <a:r>
              <a:rPr lang="en-CA" sz="1100"/>
              <a:t>: A description of the offense as defined by the New York Police Department (NYPD).</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KY_CD</a:t>
            </a:r>
            <a:r>
              <a:rPr lang="en-CA" sz="1100"/>
              <a:t>: A code corresponding to the offense description.</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LAW_CODE</a:t>
            </a:r>
            <a:r>
              <a:rPr lang="en-CA" sz="1100"/>
              <a:t>: The specific section of the New York Penal Law that was violated.</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LAW_CAT_CD</a:t>
            </a:r>
            <a:r>
              <a:rPr lang="en-CA" sz="1100"/>
              <a:t>: The category of the offense, such as felony (F), misdemeanor (M), or violation (V).</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AGE_GROUP</a:t>
            </a:r>
            <a:r>
              <a:rPr lang="en-CA" sz="1100"/>
              <a:t>: The age group of the person arrested (e.g., "&lt;18", "18-24", "25-44", "45-64", "65+").</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PERP_SEX</a:t>
            </a:r>
            <a:r>
              <a:rPr lang="en-CA" sz="1100"/>
              <a:t>: The gender of the person arrested (e.g., "M" for male, "F" for female).</a:t>
            </a:r>
            <a:endParaRPr b="1" sz="1000">
              <a:latin typeface="Kanit"/>
              <a:ea typeface="Kanit"/>
              <a:cs typeface="Kanit"/>
              <a:sym typeface="Kanit"/>
            </a:endParaRPr>
          </a:p>
        </p:txBody>
      </p:sp>
      <p:cxnSp>
        <p:nvCxnSpPr>
          <p:cNvPr id="179" name="Google Shape;179;p22"/>
          <p:cNvCxnSpPr/>
          <p:nvPr/>
        </p:nvCxnSpPr>
        <p:spPr>
          <a:xfrm flipH="1" rot="10800000">
            <a:off x="4593825" y="1786950"/>
            <a:ext cx="2400" cy="2586900"/>
          </a:xfrm>
          <a:prstGeom prst="straightConnector1">
            <a:avLst/>
          </a:prstGeom>
          <a:noFill/>
          <a:ln cap="flat" cmpd="sng" w="9525">
            <a:solidFill>
              <a:srgbClr val="A4C2F4"/>
            </a:solidFill>
            <a:prstDash val="solid"/>
            <a:round/>
            <a:headEnd len="med" w="med" type="none"/>
            <a:tailEnd len="med" w="med" type="none"/>
          </a:ln>
        </p:spPr>
      </p:cxnSp>
      <p:sp>
        <p:nvSpPr>
          <p:cNvPr id="180" name="Google Shape;180;p22"/>
          <p:cNvSpPr txBox="1"/>
          <p:nvPr/>
        </p:nvSpPr>
        <p:spPr>
          <a:xfrm>
            <a:off x="6125" y="2063750"/>
            <a:ext cx="4572000" cy="28854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Clr>
                <a:srgbClr val="000000"/>
              </a:buClr>
              <a:buSzPts val="1000"/>
              <a:buFont typeface="Kanit"/>
              <a:buChar char="●"/>
            </a:pPr>
            <a:r>
              <a:rPr b="1" lang="en-CA" sz="1100"/>
              <a:t>ARREST_KEY</a:t>
            </a:r>
            <a:r>
              <a:rPr lang="en-CA" sz="1100"/>
              <a:t>: A unique identifier for each arrest record.</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ARREST_DATE</a:t>
            </a:r>
            <a:r>
              <a:rPr lang="en-CA" sz="1100"/>
              <a:t>: The date on which the arrest took place.</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PD_DESC</a:t>
            </a:r>
            <a:r>
              <a:rPr lang="en-CA" sz="1100"/>
              <a:t>: A description of the offense as defined by the New York Police Department (NYPD).</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OFNS_DESC</a:t>
            </a:r>
            <a:r>
              <a:rPr lang="en-CA" sz="1100"/>
              <a:t>: The specific offense description (similar to PD_DESC but possibly more detailed).</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LAW_CODE</a:t>
            </a:r>
            <a:r>
              <a:rPr lang="en-CA" sz="1100"/>
              <a:t>: The specific section of the New York Penal Law that was violated.</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LAW_CAT_CD</a:t>
            </a:r>
            <a:r>
              <a:rPr lang="en-CA" sz="1100"/>
              <a:t>: The category of the offense, such as felony (F), misdemeanor (M), or violation (V).</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AGE_GROUP</a:t>
            </a:r>
            <a:r>
              <a:rPr lang="en-CA" sz="1100"/>
              <a:t>: The age group of the person arrested (e.g., "&lt;18", "18-24", "25-44", "45-64", "65+").</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PERP_SEX</a:t>
            </a:r>
            <a:r>
              <a:rPr lang="en-CA" sz="1100"/>
              <a:t>: The gender of the person arrested (e.g., "M" for male, "F" for female).</a:t>
            </a:r>
            <a:endParaRPr b="1" sz="1000">
              <a:latin typeface="Kanit"/>
              <a:ea typeface="Kanit"/>
              <a:cs typeface="Kanit"/>
              <a:sym typeface="Kani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3"/>
          <p:cNvSpPr txBox="1"/>
          <p:nvPr/>
        </p:nvSpPr>
        <p:spPr>
          <a:xfrm>
            <a:off x="311700" y="486200"/>
            <a:ext cx="8520600" cy="6078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CA" sz="3000">
                <a:solidFill>
                  <a:srgbClr val="2A3990"/>
                </a:solidFill>
                <a:latin typeface="Roboto"/>
                <a:ea typeface="Roboto"/>
                <a:cs typeface="Roboto"/>
                <a:sym typeface="Roboto"/>
              </a:rPr>
              <a:t>Data Sources(Cont..)</a:t>
            </a:r>
            <a:endParaRPr sz="3000">
              <a:solidFill>
                <a:srgbClr val="2A3990"/>
              </a:solidFill>
              <a:latin typeface="Roboto"/>
              <a:ea typeface="Roboto"/>
              <a:cs typeface="Roboto"/>
              <a:sym typeface="Roboto"/>
            </a:endParaRPr>
          </a:p>
        </p:txBody>
      </p:sp>
      <p:sp>
        <p:nvSpPr>
          <p:cNvPr id="186" name="Google Shape;186;p23"/>
          <p:cNvSpPr txBox="1"/>
          <p:nvPr/>
        </p:nvSpPr>
        <p:spPr>
          <a:xfrm>
            <a:off x="648125" y="1491553"/>
            <a:ext cx="31356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CA" sz="1500">
                <a:latin typeface="Roboto"/>
                <a:ea typeface="Roboto"/>
                <a:cs typeface="Roboto"/>
                <a:sym typeface="Roboto"/>
              </a:rPr>
              <a:t>Job NYC Posting</a:t>
            </a:r>
            <a:endParaRPr b="1" sz="1500">
              <a:latin typeface="Roboto"/>
              <a:ea typeface="Roboto"/>
              <a:cs typeface="Roboto"/>
              <a:sym typeface="Roboto"/>
            </a:endParaRPr>
          </a:p>
        </p:txBody>
      </p:sp>
      <p:sp>
        <p:nvSpPr>
          <p:cNvPr id="187" name="Google Shape;187;p23"/>
          <p:cNvSpPr/>
          <p:nvPr/>
        </p:nvSpPr>
        <p:spPr>
          <a:xfrm rot="10800000">
            <a:off x="730475" y="1850450"/>
            <a:ext cx="2970900" cy="33300"/>
          </a:xfrm>
          <a:prstGeom prst="roundRect">
            <a:avLst>
              <a:gd fmla="val 16667" name="adj"/>
            </a:avLst>
          </a:prstGeom>
          <a:solidFill>
            <a:srgbClr val="F74F4E"/>
          </a:solidFill>
          <a:ln cap="flat" cmpd="sng" w="9525">
            <a:solidFill>
              <a:srgbClr val="F74F4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rgbClr val="FFFFFF"/>
              </a:solidFill>
              <a:highlight>
                <a:srgbClr val="FFFFFF"/>
              </a:highlight>
            </a:endParaRPr>
          </a:p>
        </p:txBody>
      </p:sp>
      <p:sp>
        <p:nvSpPr>
          <p:cNvPr id="188" name="Google Shape;188;p23"/>
          <p:cNvSpPr txBox="1"/>
          <p:nvPr/>
        </p:nvSpPr>
        <p:spPr>
          <a:xfrm>
            <a:off x="5336275" y="1491553"/>
            <a:ext cx="31356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CA" sz="1500">
                <a:latin typeface="Roboto"/>
                <a:ea typeface="Roboto"/>
                <a:cs typeface="Roboto"/>
                <a:sym typeface="Roboto"/>
              </a:rPr>
              <a:t>Covid 19</a:t>
            </a:r>
            <a:endParaRPr b="1" sz="1500">
              <a:latin typeface="Roboto"/>
              <a:ea typeface="Roboto"/>
              <a:cs typeface="Roboto"/>
              <a:sym typeface="Roboto"/>
            </a:endParaRPr>
          </a:p>
        </p:txBody>
      </p:sp>
      <p:sp>
        <p:nvSpPr>
          <p:cNvPr id="189" name="Google Shape;189;p23"/>
          <p:cNvSpPr/>
          <p:nvPr/>
        </p:nvSpPr>
        <p:spPr>
          <a:xfrm rot="10800000">
            <a:off x="5418625" y="1850450"/>
            <a:ext cx="2970900" cy="33300"/>
          </a:xfrm>
          <a:prstGeom prst="roundRect">
            <a:avLst>
              <a:gd fmla="val 16667" name="adj"/>
            </a:avLst>
          </a:prstGeom>
          <a:solidFill>
            <a:srgbClr val="F74F4E"/>
          </a:solidFill>
          <a:ln cap="flat" cmpd="sng" w="9525">
            <a:solidFill>
              <a:srgbClr val="F74F4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highlight>
                <a:srgbClr val="FFFFFF"/>
              </a:highlight>
            </a:endParaRPr>
          </a:p>
        </p:txBody>
      </p:sp>
      <p:cxnSp>
        <p:nvCxnSpPr>
          <p:cNvPr id="190" name="Google Shape;190;p23"/>
          <p:cNvCxnSpPr/>
          <p:nvPr/>
        </p:nvCxnSpPr>
        <p:spPr>
          <a:xfrm flipH="1" rot="10800000">
            <a:off x="4517625" y="1863150"/>
            <a:ext cx="2400" cy="2586900"/>
          </a:xfrm>
          <a:prstGeom prst="straightConnector1">
            <a:avLst/>
          </a:prstGeom>
          <a:noFill/>
          <a:ln cap="flat" cmpd="sng" w="9525">
            <a:solidFill>
              <a:srgbClr val="A4C2F4"/>
            </a:solidFill>
            <a:prstDash val="solid"/>
            <a:round/>
            <a:headEnd len="med" w="med" type="none"/>
            <a:tailEnd len="med" w="med" type="none"/>
          </a:ln>
        </p:spPr>
      </p:cxnSp>
      <p:sp>
        <p:nvSpPr>
          <p:cNvPr id="191" name="Google Shape;191;p23"/>
          <p:cNvSpPr txBox="1"/>
          <p:nvPr/>
        </p:nvSpPr>
        <p:spPr>
          <a:xfrm>
            <a:off x="6125" y="2063750"/>
            <a:ext cx="4511400" cy="24957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Clr>
                <a:srgbClr val="000000"/>
              </a:buClr>
              <a:buSzPts val="1000"/>
              <a:buFont typeface="Kanit"/>
              <a:buChar char="●"/>
            </a:pPr>
            <a:r>
              <a:rPr b="1" lang="en-CA" sz="1100"/>
              <a:t>Job_ID</a:t>
            </a:r>
            <a:r>
              <a:rPr lang="en-CA" sz="1100"/>
              <a:t>: A unique identifier for each job posting.</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Agency</a:t>
            </a:r>
            <a:r>
              <a:rPr lang="en-CA" sz="1100"/>
              <a:t>: The city agency or organization that posted the job.</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Posting_Type</a:t>
            </a:r>
            <a:r>
              <a:rPr lang="en-CA" sz="1100"/>
              <a:t>: Indicates whether the posting is internal (for current city employees) or external (open to the general public).</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#_Of_Positions</a:t>
            </a:r>
            <a:r>
              <a:rPr lang="en-CA" sz="1100"/>
              <a:t>: The number of positions available for the job.</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Business_Title</a:t>
            </a:r>
            <a:r>
              <a:rPr lang="en-CA" sz="1100"/>
              <a:t>: The title or designation of the job position.</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Civil_Service_Title</a:t>
            </a:r>
            <a:r>
              <a:rPr lang="en-CA" sz="1100"/>
              <a:t>: The official civil service title associated with the job.</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Title_Code_No</a:t>
            </a:r>
            <a:r>
              <a:rPr lang="en-CA" sz="1100"/>
              <a:t>: The code number associated with the job title.</a:t>
            </a:r>
            <a:endParaRPr b="1" sz="1000">
              <a:latin typeface="Kanit"/>
              <a:ea typeface="Kanit"/>
              <a:cs typeface="Kanit"/>
              <a:sym typeface="Kanit"/>
            </a:endParaRPr>
          </a:p>
        </p:txBody>
      </p:sp>
      <p:sp>
        <p:nvSpPr>
          <p:cNvPr id="192" name="Google Shape;192;p23"/>
          <p:cNvSpPr txBox="1"/>
          <p:nvPr/>
        </p:nvSpPr>
        <p:spPr>
          <a:xfrm>
            <a:off x="4520025" y="2056350"/>
            <a:ext cx="4623900" cy="28854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Clr>
                <a:srgbClr val="000000"/>
              </a:buClr>
              <a:buSzPts val="1000"/>
              <a:buFont typeface="Kanit"/>
              <a:buChar char="●"/>
            </a:pPr>
            <a:r>
              <a:rPr b="1" lang="en-CA" sz="1100"/>
              <a:t>DATE_OF_INTEREST</a:t>
            </a:r>
            <a:r>
              <a:rPr lang="en-CA" sz="1100"/>
              <a:t>: The date of the reported COVID-19 data.</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CASE_COUNT</a:t>
            </a:r>
            <a:r>
              <a:rPr lang="en-CA" sz="1100"/>
              <a:t>: The number of confirmed COVID-19 cases reported on that date.</a:t>
            </a:r>
            <a:endParaRPr sz="1100"/>
          </a:p>
          <a:p>
            <a:pPr indent="-292100" lvl="0" marL="457200" rtl="0" algn="l">
              <a:lnSpc>
                <a:spcPct val="115000"/>
              </a:lnSpc>
              <a:spcBef>
                <a:spcPts val="0"/>
              </a:spcBef>
              <a:spcAft>
                <a:spcPts val="0"/>
              </a:spcAft>
              <a:buSzPts val="1000"/>
              <a:buFont typeface="Kanit"/>
              <a:buChar char="●"/>
            </a:pPr>
            <a:r>
              <a:rPr b="1" lang="en-CA" sz="1100"/>
              <a:t>HOSPITALIZED_COUNT</a:t>
            </a:r>
            <a:r>
              <a:rPr lang="en-CA" sz="1100"/>
              <a:t>: The number of COVID-19 patients hospitalized on that date.</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DEATH_COUNT</a:t>
            </a:r>
            <a:r>
              <a:rPr lang="en-CA" sz="1100"/>
              <a:t>: The number of deaths attributed to COVID-19 reported on that date.</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CASE_COUNT_7DAY_AVG</a:t>
            </a:r>
            <a:r>
              <a:rPr lang="en-CA" sz="1100"/>
              <a:t>: The 7-day average of confirmed COVID-19 cases, smoothing out daily fluctuations.</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HOSP_COUNT_7DAY_AVG</a:t>
            </a:r>
            <a:r>
              <a:rPr lang="en-CA" sz="1100"/>
              <a:t>: The 7-day average of COVID-19 hospitalizations.</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DEATH_COUNT_7DAY_AVG</a:t>
            </a:r>
            <a:r>
              <a:rPr lang="en-CA" sz="1100"/>
              <a:t>: The 7-day average of COVID-19 deaths.</a:t>
            </a:r>
            <a:endParaRPr b="1" sz="1000">
              <a:latin typeface="Kanit"/>
              <a:ea typeface="Kanit"/>
              <a:cs typeface="Kanit"/>
              <a:sym typeface="Kani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nvSpPr>
        <p:spPr>
          <a:xfrm>
            <a:off x="311700" y="486200"/>
            <a:ext cx="8520600" cy="6078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CA" sz="3000">
                <a:solidFill>
                  <a:srgbClr val="2A3990"/>
                </a:solidFill>
                <a:latin typeface="Roboto"/>
                <a:ea typeface="Roboto"/>
                <a:cs typeface="Roboto"/>
                <a:sym typeface="Roboto"/>
              </a:rPr>
              <a:t>Data Sources(Cont..)</a:t>
            </a:r>
            <a:endParaRPr sz="3000">
              <a:solidFill>
                <a:srgbClr val="2A3990"/>
              </a:solidFill>
              <a:latin typeface="Roboto"/>
              <a:ea typeface="Roboto"/>
              <a:cs typeface="Roboto"/>
              <a:sym typeface="Roboto"/>
            </a:endParaRPr>
          </a:p>
        </p:txBody>
      </p:sp>
      <p:sp>
        <p:nvSpPr>
          <p:cNvPr id="198" name="Google Shape;198;p24"/>
          <p:cNvSpPr txBox="1"/>
          <p:nvPr/>
        </p:nvSpPr>
        <p:spPr>
          <a:xfrm>
            <a:off x="648125" y="1415353"/>
            <a:ext cx="31356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CA" sz="1500">
                <a:latin typeface="Roboto"/>
                <a:ea typeface="Roboto"/>
                <a:cs typeface="Roboto"/>
                <a:sym typeface="Roboto"/>
              </a:rPr>
              <a:t>Shooting Incident Year To Date</a:t>
            </a:r>
            <a:endParaRPr b="1" sz="1500">
              <a:latin typeface="Roboto"/>
              <a:ea typeface="Roboto"/>
              <a:cs typeface="Roboto"/>
              <a:sym typeface="Roboto"/>
            </a:endParaRPr>
          </a:p>
        </p:txBody>
      </p:sp>
      <p:sp>
        <p:nvSpPr>
          <p:cNvPr id="199" name="Google Shape;199;p24"/>
          <p:cNvSpPr/>
          <p:nvPr/>
        </p:nvSpPr>
        <p:spPr>
          <a:xfrm rot="10800000">
            <a:off x="730475" y="1774250"/>
            <a:ext cx="2970900" cy="33300"/>
          </a:xfrm>
          <a:prstGeom prst="roundRect">
            <a:avLst>
              <a:gd fmla="val 16667" name="adj"/>
            </a:avLst>
          </a:prstGeom>
          <a:solidFill>
            <a:srgbClr val="F74F4E"/>
          </a:solidFill>
          <a:ln cap="flat" cmpd="sng" w="9525">
            <a:solidFill>
              <a:srgbClr val="F74F4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rgbClr val="FFFFFF"/>
              </a:solidFill>
              <a:highlight>
                <a:srgbClr val="FFFFFF"/>
              </a:highlight>
            </a:endParaRPr>
          </a:p>
        </p:txBody>
      </p:sp>
      <p:sp>
        <p:nvSpPr>
          <p:cNvPr id="200" name="Google Shape;200;p24"/>
          <p:cNvSpPr txBox="1"/>
          <p:nvPr/>
        </p:nvSpPr>
        <p:spPr>
          <a:xfrm>
            <a:off x="5336275" y="1415353"/>
            <a:ext cx="3135600" cy="3387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b="1" lang="en-CA" sz="1500">
                <a:latin typeface="Roboto"/>
                <a:ea typeface="Roboto"/>
                <a:cs typeface="Roboto"/>
                <a:sym typeface="Roboto"/>
              </a:rPr>
              <a:t>Shooting Incident Historic</a:t>
            </a:r>
            <a:endParaRPr b="1" sz="1500">
              <a:latin typeface="Roboto"/>
              <a:ea typeface="Roboto"/>
              <a:cs typeface="Roboto"/>
              <a:sym typeface="Roboto"/>
            </a:endParaRPr>
          </a:p>
        </p:txBody>
      </p:sp>
      <p:sp>
        <p:nvSpPr>
          <p:cNvPr id="201" name="Google Shape;201;p24"/>
          <p:cNvSpPr/>
          <p:nvPr/>
        </p:nvSpPr>
        <p:spPr>
          <a:xfrm rot="10800000">
            <a:off x="5418625" y="1774250"/>
            <a:ext cx="2970900" cy="33300"/>
          </a:xfrm>
          <a:prstGeom prst="roundRect">
            <a:avLst>
              <a:gd fmla="val 16667" name="adj"/>
            </a:avLst>
          </a:prstGeom>
          <a:solidFill>
            <a:srgbClr val="F74F4E"/>
          </a:solidFill>
          <a:ln cap="flat" cmpd="sng" w="9525">
            <a:solidFill>
              <a:srgbClr val="F74F4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highlight>
                <a:srgbClr val="FFFFFF"/>
              </a:highlight>
            </a:endParaRPr>
          </a:p>
        </p:txBody>
      </p:sp>
      <p:cxnSp>
        <p:nvCxnSpPr>
          <p:cNvPr id="202" name="Google Shape;202;p24"/>
          <p:cNvCxnSpPr/>
          <p:nvPr/>
        </p:nvCxnSpPr>
        <p:spPr>
          <a:xfrm flipH="1" rot="10800000">
            <a:off x="4517625" y="1786950"/>
            <a:ext cx="2400" cy="2586900"/>
          </a:xfrm>
          <a:prstGeom prst="straightConnector1">
            <a:avLst/>
          </a:prstGeom>
          <a:noFill/>
          <a:ln cap="flat" cmpd="sng" w="9525">
            <a:solidFill>
              <a:srgbClr val="A4C2F4"/>
            </a:solidFill>
            <a:prstDash val="solid"/>
            <a:round/>
            <a:headEnd len="med" w="med" type="none"/>
            <a:tailEnd len="med" w="med" type="none"/>
          </a:ln>
        </p:spPr>
      </p:cxnSp>
      <p:sp>
        <p:nvSpPr>
          <p:cNvPr id="203" name="Google Shape;203;p24"/>
          <p:cNvSpPr txBox="1"/>
          <p:nvPr/>
        </p:nvSpPr>
        <p:spPr>
          <a:xfrm>
            <a:off x="-106375" y="1987550"/>
            <a:ext cx="4623900" cy="30801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Clr>
                <a:srgbClr val="000000"/>
              </a:buClr>
              <a:buSzPts val="1000"/>
              <a:buFont typeface="Kanit"/>
              <a:buChar char="●"/>
            </a:pPr>
            <a:r>
              <a:rPr b="1" lang="en-CA" sz="1100"/>
              <a:t>INCIDENT_KEY</a:t>
            </a:r>
            <a:r>
              <a:rPr lang="en-CA" sz="1100"/>
              <a:t>: A unique identifier for each shooting incident.</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OCCUR_DATE</a:t>
            </a:r>
            <a:r>
              <a:rPr lang="en-CA" sz="1100"/>
              <a:t>: The date when the shooting incident occurred.</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OCCUR_TIME</a:t>
            </a:r>
            <a:r>
              <a:rPr lang="en-CA" sz="1100"/>
              <a:t>: The time when the shooting incident occurred.</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BORO</a:t>
            </a:r>
            <a:r>
              <a:rPr lang="en-CA" sz="1100"/>
              <a:t>: The borough where the shooting incident took place (e.g., Manhattan, Bronx, Brooklyn, Queens, Staten Island).</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PRECINCT</a:t>
            </a:r>
            <a:r>
              <a:rPr lang="en-CA" sz="1100"/>
              <a:t>: The NYPD precinct associated with the location of the shooting incident.</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JURISDICTION_CODE</a:t>
            </a:r>
            <a:r>
              <a:rPr lang="en-CA" sz="1100"/>
              <a:t>: The code indicating the jurisdiction where the shooting incident occurred (e.g., NYPD, Transit, Housing).</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LOCATION_DESC</a:t>
            </a:r>
            <a:r>
              <a:rPr lang="en-CA" sz="1100"/>
              <a:t>: A description of the location where the shooting incident occurred (e.g., street address, park, housing complex).</a:t>
            </a:r>
            <a:endParaRPr sz="1100"/>
          </a:p>
          <a:p>
            <a:pPr indent="-298450" lvl="0" marL="457200" rtl="0" algn="l">
              <a:lnSpc>
                <a:spcPct val="115000"/>
              </a:lnSpc>
              <a:spcBef>
                <a:spcPts val="0"/>
              </a:spcBef>
              <a:spcAft>
                <a:spcPts val="0"/>
              </a:spcAft>
              <a:buSzPts val="1100"/>
              <a:buChar char="●"/>
            </a:pPr>
            <a:r>
              <a:rPr b="1" lang="en-CA" sz="1100"/>
              <a:t>STATISTICAL_MURDER_FLAG</a:t>
            </a:r>
            <a:r>
              <a:rPr lang="en-CA" sz="1100"/>
              <a:t>: A flag indicating whether the shooting incident resulted in a homicide (0 = no, 1 = yes).</a:t>
            </a:r>
            <a:endParaRPr sz="1100"/>
          </a:p>
        </p:txBody>
      </p:sp>
      <p:sp>
        <p:nvSpPr>
          <p:cNvPr id="204" name="Google Shape;204;p24"/>
          <p:cNvSpPr txBox="1"/>
          <p:nvPr/>
        </p:nvSpPr>
        <p:spPr>
          <a:xfrm>
            <a:off x="4520025" y="1980150"/>
            <a:ext cx="4623900" cy="30801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Clr>
                <a:srgbClr val="000000"/>
              </a:buClr>
              <a:buSzPts val="1000"/>
              <a:buFont typeface="Kanit"/>
              <a:buChar char="●"/>
            </a:pPr>
            <a:r>
              <a:rPr b="1" lang="en-CA" sz="1100"/>
              <a:t>INCIDENT_KEY</a:t>
            </a:r>
            <a:r>
              <a:rPr lang="en-CA" sz="1100"/>
              <a:t>: A unique identifier for each shooting incident.</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OCCUR_DATE</a:t>
            </a:r>
            <a:r>
              <a:rPr lang="en-CA" sz="1100"/>
              <a:t>: The date when the shooting incident occurred.</a:t>
            </a:r>
            <a:endParaRPr sz="1100"/>
          </a:p>
          <a:p>
            <a:pPr indent="-292100" lvl="0" marL="457200" rtl="0" algn="l">
              <a:lnSpc>
                <a:spcPct val="115000"/>
              </a:lnSpc>
              <a:spcBef>
                <a:spcPts val="0"/>
              </a:spcBef>
              <a:spcAft>
                <a:spcPts val="0"/>
              </a:spcAft>
              <a:buSzPts val="1000"/>
              <a:buFont typeface="Kanit"/>
              <a:buChar char="●"/>
            </a:pPr>
            <a:r>
              <a:rPr b="1" lang="en-CA" sz="1100"/>
              <a:t>OCCUR_TIME</a:t>
            </a:r>
            <a:r>
              <a:rPr lang="en-CA" sz="1100"/>
              <a:t>: The time when the shooting incident occurred.</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BORO</a:t>
            </a:r>
            <a:r>
              <a:rPr lang="en-CA" sz="1100"/>
              <a:t>: The borough where the shooting incident took place (e.g., Manhattan, Bronx, Brooklyn, Queens, Staten Island).</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PRECINCT</a:t>
            </a:r>
            <a:r>
              <a:rPr lang="en-CA" sz="1100"/>
              <a:t>: The NYPD precinct associated with the location of the shooting incident.</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JURISDICTION_CODE</a:t>
            </a:r>
            <a:r>
              <a:rPr lang="en-CA" sz="1100"/>
              <a:t>: The code indicating the jurisdiction where the shooting incident occurred (e.g., NYPD, Transit, Housing).</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LOCATION_DESC</a:t>
            </a:r>
            <a:r>
              <a:rPr lang="en-CA" sz="1100"/>
              <a:t>: A description of the location where the shooting incident occurred (e.g., street address, park, housing complex).</a:t>
            </a:r>
            <a:endParaRPr sz="1100"/>
          </a:p>
          <a:p>
            <a:pPr indent="-298450" lvl="0" marL="457200" rtl="0" algn="l">
              <a:lnSpc>
                <a:spcPct val="115000"/>
              </a:lnSpc>
              <a:spcBef>
                <a:spcPts val="0"/>
              </a:spcBef>
              <a:spcAft>
                <a:spcPts val="0"/>
              </a:spcAft>
              <a:buSzPts val="1100"/>
              <a:buChar char="●"/>
            </a:pPr>
            <a:r>
              <a:rPr b="1" lang="en-CA" sz="1100"/>
              <a:t>STATISTICAL_MURDER_FLAG</a:t>
            </a:r>
            <a:r>
              <a:rPr lang="en-CA" sz="1100"/>
              <a:t>: A flag indicating whether the shooting incident resulted in a homicide (0 = no, 1 = yes).</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nvSpPr>
        <p:spPr>
          <a:xfrm>
            <a:off x="311700" y="486200"/>
            <a:ext cx="8520600" cy="6078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CA" sz="3000">
                <a:solidFill>
                  <a:srgbClr val="2A3990"/>
                </a:solidFill>
                <a:latin typeface="Roboto"/>
                <a:ea typeface="Roboto"/>
                <a:cs typeface="Roboto"/>
                <a:sym typeface="Roboto"/>
              </a:rPr>
              <a:t>Data Sources(Cont..)</a:t>
            </a:r>
            <a:endParaRPr sz="3000">
              <a:solidFill>
                <a:srgbClr val="2A3990"/>
              </a:solidFill>
              <a:latin typeface="Roboto"/>
              <a:ea typeface="Roboto"/>
              <a:cs typeface="Roboto"/>
              <a:sym typeface="Roboto"/>
            </a:endParaRPr>
          </a:p>
        </p:txBody>
      </p:sp>
      <p:sp>
        <p:nvSpPr>
          <p:cNvPr id="210" name="Google Shape;210;p25"/>
          <p:cNvSpPr txBox="1"/>
          <p:nvPr/>
        </p:nvSpPr>
        <p:spPr>
          <a:xfrm>
            <a:off x="648125" y="1415353"/>
            <a:ext cx="31356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CA" sz="1500">
                <a:latin typeface="Roboto"/>
                <a:ea typeface="Roboto"/>
                <a:cs typeface="Roboto"/>
                <a:sym typeface="Roboto"/>
              </a:rPr>
              <a:t>Motor Vehicle Crash </a:t>
            </a:r>
            <a:endParaRPr b="1" sz="1500">
              <a:latin typeface="Roboto"/>
              <a:ea typeface="Roboto"/>
              <a:cs typeface="Roboto"/>
              <a:sym typeface="Roboto"/>
            </a:endParaRPr>
          </a:p>
        </p:txBody>
      </p:sp>
      <p:sp>
        <p:nvSpPr>
          <p:cNvPr id="211" name="Google Shape;211;p25"/>
          <p:cNvSpPr/>
          <p:nvPr/>
        </p:nvSpPr>
        <p:spPr>
          <a:xfrm rot="10800000">
            <a:off x="730475" y="1774250"/>
            <a:ext cx="2970900" cy="33300"/>
          </a:xfrm>
          <a:prstGeom prst="roundRect">
            <a:avLst>
              <a:gd fmla="val 16667" name="adj"/>
            </a:avLst>
          </a:prstGeom>
          <a:solidFill>
            <a:srgbClr val="F74F4E"/>
          </a:solidFill>
          <a:ln cap="flat" cmpd="sng" w="9525">
            <a:solidFill>
              <a:srgbClr val="F74F4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rgbClr val="FFFFFF"/>
              </a:solidFill>
              <a:highlight>
                <a:srgbClr val="FFFFFF"/>
              </a:highlight>
            </a:endParaRPr>
          </a:p>
        </p:txBody>
      </p:sp>
      <p:sp>
        <p:nvSpPr>
          <p:cNvPr id="212" name="Google Shape;212;p25"/>
          <p:cNvSpPr txBox="1"/>
          <p:nvPr/>
        </p:nvSpPr>
        <p:spPr>
          <a:xfrm>
            <a:off x="5336275" y="1415353"/>
            <a:ext cx="3135600" cy="3387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b="1" lang="en-CA" sz="1500">
                <a:latin typeface="Roboto"/>
                <a:ea typeface="Roboto"/>
                <a:cs typeface="Roboto"/>
                <a:sym typeface="Roboto"/>
              </a:rPr>
              <a:t>Motor Vehicle</a:t>
            </a:r>
            <a:endParaRPr b="1" sz="1500">
              <a:latin typeface="Roboto"/>
              <a:ea typeface="Roboto"/>
              <a:cs typeface="Roboto"/>
              <a:sym typeface="Roboto"/>
            </a:endParaRPr>
          </a:p>
        </p:txBody>
      </p:sp>
      <p:sp>
        <p:nvSpPr>
          <p:cNvPr id="213" name="Google Shape;213;p25"/>
          <p:cNvSpPr/>
          <p:nvPr/>
        </p:nvSpPr>
        <p:spPr>
          <a:xfrm rot="10800000">
            <a:off x="5418625" y="1774250"/>
            <a:ext cx="2970900" cy="33300"/>
          </a:xfrm>
          <a:prstGeom prst="roundRect">
            <a:avLst>
              <a:gd fmla="val 16667" name="adj"/>
            </a:avLst>
          </a:prstGeom>
          <a:solidFill>
            <a:srgbClr val="F74F4E"/>
          </a:solidFill>
          <a:ln cap="flat" cmpd="sng" w="9525">
            <a:solidFill>
              <a:srgbClr val="F74F4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highlight>
                <a:srgbClr val="FFFFFF"/>
              </a:highlight>
            </a:endParaRPr>
          </a:p>
        </p:txBody>
      </p:sp>
      <p:cxnSp>
        <p:nvCxnSpPr>
          <p:cNvPr id="214" name="Google Shape;214;p25"/>
          <p:cNvCxnSpPr/>
          <p:nvPr/>
        </p:nvCxnSpPr>
        <p:spPr>
          <a:xfrm flipH="1" rot="10800000">
            <a:off x="4517625" y="1786950"/>
            <a:ext cx="2400" cy="2586900"/>
          </a:xfrm>
          <a:prstGeom prst="straightConnector1">
            <a:avLst/>
          </a:prstGeom>
          <a:noFill/>
          <a:ln cap="flat" cmpd="sng" w="9525">
            <a:solidFill>
              <a:srgbClr val="A4C2F4"/>
            </a:solidFill>
            <a:prstDash val="solid"/>
            <a:round/>
            <a:headEnd len="med" w="med" type="none"/>
            <a:tailEnd len="med" w="med" type="none"/>
          </a:ln>
        </p:spPr>
      </p:cxnSp>
      <p:sp>
        <p:nvSpPr>
          <p:cNvPr id="215" name="Google Shape;215;p25"/>
          <p:cNvSpPr txBox="1"/>
          <p:nvPr/>
        </p:nvSpPr>
        <p:spPr>
          <a:xfrm>
            <a:off x="0" y="1911350"/>
            <a:ext cx="4517400" cy="28854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Clr>
                <a:srgbClr val="000000"/>
              </a:buClr>
              <a:buSzPts val="1000"/>
              <a:buFont typeface="Kanit"/>
              <a:buChar char="●"/>
            </a:pPr>
            <a:r>
              <a:rPr b="1" lang="en-CA" sz="1100"/>
              <a:t>I</a:t>
            </a:r>
            <a:r>
              <a:rPr b="1" lang="en-CA" sz="1100"/>
              <a:t>CRASH_DATE</a:t>
            </a:r>
            <a:r>
              <a:rPr lang="en-CA" sz="1100"/>
              <a:t>: The date when the motor vehicle crash occurred.</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CRASH_TIME</a:t>
            </a:r>
            <a:r>
              <a:rPr lang="en-CA" sz="1100"/>
              <a:t>: The time when the motor vehicle crash occurred.</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BOROUGH</a:t>
            </a:r>
            <a:r>
              <a:rPr lang="en-CA" sz="1100"/>
              <a:t>: The borough where the crash occurred (e.g., Manhattan, Bronx, Brooklyn, Queens, Staten Island).</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ZIP_CODE</a:t>
            </a:r>
            <a:r>
              <a:rPr lang="en-CA" sz="1100"/>
              <a:t>: The ZIP code of the location where the crash occurred.</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LATITUDE</a:t>
            </a:r>
            <a:r>
              <a:rPr lang="en-CA" sz="1100"/>
              <a:t>: The latitude coordinate of the crash location.</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LONGITUDE</a:t>
            </a:r>
            <a:r>
              <a:rPr lang="en-CA" sz="1100"/>
              <a:t>: The longitude coordinate of the crash location.</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NUMBER OF PERSONS INJURED</a:t>
            </a:r>
            <a:r>
              <a:rPr lang="en-CA" sz="1100"/>
              <a:t>: The number of individuals injured in the crash.</a:t>
            </a:r>
            <a:endParaRPr sz="1100"/>
          </a:p>
          <a:p>
            <a:pPr indent="-298450" lvl="0" marL="457200" rtl="0" algn="l">
              <a:lnSpc>
                <a:spcPct val="115000"/>
              </a:lnSpc>
              <a:spcBef>
                <a:spcPts val="0"/>
              </a:spcBef>
              <a:spcAft>
                <a:spcPts val="0"/>
              </a:spcAft>
              <a:buSzPts val="1100"/>
              <a:buChar char="●"/>
            </a:pPr>
            <a:r>
              <a:rPr b="1" lang="en-CA" sz="1100"/>
              <a:t>NUMBER OF PERSONS KILLED</a:t>
            </a:r>
            <a:r>
              <a:rPr lang="en-CA" sz="1100"/>
              <a:t>: The number of individuals killed in the crash.</a:t>
            </a:r>
            <a:endParaRPr sz="1100"/>
          </a:p>
        </p:txBody>
      </p:sp>
      <p:sp>
        <p:nvSpPr>
          <p:cNvPr id="216" name="Google Shape;216;p25"/>
          <p:cNvSpPr txBox="1"/>
          <p:nvPr/>
        </p:nvSpPr>
        <p:spPr>
          <a:xfrm>
            <a:off x="4520250" y="1911350"/>
            <a:ext cx="4517400" cy="32748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Clr>
                <a:srgbClr val="000000"/>
              </a:buClr>
              <a:buSzPts val="1000"/>
              <a:buFont typeface="Kanit"/>
              <a:buChar char="●"/>
            </a:pPr>
            <a:r>
              <a:rPr b="1" lang="en-CA" sz="1100"/>
              <a:t>ICRASH_DATE</a:t>
            </a:r>
            <a:r>
              <a:rPr lang="en-CA" sz="1100"/>
              <a:t>: The date when the motor vehicle crash occurred.</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CRASH_TIME</a:t>
            </a:r>
            <a:r>
              <a:rPr lang="en-CA" sz="1100"/>
              <a:t>: The time when the motor vehicle crash occurred.</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BOROUGH</a:t>
            </a:r>
            <a:r>
              <a:rPr lang="en-CA" sz="1100"/>
              <a:t>: The borough where the crash occurred (e.g., Manhattan, Bronx, Brooklyn, Queens, Staten Island).</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ZIP_CODE</a:t>
            </a:r>
            <a:r>
              <a:rPr lang="en-CA" sz="1100"/>
              <a:t>: The ZIP code of the location where the crash occurred.</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LATITUDE</a:t>
            </a:r>
            <a:r>
              <a:rPr lang="en-CA" sz="1100"/>
              <a:t>: The latitude coordinate of the crash location.</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LONGITUDE</a:t>
            </a:r>
            <a:r>
              <a:rPr lang="en-CA" sz="1100"/>
              <a:t>: The longitude coordinate of the crash location.</a:t>
            </a:r>
            <a:endParaRPr b="1" sz="1000">
              <a:latin typeface="Kanit"/>
              <a:ea typeface="Kanit"/>
              <a:cs typeface="Kanit"/>
              <a:sym typeface="Kanit"/>
            </a:endParaRPr>
          </a:p>
          <a:p>
            <a:pPr indent="-292100" lvl="0" marL="457200" rtl="0" algn="l">
              <a:lnSpc>
                <a:spcPct val="115000"/>
              </a:lnSpc>
              <a:spcBef>
                <a:spcPts val="0"/>
              </a:spcBef>
              <a:spcAft>
                <a:spcPts val="0"/>
              </a:spcAft>
              <a:buSzPts val="1000"/>
              <a:buFont typeface="Kanit"/>
              <a:buChar char="●"/>
            </a:pPr>
            <a:r>
              <a:rPr b="1" lang="en-CA" sz="1100"/>
              <a:t>CONTRIBUTING_FACTOR_VEHICLE_1, 2, etc.</a:t>
            </a:r>
            <a:r>
              <a:rPr lang="en-CA" sz="1100"/>
              <a:t>: Factors contributing to the collision, as reported for each involved vehicle.</a:t>
            </a:r>
            <a:endParaRPr sz="1100"/>
          </a:p>
          <a:p>
            <a:pPr indent="-298450" lvl="0" marL="457200" rtl="0" algn="l">
              <a:lnSpc>
                <a:spcPct val="115000"/>
              </a:lnSpc>
              <a:spcBef>
                <a:spcPts val="0"/>
              </a:spcBef>
              <a:spcAft>
                <a:spcPts val="0"/>
              </a:spcAft>
              <a:buSzPts val="1100"/>
              <a:buChar char="●"/>
            </a:pPr>
            <a:r>
              <a:rPr b="1" lang="en-CA" sz="1100"/>
              <a:t>VEHICLE_TYPE_CODE_1, 2, etc.</a:t>
            </a:r>
            <a:r>
              <a:rPr lang="en-CA" sz="1100"/>
              <a:t>: The type of vehicle involved in the collision for each vehicle (e.g., Sedan, SUV, Bicycle).</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