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3" r:id="rId4"/>
  </p:sldMasterIdLst>
  <p:notesMasterIdLst>
    <p:notesMasterId r:id="rId15"/>
  </p:notesMasterIdLst>
  <p:sldIdLst>
    <p:sldId id="284" r:id="rId5"/>
    <p:sldId id="259" r:id="rId6"/>
    <p:sldId id="282" r:id="rId7"/>
    <p:sldId id="277" r:id="rId8"/>
    <p:sldId id="278" r:id="rId9"/>
    <p:sldId id="280" r:id="rId10"/>
    <p:sldId id="285" r:id="rId11"/>
    <p:sldId id="286" r:id="rId12"/>
    <p:sldId id="287" r:id="rId13"/>
    <p:sldId id="288" r:id="rId14"/>
  </p:sldIdLst>
  <p:sldSz cx="9144000" cy="5143500" type="screen16x9"/>
  <p:notesSz cx="6858000" cy="9144000"/>
  <p:embeddedFontLst>
    <p:embeddedFont>
      <p:font typeface="Proxima Nova" panose="020B060402020202020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Tw Cen MT" panose="020B0602020104020603" pitchFamily="34" charset="0"/>
      <p:regular r:id="rId24"/>
      <p:bold r:id="rId25"/>
      <p:italic r:id="rId26"/>
      <p:boldItalic r:id="rId27"/>
    </p:embeddedFont>
    <p:embeddedFont>
      <p:font typeface="Tw Cen MT Condensed" panose="020B0606020104020203" pitchFamily="34" charset="0"/>
      <p:regular r:id="rId28"/>
      <p:bold r:id="rId29"/>
    </p:embeddedFont>
    <p:embeddedFont>
      <p:font typeface="Wingdings 3" panose="05040102010807070707" pitchFamily="18" charset="2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B5807-187B-4B72-90C4-6DF0D071806C}" v="4" dt="2024-05-02T21:50:42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C2EBA-62A8-4DB6-9202-5DC0F252AC1E}" type="doc">
      <dgm:prSet loTypeId="urn:microsoft.com/office/officeart/2005/8/layout/chevron2" loCatId="process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5CA9B86F-0014-4825-A43A-00D4B3CD2000}">
      <dgm:prSet phldrT="[Text]" phldr="0"/>
      <dgm:spPr/>
      <dgm:t>
        <a:bodyPr/>
        <a:lstStyle/>
        <a:p>
          <a:r>
            <a:rPr lang="en-US" b="1"/>
            <a:t>AnnoyIndex</a:t>
          </a:r>
        </a:p>
      </dgm:t>
    </dgm:pt>
    <dgm:pt modelId="{BA54059F-4948-4839-9B9B-DECA25C1C5F4}" type="parTrans" cxnId="{44DBF40B-A2F5-4389-8C5D-84112CB32C14}">
      <dgm:prSet/>
      <dgm:spPr/>
      <dgm:t>
        <a:bodyPr/>
        <a:lstStyle/>
        <a:p>
          <a:endParaRPr lang="en-US"/>
        </a:p>
      </dgm:t>
    </dgm:pt>
    <dgm:pt modelId="{E61739DD-F2F7-49BA-9AFB-8BAC1DDEDCB4}" type="sibTrans" cxnId="{44DBF40B-A2F5-4389-8C5D-84112CB32C14}">
      <dgm:prSet/>
      <dgm:spPr/>
      <dgm:t>
        <a:bodyPr/>
        <a:lstStyle/>
        <a:p>
          <a:endParaRPr lang="en-US"/>
        </a:p>
      </dgm:t>
    </dgm:pt>
    <dgm:pt modelId="{F4D7902D-E632-4338-8B85-185EC20EBF0E}">
      <dgm:prSet phldrT="[Text]" phldr="0"/>
      <dgm:spPr/>
      <dgm:t>
        <a:bodyPr/>
        <a:lstStyle/>
        <a:p>
          <a:r>
            <a:rPr lang="en-US" b="1"/>
            <a:t>xml.etree.ElementTree</a:t>
          </a:r>
        </a:p>
      </dgm:t>
    </dgm:pt>
    <dgm:pt modelId="{A27E52E7-1175-4446-8518-BAA0E9A162A2}" type="parTrans" cxnId="{EA8B03C3-4CC0-4F16-8384-EA6312E64FE7}">
      <dgm:prSet/>
      <dgm:spPr/>
      <dgm:t>
        <a:bodyPr/>
        <a:lstStyle/>
        <a:p>
          <a:endParaRPr lang="en-US"/>
        </a:p>
      </dgm:t>
    </dgm:pt>
    <dgm:pt modelId="{BDC4883D-7929-4E37-A8C4-125CBE818C70}" type="sibTrans" cxnId="{EA8B03C3-4CC0-4F16-8384-EA6312E64FE7}">
      <dgm:prSet/>
      <dgm:spPr/>
      <dgm:t>
        <a:bodyPr/>
        <a:lstStyle/>
        <a:p>
          <a:endParaRPr lang="en-US"/>
        </a:p>
      </dgm:t>
    </dgm:pt>
    <dgm:pt modelId="{20FD0094-441F-4180-882F-8439693C66BD}">
      <dgm:prSet phldr="0"/>
      <dgm:spPr/>
      <dgm:t>
        <a:bodyPr/>
        <a:lstStyle/>
        <a:p>
          <a:pPr rtl="0"/>
          <a:r>
            <a:rPr lang="en-US" b="1" err="1"/>
            <a:t>SentenceTransformer</a:t>
          </a:r>
          <a:endParaRPr lang="en-US" b="1">
            <a:latin typeface="Arial"/>
          </a:endParaRPr>
        </a:p>
      </dgm:t>
    </dgm:pt>
    <dgm:pt modelId="{3518AF55-11EF-4EA2-991B-35E3C9656947}" type="parTrans" cxnId="{347DB47F-20D4-44B4-B034-0EC296A6D162}">
      <dgm:prSet/>
      <dgm:spPr/>
    </dgm:pt>
    <dgm:pt modelId="{11356839-A65A-462A-8DD5-60B6832C780D}" type="sibTrans" cxnId="{347DB47F-20D4-44B4-B034-0EC296A6D162}">
      <dgm:prSet/>
      <dgm:spPr/>
    </dgm:pt>
    <dgm:pt modelId="{9C7C490C-7340-406B-9929-E207CD22C95F}">
      <dgm:prSet phldr="0"/>
      <dgm:spPr/>
      <dgm:t>
        <a:bodyPr/>
        <a:lstStyle/>
        <a:p>
          <a:pPr rtl="0"/>
          <a:r>
            <a:rPr lang="en-US"/>
            <a:t>A Python framework designed for generating sentence embeddings, facilitating tasks like semantic search, clustering, and information retrieval.</a:t>
          </a:r>
          <a:endParaRPr lang="en-US">
            <a:latin typeface="Arial"/>
          </a:endParaRPr>
        </a:p>
      </dgm:t>
    </dgm:pt>
    <dgm:pt modelId="{8205D031-55F9-4175-892B-8E965D21BD8B}" type="parTrans" cxnId="{90284D70-D011-4B8B-B2A2-65F61F7FAEF9}">
      <dgm:prSet/>
      <dgm:spPr/>
    </dgm:pt>
    <dgm:pt modelId="{ADF2BB58-77E6-4230-8448-871D04474D8B}" type="sibTrans" cxnId="{90284D70-D011-4B8B-B2A2-65F61F7FAEF9}">
      <dgm:prSet/>
      <dgm:spPr/>
    </dgm:pt>
    <dgm:pt modelId="{8061C261-1721-4BEA-8E13-FAAC677DBF4B}">
      <dgm:prSet phldr="0"/>
      <dgm:spPr/>
      <dgm:t>
        <a:bodyPr/>
        <a:lstStyle/>
        <a:p>
          <a:pPr rtl="0"/>
          <a:r>
            <a:rPr lang="en-US"/>
            <a:t>Annoy (Approximate Nearest Neighbors Oh Yeah) is a C++ library with Python bindings to efficiently search for points in space that are close to a given query point.</a:t>
          </a:r>
          <a:endParaRPr lang="en-US">
            <a:latin typeface="Arial"/>
          </a:endParaRPr>
        </a:p>
      </dgm:t>
    </dgm:pt>
    <dgm:pt modelId="{432EAD2E-6111-4B0D-AEE1-F54A2F5F6153}" type="parTrans" cxnId="{20A30E68-9396-486B-B317-625989703EE3}">
      <dgm:prSet/>
      <dgm:spPr/>
    </dgm:pt>
    <dgm:pt modelId="{9BC9AEC0-E050-461D-B712-C730ED9D078C}" type="sibTrans" cxnId="{20A30E68-9396-486B-B317-625989703EE3}">
      <dgm:prSet/>
      <dgm:spPr/>
    </dgm:pt>
    <dgm:pt modelId="{B6F9C633-42B8-47DA-99DF-27E984E381F6}">
      <dgm:prSet phldr="0"/>
      <dgm:spPr/>
      <dgm:t>
        <a:bodyPr/>
        <a:lstStyle/>
        <a:p>
          <a:pPr rtl="0"/>
          <a:r>
            <a:rPr lang="en-US">
              <a:latin typeface="Arial"/>
            </a:rPr>
            <a:t> Library</a:t>
          </a:r>
          <a:r>
            <a:rPr lang="en-US"/>
            <a:t> that provides tools for parsing and creating XML data in a simple and efficient manner.</a:t>
          </a:r>
          <a:endParaRPr lang="en-US">
            <a:latin typeface="Arial"/>
          </a:endParaRPr>
        </a:p>
      </dgm:t>
    </dgm:pt>
    <dgm:pt modelId="{99034AF1-F60B-4644-A409-90CAFB30B017}" type="parTrans" cxnId="{ADB68D6F-D8CE-4877-9DAE-B95E5ABF3030}">
      <dgm:prSet/>
      <dgm:spPr/>
    </dgm:pt>
    <dgm:pt modelId="{02FEA455-5AB8-4C01-911F-5DD7FCA48B12}" type="sibTrans" cxnId="{ADB68D6F-D8CE-4877-9DAE-B95E5ABF3030}">
      <dgm:prSet/>
      <dgm:spPr/>
    </dgm:pt>
    <dgm:pt modelId="{D88701D0-C3E3-4D5C-9C5F-C5CA5885DCCE}">
      <dgm:prSet phldr="0"/>
      <dgm:spPr/>
      <dgm:t>
        <a:bodyPr/>
        <a:lstStyle/>
        <a:p>
          <a:endParaRPr lang="en-US" b="0">
            <a:latin typeface="Arial"/>
          </a:endParaRPr>
        </a:p>
      </dgm:t>
    </dgm:pt>
    <dgm:pt modelId="{1E047DCA-D1F8-4B36-B1F9-CC9A6A3369FF}" type="parTrans" cxnId="{07E0E999-29E8-4D2E-B042-79CF10B9EF72}">
      <dgm:prSet/>
      <dgm:spPr/>
    </dgm:pt>
    <dgm:pt modelId="{BD73B1A6-B8C1-45BE-8039-83D8397DAE10}" type="sibTrans" cxnId="{07E0E999-29E8-4D2E-B042-79CF10B9EF72}">
      <dgm:prSet/>
      <dgm:spPr/>
    </dgm:pt>
    <dgm:pt modelId="{FB9EC70B-AF3E-4F85-B37F-668F6164BB96}">
      <dgm:prSet phldr="0"/>
      <dgm:spPr/>
      <dgm:t>
        <a:bodyPr/>
        <a:lstStyle/>
        <a:p>
          <a:endParaRPr lang="en-US" b="0">
            <a:latin typeface="Arial"/>
          </a:endParaRPr>
        </a:p>
      </dgm:t>
    </dgm:pt>
    <dgm:pt modelId="{9ECCCF3B-895E-4D00-B9B7-120D13DAD17A}" type="parTrans" cxnId="{091A76CA-497B-48B1-9337-F4CC0E8D4EB8}">
      <dgm:prSet/>
      <dgm:spPr/>
    </dgm:pt>
    <dgm:pt modelId="{9F58FA3F-D754-4DCE-B476-B0EB9F1B1B24}" type="sibTrans" cxnId="{091A76CA-497B-48B1-9337-F4CC0E8D4EB8}">
      <dgm:prSet/>
      <dgm:spPr/>
    </dgm:pt>
    <dgm:pt modelId="{380D221F-D61E-4E0B-A9B2-3BBE73B6B141}">
      <dgm:prSet phldr="0"/>
      <dgm:spPr/>
      <dgm:t>
        <a:bodyPr/>
        <a:lstStyle/>
        <a:p>
          <a:endParaRPr lang="en-US">
            <a:latin typeface="Arial"/>
          </a:endParaRPr>
        </a:p>
      </dgm:t>
    </dgm:pt>
    <dgm:pt modelId="{5D8B4EE5-6D71-44EC-9031-EC7F9DC2223D}" type="parTrans" cxnId="{02281888-5EB7-4F84-9A3A-3515E7276458}">
      <dgm:prSet/>
      <dgm:spPr/>
    </dgm:pt>
    <dgm:pt modelId="{FFFDF1FD-EAC1-4CEC-AE4C-F916134024DC}" type="sibTrans" cxnId="{02281888-5EB7-4F84-9A3A-3515E7276458}">
      <dgm:prSet/>
      <dgm:spPr/>
    </dgm:pt>
    <dgm:pt modelId="{86A8963E-52DE-4C5D-83C3-626616FCE1E6}" type="pres">
      <dgm:prSet presAssocID="{558C2EBA-62A8-4DB6-9202-5DC0F252AC1E}" presName="linearFlow" presStyleCnt="0">
        <dgm:presLayoutVars>
          <dgm:dir/>
          <dgm:animLvl val="lvl"/>
          <dgm:resizeHandles val="exact"/>
        </dgm:presLayoutVars>
      </dgm:prSet>
      <dgm:spPr/>
    </dgm:pt>
    <dgm:pt modelId="{8C0C91D4-1B80-427F-90FA-B5D9A2C07886}" type="pres">
      <dgm:prSet presAssocID="{20FD0094-441F-4180-882F-8439693C66BD}" presName="composite" presStyleCnt="0"/>
      <dgm:spPr/>
    </dgm:pt>
    <dgm:pt modelId="{4DDA9FA5-4A13-4248-83D0-1F98B5410C7C}" type="pres">
      <dgm:prSet presAssocID="{20FD0094-441F-4180-882F-8439693C66B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6194260-13F5-47ED-9610-DC3153316FB9}" type="pres">
      <dgm:prSet presAssocID="{20FD0094-441F-4180-882F-8439693C66BD}" presName="descendantText" presStyleLbl="alignAcc1" presStyleIdx="0" presStyleCnt="3">
        <dgm:presLayoutVars>
          <dgm:bulletEnabled val="1"/>
        </dgm:presLayoutVars>
      </dgm:prSet>
      <dgm:spPr/>
    </dgm:pt>
    <dgm:pt modelId="{DC8A22BB-BDFF-43DA-81A0-C41EB87B1A17}" type="pres">
      <dgm:prSet presAssocID="{11356839-A65A-462A-8DD5-60B6832C780D}" presName="sp" presStyleCnt="0"/>
      <dgm:spPr/>
    </dgm:pt>
    <dgm:pt modelId="{30E2E4EB-B11F-4DAF-83C1-C4A5500CC717}" type="pres">
      <dgm:prSet presAssocID="{5CA9B86F-0014-4825-A43A-00D4B3CD2000}" presName="composite" presStyleCnt="0"/>
      <dgm:spPr/>
    </dgm:pt>
    <dgm:pt modelId="{4C06E22D-C699-4A7B-A0AA-7D99199DBDFA}" type="pres">
      <dgm:prSet presAssocID="{5CA9B86F-0014-4825-A43A-00D4B3CD200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24F129E7-93FC-4523-829B-8EA96215CFA9}" type="pres">
      <dgm:prSet presAssocID="{5CA9B86F-0014-4825-A43A-00D4B3CD2000}" presName="descendantText" presStyleLbl="alignAcc1" presStyleIdx="1" presStyleCnt="3">
        <dgm:presLayoutVars>
          <dgm:bulletEnabled val="1"/>
        </dgm:presLayoutVars>
      </dgm:prSet>
      <dgm:spPr/>
    </dgm:pt>
    <dgm:pt modelId="{D5232412-4A8C-4BD1-9708-690FCE4930B0}" type="pres">
      <dgm:prSet presAssocID="{E61739DD-F2F7-49BA-9AFB-8BAC1DDEDCB4}" presName="sp" presStyleCnt="0"/>
      <dgm:spPr/>
    </dgm:pt>
    <dgm:pt modelId="{CDCF94D9-6A25-47D0-A6CA-018E4A5266CF}" type="pres">
      <dgm:prSet presAssocID="{F4D7902D-E632-4338-8B85-185EC20EBF0E}" presName="composite" presStyleCnt="0"/>
      <dgm:spPr/>
    </dgm:pt>
    <dgm:pt modelId="{FFC08F39-E27E-4300-A093-2FD677CF9358}" type="pres">
      <dgm:prSet presAssocID="{F4D7902D-E632-4338-8B85-185EC20EBF0E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3A747E6-51A0-4F47-B470-74E3E9873050}" type="pres">
      <dgm:prSet presAssocID="{F4D7902D-E632-4338-8B85-185EC20EBF0E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4DBF40B-A2F5-4389-8C5D-84112CB32C14}" srcId="{558C2EBA-62A8-4DB6-9202-5DC0F252AC1E}" destId="{5CA9B86F-0014-4825-A43A-00D4B3CD2000}" srcOrd="1" destOrd="0" parTransId="{BA54059F-4948-4839-9B9B-DECA25C1C5F4}" sibTransId="{E61739DD-F2F7-49BA-9AFB-8BAC1DDEDCB4}"/>
    <dgm:cxn modelId="{B984E710-C1E8-44BB-87FD-1A060078266A}" type="presOf" srcId="{380D221F-D61E-4E0B-A9B2-3BBE73B6B141}" destId="{C3A747E6-51A0-4F47-B470-74E3E9873050}" srcOrd="0" destOrd="1" presId="urn:microsoft.com/office/officeart/2005/8/layout/chevron2"/>
    <dgm:cxn modelId="{8DF8BA2F-0C0C-415E-B6F3-B8DD0CA19110}" type="presOf" srcId="{8061C261-1721-4BEA-8E13-FAAC677DBF4B}" destId="{24F129E7-93FC-4523-829B-8EA96215CFA9}" srcOrd="0" destOrd="0" presId="urn:microsoft.com/office/officeart/2005/8/layout/chevron2"/>
    <dgm:cxn modelId="{7288C441-F830-45F9-BB7E-84AE8137D2C3}" type="presOf" srcId="{FB9EC70B-AF3E-4F85-B37F-668F6164BB96}" destId="{24F129E7-93FC-4523-829B-8EA96215CFA9}" srcOrd="0" destOrd="1" presId="urn:microsoft.com/office/officeart/2005/8/layout/chevron2"/>
    <dgm:cxn modelId="{9EAED765-39C8-441F-81E8-269A17498D17}" type="presOf" srcId="{B6F9C633-42B8-47DA-99DF-27E984E381F6}" destId="{C3A747E6-51A0-4F47-B470-74E3E9873050}" srcOrd="0" destOrd="0" presId="urn:microsoft.com/office/officeart/2005/8/layout/chevron2"/>
    <dgm:cxn modelId="{20A30E68-9396-486B-B317-625989703EE3}" srcId="{5CA9B86F-0014-4825-A43A-00D4B3CD2000}" destId="{8061C261-1721-4BEA-8E13-FAAC677DBF4B}" srcOrd="0" destOrd="0" parTransId="{432EAD2E-6111-4B0D-AEE1-F54A2F5F6153}" sibTransId="{9BC9AEC0-E050-461D-B712-C730ED9D078C}"/>
    <dgm:cxn modelId="{E74A1C6A-610A-42A6-AE14-264F0C0167E5}" type="presOf" srcId="{9C7C490C-7340-406B-9929-E207CD22C95F}" destId="{16194260-13F5-47ED-9610-DC3153316FB9}" srcOrd="0" destOrd="0" presId="urn:microsoft.com/office/officeart/2005/8/layout/chevron2"/>
    <dgm:cxn modelId="{ADB68D6F-D8CE-4877-9DAE-B95E5ABF3030}" srcId="{F4D7902D-E632-4338-8B85-185EC20EBF0E}" destId="{B6F9C633-42B8-47DA-99DF-27E984E381F6}" srcOrd="0" destOrd="0" parTransId="{99034AF1-F60B-4644-A409-90CAFB30B017}" sibTransId="{02FEA455-5AB8-4C01-911F-5DD7FCA48B12}"/>
    <dgm:cxn modelId="{90284D70-D011-4B8B-B2A2-65F61F7FAEF9}" srcId="{20FD0094-441F-4180-882F-8439693C66BD}" destId="{9C7C490C-7340-406B-9929-E207CD22C95F}" srcOrd="0" destOrd="0" parTransId="{8205D031-55F9-4175-892B-8E965D21BD8B}" sibTransId="{ADF2BB58-77E6-4230-8448-871D04474D8B}"/>
    <dgm:cxn modelId="{83C5FA7A-4079-417D-99C2-C2ADD5E9EEBE}" type="presOf" srcId="{558C2EBA-62A8-4DB6-9202-5DC0F252AC1E}" destId="{86A8963E-52DE-4C5D-83C3-626616FCE1E6}" srcOrd="0" destOrd="0" presId="urn:microsoft.com/office/officeart/2005/8/layout/chevron2"/>
    <dgm:cxn modelId="{5CB6227D-BC88-4B53-A62F-709E3D557534}" type="presOf" srcId="{D88701D0-C3E3-4D5C-9C5F-C5CA5885DCCE}" destId="{16194260-13F5-47ED-9610-DC3153316FB9}" srcOrd="0" destOrd="1" presId="urn:microsoft.com/office/officeart/2005/8/layout/chevron2"/>
    <dgm:cxn modelId="{347DB47F-20D4-44B4-B034-0EC296A6D162}" srcId="{558C2EBA-62A8-4DB6-9202-5DC0F252AC1E}" destId="{20FD0094-441F-4180-882F-8439693C66BD}" srcOrd="0" destOrd="0" parTransId="{3518AF55-11EF-4EA2-991B-35E3C9656947}" sibTransId="{11356839-A65A-462A-8DD5-60B6832C780D}"/>
    <dgm:cxn modelId="{02281888-5EB7-4F84-9A3A-3515E7276458}" srcId="{F4D7902D-E632-4338-8B85-185EC20EBF0E}" destId="{380D221F-D61E-4E0B-A9B2-3BBE73B6B141}" srcOrd="1" destOrd="0" parTransId="{5D8B4EE5-6D71-44EC-9031-EC7F9DC2223D}" sibTransId="{FFFDF1FD-EAC1-4CEC-AE4C-F916134024DC}"/>
    <dgm:cxn modelId="{0919AE99-9BAB-4212-BB4F-B3E95A0FD2CC}" type="presOf" srcId="{F4D7902D-E632-4338-8B85-185EC20EBF0E}" destId="{FFC08F39-E27E-4300-A093-2FD677CF9358}" srcOrd="0" destOrd="0" presId="urn:microsoft.com/office/officeart/2005/8/layout/chevron2"/>
    <dgm:cxn modelId="{07E0E999-29E8-4D2E-B042-79CF10B9EF72}" srcId="{20FD0094-441F-4180-882F-8439693C66BD}" destId="{D88701D0-C3E3-4D5C-9C5F-C5CA5885DCCE}" srcOrd="1" destOrd="0" parTransId="{1E047DCA-D1F8-4B36-B1F9-CC9A6A3369FF}" sibTransId="{BD73B1A6-B8C1-45BE-8039-83D8397DAE10}"/>
    <dgm:cxn modelId="{EA8B03C3-4CC0-4F16-8384-EA6312E64FE7}" srcId="{558C2EBA-62A8-4DB6-9202-5DC0F252AC1E}" destId="{F4D7902D-E632-4338-8B85-185EC20EBF0E}" srcOrd="2" destOrd="0" parTransId="{A27E52E7-1175-4446-8518-BAA0E9A162A2}" sibTransId="{BDC4883D-7929-4E37-A8C4-125CBE818C70}"/>
    <dgm:cxn modelId="{091A76CA-497B-48B1-9337-F4CC0E8D4EB8}" srcId="{5CA9B86F-0014-4825-A43A-00D4B3CD2000}" destId="{FB9EC70B-AF3E-4F85-B37F-668F6164BB96}" srcOrd="1" destOrd="0" parTransId="{9ECCCF3B-895E-4D00-B9B7-120D13DAD17A}" sibTransId="{9F58FA3F-D754-4DCE-B476-B0EB9F1B1B24}"/>
    <dgm:cxn modelId="{12000BD9-D36E-4673-B966-3AFD66362C7B}" type="presOf" srcId="{5CA9B86F-0014-4825-A43A-00D4B3CD2000}" destId="{4C06E22D-C699-4A7B-A0AA-7D99199DBDFA}" srcOrd="0" destOrd="0" presId="urn:microsoft.com/office/officeart/2005/8/layout/chevron2"/>
    <dgm:cxn modelId="{B68109FE-A862-4348-8081-EAE0B1DA491B}" type="presOf" srcId="{20FD0094-441F-4180-882F-8439693C66BD}" destId="{4DDA9FA5-4A13-4248-83D0-1F98B5410C7C}" srcOrd="0" destOrd="0" presId="urn:microsoft.com/office/officeart/2005/8/layout/chevron2"/>
    <dgm:cxn modelId="{091AAED3-B7B1-4A78-A243-CDE3DAFA167D}" type="presParOf" srcId="{86A8963E-52DE-4C5D-83C3-626616FCE1E6}" destId="{8C0C91D4-1B80-427F-90FA-B5D9A2C07886}" srcOrd="0" destOrd="0" presId="urn:microsoft.com/office/officeart/2005/8/layout/chevron2"/>
    <dgm:cxn modelId="{9857CB47-2FB3-497C-A5A7-AB3ECD863B27}" type="presParOf" srcId="{8C0C91D4-1B80-427F-90FA-B5D9A2C07886}" destId="{4DDA9FA5-4A13-4248-83D0-1F98B5410C7C}" srcOrd="0" destOrd="0" presId="urn:microsoft.com/office/officeart/2005/8/layout/chevron2"/>
    <dgm:cxn modelId="{E41E7D7E-A7F8-4C80-A10A-4CBA57DE1A23}" type="presParOf" srcId="{8C0C91D4-1B80-427F-90FA-B5D9A2C07886}" destId="{16194260-13F5-47ED-9610-DC3153316FB9}" srcOrd="1" destOrd="0" presId="urn:microsoft.com/office/officeart/2005/8/layout/chevron2"/>
    <dgm:cxn modelId="{B14921B1-68F5-42C0-BB29-0A12C1226F46}" type="presParOf" srcId="{86A8963E-52DE-4C5D-83C3-626616FCE1E6}" destId="{DC8A22BB-BDFF-43DA-81A0-C41EB87B1A17}" srcOrd="1" destOrd="0" presId="urn:microsoft.com/office/officeart/2005/8/layout/chevron2"/>
    <dgm:cxn modelId="{7726BE07-2F9B-4274-80F1-0A489D5C86EB}" type="presParOf" srcId="{86A8963E-52DE-4C5D-83C3-626616FCE1E6}" destId="{30E2E4EB-B11F-4DAF-83C1-C4A5500CC717}" srcOrd="2" destOrd="0" presId="urn:microsoft.com/office/officeart/2005/8/layout/chevron2"/>
    <dgm:cxn modelId="{3EF95B52-1C62-48C4-847E-C22C17A8AF61}" type="presParOf" srcId="{30E2E4EB-B11F-4DAF-83C1-C4A5500CC717}" destId="{4C06E22D-C699-4A7B-A0AA-7D99199DBDFA}" srcOrd="0" destOrd="0" presId="urn:microsoft.com/office/officeart/2005/8/layout/chevron2"/>
    <dgm:cxn modelId="{32C15495-622C-4ED4-AC87-317911664601}" type="presParOf" srcId="{30E2E4EB-B11F-4DAF-83C1-C4A5500CC717}" destId="{24F129E7-93FC-4523-829B-8EA96215CFA9}" srcOrd="1" destOrd="0" presId="urn:microsoft.com/office/officeart/2005/8/layout/chevron2"/>
    <dgm:cxn modelId="{6FE67371-34E0-4CEE-8E42-D49AFF52755B}" type="presParOf" srcId="{86A8963E-52DE-4C5D-83C3-626616FCE1E6}" destId="{D5232412-4A8C-4BD1-9708-690FCE4930B0}" srcOrd="3" destOrd="0" presId="urn:microsoft.com/office/officeart/2005/8/layout/chevron2"/>
    <dgm:cxn modelId="{C8524FB8-95DC-4AF8-8B63-1FF671CE688C}" type="presParOf" srcId="{86A8963E-52DE-4C5D-83C3-626616FCE1E6}" destId="{CDCF94D9-6A25-47D0-A6CA-018E4A5266CF}" srcOrd="4" destOrd="0" presId="urn:microsoft.com/office/officeart/2005/8/layout/chevron2"/>
    <dgm:cxn modelId="{B500EA89-7A8F-4B6A-8C21-71BFED0F6AA5}" type="presParOf" srcId="{CDCF94D9-6A25-47D0-A6CA-018E4A5266CF}" destId="{FFC08F39-E27E-4300-A093-2FD677CF9358}" srcOrd="0" destOrd="0" presId="urn:microsoft.com/office/officeart/2005/8/layout/chevron2"/>
    <dgm:cxn modelId="{4DFBE71D-858A-418C-9A75-C6A9E04D292E}" type="presParOf" srcId="{CDCF94D9-6A25-47D0-A6CA-018E4A5266CF}" destId="{C3A747E6-51A0-4F47-B470-74E3E987305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8C2EBA-62A8-4DB6-9202-5DC0F252AC1E}" type="doc">
      <dgm:prSet loTypeId="urn:microsoft.com/office/officeart/2005/8/layout/chevron2" loCatId="process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65D1FDDA-6473-4550-83D9-670A9E6B0F8B}">
      <dgm:prSet phldrT="[Text]" phldr="0"/>
      <dgm:spPr/>
      <dgm:t>
        <a:bodyPr/>
        <a:lstStyle/>
        <a:p>
          <a:r>
            <a:rPr lang="en-US" b="1"/>
            <a:t>BeautifulSoup</a:t>
          </a:r>
        </a:p>
      </dgm:t>
    </dgm:pt>
    <dgm:pt modelId="{0CAE20F3-D0C4-4ECA-95CF-F5063B197386}" type="parTrans" cxnId="{C0DADF26-C0C7-43BD-AC0E-589D67A72A3F}">
      <dgm:prSet/>
      <dgm:spPr/>
      <dgm:t>
        <a:bodyPr/>
        <a:lstStyle/>
        <a:p>
          <a:endParaRPr lang="en-US"/>
        </a:p>
      </dgm:t>
    </dgm:pt>
    <dgm:pt modelId="{0808C228-E144-4041-AD56-179E4B160A8C}" type="sibTrans" cxnId="{C0DADF26-C0C7-43BD-AC0E-589D67A72A3F}">
      <dgm:prSet/>
      <dgm:spPr/>
      <dgm:t>
        <a:bodyPr/>
        <a:lstStyle/>
        <a:p>
          <a:endParaRPr lang="en-US"/>
        </a:p>
      </dgm:t>
    </dgm:pt>
    <dgm:pt modelId="{AB25B47B-E079-444E-AB5F-31BB24947486}">
      <dgm:prSet phldrT="[Text]" phldr="0"/>
      <dgm:spPr/>
      <dgm:t>
        <a:bodyPr/>
        <a:lstStyle/>
        <a:p>
          <a:r>
            <a:rPr lang="en-US" b="1"/>
            <a:t>Embeddings</a:t>
          </a:r>
        </a:p>
      </dgm:t>
    </dgm:pt>
    <dgm:pt modelId="{A946C53A-1684-428D-95DD-C7D66A26CC02}" type="parTrans" cxnId="{EC44B81A-889C-488B-ACEA-8F1B00C681A6}">
      <dgm:prSet/>
      <dgm:spPr/>
      <dgm:t>
        <a:bodyPr/>
        <a:lstStyle/>
        <a:p>
          <a:endParaRPr lang="en-US"/>
        </a:p>
      </dgm:t>
    </dgm:pt>
    <dgm:pt modelId="{4887F5E9-431A-4BF4-9E3C-0834C7EDAABF}" type="sibTrans" cxnId="{EC44B81A-889C-488B-ACEA-8F1B00C681A6}">
      <dgm:prSet/>
      <dgm:spPr/>
      <dgm:t>
        <a:bodyPr/>
        <a:lstStyle/>
        <a:p>
          <a:endParaRPr lang="en-US"/>
        </a:p>
      </dgm:t>
    </dgm:pt>
    <dgm:pt modelId="{25F0CC69-187D-4AEA-83DC-C06A7C322DD0}">
      <dgm:prSet phldrT="[Text]" phldr="0"/>
      <dgm:spPr/>
      <dgm:t>
        <a:bodyPr/>
        <a:lstStyle/>
        <a:p>
          <a:pPr rtl="0"/>
          <a:r>
            <a:rPr lang="en-US" b="0"/>
            <a:t>In machine learning, embeddings are dense representations of items (like words, sentences, or images) in a continuous vector space, used to capture semantic meanings and relationships</a:t>
          </a:r>
        </a:p>
      </dgm:t>
    </dgm:pt>
    <dgm:pt modelId="{1BABC9AF-1F50-4CB9-A6FF-C042D3A78AA1}" type="parTrans" cxnId="{59F4FCF9-D421-4E62-BBA0-404671F8AA79}">
      <dgm:prSet/>
      <dgm:spPr/>
      <dgm:t>
        <a:bodyPr/>
        <a:lstStyle/>
        <a:p>
          <a:endParaRPr lang="en-US"/>
        </a:p>
      </dgm:t>
    </dgm:pt>
    <dgm:pt modelId="{C689C2FE-6070-475F-808B-D544E179ABCA}" type="sibTrans" cxnId="{59F4FCF9-D421-4E62-BBA0-404671F8AA79}">
      <dgm:prSet/>
      <dgm:spPr/>
      <dgm:t>
        <a:bodyPr/>
        <a:lstStyle/>
        <a:p>
          <a:endParaRPr lang="en-US"/>
        </a:p>
      </dgm:t>
    </dgm:pt>
    <dgm:pt modelId="{D2AC2CE9-6751-4743-8B6A-2CFDB46A2F0C}">
      <dgm:prSet phldrT="[Text]" phldr="0"/>
      <dgm:spPr/>
      <dgm:t>
        <a:bodyPr/>
        <a:lstStyle/>
        <a:p>
          <a:r>
            <a:rPr lang="en-US" b="1" err="1"/>
            <a:t>translatepy</a:t>
          </a:r>
          <a:endParaRPr lang="en-US" b="1"/>
        </a:p>
      </dgm:t>
    </dgm:pt>
    <dgm:pt modelId="{82E191A7-7E88-40BB-B7B2-E60E8021EFF7}" type="parTrans" cxnId="{E4126776-9621-4677-934D-133498624D16}">
      <dgm:prSet/>
      <dgm:spPr/>
      <dgm:t>
        <a:bodyPr/>
        <a:lstStyle/>
        <a:p>
          <a:endParaRPr lang="en-US"/>
        </a:p>
      </dgm:t>
    </dgm:pt>
    <dgm:pt modelId="{A33BA522-3197-4EAA-9E2A-BB0669F4D841}" type="sibTrans" cxnId="{E4126776-9621-4677-934D-133498624D16}">
      <dgm:prSet/>
      <dgm:spPr/>
      <dgm:t>
        <a:bodyPr/>
        <a:lstStyle/>
        <a:p>
          <a:endParaRPr lang="en-US"/>
        </a:p>
      </dgm:t>
    </dgm:pt>
    <dgm:pt modelId="{54E90BAD-98BF-466D-971C-F8439D281C28}">
      <dgm:prSet phldrT="[Text]" phldr="0"/>
      <dgm:spPr/>
      <dgm:t>
        <a:bodyPr/>
        <a:lstStyle/>
        <a:p>
          <a:r>
            <a:rPr lang="en-US" b="1"/>
            <a:t>BigQuery</a:t>
          </a:r>
        </a:p>
      </dgm:t>
    </dgm:pt>
    <dgm:pt modelId="{3644C14C-97B4-4024-BC4E-357720DB0CE2}" type="parTrans" cxnId="{6FB96134-EEAC-4AA7-B0D5-0C1A8F412C52}">
      <dgm:prSet/>
      <dgm:spPr/>
      <dgm:t>
        <a:bodyPr/>
        <a:lstStyle/>
        <a:p>
          <a:endParaRPr lang="en-US"/>
        </a:p>
      </dgm:t>
    </dgm:pt>
    <dgm:pt modelId="{BABAECCF-5F25-4B44-8FF7-AA4ADE10FD34}" type="sibTrans" cxnId="{6FB96134-EEAC-4AA7-B0D5-0C1A8F412C52}">
      <dgm:prSet/>
      <dgm:spPr/>
      <dgm:t>
        <a:bodyPr/>
        <a:lstStyle/>
        <a:p>
          <a:endParaRPr lang="en-US"/>
        </a:p>
      </dgm:t>
    </dgm:pt>
    <dgm:pt modelId="{49CB25F3-FD3A-4FCD-9A88-FA9022DC85AF}">
      <dgm:prSet phldrT="[Text]" phldr="0"/>
      <dgm:spPr/>
      <dgm:t>
        <a:bodyPr/>
        <a:lstStyle/>
        <a:p>
          <a:pPr rtl="0"/>
          <a:r>
            <a:rPr lang="en-US" b="0"/>
            <a:t>Google's serverless, highly scalable, and cost-effective multi-cloud data warehouse designed to process and analyze large datasets using SQL.</a:t>
          </a:r>
        </a:p>
      </dgm:t>
    </dgm:pt>
    <dgm:pt modelId="{6740BC78-2E75-4A5E-8FC9-004862A9BEAA}" type="parTrans" cxnId="{3EFD1AD4-E3FB-48DE-A447-BAE41C1A2E07}">
      <dgm:prSet/>
      <dgm:spPr/>
      <dgm:t>
        <a:bodyPr/>
        <a:lstStyle/>
        <a:p>
          <a:endParaRPr lang="en-US"/>
        </a:p>
      </dgm:t>
    </dgm:pt>
    <dgm:pt modelId="{0910357A-114D-457F-B976-037E9C5F6762}" type="sibTrans" cxnId="{3EFD1AD4-E3FB-48DE-A447-BAE41C1A2E07}">
      <dgm:prSet/>
      <dgm:spPr/>
      <dgm:t>
        <a:bodyPr/>
        <a:lstStyle/>
        <a:p>
          <a:endParaRPr lang="en-US"/>
        </a:p>
      </dgm:t>
    </dgm:pt>
    <dgm:pt modelId="{5EBA3056-0953-4133-9117-F2A9048B6BE4}">
      <dgm:prSet phldr="0"/>
      <dgm:spPr/>
      <dgm:t>
        <a:bodyPr/>
        <a:lstStyle/>
        <a:p>
          <a:pPr rtl="0"/>
          <a:r>
            <a:rPr lang="en-US" b="0">
              <a:latin typeface="Arial"/>
            </a:rPr>
            <a:t> </a:t>
          </a:r>
          <a:r>
            <a:rPr lang="en-US" b="0"/>
            <a:t>Python library for parsing HTML and XML documents, widely used for web scraping as it provides simple methods for navigating, searching, and modifying the parse tree.</a:t>
          </a:r>
          <a:endParaRPr lang="en-US" b="0">
            <a:latin typeface="Arial"/>
          </a:endParaRPr>
        </a:p>
      </dgm:t>
    </dgm:pt>
    <dgm:pt modelId="{F24000BD-1463-48A9-AD94-063354A0BC88}" type="parTrans" cxnId="{82B500FD-4092-4F7E-8677-690F96B32E5D}">
      <dgm:prSet/>
      <dgm:spPr/>
    </dgm:pt>
    <dgm:pt modelId="{30CC051C-4DD5-4A80-BFE0-297EC14DC9EB}" type="sibTrans" cxnId="{82B500FD-4092-4F7E-8677-690F96B32E5D}">
      <dgm:prSet/>
      <dgm:spPr/>
    </dgm:pt>
    <dgm:pt modelId="{72F5B7A9-E584-4F9B-8C3B-E5E62134EF0A}">
      <dgm:prSet phldr="0"/>
      <dgm:spPr/>
      <dgm:t>
        <a:bodyPr/>
        <a:lstStyle/>
        <a:p>
          <a:pPr rtl="0"/>
          <a:r>
            <a:rPr lang="en-US" b="0"/>
            <a:t> Python library that offers a simple way to perform translations and language detections, interfacing with multiple translation engines.</a:t>
          </a:r>
          <a:endParaRPr lang="en-US" b="0">
            <a:latin typeface="Arial"/>
          </a:endParaRPr>
        </a:p>
      </dgm:t>
    </dgm:pt>
    <dgm:pt modelId="{A11550B6-491F-410D-B0B9-65F39619A9EE}" type="parTrans" cxnId="{43ACDB7B-6F4E-4BE9-A340-8335D42910C7}">
      <dgm:prSet/>
      <dgm:spPr/>
    </dgm:pt>
    <dgm:pt modelId="{68196498-519A-4EA6-A52F-8C4B5FC2C04B}" type="sibTrans" cxnId="{43ACDB7B-6F4E-4BE9-A340-8335D42910C7}">
      <dgm:prSet/>
      <dgm:spPr/>
    </dgm:pt>
    <dgm:pt modelId="{86A8963E-52DE-4C5D-83C3-626616FCE1E6}" type="pres">
      <dgm:prSet presAssocID="{558C2EBA-62A8-4DB6-9202-5DC0F252AC1E}" presName="linearFlow" presStyleCnt="0">
        <dgm:presLayoutVars>
          <dgm:dir/>
          <dgm:animLvl val="lvl"/>
          <dgm:resizeHandles val="exact"/>
        </dgm:presLayoutVars>
      </dgm:prSet>
      <dgm:spPr/>
    </dgm:pt>
    <dgm:pt modelId="{86CFCEC1-A322-4F24-AC1C-ADA00E23A738}" type="pres">
      <dgm:prSet presAssocID="{65D1FDDA-6473-4550-83D9-670A9E6B0F8B}" presName="composite" presStyleCnt="0"/>
      <dgm:spPr/>
    </dgm:pt>
    <dgm:pt modelId="{1B825554-FC78-44D7-9E24-DFF528458219}" type="pres">
      <dgm:prSet presAssocID="{65D1FDDA-6473-4550-83D9-670A9E6B0F8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3CDB726-008E-4CD5-9EE0-9FFF8C64D269}" type="pres">
      <dgm:prSet presAssocID="{65D1FDDA-6473-4550-83D9-670A9E6B0F8B}" presName="descendantText" presStyleLbl="alignAcc1" presStyleIdx="0" presStyleCnt="4">
        <dgm:presLayoutVars>
          <dgm:bulletEnabled val="1"/>
        </dgm:presLayoutVars>
      </dgm:prSet>
      <dgm:spPr/>
    </dgm:pt>
    <dgm:pt modelId="{A18AF5F4-A260-4067-B58B-4BFCC59ED437}" type="pres">
      <dgm:prSet presAssocID="{0808C228-E144-4041-AD56-179E4B160A8C}" presName="sp" presStyleCnt="0"/>
      <dgm:spPr/>
    </dgm:pt>
    <dgm:pt modelId="{A6961897-B399-423E-86ED-4496C5F06B2C}" type="pres">
      <dgm:prSet presAssocID="{AB25B47B-E079-444E-AB5F-31BB24947486}" presName="composite" presStyleCnt="0"/>
      <dgm:spPr/>
    </dgm:pt>
    <dgm:pt modelId="{D25E566A-CB14-4DFE-8D7D-0A274DDFC4C6}" type="pres">
      <dgm:prSet presAssocID="{AB25B47B-E079-444E-AB5F-31BB2494748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879B013E-E6A0-4E12-BC46-C03992F882A0}" type="pres">
      <dgm:prSet presAssocID="{AB25B47B-E079-444E-AB5F-31BB24947486}" presName="descendantText" presStyleLbl="alignAcc1" presStyleIdx="1" presStyleCnt="4">
        <dgm:presLayoutVars>
          <dgm:bulletEnabled val="1"/>
        </dgm:presLayoutVars>
      </dgm:prSet>
      <dgm:spPr/>
    </dgm:pt>
    <dgm:pt modelId="{DEC67DF8-4A47-4488-A146-B57B8E53CB43}" type="pres">
      <dgm:prSet presAssocID="{4887F5E9-431A-4BF4-9E3C-0834C7EDAABF}" presName="sp" presStyleCnt="0"/>
      <dgm:spPr/>
    </dgm:pt>
    <dgm:pt modelId="{19C5522D-3BDF-4E69-B617-7F88D20295A8}" type="pres">
      <dgm:prSet presAssocID="{D2AC2CE9-6751-4743-8B6A-2CFDB46A2F0C}" presName="composite" presStyleCnt="0"/>
      <dgm:spPr/>
    </dgm:pt>
    <dgm:pt modelId="{5F957B2D-43A8-43B8-824C-9A2F27C27FE1}" type="pres">
      <dgm:prSet presAssocID="{D2AC2CE9-6751-4743-8B6A-2CFDB46A2F0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97FFD93E-922D-4AF8-A308-06B4A44F1CB1}" type="pres">
      <dgm:prSet presAssocID="{D2AC2CE9-6751-4743-8B6A-2CFDB46A2F0C}" presName="descendantText" presStyleLbl="alignAcc1" presStyleIdx="2" presStyleCnt="4">
        <dgm:presLayoutVars>
          <dgm:bulletEnabled val="1"/>
        </dgm:presLayoutVars>
      </dgm:prSet>
      <dgm:spPr/>
    </dgm:pt>
    <dgm:pt modelId="{5D7DFFEB-C040-437E-B728-AB5CA2EB8DF2}" type="pres">
      <dgm:prSet presAssocID="{A33BA522-3197-4EAA-9E2A-BB0669F4D841}" presName="sp" presStyleCnt="0"/>
      <dgm:spPr/>
    </dgm:pt>
    <dgm:pt modelId="{BA921F21-5F2C-451E-9AB0-FB6201C9B551}" type="pres">
      <dgm:prSet presAssocID="{54E90BAD-98BF-466D-971C-F8439D281C28}" presName="composite" presStyleCnt="0"/>
      <dgm:spPr/>
    </dgm:pt>
    <dgm:pt modelId="{3E1A83CB-69BB-4EE1-A8B6-39C3EB9762F7}" type="pres">
      <dgm:prSet presAssocID="{54E90BAD-98BF-466D-971C-F8439D281C28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CA4150D9-0680-4832-9525-DB86572D43C5}" type="pres">
      <dgm:prSet presAssocID="{54E90BAD-98BF-466D-971C-F8439D281C28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EC44B81A-889C-488B-ACEA-8F1B00C681A6}" srcId="{558C2EBA-62A8-4DB6-9202-5DC0F252AC1E}" destId="{AB25B47B-E079-444E-AB5F-31BB24947486}" srcOrd="1" destOrd="0" parTransId="{A946C53A-1684-428D-95DD-C7D66A26CC02}" sibTransId="{4887F5E9-431A-4BF4-9E3C-0834C7EDAABF}"/>
    <dgm:cxn modelId="{7F013F22-7F7D-41C2-820B-87646748B5E1}" type="presOf" srcId="{25F0CC69-187D-4AEA-83DC-C06A7C322DD0}" destId="{879B013E-E6A0-4E12-BC46-C03992F882A0}" srcOrd="0" destOrd="0" presId="urn:microsoft.com/office/officeart/2005/8/layout/chevron2"/>
    <dgm:cxn modelId="{9320BA24-65B3-4F53-AEB3-331079A24D1A}" type="presOf" srcId="{D2AC2CE9-6751-4743-8B6A-2CFDB46A2F0C}" destId="{5F957B2D-43A8-43B8-824C-9A2F27C27FE1}" srcOrd="0" destOrd="0" presId="urn:microsoft.com/office/officeart/2005/8/layout/chevron2"/>
    <dgm:cxn modelId="{C0DADF26-C0C7-43BD-AC0E-589D67A72A3F}" srcId="{558C2EBA-62A8-4DB6-9202-5DC0F252AC1E}" destId="{65D1FDDA-6473-4550-83D9-670A9E6B0F8B}" srcOrd="0" destOrd="0" parTransId="{0CAE20F3-D0C4-4ECA-95CF-F5063B197386}" sibTransId="{0808C228-E144-4041-AD56-179E4B160A8C}"/>
    <dgm:cxn modelId="{1D310A34-A89D-44C8-B9B2-C8923C37574B}" type="presOf" srcId="{54E90BAD-98BF-466D-971C-F8439D281C28}" destId="{3E1A83CB-69BB-4EE1-A8B6-39C3EB9762F7}" srcOrd="0" destOrd="0" presId="urn:microsoft.com/office/officeart/2005/8/layout/chevron2"/>
    <dgm:cxn modelId="{6FB96134-EEAC-4AA7-B0D5-0C1A8F412C52}" srcId="{558C2EBA-62A8-4DB6-9202-5DC0F252AC1E}" destId="{54E90BAD-98BF-466D-971C-F8439D281C28}" srcOrd="3" destOrd="0" parTransId="{3644C14C-97B4-4024-BC4E-357720DB0CE2}" sibTransId="{BABAECCF-5F25-4B44-8FF7-AA4ADE10FD34}"/>
    <dgm:cxn modelId="{C63DF56A-F71B-478A-B8CD-2206646A3799}" type="presOf" srcId="{AB25B47B-E079-444E-AB5F-31BB24947486}" destId="{D25E566A-CB14-4DFE-8D7D-0A274DDFC4C6}" srcOrd="0" destOrd="0" presId="urn:microsoft.com/office/officeart/2005/8/layout/chevron2"/>
    <dgm:cxn modelId="{E4126776-9621-4677-934D-133498624D16}" srcId="{558C2EBA-62A8-4DB6-9202-5DC0F252AC1E}" destId="{D2AC2CE9-6751-4743-8B6A-2CFDB46A2F0C}" srcOrd="2" destOrd="0" parTransId="{82E191A7-7E88-40BB-B7B2-E60E8021EFF7}" sibTransId="{A33BA522-3197-4EAA-9E2A-BB0669F4D841}"/>
    <dgm:cxn modelId="{83C5FA7A-4079-417D-99C2-C2ADD5E9EEBE}" type="presOf" srcId="{558C2EBA-62A8-4DB6-9202-5DC0F252AC1E}" destId="{86A8963E-52DE-4C5D-83C3-626616FCE1E6}" srcOrd="0" destOrd="0" presId="urn:microsoft.com/office/officeart/2005/8/layout/chevron2"/>
    <dgm:cxn modelId="{43ACDB7B-6F4E-4BE9-A340-8335D42910C7}" srcId="{D2AC2CE9-6751-4743-8B6A-2CFDB46A2F0C}" destId="{72F5B7A9-E584-4F9B-8C3B-E5E62134EF0A}" srcOrd="0" destOrd="0" parTransId="{A11550B6-491F-410D-B0B9-65F39619A9EE}" sibTransId="{68196498-519A-4EA6-A52F-8C4B5FC2C04B}"/>
    <dgm:cxn modelId="{27314D87-1665-4A04-8388-6B9CEFF1C9AD}" type="presOf" srcId="{65D1FDDA-6473-4550-83D9-670A9E6B0F8B}" destId="{1B825554-FC78-44D7-9E24-DFF528458219}" srcOrd="0" destOrd="0" presId="urn:microsoft.com/office/officeart/2005/8/layout/chevron2"/>
    <dgm:cxn modelId="{A996A1A6-CE4C-41E5-9375-7BBEBC726188}" type="presOf" srcId="{49CB25F3-FD3A-4FCD-9A88-FA9022DC85AF}" destId="{CA4150D9-0680-4832-9525-DB86572D43C5}" srcOrd="0" destOrd="0" presId="urn:microsoft.com/office/officeart/2005/8/layout/chevron2"/>
    <dgm:cxn modelId="{35EC98B2-4183-4A89-B405-1C6F99ECCA7E}" type="presOf" srcId="{5EBA3056-0953-4133-9117-F2A9048B6BE4}" destId="{63CDB726-008E-4CD5-9EE0-9FFF8C64D269}" srcOrd="0" destOrd="0" presId="urn:microsoft.com/office/officeart/2005/8/layout/chevron2"/>
    <dgm:cxn modelId="{C32A7EB8-A7F4-4260-A926-4ECD9E14224F}" type="presOf" srcId="{72F5B7A9-E584-4F9B-8C3B-E5E62134EF0A}" destId="{97FFD93E-922D-4AF8-A308-06B4A44F1CB1}" srcOrd="0" destOrd="0" presId="urn:microsoft.com/office/officeart/2005/8/layout/chevron2"/>
    <dgm:cxn modelId="{3EFD1AD4-E3FB-48DE-A447-BAE41C1A2E07}" srcId="{54E90BAD-98BF-466D-971C-F8439D281C28}" destId="{49CB25F3-FD3A-4FCD-9A88-FA9022DC85AF}" srcOrd="0" destOrd="0" parTransId="{6740BC78-2E75-4A5E-8FC9-004862A9BEAA}" sibTransId="{0910357A-114D-457F-B976-037E9C5F6762}"/>
    <dgm:cxn modelId="{59F4FCF9-D421-4E62-BBA0-404671F8AA79}" srcId="{AB25B47B-E079-444E-AB5F-31BB24947486}" destId="{25F0CC69-187D-4AEA-83DC-C06A7C322DD0}" srcOrd="0" destOrd="0" parTransId="{1BABC9AF-1F50-4CB9-A6FF-C042D3A78AA1}" sibTransId="{C689C2FE-6070-475F-808B-D544E179ABCA}"/>
    <dgm:cxn modelId="{82B500FD-4092-4F7E-8677-690F96B32E5D}" srcId="{65D1FDDA-6473-4550-83D9-670A9E6B0F8B}" destId="{5EBA3056-0953-4133-9117-F2A9048B6BE4}" srcOrd="0" destOrd="0" parTransId="{F24000BD-1463-48A9-AD94-063354A0BC88}" sibTransId="{30CC051C-4DD5-4A80-BFE0-297EC14DC9EB}"/>
    <dgm:cxn modelId="{FA2A60F1-2267-4A7F-90CE-C2F3B2FAC285}" type="presParOf" srcId="{86A8963E-52DE-4C5D-83C3-626616FCE1E6}" destId="{86CFCEC1-A322-4F24-AC1C-ADA00E23A738}" srcOrd="0" destOrd="0" presId="urn:microsoft.com/office/officeart/2005/8/layout/chevron2"/>
    <dgm:cxn modelId="{FCD747AC-6EE7-4E5D-9F43-8F21285188AE}" type="presParOf" srcId="{86CFCEC1-A322-4F24-AC1C-ADA00E23A738}" destId="{1B825554-FC78-44D7-9E24-DFF528458219}" srcOrd="0" destOrd="0" presId="urn:microsoft.com/office/officeart/2005/8/layout/chevron2"/>
    <dgm:cxn modelId="{9279FDA0-A50D-401B-BAC2-B81AFD311B26}" type="presParOf" srcId="{86CFCEC1-A322-4F24-AC1C-ADA00E23A738}" destId="{63CDB726-008E-4CD5-9EE0-9FFF8C64D269}" srcOrd="1" destOrd="0" presId="urn:microsoft.com/office/officeart/2005/8/layout/chevron2"/>
    <dgm:cxn modelId="{20136F11-4B4F-4DB3-B859-863F411274BB}" type="presParOf" srcId="{86A8963E-52DE-4C5D-83C3-626616FCE1E6}" destId="{A18AF5F4-A260-4067-B58B-4BFCC59ED437}" srcOrd="1" destOrd="0" presId="urn:microsoft.com/office/officeart/2005/8/layout/chevron2"/>
    <dgm:cxn modelId="{00DDE5AB-DD4F-41D5-BEC9-31FC1D2157A8}" type="presParOf" srcId="{86A8963E-52DE-4C5D-83C3-626616FCE1E6}" destId="{A6961897-B399-423E-86ED-4496C5F06B2C}" srcOrd="2" destOrd="0" presId="urn:microsoft.com/office/officeart/2005/8/layout/chevron2"/>
    <dgm:cxn modelId="{813D6259-4E46-4D0B-A850-64821838201E}" type="presParOf" srcId="{A6961897-B399-423E-86ED-4496C5F06B2C}" destId="{D25E566A-CB14-4DFE-8D7D-0A274DDFC4C6}" srcOrd="0" destOrd="0" presId="urn:microsoft.com/office/officeart/2005/8/layout/chevron2"/>
    <dgm:cxn modelId="{AA145A79-195F-4711-ACA0-802061C496E4}" type="presParOf" srcId="{A6961897-B399-423E-86ED-4496C5F06B2C}" destId="{879B013E-E6A0-4E12-BC46-C03992F882A0}" srcOrd="1" destOrd="0" presId="urn:microsoft.com/office/officeart/2005/8/layout/chevron2"/>
    <dgm:cxn modelId="{128ADEE6-019A-45BB-8A59-975CDA3237D4}" type="presParOf" srcId="{86A8963E-52DE-4C5D-83C3-626616FCE1E6}" destId="{DEC67DF8-4A47-4488-A146-B57B8E53CB43}" srcOrd="3" destOrd="0" presId="urn:microsoft.com/office/officeart/2005/8/layout/chevron2"/>
    <dgm:cxn modelId="{EA395C3D-5D0C-42D4-801F-FEBCBCF78B40}" type="presParOf" srcId="{86A8963E-52DE-4C5D-83C3-626616FCE1E6}" destId="{19C5522D-3BDF-4E69-B617-7F88D20295A8}" srcOrd="4" destOrd="0" presId="urn:microsoft.com/office/officeart/2005/8/layout/chevron2"/>
    <dgm:cxn modelId="{4A30C4EC-023A-4213-923B-A820CDA4EC56}" type="presParOf" srcId="{19C5522D-3BDF-4E69-B617-7F88D20295A8}" destId="{5F957B2D-43A8-43B8-824C-9A2F27C27FE1}" srcOrd="0" destOrd="0" presId="urn:microsoft.com/office/officeart/2005/8/layout/chevron2"/>
    <dgm:cxn modelId="{870AC8C4-6BFC-4957-AD50-08391714E1E3}" type="presParOf" srcId="{19C5522D-3BDF-4E69-B617-7F88D20295A8}" destId="{97FFD93E-922D-4AF8-A308-06B4A44F1CB1}" srcOrd="1" destOrd="0" presId="urn:microsoft.com/office/officeart/2005/8/layout/chevron2"/>
    <dgm:cxn modelId="{6B79420B-8740-425C-9A1E-FCB8689E49CC}" type="presParOf" srcId="{86A8963E-52DE-4C5D-83C3-626616FCE1E6}" destId="{5D7DFFEB-C040-437E-B728-AB5CA2EB8DF2}" srcOrd="5" destOrd="0" presId="urn:microsoft.com/office/officeart/2005/8/layout/chevron2"/>
    <dgm:cxn modelId="{03772C9B-0BC5-46E8-9853-3D4AA7E09A38}" type="presParOf" srcId="{86A8963E-52DE-4C5D-83C3-626616FCE1E6}" destId="{BA921F21-5F2C-451E-9AB0-FB6201C9B551}" srcOrd="6" destOrd="0" presId="urn:microsoft.com/office/officeart/2005/8/layout/chevron2"/>
    <dgm:cxn modelId="{FF49EE94-DEE9-493F-9137-1313DB366729}" type="presParOf" srcId="{BA921F21-5F2C-451E-9AB0-FB6201C9B551}" destId="{3E1A83CB-69BB-4EE1-A8B6-39C3EB9762F7}" srcOrd="0" destOrd="0" presId="urn:microsoft.com/office/officeart/2005/8/layout/chevron2"/>
    <dgm:cxn modelId="{4454DF3B-D117-48D5-87F8-AA3E0A82069D}" type="presParOf" srcId="{BA921F21-5F2C-451E-9AB0-FB6201C9B551}" destId="{CA4150D9-0680-4832-9525-DB86572D43C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A9FA5-4A13-4248-83D0-1F98B5410C7C}">
      <dsp:nvSpPr>
        <dsp:cNvPr id="0" name=""/>
        <dsp:cNvSpPr/>
      </dsp:nvSpPr>
      <dsp:spPr>
        <a:xfrm rot="5400000">
          <a:off x="-171702" y="173237"/>
          <a:ext cx="1144680" cy="801276"/>
        </a:xfrm>
        <a:prstGeom prst="chevron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 err="1"/>
            <a:t>SentenceTransformer</a:t>
          </a:r>
          <a:endParaRPr lang="en-US" sz="600" b="1" kern="1200">
            <a:latin typeface="Arial"/>
          </a:endParaRPr>
        </a:p>
      </dsp:txBody>
      <dsp:txXfrm rot="-5400000">
        <a:off x="0" y="402173"/>
        <a:ext cx="801276" cy="343404"/>
      </dsp:txXfrm>
    </dsp:sp>
    <dsp:sp modelId="{16194260-13F5-47ED-9610-DC3153316FB9}">
      <dsp:nvSpPr>
        <dsp:cNvPr id="0" name=""/>
        <dsp:cNvSpPr/>
      </dsp:nvSpPr>
      <dsp:spPr>
        <a:xfrm rot="5400000">
          <a:off x="3276988" y="-2474175"/>
          <a:ext cx="744042" cy="5695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 Python framework designed for generating sentence embeddings, facilitating tasks like semantic search, clustering, and information retrieval.</a:t>
          </a:r>
          <a:endParaRPr lang="en-US" sz="1200" kern="1200">
            <a:latin typeface="Arial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kern="1200">
            <a:latin typeface="Arial"/>
          </a:endParaRPr>
        </a:p>
      </dsp:txBody>
      <dsp:txXfrm rot="-5400000">
        <a:off x="801277" y="37857"/>
        <a:ext cx="5659144" cy="671400"/>
      </dsp:txXfrm>
    </dsp:sp>
    <dsp:sp modelId="{4C06E22D-C699-4A7B-A0AA-7D99199DBDFA}">
      <dsp:nvSpPr>
        <dsp:cNvPr id="0" name=""/>
        <dsp:cNvSpPr/>
      </dsp:nvSpPr>
      <dsp:spPr>
        <a:xfrm rot="5400000">
          <a:off x="-171702" y="1115730"/>
          <a:ext cx="1144680" cy="801276"/>
        </a:xfrm>
        <a:prstGeom prst="chevron">
          <a:avLst/>
        </a:prstGeom>
        <a:solidFill>
          <a:schemeClr val="accent4">
            <a:shade val="50000"/>
            <a:hueOff val="-230681"/>
            <a:satOff val="-9876"/>
            <a:lumOff val="29145"/>
            <a:alphaOff val="0"/>
          </a:schemeClr>
        </a:solidFill>
        <a:ln w="15875" cap="flat" cmpd="sng" algn="ctr">
          <a:solidFill>
            <a:schemeClr val="accent4">
              <a:shade val="50000"/>
              <a:hueOff val="-230681"/>
              <a:satOff val="-9876"/>
              <a:lumOff val="29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/>
            <a:t>AnnoyIndex</a:t>
          </a:r>
        </a:p>
      </dsp:txBody>
      <dsp:txXfrm rot="-5400000">
        <a:off x="0" y="1344666"/>
        <a:ext cx="801276" cy="343404"/>
      </dsp:txXfrm>
    </dsp:sp>
    <dsp:sp modelId="{24F129E7-93FC-4523-829B-8EA96215CFA9}">
      <dsp:nvSpPr>
        <dsp:cNvPr id="0" name=""/>
        <dsp:cNvSpPr/>
      </dsp:nvSpPr>
      <dsp:spPr>
        <a:xfrm rot="5400000">
          <a:off x="3276988" y="-1531682"/>
          <a:ext cx="744042" cy="5695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-230681"/>
              <a:satOff val="-9876"/>
              <a:lumOff val="29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Annoy (Approximate Nearest Neighbors Oh Yeah) is a C++ library with Python bindings to efficiently search for points in space that are close to a given query point.</a:t>
          </a:r>
          <a:endParaRPr lang="en-US" sz="1200" kern="1200">
            <a:latin typeface="Arial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b="0" kern="1200">
            <a:latin typeface="Arial"/>
          </a:endParaRPr>
        </a:p>
      </dsp:txBody>
      <dsp:txXfrm rot="-5400000">
        <a:off x="801277" y="980350"/>
        <a:ext cx="5659144" cy="671400"/>
      </dsp:txXfrm>
    </dsp:sp>
    <dsp:sp modelId="{FFC08F39-E27E-4300-A093-2FD677CF9358}">
      <dsp:nvSpPr>
        <dsp:cNvPr id="0" name=""/>
        <dsp:cNvSpPr/>
      </dsp:nvSpPr>
      <dsp:spPr>
        <a:xfrm rot="5400000">
          <a:off x="-171702" y="2058223"/>
          <a:ext cx="1144680" cy="801276"/>
        </a:xfrm>
        <a:prstGeom prst="chevron">
          <a:avLst/>
        </a:prstGeom>
        <a:solidFill>
          <a:schemeClr val="accent4">
            <a:shade val="50000"/>
            <a:hueOff val="-230681"/>
            <a:satOff val="-9876"/>
            <a:lumOff val="29145"/>
            <a:alphaOff val="0"/>
          </a:schemeClr>
        </a:solidFill>
        <a:ln w="15875" cap="flat" cmpd="sng" algn="ctr">
          <a:solidFill>
            <a:schemeClr val="accent4">
              <a:shade val="50000"/>
              <a:hueOff val="-230681"/>
              <a:satOff val="-9876"/>
              <a:lumOff val="29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1" kern="1200"/>
            <a:t>xml.etree.ElementTree</a:t>
          </a:r>
        </a:p>
      </dsp:txBody>
      <dsp:txXfrm rot="-5400000">
        <a:off x="0" y="2287159"/>
        <a:ext cx="801276" cy="343404"/>
      </dsp:txXfrm>
    </dsp:sp>
    <dsp:sp modelId="{C3A747E6-51A0-4F47-B470-74E3E9873050}">
      <dsp:nvSpPr>
        <dsp:cNvPr id="0" name=""/>
        <dsp:cNvSpPr/>
      </dsp:nvSpPr>
      <dsp:spPr>
        <a:xfrm rot="5400000">
          <a:off x="3276988" y="-589189"/>
          <a:ext cx="744042" cy="56954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50000"/>
              <a:hueOff val="-230681"/>
              <a:satOff val="-9876"/>
              <a:lumOff val="291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Arial"/>
            </a:rPr>
            <a:t> Library</a:t>
          </a:r>
          <a:r>
            <a:rPr lang="en-US" sz="1200" kern="1200"/>
            <a:t> that provides tools for parsing and creating XML data in a simple and efficient manner.</a:t>
          </a:r>
          <a:endParaRPr lang="en-US" sz="1200" kern="1200">
            <a:latin typeface="Arial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>
            <a:latin typeface="Arial"/>
          </a:endParaRPr>
        </a:p>
      </dsp:txBody>
      <dsp:txXfrm rot="-5400000">
        <a:off x="801277" y="1922843"/>
        <a:ext cx="5659144" cy="671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25554-FC78-44D7-9E24-DFF528458219}">
      <dsp:nvSpPr>
        <dsp:cNvPr id="0" name=""/>
        <dsp:cNvSpPr/>
      </dsp:nvSpPr>
      <dsp:spPr>
        <a:xfrm rot="5400000">
          <a:off x="-154711" y="157103"/>
          <a:ext cx="1031409" cy="721986"/>
        </a:xfrm>
        <a:prstGeom prst="chevr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BeautifulSoup</a:t>
          </a:r>
        </a:p>
      </dsp:txBody>
      <dsp:txXfrm rot="-5400000">
        <a:off x="1" y="363384"/>
        <a:ext cx="721986" cy="309423"/>
      </dsp:txXfrm>
    </dsp:sp>
    <dsp:sp modelId="{63CDB726-008E-4CD5-9EE0-9FFF8C64D269}">
      <dsp:nvSpPr>
        <dsp:cNvPr id="0" name=""/>
        <dsp:cNvSpPr/>
      </dsp:nvSpPr>
      <dsp:spPr>
        <a:xfrm rot="5400000">
          <a:off x="3652755" y="-2928377"/>
          <a:ext cx="670416" cy="6531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>
              <a:latin typeface="Arial"/>
            </a:rPr>
            <a:t> </a:t>
          </a:r>
          <a:r>
            <a:rPr lang="en-US" sz="1400" b="0" kern="1200"/>
            <a:t>Python library for parsing HTML and XML documents, widely used for web scraping as it provides simple methods for navigating, searching, and modifying the parse tree.</a:t>
          </a:r>
          <a:endParaRPr lang="en-US" sz="1400" b="0" kern="1200">
            <a:latin typeface="Arial"/>
          </a:endParaRPr>
        </a:p>
      </dsp:txBody>
      <dsp:txXfrm rot="-5400000">
        <a:off x="721987" y="35118"/>
        <a:ext cx="6499227" cy="604962"/>
      </dsp:txXfrm>
    </dsp:sp>
    <dsp:sp modelId="{D25E566A-CB14-4DFE-8D7D-0A274DDFC4C6}">
      <dsp:nvSpPr>
        <dsp:cNvPr id="0" name=""/>
        <dsp:cNvSpPr/>
      </dsp:nvSpPr>
      <dsp:spPr>
        <a:xfrm rot="5400000">
          <a:off x="-154711" y="1038376"/>
          <a:ext cx="1031409" cy="721986"/>
        </a:xfrm>
        <a:prstGeom prst="chevron">
          <a:avLst/>
        </a:prstGeom>
        <a:solidFill>
          <a:schemeClr val="accent3">
            <a:shade val="50000"/>
            <a:hueOff val="55100"/>
            <a:satOff val="-7940"/>
            <a:lumOff val="22716"/>
            <a:alphaOff val="0"/>
          </a:schemeClr>
        </a:solidFill>
        <a:ln w="15875" cap="flat" cmpd="sng" algn="ctr">
          <a:solidFill>
            <a:schemeClr val="accent3">
              <a:shade val="50000"/>
              <a:hueOff val="55100"/>
              <a:satOff val="-7940"/>
              <a:lumOff val="22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Embeddings</a:t>
          </a:r>
        </a:p>
      </dsp:txBody>
      <dsp:txXfrm rot="-5400000">
        <a:off x="1" y="1244657"/>
        <a:ext cx="721986" cy="309423"/>
      </dsp:txXfrm>
    </dsp:sp>
    <dsp:sp modelId="{879B013E-E6A0-4E12-BC46-C03992F882A0}">
      <dsp:nvSpPr>
        <dsp:cNvPr id="0" name=""/>
        <dsp:cNvSpPr/>
      </dsp:nvSpPr>
      <dsp:spPr>
        <a:xfrm rot="5400000">
          <a:off x="3652755" y="-2047104"/>
          <a:ext cx="670416" cy="6531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50000"/>
              <a:hueOff val="55100"/>
              <a:satOff val="-7940"/>
              <a:lumOff val="22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/>
            <a:t>In machine learning, embeddings are dense representations of items (like words, sentences, or images) in a continuous vector space, used to capture semantic meanings and relationships</a:t>
          </a:r>
        </a:p>
      </dsp:txBody>
      <dsp:txXfrm rot="-5400000">
        <a:off x="721987" y="916391"/>
        <a:ext cx="6499227" cy="604962"/>
      </dsp:txXfrm>
    </dsp:sp>
    <dsp:sp modelId="{5F957B2D-43A8-43B8-824C-9A2F27C27FE1}">
      <dsp:nvSpPr>
        <dsp:cNvPr id="0" name=""/>
        <dsp:cNvSpPr/>
      </dsp:nvSpPr>
      <dsp:spPr>
        <a:xfrm rot="5400000">
          <a:off x="-154711" y="1919648"/>
          <a:ext cx="1031409" cy="721986"/>
        </a:xfrm>
        <a:prstGeom prst="chevron">
          <a:avLst/>
        </a:prstGeom>
        <a:solidFill>
          <a:schemeClr val="accent3">
            <a:shade val="50000"/>
            <a:hueOff val="110200"/>
            <a:satOff val="-15880"/>
            <a:lumOff val="45432"/>
            <a:alphaOff val="0"/>
          </a:schemeClr>
        </a:solidFill>
        <a:ln w="15875" cap="flat" cmpd="sng" algn="ctr">
          <a:solidFill>
            <a:schemeClr val="accent3">
              <a:shade val="50000"/>
              <a:hueOff val="110200"/>
              <a:satOff val="-15880"/>
              <a:lumOff val="45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err="1"/>
            <a:t>translatepy</a:t>
          </a:r>
          <a:endParaRPr lang="en-US" sz="900" b="1" kern="1200"/>
        </a:p>
      </dsp:txBody>
      <dsp:txXfrm rot="-5400000">
        <a:off x="1" y="2125929"/>
        <a:ext cx="721986" cy="309423"/>
      </dsp:txXfrm>
    </dsp:sp>
    <dsp:sp modelId="{97FFD93E-922D-4AF8-A308-06B4A44F1CB1}">
      <dsp:nvSpPr>
        <dsp:cNvPr id="0" name=""/>
        <dsp:cNvSpPr/>
      </dsp:nvSpPr>
      <dsp:spPr>
        <a:xfrm rot="5400000">
          <a:off x="3652755" y="-1165832"/>
          <a:ext cx="670416" cy="6531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50000"/>
              <a:hueOff val="110200"/>
              <a:satOff val="-15880"/>
              <a:lumOff val="45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/>
            <a:t> Python library that offers a simple way to perform translations and language detections, interfacing with multiple translation engines.</a:t>
          </a:r>
          <a:endParaRPr lang="en-US" sz="1400" b="0" kern="1200">
            <a:latin typeface="Arial"/>
          </a:endParaRPr>
        </a:p>
      </dsp:txBody>
      <dsp:txXfrm rot="-5400000">
        <a:off x="721987" y="1797663"/>
        <a:ext cx="6499227" cy="604962"/>
      </dsp:txXfrm>
    </dsp:sp>
    <dsp:sp modelId="{3E1A83CB-69BB-4EE1-A8B6-39C3EB9762F7}">
      <dsp:nvSpPr>
        <dsp:cNvPr id="0" name=""/>
        <dsp:cNvSpPr/>
      </dsp:nvSpPr>
      <dsp:spPr>
        <a:xfrm rot="5400000">
          <a:off x="-154711" y="2800920"/>
          <a:ext cx="1031409" cy="721986"/>
        </a:xfrm>
        <a:prstGeom prst="chevron">
          <a:avLst/>
        </a:prstGeom>
        <a:solidFill>
          <a:schemeClr val="accent3">
            <a:shade val="50000"/>
            <a:hueOff val="55100"/>
            <a:satOff val="-7940"/>
            <a:lumOff val="22716"/>
            <a:alphaOff val="0"/>
          </a:schemeClr>
        </a:solidFill>
        <a:ln w="15875" cap="flat" cmpd="sng" algn="ctr">
          <a:solidFill>
            <a:schemeClr val="accent3">
              <a:shade val="50000"/>
              <a:hueOff val="55100"/>
              <a:satOff val="-7940"/>
              <a:lumOff val="22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BigQuery</a:t>
          </a:r>
        </a:p>
      </dsp:txBody>
      <dsp:txXfrm rot="-5400000">
        <a:off x="1" y="3007201"/>
        <a:ext cx="721986" cy="309423"/>
      </dsp:txXfrm>
    </dsp:sp>
    <dsp:sp modelId="{CA4150D9-0680-4832-9525-DB86572D43C5}">
      <dsp:nvSpPr>
        <dsp:cNvPr id="0" name=""/>
        <dsp:cNvSpPr/>
      </dsp:nvSpPr>
      <dsp:spPr>
        <a:xfrm rot="5400000">
          <a:off x="3652755" y="-284559"/>
          <a:ext cx="670416" cy="65319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50000"/>
              <a:hueOff val="55100"/>
              <a:satOff val="-7940"/>
              <a:lumOff val="22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/>
            <a:t>Google's serverless, highly scalable, and cost-effective multi-cloud data warehouse designed to process and analyze large datasets using SQL.</a:t>
          </a:r>
        </a:p>
      </dsp:txBody>
      <dsp:txXfrm rot="-5400000">
        <a:off x="721987" y="2678936"/>
        <a:ext cx="6499227" cy="604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8889" spc="356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3200"/>
            </a:lvl4pPr>
            <a:lvl5pPr marL="3251241" indent="0" algn="ctr">
              <a:buNone/>
              <a:defRPr sz="3200"/>
            </a:lvl5pPr>
            <a:lvl6pPr marL="4064051" indent="0" algn="ctr">
              <a:buNone/>
              <a:defRPr sz="3200"/>
            </a:lvl6pPr>
            <a:lvl7pPr marL="4876861" indent="0" algn="ctr">
              <a:buNone/>
              <a:defRPr sz="3200"/>
            </a:lvl7pPr>
            <a:lvl8pPr marL="5689671" indent="0" algn="ctr">
              <a:buNone/>
              <a:defRPr sz="3200"/>
            </a:lvl8pPr>
            <a:lvl9pPr marL="6502481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8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42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965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8889" b="0" spc="356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4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8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089" b="0" cap="none" baseline="0">
                <a:solidFill>
                  <a:schemeClr val="accent1"/>
                </a:solidFill>
                <a:latin typeface="+mn-lt"/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4089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marL="0" lvl="0" indent="0" algn="l" defTabSz="1625620" rtl="0" eaLnBrk="1" latinLnBrk="0" hangingPunct="1">
              <a:lnSpc>
                <a:spcPct val="90000"/>
              </a:lnSpc>
              <a:spcBef>
                <a:spcPts val="32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91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4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711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4267"/>
            </a:lvl1pPr>
            <a:lvl2pPr>
              <a:defRPr sz="3556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067"/>
              </a:spcBef>
              <a:buNone/>
              <a:defRPr sz="2844"/>
            </a:lvl1pPr>
            <a:lvl2pPr marL="812810" indent="0">
              <a:buNone/>
              <a:defRPr sz="2133"/>
            </a:lvl2pPr>
            <a:lvl3pPr marL="1625620" indent="0">
              <a:buNone/>
              <a:defRPr sz="1778"/>
            </a:lvl3pPr>
            <a:lvl4pPr marL="2438430" indent="0">
              <a:buNone/>
              <a:defRPr sz="1600"/>
            </a:lvl4pPr>
            <a:lvl5pPr marL="3251241" indent="0">
              <a:buNone/>
              <a:defRPr sz="1600"/>
            </a:lvl5pPr>
            <a:lvl6pPr marL="4064051" indent="0">
              <a:buNone/>
              <a:defRPr sz="1600"/>
            </a:lvl6pPr>
            <a:lvl7pPr marL="4876861" indent="0">
              <a:buNone/>
              <a:defRPr sz="1600"/>
            </a:lvl7pPr>
            <a:lvl8pPr marL="5689671" indent="0">
              <a:buNone/>
              <a:defRPr sz="1600"/>
            </a:lvl8pPr>
            <a:lvl9pPr marL="6502481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8889" spc="356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0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8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8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96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886700" cy="993775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analysis slide 3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AC3D669-FBB1-489A-B50B-5BCEEB7BF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1" y="4226858"/>
            <a:ext cx="3790950" cy="7239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/>
        </p:nvSpPr>
        <p:spPr>
          <a:xfrm>
            <a:off x="246842" y="350721"/>
            <a:ext cx="8419352" cy="317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100" b="1" cap="all">
                <a:solidFill>
                  <a:srgbClr val="506166"/>
                </a:solidFill>
                <a:latin typeface="Arial"/>
                <a:cs typeface="Arial"/>
              </a:rPr>
              <a:t>Stack Overflow Retrieval System with Multilingual Support using Approximate Nearest Neighbor</a:t>
            </a:r>
          </a:p>
          <a:p>
            <a:pPr>
              <a:spcBef>
                <a:spcPts val="1000"/>
              </a:spcBef>
            </a:pPr>
            <a:br>
              <a:rPr lang="en-US" sz="2100" b="1" cap="all">
                <a:solidFill>
                  <a:srgbClr val="506166"/>
                </a:solidFill>
                <a:latin typeface="Arial"/>
                <a:cs typeface="Arial"/>
              </a:rPr>
            </a:br>
            <a:r>
              <a:rPr lang="en-US" sz="2100" cap="all">
                <a:solidFill>
                  <a:srgbClr val="506166"/>
                </a:solidFill>
                <a:latin typeface="Arial"/>
                <a:cs typeface="Arial"/>
              </a:rPr>
              <a:t>CIS600: Project Presentation</a:t>
            </a:r>
            <a:br>
              <a:rPr lang="en-US" sz="2100" b="1" cap="all">
                <a:solidFill>
                  <a:srgbClr val="506166"/>
                </a:solidFill>
                <a:latin typeface="Arial"/>
                <a:cs typeface="Arial"/>
              </a:rPr>
            </a:br>
            <a:endParaRPr lang="en-US" sz="2100" b="1" cap="all">
              <a:solidFill>
                <a:srgbClr val="506166"/>
              </a:solidFill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2100" b="1" cap="all">
                <a:solidFill>
                  <a:srgbClr val="506166"/>
                </a:solidFill>
                <a:latin typeface="Arial"/>
                <a:cs typeface="Arial"/>
              </a:rPr>
              <a:t>  </a:t>
            </a:r>
            <a:r>
              <a:rPr lang="en-US" sz="2100" i="1" cap="all">
                <a:solidFill>
                  <a:srgbClr val="506166"/>
                </a:solidFill>
                <a:latin typeface="Arial"/>
                <a:cs typeface="Arial"/>
              </a:rPr>
              <a:t> </a:t>
            </a:r>
            <a:r>
              <a:rPr lang="en-US" sz="1200" i="1" cap="all">
                <a:solidFill>
                  <a:srgbClr val="506166"/>
                </a:solidFill>
                <a:latin typeface="Arial"/>
                <a:cs typeface="Arial"/>
              </a:rPr>
              <a:t>Aswarth Kanuri (240092396)</a:t>
            </a:r>
          </a:p>
          <a:p>
            <a:pPr>
              <a:spcBef>
                <a:spcPts val="1000"/>
              </a:spcBef>
            </a:pPr>
            <a:r>
              <a:rPr lang="en-US" sz="1200" i="1" cap="all">
                <a:solidFill>
                  <a:srgbClr val="506166"/>
                </a:solidFill>
                <a:latin typeface="Arial"/>
                <a:cs typeface="Arial"/>
              </a:rPr>
              <a:t>  Deepthi </a:t>
            </a:r>
            <a:r>
              <a:rPr lang="en-US" sz="1200" i="1" cap="all" err="1">
                <a:solidFill>
                  <a:srgbClr val="506166"/>
                </a:solidFill>
                <a:latin typeface="Arial"/>
                <a:cs typeface="Arial"/>
              </a:rPr>
              <a:t>Jagalur</a:t>
            </a:r>
            <a:r>
              <a:rPr lang="en-US" sz="1200" i="1" cap="all">
                <a:solidFill>
                  <a:srgbClr val="506166"/>
                </a:solidFill>
                <a:latin typeface="Arial"/>
                <a:cs typeface="Arial"/>
              </a:rPr>
              <a:t> Vishwanath (376826242)</a:t>
            </a:r>
          </a:p>
          <a:p>
            <a:pPr>
              <a:spcBef>
                <a:spcPts val="1000"/>
              </a:spcBef>
            </a:pPr>
            <a:r>
              <a:rPr lang="en-US" sz="1200" i="1" cap="all">
                <a:solidFill>
                  <a:srgbClr val="506166"/>
                </a:solidFill>
                <a:latin typeface="Arial"/>
                <a:cs typeface="Arial"/>
              </a:rPr>
              <a:t>         Shreyas </a:t>
            </a:r>
            <a:r>
              <a:rPr lang="en-US" sz="1200" i="1" cap="all" err="1">
                <a:solidFill>
                  <a:srgbClr val="506166"/>
                </a:solidFill>
                <a:latin typeface="Arial"/>
                <a:cs typeface="Arial"/>
              </a:rPr>
              <a:t>Narasipura</a:t>
            </a:r>
            <a:r>
              <a:rPr lang="en-US" sz="1200" i="1" cap="all">
                <a:solidFill>
                  <a:srgbClr val="506166"/>
                </a:solidFill>
                <a:latin typeface="Arial"/>
                <a:cs typeface="Arial"/>
              </a:rPr>
              <a:t> </a:t>
            </a:r>
            <a:r>
              <a:rPr lang="en-US" sz="1200" i="1" cap="all" err="1">
                <a:solidFill>
                  <a:srgbClr val="506166"/>
                </a:solidFill>
                <a:latin typeface="Arial"/>
                <a:cs typeface="Arial"/>
              </a:rPr>
              <a:t>Indhudhara</a:t>
            </a:r>
            <a:r>
              <a:rPr lang="en-US" sz="1200" i="1" cap="all">
                <a:solidFill>
                  <a:srgbClr val="506166"/>
                </a:solidFill>
                <a:latin typeface="Arial"/>
                <a:cs typeface="Arial"/>
              </a:rPr>
              <a:t> (228897558)</a:t>
            </a:r>
          </a:p>
          <a:p>
            <a:pPr>
              <a:spcBef>
                <a:spcPts val="1000"/>
              </a:spcBef>
            </a:pPr>
            <a:r>
              <a:rPr lang="en-US" sz="1200" i="1" cap="all">
                <a:solidFill>
                  <a:srgbClr val="506166"/>
                </a:solidFill>
                <a:latin typeface="Arial"/>
                <a:cs typeface="Arial"/>
              </a:rPr>
              <a:t>   Sushmitha Shivakumar (484575804)</a:t>
            </a:r>
          </a:p>
          <a:p>
            <a:pPr>
              <a:spcBef>
                <a:spcPts val="1000"/>
              </a:spcBef>
            </a:pPr>
            <a:r>
              <a:rPr lang="en-US" sz="1200" i="1" cap="all">
                <a:solidFill>
                  <a:srgbClr val="506166"/>
                </a:solidFill>
                <a:latin typeface="Arial"/>
                <a:cs typeface="Arial"/>
              </a:rPr>
              <a:t>SUJAY VISHWANATH MALGHAN (314885101)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8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81CCD0-A3CF-7B43-58EF-330CF111A91A}"/>
              </a:ext>
            </a:extLst>
          </p:cNvPr>
          <p:cNvSpPr txBox="1"/>
          <p:nvPr/>
        </p:nvSpPr>
        <p:spPr>
          <a:xfrm>
            <a:off x="2181591" y="1560634"/>
            <a:ext cx="4780818" cy="10101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/>
              <a:t>THANK YOU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F4A592CE-AF19-B3B9-C0E2-B27ADBAE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1" y="4226858"/>
            <a:ext cx="37909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3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BB9EDF-27DE-711E-1D1F-7F3941BB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435" y="129019"/>
            <a:ext cx="2413395" cy="557759"/>
          </a:xfrm>
        </p:spPr>
        <p:txBody>
          <a:bodyPr>
            <a:normAutofit/>
          </a:bodyPr>
          <a:lstStyle/>
          <a:p>
            <a:pPr algn="just"/>
            <a:r>
              <a:rPr lang="en-US" sz="2100" b="1">
                <a:solidFill>
                  <a:srgbClr val="506166"/>
                </a:solidFill>
                <a:latin typeface="Arial"/>
                <a:cs typeface="Arial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62821-06EA-2EF7-A26B-343F1597E4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6" name="Picture 5" descr="tmpxdq84wxh.png">
            <a:extLst>
              <a:ext uri="{FF2B5EF4-FFF2-40B4-BE49-F238E27FC236}">
                <a16:creationId xmlns:a16="http://schemas.microsoft.com/office/drawing/2014/main" id="{147A5146-AB6F-BD25-81B8-3852F20B5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74" y="1748930"/>
            <a:ext cx="4190999" cy="235937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3AEF95-780D-931A-0011-63060775C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98861" y="276381"/>
            <a:ext cx="2945140" cy="2241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F96B25-1C85-50EB-A2E5-BAE453BA5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3851"/>
            <a:ext cx="2907785" cy="1867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161E94-9DE9-12B6-3A28-ABF0F20CE1A3}"/>
              </a:ext>
            </a:extLst>
          </p:cNvPr>
          <p:cNvSpPr txBox="1"/>
          <p:nvPr/>
        </p:nvSpPr>
        <p:spPr>
          <a:xfrm>
            <a:off x="391458" y="1663325"/>
            <a:ext cx="4016934" cy="279307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r>
              <a:rPr lang="en-US" sz="1300" b="1">
                <a:solidFill>
                  <a:srgbClr val="616161"/>
                </a:solidFill>
              </a:rPr>
              <a:t>Purpose of the System: </a:t>
            </a:r>
            <a:r>
              <a:rPr lang="en-US" sz="1300">
                <a:solidFill>
                  <a:srgbClr val="616161"/>
                </a:solidFill>
                <a:latin typeface="Proxima Nova"/>
              </a:rPr>
              <a:t>With the exponential growth in the volume of questions and answers, the challenge of efficiently matching users' queries with the most relevant existing content has become increasingly pronounced. </a:t>
            </a:r>
            <a:endParaRPr lang="en-US"/>
          </a:p>
          <a:p>
            <a:endParaRPr lang="en-US" sz="1300">
              <a:solidFill>
                <a:srgbClr val="616161"/>
              </a:solidFill>
              <a:latin typeface="Proxima Nova"/>
            </a:endParaRPr>
          </a:p>
          <a:p>
            <a:r>
              <a:rPr lang="en-US" sz="1300">
                <a:solidFill>
                  <a:srgbClr val="616161"/>
                </a:solidFill>
                <a:latin typeface="Proxima Nova"/>
              </a:rPr>
              <a:t>This project presents a comprehensive solution aimed at enhancing the question retrieval process on Stack Overflow by employing a multi-faceted approach. The system is designed to provide precise and contextually relevant search results by understanding the semantic meaning of queries.</a:t>
            </a:r>
          </a:p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2144C-B713-B11F-139E-03564E47AD65}"/>
              </a:ext>
            </a:extLst>
          </p:cNvPr>
          <p:cNvSpPr txBox="1"/>
          <p:nvPr/>
        </p:nvSpPr>
        <p:spPr>
          <a:xfrm>
            <a:off x="761254" y="684679"/>
            <a:ext cx="837228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>
                <a:solidFill>
                  <a:srgbClr val="616161"/>
                </a:solidFill>
              </a:rPr>
              <a:t>Overview: </a:t>
            </a:r>
            <a:r>
              <a:rPr lang="en-US" sz="1300">
                <a:solidFill>
                  <a:srgbClr val="616161"/>
                </a:solidFill>
                <a:latin typeface="Proxima Nova"/>
              </a:rPr>
              <a:t>The project aims to develop a sophisticated system to efficiently and accurately find related answers from the Stack Overflow database.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3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6D36C5-12FF-C6F1-6148-8B377AF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406" y="136489"/>
            <a:ext cx="2021189" cy="572700"/>
          </a:xfrm>
        </p:spPr>
        <p:txBody>
          <a:bodyPr>
            <a:normAutofit/>
          </a:bodyPr>
          <a:lstStyle/>
          <a:p>
            <a:pPr algn="just"/>
            <a:r>
              <a:rPr lang="en-US" sz="2100" b="1">
                <a:solidFill>
                  <a:srgbClr val="506166"/>
                </a:solidFill>
                <a:latin typeface="Arial"/>
                <a:cs typeface="Arial"/>
              </a:rPr>
              <a:t>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AFFF8-B6D5-C0B4-3A08-7617EDDC4E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EDD8BE7-840B-BFB9-4F44-363B7250D631}"/>
              </a:ext>
            </a:extLst>
          </p:cNvPr>
          <p:cNvSpPr txBox="1"/>
          <p:nvPr/>
        </p:nvSpPr>
        <p:spPr>
          <a:xfrm>
            <a:off x="568570" y="806787"/>
            <a:ext cx="7686305" cy="3711272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22910" indent="-285750">
              <a:spcAft>
                <a:spcPts val="800"/>
              </a:spcAft>
              <a:buSzPct val="100000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Technological Foundations: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Utilizes Sentence Transformers for generating textual embeddings and Annoy for indexing these embeddings to facilitate fast and efficient similarity searches</a:t>
            </a:r>
            <a:r>
              <a:rPr lang="en-US" sz="1300">
                <a:solidFill>
                  <a:srgbClr val="616161"/>
                </a:solidFill>
                <a:latin typeface="Proxima Nova"/>
              </a:rPr>
              <a:t>.</a:t>
            </a:r>
            <a:endParaRPr lang="en-US"/>
          </a:p>
          <a:p>
            <a:pPr marL="137160">
              <a:spcAft>
                <a:spcPts val="800"/>
              </a:spcAft>
              <a:buSzPct val="100000"/>
            </a:pPr>
            <a:endParaRPr lang="en-US" sz="1300">
              <a:solidFill>
                <a:srgbClr val="616161"/>
              </a:solidFill>
              <a:latin typeface="Proxima Nova"/>
            </a:endParaRPr>
          </a:p>
          <a:p>
            <a:pPr marL="422910" indent="-285750">
              <a:spcAft>
                <a:spcPts val="800"/>
              </a:spcAft>
              <a:buSzPct val="100000"/>
              <a:buChar char="•"/>
            </a:pPr>
            <a:r>
              <a:rPr lang="en-US" sz="1300" b="1">
                <a:solidFill>
                  <a:srgbClr val="616161"/>
                </a:solidFill>
                <a:latin typeface="Proxima Nova"/>
              </a:rPr>
              <a:t>Multilingual Query Support: </a:t>
            </a:r>
            <a:r>
              <a:rPr lang="en-US" sz="1300">
                <a:solidFill>
                  <a:srgbClr val="616161"/>
                </a:solidFill>
                <a:latin typeface="Proxima Nova"/>
              </a:rPr>
              <a:t>We have implemented a translation feature that converts user search queries into English, ensuring broad accessibility and understanding regardless of the user's native language.</a:t>
            </a:r>
            <a:endParaRPr lang="en-US"/>
          </a:p>
          <a:p>
            <a:pPr marL="137160">
              <a:spcAft>
                <a:spcPts val="800"/>
              </a:spcAft>
              <a:buSzPct val="100000"/>
            </a:pPr>
            <a:endParaRPr lang="en-US" sz="1300">
              <a:solidFill>
                <a:srgbClr val="616161"/>
              </a:solidFill>
              <a:latin typeface="Proxima Nova"/>
            </a:endParaRPr>
          </a:p>
          <a:p>
            <a:pPr marL="422910" indent="-285750">
              <a:spcAft>
                <a:spcPts val="800"/>
              </a:spcAft>
              <a:buSzPct val="100000"/>
              <a:buChar char="•"/>
            </a:pPr>
            <a:r>
              <a:rPr lang="en-US" sz="1300" b="1" err="1">
                <a:solidFill>
                  <a:srgbClr val="616161"/>
                </a:solidFill>
                <a:latin typeface="Proxima Nova"/>
              </a:rPr>
              <a:t>BigQuery</a:t>
            </a:r>
            <a:r>
              <a:rPr lang="en-US" sz="1300" b="1">
                <a:solidFill>
                  <a:srgbClr val="616161"/>
                </a:solidFill>
                <a:latin typeface="Proxima Nova"/>
              </a:rPr>
              <a:t> Integration: </a:t>
            </a:r>
            <a:r>
              <a:rPr lang="en-US" sz="1300">
                <a:solidFill>
                  <a:srgbClr val="616161"/>
                </a:solidFill>
                <a:latin typeface="Proxima Nova"/>
              </a:rPr>
              <a:t>We have integrated Google's </a:t>
            </a:r>
            <a:r>
              <a:rPr lang="en-US" sz="1300" err="1">
                <a:solidFill>
                  <a:srgbClr val="616161"/>
                </a:solidFill>
                <a:latin typeface="Proxima Nova"/>
              </a:rPr>
              <a:t>BigQuery</a:t>
            </a:r>
            <a:r>
              <a:rPr lang="en-US" sz="1300">
                <a:solidFill>
                  <a:srgbClr val="616161"/>
                </a:solidFill>
                <a:latin typeface="Proxima Nova"/>
              </a:rPr>
              <a:t> to manage and query large datasets efficiently. This allows for rapid retrieval of relevant questions and answers from a vast database.</a:t>
            </a:r>
            <a:endParaRPr lang="en-US"/>
          </a:p>
          <a:p>
            <a:pPr marL="137160">
              <a:spcAft>
                <a:spcPts val="800"/>
              </a:spcAft>
              <a:buSzPct val="100000"/>
            </a:pPr>
            <a:endParaRPr lang="en-US" sz="1300">
              <a:solidFill>
                <a:srgbClr val="616161"/>
              </a:solidFill>
              <a:latin typeface="Proxima Nova"/>
            </a:endParaRPr>
          </a:p>
          <a:p>
            <a:pPr marL="422910" indent="-285750" algn="l">
              <a:spcAft>
                <a:spcPts val="800"/>
              </a:spcAft>
              <a:buSzPct val="100000"/>
              <a:buChar char="•"/>
            </a:pPr>
            <a:r>
              <a:rPr sz="1300" b="1" i="0">
                <a:solidFill>
                  <a:srgbClr val="616161"/>
                </a:solidFill>
                <a:latin typeface="Proxima Nova"/>
              </a:rPr>
              <a:t>Target Users:</a:t>
            </a:r>
            <a:r>
              <a:rPr sz="1300" b="0" i="0">
                <a:solidFill>
                  <a:srgbClr val="616161"/>
                </a:solidFill>
                <a:latin typeface="Proxima Nova"/>
              </a:rPr>
              <a:t> Aimed at developers and programmers who require quick and accurate answers to technical queries, enhancing their productivity and learning.</a:t>
            </a:r>
            <a:endParaRPr lang="en-US" b="0" i="0"/>
          </a:p>
          <a:p>
            <a:endParaRPr sz="1300" b="0" i="0">
              <a:solidFill>
                <a:srgbClr val="616161"/>
              </a:solidFill>
              <a:latin typeface="Proxima Nova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E28FAB-7F13-19C2-2B9A-34C92D9D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392174"/>
            <a:ext cx="2750903" cy="1120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BEFA4-7D16-324A-7463-7A0820750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68979" y="388439"/>
            <a:ext cx="2975022" cy="747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32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82FE4-1537-2F2F-978E-FA5FC377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>
              <a:defRPr lang="en-US"/>
            </a:defPPr>
            <a:lvl1pPr marL="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71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15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587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4305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algn="l" defTabSz="514350" rtl="0" eaLnBrk="1" latinLnBrk="0" hangingPunct="1"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FEDF93-2BFD-41CA-ABC7-B039102F3792}" type="slidenum">
              <a:rPr lang="en-US" smtClean="0"/>
              <a:t>4</a:t>
            </a:fld>
            <a:endParaRPr lang="en-US"/>
          </a:p>
        </p:txBody>
      </p: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3844"/>
            <a:ext cx="7886700" cy="994172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39217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171450" y="226012"/>
            <a:ext cx="8801100" cy="3231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>
                <a:solidFill>
                  <a:schemeClr val="tx1">
                    <a:lumMod val="75000"/>
                    <a:lumOff val="25000"/>
                  </a:schemeClr>
                </a:solidFill>
              </a:rPr>
              <a:t>Methodology</a:t>
            </a:r>
            <a:endParaRPr lang="en-US" sz="21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392174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38721" y="2053577"/>
            <a:ext cx="3356695" cy="1540985"/>
          </a:xfrm>
          <a:prstGeom prst="trapezoid">
            <a:avLst/>
          </a:prstGeom>
          <a:solidFill>
            <a:srgbClr val="037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266613" y="1973269"/>
            <a:ext cx="3233431" cy="1578338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914195" y="1939651"/>
            <a:ext cx="3270783" cy="1585808"/>
          </a:xfrm>
          <a:prstGeom prst="trapezoid">
            <a:avLst/>
          </a:prstGeom>
          <a:solidFill>
            <a:srgbClr val="037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571046" y="1958505"/>
            <a:ext cx="3252107" cy="1533514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197763" y="2005020"/>
            <a:ext cx="3252107" cy="1533514"/>
          </a:xfrm>
          <a:prstGeom prst="trapezoid">
            <a:avLst/>
          </a:prstGeom>
          <a:solidFill>
            <a:srgbClr val="037A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807453" y="2164920"/>
            <a:ext cx="10287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2337302" y="1611739"/>
            <a:ext cx="1373064" cy="715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>
              <a:solidFill>
                <a:schemeClr val="bg1"/>
              </a:solidFill>
              <a:cs typeface="Arial"/>
            </a:endParaRPr>
          </a:p>
          <a:p>
            <a:r>
              <a:rPr lang="en-US" sz="1100" b="1">
                <a:solidFill>
                  <a:schemeClr val="bg1"/>
                </a:solidFill>
                <a:ea typeface="+mn-lt"/>
                <a:cs typeface="+mn-lt"/>
              </a:rPr>
              <a:t>HTML</a:t>
            </a:r>
            <a:r>
              <a:rPr lang="en-US" sz="1100" b="1">
                <a:solidFill>
                  <a:schemeClr val="bg1"/>
                </a:solidFill>
              </a:rPr>
              <a:t> Parsing and Text Extraction:</a:t>
            </a:r>
            <a:endParaRPr lang="en-US" sz="1100" b="1">
              <a:solidFill>
                <a:schemeClr val="bg1"/>
              </a:solidFill>
              <a:cs typeface="Arial"/>
            </a:endParaRPr>
          </a:p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4057651" y="2164921"/>
            <a:ext cx="1028700" cy="18466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cs typeface="Arial"/>
              </a:rPr>
              <a:t>Data Cleaning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5683558" y="1877304"/>
            <a:ext cx="1245347" cy="3727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4999"/>
              </a:lnSpc>
            </a:pPr>
            <a:r>
              <a:rPr lang="en-US" sz="1100" b="1">
                <a:solidFill>
                  <a:schemeClr val="bg1"/>
                </a:solidFill>
              </a:rPr>
              <a:t>Tokenization and Normalization:</a:t>
            </a:r>
            <a:endParaRPr lang="en-US" b="1">
              <a:solidFill>
                <a:schemeClr val="bg1"/>
              </a:solidFill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7309467" y="2164921"/>
            <a:ext cx="1028700" cy="7386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>
                <a:solidFill>
                  <a:schemeClr val="bg1"/>
                </a:solidFill>
                <a:cs typeface="Arial"/>
              </a:rPr>
              <a:t>Generating embeddings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1200" b="1">
                <a:solidFill>
                  <a:schemeClr val="bg1"/>
                </a:solidFill>
                <a:cs typeface="Arial"/>
              </a:rPr>
              <a:t>&amp; Similarity Search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664787" y="2740203"/>
            <a:ext cx="1314032" cy="34483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425"/>
              </a:lnSpc>
            </a:pPr>
            <a:r>
              <a:rPr lang="en-US" sz="1050">
                <a:solidFill>
                  <a:schemeClr val="bg1"/>
                </a:solidFill>
                <a:cs typeface="Segoe UI"/>
              </a:rPr>
              <a:t>Stack Overflow data collection 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2230195" y="2359490"/>
            <a:ext cx="1384929" cy="85523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Removing all HTML tags and retrieves just the plain text from the HTML content.</a:t>
            </a:r>
          </a:p>
          <a:p>
            <a:pPr>
              <a:lnSpc>
                <a:spcPct val="114999"/>
              </a:lnSpc>
            </a:pPr>
            <a:endParaRPr lang="en-US" sz="11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3777663" y="2444231"/>
            <a:ext cx="1541883" cy="169027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 After extracting the text, the next step involves cleaning it using a regular expression which removes all characters except basic alphanumeric characters (letters and numbers) and white spaces.</a:t>
            </a:r>
          </a:p>
          <a:p>
            <a:pPr algn="ctr">
              <a:lnSpc>
                <a:spcPts val="1425"/>
              </a:lnSpc>
            </a:pPr>
            <a:endParaRPr lang="en-US" sz="11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5540084" y="2456321"/>
            <a:ext cx="1314032" cy="101566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solidFill>
                  <a:schemeClr val="bg1"/>
                </a:solidFill>
                <a:ea typeface="+mn-lt"/>
                <a:cs typeface="+mn-lt"/>
              </a:rPr>
              <a:t>The text is split into tokens and then joined back into a single string resulting in clean preprocessed data.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7157730" y="2962453"/>
            <a:ext cx="1314032" cy="10629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425"/>
              </a:lnSpc>
            </a:pPr>
            <a:r>
              <a:rPr lang="en-US" sz="1050">
                <a:solidFill>
                  <a:schemeClr val="bg1"/>
                </a:solidFill>
                <a:cs typeface="Segoe UI"/>
              </a:rPr>
              <a:t>After cleaning, embeddings are generated for dataset.</a:t>
            </a:r>
            <a:br>
              <a:rPr lang="en-US" sz="1050">
                <a:solidFill>
                  <a:schemeClr val="bg1"/>
                </a:solidFill>
                <a:cs typeface="Segoe UI"/>
              </a:rPr>
            </a:br>
            <a:r>
              <a:rPr lang="en-US" sz="1050">
                <a:solidFill>
                  <a:schemeClr val="bg1"/>
                </a:solidFill>
                <a:cs typeface="Segoe UI"/>
              </a:rPr>
              <a:t>When posed with a question, similarity search is performed.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179178" y="1734766"/>
            <a:ext cx="285251" cy="26148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3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2784673" y="1454161"/>
            <a:ext cx="280497" cy="280497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13"/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6053685" y="1468089"/>
            <a:ext cx="286836" cy="286835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13"/>
            </a:p>
          </p:txBody>
        </p:sp>
      </p:grpSp>
      <p:pic>
        <p:nvPicPr>
          <p:cNvPr id="12" name="Graphic 11" descr="Sort with solid fill">
            <a:extLst>
              <a:ext uri="{FF2B5EF4-FFF2-40B4-BE49-F238E27FC236}">
                <a16:creationId xmlns:a16="http://schemas.microsoft.com/office/drawing/2014/main" id="{49EABB21-44AA-2046-CC38-961B93424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7826" y="1671949"/>
            <a:ext cx="388347" cy="388347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DEE3DD00-4B7A-7D52-F0AB-8C092149F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7514" y="1620156"/>
            <a:ext cx="483508" cy="52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007AF-57EA-E3B1-506A-233B837A1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FC1FD1-2B72-D726-2B7F-5EB77494D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158450"/>
              </p:ext>
            </p:extLst>
          </p:nvPr>
        </p:nvGraphicFramePr>
        <p:xfrm>
          <a:off x="571501" y="613284"/>
          <a:ext cx="6496742" cy="3032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18" name="Title 1">
            <a:extLst>
              <a:ext uri="{FF2B5EF4-FFF2-40B4-BE49-F238E27FC236}">
                <a16:creationId xmlns:a16="http://schemas.microsoft.com/office/drawing/2014/main" id="{AFB69FC1-BF89-37FD-4A8F-947F494885E8}"/>
              </a:ext>
            </a:extLst>
          </p:cNvPr>
          <p:cNvSpPr txBox="1">
            <a:spLocks/>
          </p:cNvSpPr>
          <p:nvPr/>
        </p:nvSpPr>
        <p:spPr>
          <a:xfrm>
            <a:off x="104215" y="106483"/>
            <a:ext cx="8801100" cy="3231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Technologies Used</a:t>
            </a:r>
          </a:p>
        </p:txBody>
      </p: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ECC8C0F3-925F-5B1A-D670-54EA685BA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689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78B9B509-B768-F635-171D-27E1E7C65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287586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17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007AF-57EA-E3B1-506A-233B837A1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2FC1FD1-2B72-D726-2B7F-5EB77494DA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212608"/>
              </p:ext>
            </p:extLst>
          </p:nvPr>
        </p:nvGraphicFramePr>
        <p:xfrm>
          <a:off x="560294" y="619686"/>
          <a:ext cx="7253941" cy="3680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70" name="Title 1">
            <a:extLst>
              <a:ext uri="{FF2B5EF4-FFF2-40B4-BE49-F238E27FC236}">
                <a16:creationId xmlns:a16="http://schemas.microsoft.com/office/drawing/2014/main" id="{37458F9D-F978-EDB3-8D7C-885A40C4DC0B}"/>
              </a:ext>
            </a:extLst>
          </p:cNvPr>
          <p:cNvSpPr txBox="1">
            <a:spLocks/>
          </p:cNvSpPr>
          <p:nvPr/>
        </p:nvSpPr>
        <p:spPr>
          <a:xfrm>
            <a:off x="104215" y="106483"/>
            <a:ext cx="8801100" cy="3231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Technologies Used</a:t>
            </a:r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0005CE0-0B94-D5E6-8744-2E997E09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689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F0BB174B-CD93-9D65-A7C4-518D78ACF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287586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79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6D36C5-12FF-C6F1-6148-8B377AF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92" y="136489"/>
            <a:ext cx="2674503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100" b="1">
                <a:solidFill>
                  <a:srgbClr val="506166"/>
                </a:solidFill>
                <a:latin typeface="Arial"/>
                <a:cs typeface="Arial"/>
              </a:rPr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AFFF8-B6D5-C0B4-3A08-7617EDDC4E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EDD8BE7-840B-BFB9-4F44-363B7250D631}"/>
              </a:ext>
            </a:extLst>
          </p:cNvPr>
          <p:cNvSpPr txBox="1"/>
          <p:nvPr/>
        </p:nvSpPr>
        <p:spPr>
          <a:xfrm>
            <a:off x="598551" y="422839"/>
            <a:ext cx="7686305" cy="5912003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050">
              <a:solidFill>
                <a:srgbClr val="616161"/>
              </a:solidFill>
              <a:latin typeface="Proxima Nova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Extraction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Parsing questions and answers from a Stack Overflow XML dump.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Semantic Processing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Utilized the Sentence-BERT model to generate semantic embeddings for the extracted text.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Indexing:  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Annoy indexing for the embeddings to facilitate rapid nearest-neighbor searches.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Integration: 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Configured data storage in Google </a:t>
            </a:r>
            <a:r>
              <a:rPr lang="en-US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optimizing for scalability and query efficiency.</a:t>
            </a:r>
            <a:endParaRPr lang="en-US" b="1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 Development: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Built a Flask web application to serve as the user interface for data interaction.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Translation and Matching: 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 translation of user queries into English, followed by embedding generation and similarity matching.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Interface: 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Designed the application to display relevant search results dynamically on a web page.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Mechanism</a:t>
            </a: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Established a route in the Flask application to collect and process user feedback.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050" b="0" i="0">
              <a:solidFill>
                <a:srgbClr val="616161"/>
              </a:solidFill>
              <a:latin typeface="Proxima Nova"/>
            </a:endParaRPr>
          </a:p>
          <a:p>
            <a:endParaRPr lang="en-US" sz="1050">
              <a:solidFill>
                <a:srgbClr val="616161"/>
              </a:solidFill>
              <a:latin typeface="Proxima Nova"/>
            </a:endParaRPr>
          </a:p>
          <a:p>
            <a:endParaRPr lang="en-US" sz="1050" b="0" i="0">
              <a:solidFill>
                <a:srgbClr val="616161"/>
              </a:solidFill>
              <a:latin typeface="Proxima Nova"/>
            </a:endParaRPr>
          </a:p>
          <a:p>
            <a:endParaRPr sz="1050" b="0" i="0">
              <a:solidFill>
                <a:srgbClr val="616161"/>
              </a:solidFill>
              <a:latin typeface="Proxima Nova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E28FAB-7F13-19C2-2B9A-34C92D9D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392174"/>
            <a:ext cx="2750903" cy="11205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BEFA4-7D16-324A-7463-7A0820750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68979" y="388439"/>
            <a:ext cx="2975022" cy="747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0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6D36C5-12FF-C6F1-6148-8B377AFA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575" y="136489"/>
            <a:ext cx="3927422" cy="572700"/>
          </a:xfrm>
        </p:spPr>
        <p:txBody>
          <a:bodyPr>
            <a:normAutofit/>
          </a:bodyPr>
          <a:lstStyle/>
          <a:p>
            <a:pPr algn="just"/>
            <a:r>
              <a:rPr lang="en-US" sz="2100" b="1">
                <a:solidFill>
                  <a:srgbClr val="506166"/>
                </a:solidFill>
                <a:latin typeface="Arial"/>
                <a:cs typeface="Arial"/>
              </a:rPr>
              <a:t>Future Enhancements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AFFF8-B6D5-C0B4-3A08-7617EDDC4E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EDD8BE7-840B-BFB9-4F44-363B7250D631}"/>
              </a:ext>
            </a:extLst>
          </p:cNvPr>
          <p:cNvSpPr txBox="1"/>
          <p:nvPr/>
        </p:nvSpPr>
        <p:spPr>
          <a:xfrm>
            <a:off x="568570" y="806787"/>
            <a:ext cx="7686305" cy="1192634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300" b="1">
                <a:solidFill>
                  <a:srgbClr val="616161"/>
                </a:solidFill>
                <a:latin typeface="Proxima Nova"/>
              </a:rPr>
              <a:t>Hybrid Embedding Approach</a:t>
            </a:r>
            <a:r>
              <a:rPr lang="en-US" sz="1300" b="0">
                <a:solidFill>
                  <a:srgbClr val="616161"/>
                </a:solidFill>
                <a:latin typeface="Proxima Nova"/>
              </a:rPr>
              <a:t>: </a:t>
            </a:r>
            <a:r>
              <a:rPr lang="en-US" sz="1300" b="0" i="0">
                <a:solidFill>
                  <a:srgbClr val="616161"/>
                </a:solidFill>
                <a:latin typeface="Proxima Nova"/>
              </a:rPr>
              <a:t>Using a combination of Sentence-BERT and </a:t>
            </a:r>
            <a:r>
              <a:rPr lang="en-US" sz="1300" b="0" i="0" err="1">
                <a:solidFill>
                  <a:srgbClr val="616161"/>
                </a:solidFill>
                <a:latin typeface="Proxima Nova"/>
              </a:rPr>
              <a:t>CodeBERT</a:t>
            </a:r>
            <a:r>
              <a:rPr lang="en-US" sz="1300" b="0" i="0">
                <a:solidFill>
                  <a:srgbClr val="616161"/>
                </a:solidFill>
                <a:latin typeface="Proxima Nova"/>
              </a:rPr>
              <a:t> embeddings to capture both the semantic meaning and the technical specificity of the content.</a:t>
            </a:r>
          </a:p>
          <a:p>
            <a:endParaRPr lang="en-US" sz="1300">
              <a:solidFill>
                <a:srgbClr val="616161"/>
              </a:solidFill>
              <a:latin typeface="Proxima Nova"/>
            </a:endParaRPr>
          </a:p>
          <a:p>
            <a:r>
              <a:rPr lang="en-US" sz="1300" b="1" i="0">
                <a:solidFill>
                  <a:srgbClr val="616161"/>
                </a:solidFill>
                <a:latin typeface="Proxima Nova"/>
              </a:rPr>
              <a:t>Automated Content Moderation: </a:t>
            </a:r>
            <a:r>
              <a:rPr lang="en-US" sz="1300" b="0" i="0">
                <a:solidFill>
                  <a:srgbClr val="616161"/>
                </a:solidFill>
                <a:latin typeface="Proxima Nova"/>
              </a:rPr>
              <a:t>Use machine learning to automatically flag or remove outdated, incorrect, or low-quality content</a:t>
            </a:r>
            <a:endParaRPr sz="1300" b="0" i="0">
              <a:solidFill>
                <a:srgbClr val="616161"/>
              </a:solidFill>
              <a:latin typeface="Proxima Nova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E28FAB-7F13-19C2-2B9A-34C92D9D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03379"/>
            <a:ext cx="2046157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4BEFA4-7D16-324A-7463-7A0820750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68979" y="388439"/>
            <a:ext cx="2975022" cy="747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1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007AF-57EA-E3B1-506A-233B837A1F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sp>
        <p:nvSpPr>
          <p:cNvPr id="470" name="Title 1">
            <a:extLst>
              <a:ext uri="{FF2B5EF4-FFF2-40B4-BE49-F238E27FC236}">
                <a16:creationId xmlns:a16="http://schemas.microsoft.com/office/drawing/2014/main" id="{37458F9D-F978-EDB3-8D7C-885A40C4DC0B}"/>
              </a:ext>
            </a:extLst>
          </p:cNvPr>
          <p:cNvSpPr txBox="1">
            <a:spLocks/>
          </p:cNvSpPr>
          <p:nvPr/>
        </p:nvSpPr>
        <p:spPr>
          <a:xfrm>
            <a:off x="104215" y="106483"/>
            <a:ext cx="8801100" cy="32316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Model Evaluation</a:t>
            </a:r>
            <a:endParaRPr lang="en-US"/>
          </a:p>
        </p:txBody>
      </p: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0005CE0-0B94-D5E6-8744-2E997E09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268909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F0BB174B-CD93-9D65-A7C4-518D78ACF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79332" y="287586"/>
            <a:ext cx="30646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group of blue bars with white text&#10;&#10;Description automatically generated">
            <a:extLst>
              <a:ext uri="{FF2B5EF4-FFF2-40B4-BE49-F238E27FC236}">
                <a16:creationId xmlns:a16="http://schemas.microsoft.com/office/drawing/2014/main" id="{9C67815C-8D19-1B22-46AF-E65D5ADD3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60" y="534167"/>
            <a:ext cx="3541870" cy="20300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D5753F-A46D-6F5F-0EE0-89CD8A3F5AAC}"/>
              </a:ext>
            </a:extLst>
          </p:cNvPr>
          <p:cNvSpPr txBox="1"/>
          <p:nvPr/>
        </p:nvSpPr>
        <p:spPr>
          <a:xfrm>
            <a:off x="434119" y="2791558"/>
            <a:ext cx="3868615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Char char="•"/>
            </a:pPr>
            <a:r>
              <a:rPr lang="en-US" sz="1200" b="1"/>
              <a:t>Our Model:</a:t>
            </a:r>
            <a:r>
              <a:rPr lang="en-US" sz="1200"/>
              <a:t> all-MiniLM-L6-v2</a:t>
            </a:r>
            <a:br>
              <a:rPr lang="en-US" sz="1200" b="1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Other model comparisons: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 '</a:t>
            </a:r>
            <a:r>
              <a:rPr lang="en-US" sz="1200" b="1">
                <a:solidFill>
                  <a:schemeClr val="tx1"/>
                </a:solidFill>
              </a:rPr>
              <a:t>paraphrase-xlm-r-multilingual-v1</a:t>
            </a:r>
            <a:r>
              <a:rPr lang="en-US" sz="1200">
                <a:solidFill>
                  <a:schemeClr val="tx1"/>
                </a:solidFill>
              </a:rPr>
              <a:t>': Can't adapt well to specific tasks or topics because it learns generally across many languages.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r>
              <a:rPr lang="en-US" sz="1200">
                <a:solidFill>
                  <a:schemeClr val="tx1"/>
                </a:solidFill>
              </a:rPr>
              <a:t>'</a:t>
            </a:r>
            <a:r>
              <a:rPr lang="en-US" sz="1200" b="1" err="1">
                <a:solidFill>
                  <a:schemeClr val="tx1"/>
                </a:solidFill>
              </a:rPr>
              <a:t>stsb</a:t>
            </a:r>
            <a:r>
              <a:rPr lang="en-US" sz="1200" b="1">
                <a:solidFill>
                  <a:schemeClr val="tx1"/>
                </a:solidFill>
              </a:rPr>
              <a:t>-</a:t>
            </a:r>
            <a:r>
              <a:rPr lang="en-US" sz="1200" b="1" err="1">
                <a:solidFill>
                  <a:schemeClr val="tx1"/>
                </a:solidFill>
              </a:rPr>
              <a:t>xlm</a:t>
            </a:r>
            <a:r>
              <a:rPr lang="en-US" sz="1200" b="1">
                <a:solidFill>
                  <a:schemeClr val="tx1"/>
                </a:solidFill>
              </a:rPr>
              <a:t>-r-multilingual</a:t>
            </a:r>
            <a:r>
              <a:rPr lang="en-US" sz="1200">
                <a:solidFill>
                  <a:schemeClr val="tx1"/>
                </a:solidFill>
              </a:rPr>
              <a:t>': May not understand subtle differences between words as well because it's not as complex as bigger models.</a:t>
            </a:r>
            <a:endParaRPr lang="en-US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r>
              <a:rPr lang="en-US" sz="1200">
                <a:solidFill>
                  <a:schemeClr val="tx1"/>
                </a:solidFill>
              </a:rPr>
              <a:t>'</a:t>
            </a:r>
            <a:r>
              <a:rPr lang="en-US" sz="1200" b="1">
                <a:solidFill>
                  <a:schemeClr val="tx1"/>
                </a:solidFill>
              </a:rPr>
              <a:t>msmarco-distilbert-base-v2</a:t>
            </a:r>
            <a:r>
              <a:rPr lang="en-US" sz="1200">
                <a:solidFill>
                  <a:schemeClr val="tx1"/>
                </a:solidFill>
              </a:rPr>
              <a:t>': Might not understand language as deeply because it's a simpler version of a more complex model.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CB695-9732-376A-03B5-4A60933110EF}"/>
              </a:ext>
            </a:extLst>
          </p:cNvPr>
          <p:cNvSpPr txBox="1"/>
          <p:nvPr/>
        </p:nvSpPr>
        <p:spPr>
          <a:xfrm>
            <a:off x="4791806" y="2604720"/>
            <a:ext cx="3868615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1200" b="1">
                <a:solidFill>
                  <a:schemeClr val="tx1"/>
                </a:solidFill>
              </a:rPr>
              <a:t>Metrics</a:t>
            </a:r>
            <a:r>
              <a:rPr lang="en-US" sz="1200">
                <a:solidFill>
                  <a:schemeClr val="tx1"/>
                </a:solidFill>
              </a:rPr>
              <a:t>: Use precision, recall, F1-score, Mean Reciprocal Rank (MRR), and Mean Average Precision (MAP) to measure performance.</a:t>
            </a:r>
            <a:endParaRPr lang="en-US">
              <a:solidFill>
                <a:schemeClr val="tx1"/>
              </a:solidFill>
            </a:endParaRPr>
          </a:p>
          <a:p>
            <a:pPr>
              <a:buChar char="•"/>
            </a:pPr>
            <a:r>
              <a:rPr lang="en-US" sz="1200" b="1">
                <a:solidFill>
                  <a:schemeClr val="tx1"/>
                </a:solidFill>
              </a:rPr>
              <a:t>Ground Truth</a:t>
            </a:r>
            <a:r>
              <a:rPr lang="en-US" sz="1200">
                <a:solidFill>
                  <a:schemeClr val="tx1"/>
                </a:solidFill>
              </a:rPr>
              <a:t>: Known correct answers for comparison.</a:t>
            </a:r>
            <a:endParaRPr lang="en-US">
              <a:solidFill>
                <a:schemeClr val="tx1"/>
              </a:solidFill>
            </a:endParaRPr>
          </a:p>
          <a:p>
            <a:pPr>
              <a:buChar char="•"/>
            </a:pPr>
            <a:r>
              <a:rPr lang="en-US" sz="1200" b="1">
                <a:solidFill>
                  <a:schemeClr val="tx1"/>
                </a:solidFill>
              </a:rPr>
              <a:t>Process</a:t>
            </a:r>
            <a:r>
              <a:rPr lang="en-US" sz="1200">
                <a:solidFill>
                  <a:schemeClr val="tx1"/>
                </a:solidFill>
              </a:rPr>
              <a:t>: Assess how well the system's predictions match the ground truth.</a:t>
            </a:r>
            <a:endParaRPr lang="en-US">
              <a:solidFill>
                <a:schemeClr val="tx1"/>
              </a:solidFill>
            </a:endParaRPr>
          </a:p>
          <a:p>
            <a:pPr>
              <a:buChar char="•"/>
            </a:pPr>
            <a:r>
              <a:rPr lang="en-US" sz="1200" b="1">
                <a:solidFill>
                  <a:schemeClr val="tx1"/>
                </a:solidFill>
              </a:rPr>
              <a:t>Interpretation</a:t>
            </a:r>
            <a:r>
              <a:rPr lang="en-US" sz="1200">
                <a:solidFill>
                  <a:schemeClr val="tx1"/>
                </a:solidFill>
              </a:rPr>
              <a:t>: Analyze results to understand model performance and identify areas for improvement. MRR(Mean Reciprocal Rank) indicates the quality of the top-ranked result, while MAP gives an average measure of the ranking quality across all queries.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83708-C92D-A3FC-CE84-1E51B7B90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85" y="344714"/>
            <a:ext cx="3432923" cy="221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60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8e32d9-e848-4fd2-8353-7b11a66b286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456CDC934EA40B10FDD1CF1CC7CB7" ma:contentTypeVersion="16" ma:contentTypeDescription="Create a new document." ma:contentTypeScope="" ma:versionID="a24cc21daea081f408c74fef333c9c0e">
  <xsd:schema xmlns:xsd="http://www.w3.org/2001/XMLSchema" xmlns:xs="http://www.w3.org/2001/XMLSchema" xmlns:p="http://schemas.microsoft.com/office/2006/metadata/properties" xmlns:ns3="5b8e32d9-e848-4fd2-8353-7b11a66b2868" xmlns:ns4="2833341b-e1cd-4671-95c2-5a243d4771de" targetNamespace="http://schemas.microsoft.com/office/2006/metadata/properties" ma:root="true" ma:fieldsID="364475a4c549fecde88e9afbf14fda2a" ns3:_="" ns4:_="">
    <xsd:import namespace="5b8e32d9-e848-4fd2-8353-7b11a66b2868"/>
    <xsd:import namespace="2833341b-e1cd-4671-95c2-5a243d4771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ingHintHash" minOccurs="0"/>
                <xsd:element ref="ns4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bjectDetectorVersions" minOccurs="0"/>
                <xsd:element ref="ns3:MediaServiceDateTaken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8e32d9-e848-4fd2-8353-7b11a66b28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33341b-e1cd-4671-95c2-5a243d4771d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42177A-79F6-4B12-9647-40E13FA300A7}">
  <ds:schemaRefs>
    <ds:schemaRef ds:uri="http://purl.org/dc/dcmitype/"/>
    <ds:schemaRef ds:uri="http://purl.org/dc/terms/"/>
    <ds:schemaRef ds:uri="5b8e32d9-e848-4fd2-8353-7b11a66b2868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2833341b-e1cd-4671-95c2-5a243d4771d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7CFDDA-BE94-42B8-9789-64E9566D0B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ADE2F1-30B0-427A-90F2-A027FD353C63}">
  <ds:schemaRefs>
    <ds:schemaRef ds:uri="2833341b-e1cd-4671-95c2-5a243d4771de"/>
    <ds:schemaRef ds:uri="5b8e32d9-e848-4fd2-8353-7b11a66b28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Microsoft Office PowerPoint</Application>
  <PresentationFormat>On-screen Show (16:9)</PresentationFormat>
  <Paragraphs>88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Tw Cen MT Condensed</vt:lpstr>
      <vt:lpstr>Tw Cen MT</vt:lpstr>
      <vt:lpstr>Wingdings 3</vt:lpstr>
      <vt:lpstr>Proxima Nova</vt:lpstr>
      <vt:lpstr>Arial</vt:lpstr>
      <vt:lpstr>Calibri</vt:lpstr>
      <vt:lpstr>Segoe UI</vt:lpstr>
      <vt:lpstr>Integral</vt:lpstr>
      <vt:lpstr>Project analysis slide 3</vt:lpstr>
      <vt:lpstr>Introduction</vt:lpstr>
      <vt:lpstr>Features</vt:lpstr>
      <vt:lpstr>Project analysis slide 3</vt:lpstr>
      <vt:lpstr>PowerPoint Presentation</vt:lpstr>
      <vt:lpstr>PowerPoint Presentation</vt:lpstr>
      <vt:lpstr>implementation</vt:lpstr>
      <vt:lpstr>Future Enhancements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Stack Overflow Similarity Search</dc:title>
  <dc:creator>sujay malghan</dc:creator>
  <cp:lastModifiedBy>Sujay Vishwanath Malghan</cp:lastModifiedBy>
  <cp:revision>2</cp:revision>
  <dcterms:modified xsi:type="dcterms:W3CDTF">2024-05-02T21:50:42Z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0x010100E8B456CDC934EA40B10FDD1CF1CC7CB7</vt:lpwstr>
  </property>
</Properties>
</file>