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B59E8A-2415-41D8-A693-DC3D77FF0D4C}" v="731" dt="2025-08-03T17:26:39.820"/>
    <p1510:client id="{F9A3BBA7-3EF6-42D3-9234-62990CC79F60}" v="151" dt="2025-08-03T18:03:12.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bm.com/products/watson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2072419"/>
            <a:ext cx="9144000" cy="1353955"/>
          </a:xfrm>
        </p:spPr>
        <p:txBody>
          <a:bodyPr>
            <a:normAutofit fontScale="90000"/>
          </a:bodyPr>
          <a:lstStyle/>
          <a:p>
            <a:pPr algn="ctr"/>
            <a:endParaRPr lang="en-US" b="1" dirty="0">
              <a:solidFill>
                <a:srgbClr val="F0F6FC"/>
              </a:solidFill>
            </a:endParaRPr>
          </a:p>
          <a:p>
            <a:pPr algn="ctr"/>
            <a:endParaRPr lang="en-US" b="1" dirty="0">
              <a:solidFill>
                <a:srgbClr val="F0F6FC"/>
              </a:solidFill>
              <a:ea typeface="+mj-lt"/>
              <a:cs typeface="+mj-lt"/>
            </a:endParaRPr>
          </a:p>
          <a:p>
            <a:pPr algn="ctr"/>
            <a:endParaRPr lang="en-US" b="1" dirty="0">
              <a:solidFill>
                <a:srgbClr val="F0F6FC"/>
              </a:solidFill>
            </a:endParaRPr>
          </a:p>
          <a:p>
            <a:pPr algn="ctr"/>
            <a:r>
              <a:rPr lang="en-US" b="1">
                <a:solidFill>
                  <a:schemeClr val="accent1"/>
                </a:solidFill>
                <a:ea typeface="+mj-lt"/>
                <a:cs typeface="+mj-lt"/>
              </a:rPr>
              <a:t>courseadvisor- Agentic AI for Personalized </a:t>
            </a:r>
            <a:r>
              <a:rPr lang="en-US" b="1" dirty="0">
                <a:solidFill>
                  <a:schemeClr val="accent1"/>
                </a:solidFill>
                <a:ea typeface="+mj-lt"/>
                <a:cs typeface="+mj-lt"/>
              </a:rPr>
              <a:t>Course Pathways</a:t>
            </a:r>
            <a:endParaRPr lang="en-US">
              <a:solidFill>
                <a:schemeClr val="accent1"/>
              </a:solidFill>
            </a:endParaRPr>
          </a:p>
          <a:p>
            <a:pPr algn="ct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1.SUJAY SARVESH K K-SATHYABAMA INSTITUTION OF SCIENCE AND TECHNOLOGY -ECE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solidFill>
                  <a:schemeClr val="tx1"/>
                </a:solidFill>
                <a:ea typeface="+mn-lt"/>
                <a:cs typeface="+mn-lt"/>
              </a:rPr>
              <a:t>Enable student login and session history storage</a:t>
            </a:r>
            <a:endParaRPr lang="en-US" sz="2000">
              <a:solidFill>
                <a:schemeClr val="tx1"/>
              </a:solidFill>
            </a:endParaRPr>
          </a:p>
          <a:p>
            <a:pPr marL="305435" indent="-305435"/>
            <a:r>
              <a:rPr lang="en-US" sz="2000" dirty="0">
                <a:solidFill>
                  <a:schemeClr val="tx1"/>
                </a:solidFill>
                <a:ea typeface="+mn-lt"/>
                <a:cs typeface="+mn-lt"/>
              </a:rPr>
              <a:t>Add skill quizzes to fine-tune roadmap difficulty</a:t>
            </a:r>
            <a:endParaRPr lang="en-US">
              <a:solidFill>
                <a:schemeClr val="tx1"/>
              </a:solidFill>
            </a:endParaRPr>
          </a:p>
          <a:p>
            <a:pPr marL="305435" indent="-305435"/>
            <a:r>
              <a:rPr lang="en-US" sz="2000" dirty="0">
                <a:solidFill>
                  <a:schemeClr val="tx1"/>
                </a:solidFill>
                <a:ea typeface="+mn-lt"/>
                <a:cs typeface="+mn-lt"/>
              </a:rPr>
              <a:t>Include milestone tracking and progress visualization</a:t>
            </a:r>
            <a:endParaRPr lang="en-US">
              <a:solidFill>
                <a:schemeClr val="tx1"/>
              </a:solidFill>
            </a:endParaRPr>
          </a:p>
          <a:p>
            <a:pPr marL="305435" indent="-305435"/>
            <a:r>
              <a:rPr lang="en-US" sz="2000" dirty="0">
                <a:solidFill>
                  <a:schemeClr val="tx1"/>
                </a:solidFill>
                <a:ea typeface="+mn-lt"/>
                <a:cs typeface="+mn-lt"/>
              </a:rPr>
              <a:t>Embed career mapping with job role matching (e.g., Road to Backend Developer)</a:t>
            </a:r>
            <a:endParaRPr lang="en-US">
              <a:solidFill>
                <a:schemeClr val="tx1"/>
              </a:solidFill>
            </a:endParaRPr>
          </a:p>
          <a:p>
            <a:pPr marL="305435" indent="-305435"/>
            <a:r>
              <a:rPr lang="en-US" sz="2000" dirty="0">
                <a:solidFill>
                  <a:schemeClr val="tx1"/>
                </a:solidFill>
                <a:ea typeface="+mn-lt"/>
                <a:cs typeface="+mn-lt"/>
              </a:rPr>
              <a:t>Add voice-to-text and chat UI for accessibility</a:t>
            </a:r>
            <a:endParaRPr lang="en-US">
              <a:solidFill>
                <a:schemeClr val="tx1"/>
              </a:solidFill>
            </a:endParaRPr>
          </a:p>
          <a:p>
            <a:pPr marL="305435" indent="-305435"/>
            <a:r>
              <a:rPr lang="en-US" sz="2000" dirty="0">
                <a:solidFill>
                  <a:schemeClr val="tx1"/>
                </a:solidFill>
                <a:ea typeface="+mn-lt"/>
                <a:cs typeface="+mn-lt"/>
              </a:rPr>
              <a:t>Integrate with external APIs such as Coursera, LinkedIn Learning, and job portals</a:t>
            </a:r>
            <a:endParaRPr lang="en-US">
              <a:solidFill>
                <a:schemeClr val="tx1"/>
              </a:solidFill>
            </a:endParaRPr>
          </a:p>
          <a:p>
            <a:pPr marL="305435" indent="-305435"/>
            <a:r>
              <a:rPr lang="en-US" sz="2000" dirty="0">
                <a:solidFill>
                  <a:schemeClr val="tx1"/>
                </a:solidFill>
                <a:ea typeface="+mn-lt"/>
                <a:cs typeface="+mn-lt"/>
              </a:rPr>
              <a:t>Enable feedback loop to retrain prompts based on user success</a:t>
            </a:r>
            <a:endParaRPr lang="en-US" dirty="0">
              <a:solidFill>
                <a:schemeClr val="tx1"/>
              </a:solidFill>
            </a:endParaRPr>
          </a:p>
          <a:p>
            <a:pPr marL="305435" indent="-305435"/>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000" dirty="0">
                <a:solidFill>
                  <a:schemeClr val="tx1"/>
                </a:solidFill>
                <a:ea typeface="+mn-lt"/>
                <a:cs typeface="+mn-lt"/>
              </a:rPr>
              <a:t>IBM Watsonx.ai: </a:t>
            </a:r>
            <a:r>
              <a:rPr lang="en-IN" sz="2000" dirty="0">
                <a:solidFill>
                  <a:schemeClr val="accent1"/>
                </a:solidFill>
                <a:ea typeface="+mn-lt"/>
                <a:cs typeface="+mn-lt"/>
                <a:hlinkClick r:id="rId2">
                  <a:extLst>
                    <a:ext uri="{A12FA001-AC4F-418D-AE19-62706E023703}">
                      <ahyp:hlinkClr xmlns:ahyp="http://schemas.microsoft.com/office/drawing/2018/hyperlinkcolor" val="tx"/>
                    </a:ext>
                  </a:extLst>
                </a:hlinkClick>
              </a:rPr>
              <a:t>https://www.ibm.com/products/watsonx</a:t>
            </a:r>
            <a:endParaRPr lang="en-IN" sz="2000">
              <a:solidFill>
                <a:schemeClr val="accent1"/>
              </a:solidFill>
              <a:hlinkClick r:id="rId2">
                <a:extLst>
                  <a:ext uri="{A12FA001-AC4F-418D-AE19-62706E023703}">
                    <ahyp:hlinkClr xmlns:ahyp="http://schemas.microsoft.com/office/drawing/2018/hyperlinkcolor" val="tx"/>
                  </a:ext>
                </a:extLst>
              </a:hlinkClick>
            </a:endParaRPr>
          </a:p>
          <a:p>
            <a:pPr marL="305435" indent="-305435"/>
            <a:r>
              <a:rPr lang="en-IN" sz="2000" dirty="0">
                <a:solidFill>
                  <a:schemeClr val="tx1"/>
                </a:solidFill>
                <a:ea typeface="+mn-lt"/>
                <a:cs typeface="+mn-lt"/>
              </a:rPr>
              <a:t>IBM Granite Model documentation</a:t>
            </a:r>
            <a:endParaRPr lang="en-IN" sz="2000">
              <a:solidFill>
                <a:schemeClr val="tx1"/>
              </a:solidFill>
            </a:endParaRPr>
          </a:p>
          <a:p>
            <a:pPr marL="305435" indent="-305435"/>
            <a:r>
              <a:rPr lang="en-IN" sz="2000" dirty="0">
                <a:solidFill>
                  <a:schemeClr val="tx1"/>
                </a:solidFill>
                <a:ea typeface="+mn-lt"/>
                <a:cs typeface="+mn-lt"/>
              </a:rPr>
              <a:t>Prompt Engineering resources from IBM</a:t>
            </a:r>
            <a:endParaRPr lang="en-IN" sz="2000">
              <a:solidFill>
                <a:schemeClr val="tx1"/>
              </a:solidFill>
            </a:endParaRPr>
          </a:p>
          <a:p>
            <a:pPr marL="305435" indent="-305435"/>
            <a:r>
              <a:rPr lang="en-IN" sz="2000" dirty="0">
                <a:solidFill>
                  <a:schemeClr val="tx1"/>
                </a:solidFill>
                <a:ea typeface="+mn-lt"/>
                <a:cs typeface="+mn-lt"/>
              </a:rPr>
              <a:t>AI research on LLMs and personalization</a:t>
            </a:r>
            <a:endParaRPr lang="en-IN" sz="2000">
              <a:solidFill>
                <a:schemeClr val="tx1"/>
              </a:solidFill>
            </a:endParaRPr>
          </a:p>
          <a:p>
            <a:pPr marL="305435" indent="-305435"/>
            <a:r>
              <a:rPr lang="en-IN" sz="2000" dirty="0">
                <a:solidFill>
                  <a:schemeClr val="tx1"/>
                </a:solidFill>
                <a:ea typeface="+mn-lt"/>
                <a:cs typeface="+mn-lt"/>
              </a:rPr>
              <a:t>Course </a:t>
            </a:r>
            <a:r>
              <a:rPr lang="en-IN" sz="2000" err="1">
                <a:solidFill>
                  <a:schemeClr val="tx1"/>
                </a:solidFill>
                <a:ea typeface="+mn-lt"/>
                <a:cs typeface="+mn-lt"/>
              </a:rPr>
              <a:t>catalogs</a:t>
            </a:r>
            <a:r>
              <a:rPr lang="en-IN" sz="2000" dirty="0">
                <a:solidFill>
                  <a:schemeClr val="tx1"/>
                </a:solidFill>
                <a:ea typeface="+mn-lt"/>
                <a:cs typeface="+mn-lt"/>
              </a:rPr>
              <a:t> from Coursera, edX, Udemy</a:t>
            </a:r>
            <a:endParaRPr lang="en-IN" sz="2000">
              <a:solidFill>
                <a:schemeClr val="tx1"/>
              </a:solidFill>
            </a:endParaRPr>
          </a:p>
          <a:p>
            <a:pPr marL="305435" indent="-305435"/>
            <a:r>
              <a:rPr lang="en-IN" sz="2000" dirty="0">
                <a:solidFill>
                  <a:schemeClr val="tx1"/>
                </a:solidFill>
                <a:ea typeface="+mn-lt"/>
                <a:cs typeface="+mn-lt"/>
              </a:rPr>
              <a:t>Agentic AI design principles and use cases (OpenAI, Microsoft Research)</a:t>
            </a:r>
            <a:endParaRPr lang="en-IN" sz="2000">
              <a:solidFill>
                <a:schemeClr val="tx1"/>
              </a:solidFill>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ertificate&#10;&#10;AI-generated content may be incorrect.">
            <a:extLst>
              <a:ext uri="{FF2B5EF4-FFF2-40B4-BE49-F238E27FC236}">
                <a16:creationId xmlns:a16="http://schemas.microsoft.com/office/drawing/2014/main" id="{0856A26B-7569-47B5-FC4A-0A06B47CDF01}"/>
              </a:ext>
            </a:extLst>
          </p:cNvPr>
          <p:cNvPicPr>
            <a:picLocks noGrp="1" noChangeAspect="1"/>
          </p:cNvPicPr>
          <p:nvPr>
            <p:ph idx="1"/>
          </p:nvPr>
        </p:nvPicPr>
        <p:blipFill>
          <a:blip r:embed="rId2"/>
          <a:stretch>
            <a:fillRect/>
          </a:stretch>
        </p:blipFill>
        <p:spPr>
          <a:xfrm>
            <a:off x="2695091" y="1569301"/>
            <a:ext cx="6603805" cy="5116285"/>
          </a:xfrm>
          <a:prstGeom prst="rect">
            <a:avLst/>
          </a:prstGeom>
        </p:spPr>
      </p:pic>
      <p:sp>
        <p:nvSpPr>
          <p:cNvPr id="5" name="TextBox 4">
            <a:extLst>
              <a:ext uri="{FF2B5EF4-FFF2-40B4-BE49-F238E27FC236}">
                <a16:creationId xmlns:a16="http://schemas.microsoft.com/office/drawing/2014/main" id="{9B9D47FC-1343-50CC-0CB0-A7B478B27E9C}"/>
              </a:ext>
            </a:extLst>
          </p:cNvPr>
          <p:cNvSpPr txBox="1"/>
          <p:nvPr/>
        </p:nvSpPr>
        <p:spPr>
          <a:xfrm>
            <a:off x="3814478" y="1203903"/>
            <a:ext cx="43628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Getting Started With Artificial Intelligence</a:t>
            </a:r>
          </a:p>
        </p:txBody>
      </p:sp>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ertificate&#10;&#10;AI-generated content may be incorrect.">
            <a:extLst>
              <a:ext uri="{FF2B5EF4-FFF2-40B4-BE49-F238E27FC236}">
                <a16:creationId xmlns:a16="http://schemas.microsoft.com/office/drawing/2014/main" id="{75EB179A-F714-15A6-B348-64167BBF5F96}"/>
              </a:ext>
            </a:extLst>
          </p:cNvPr>
          <p:cNvPicPr>
            <a:picLocks noGrp="1" noChangeAspect="1"/>
          </p:cNvPicPr>
          <p:nvPr>
            <p:ph idx="1"/>
          </p:nvPr>
        </p:nvPicPr>
        <p:blipFill>
          <a:blip r:embed="rId2"/>
          <a:stretch>
            <a:fillRect/>
          </a:stretch>
        </p:blipFill>
        <p:spPr>
          <a:xfrm>
            <a:off x="2549233" y="1531269"/>
            <a:ext cx="6872787" cy="5323114"/>
          </a:xfrm>
          <a:prstGeom prst="rect">
            <a:avLst/>
          </a:prstGeom>
        </p:spPr>
      </p:pic>
      <p:sp>
        <p:nvSpPr>
          <p:cNvPr id="6" name="TextBox 5">
            <a:extLst>
              <a:ext uri="{FF2B5EF4-FFF2-40B4-BE49-F238E27FC236}">
                <a16:creationId xmlns:a16="http://schemas.microsoft.com/office/drawing/2014/main" id="{29853CC5-3BA2-8564-E4F4-A9188F82ECBE}"/>
              </a:ext>
            </a:extLst>
          </p:cNvPr>
          <p:cNvSpPr txBox="1"/>
          <p:nvPr/>
        </p:nvSpPr>
        <p:spPr>
          <a:xfrm>
            <a:off x="4800244" y="966775"/>
            <a:ext cx="4399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Journey to cloud </a:t>
            </a:r>
          </a:p>
        </p:txBody>
      </p:sp>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7D3E5DBD-C742-240B-571B-BCC522D03C2E}"/>
              </a:ext>
            </a:extLst>
          </p:cNvPr>
          <p:cNvPicPr>
            <a:picLocks noGrp="1" noChangeAspect="1"/>
          </p:cNvPicPr>
          <p:nvPr>
            <p:ph idx="1"/>
          </p:nvPr>
        </p:nvPicPr>
        <p:blipFill>
          <a:blip r:embed="rId2"/>
          <a:stretch>
            <a:fillRect/>
          </a:stretch>
        </p:blipFill>
        <p:spPr>
          <a:xfrm>
            <a:off x="2487238" y="1918745"/>
            <a:ext cx="7206636" cy="4267200"/>
          </a:xfrm>
          <a:prstGeom prst="rect">
            <a:avLst/>
          </a:prstGeom>
        </p:spPr>
      </p:pic>
      <p:sp>
        <p:nvSpPr>
          <p:cNvPr id="5" name="TextBox 4">
            <a:extLst>
              <a:ext uri="{FF2B5EF4-FFF2-40B4-BE49-F238E27FC236}">
                <a16:creationId xmlns:a16="http://schemas.microsoft.com/office/drawing/2014/main" id="{64782122-A307-A040-D3E9-F8F9BD7C0CD4}"/>
              </a:ext>
            </a:extLst>
          </p:cNvPr>
          <p:cNvSpPr txBox="1"/>
          <p:nvPr/>
        </p:nvSpPr>
        <p:spPr>
          <a:xfrm>
            <a:off x="4912351" y="1335222"/>
            <a:ext cx="44495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RAG LAB </a:t>
            </a:r>
          </a:p>
        </p:txBody>
      </p:sp>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563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
        <p:nvSpPr>
          <p:cNvPr id="2" name="TextBox 1">
            <a:extLst>
              <a:ext uri="{FF2B5EF4-FFF2-40B4-BE49-F238E27FC236}">
                <a16:creationId xmlns:a16="http://schemas.microsoft.com/office/drawing/2014/main" id="{F547BDD0-1E54-846F-4D91-C49D2E51D78E}"/>
              </a:ext>
            </a:extLst>
          </p:cNvPr>
          <p:cNvSpPr txBox="1"/>
          <p:nvPr/>
        </p:nvSpPr>
        <p:spPr>
          <a:xfrm>
            <a:off x="3230626" y="3507881"/>
            <a:ext cx="62322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Let AI guide your learning journey</a:t>
            </a:r>
            <a:r>
              <a:rPr lang="en-US" dirty="0">
                <a:ea typeface="+mn-lt"/>
                <a:cs typeface="+mn-lt"/>
              </a:rPr>
              <a:t> Empowering learners with personalization, flexibility, and clarity — powered by IBM Granite.</a:t>
            </a:r>
            <a:endParaRPr lang="en-US" dirty="0"/>
          </a:p>
          <a:p>
            <a:pPr algn="l"/>
            <a:endParaRPr lang="en-US"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r>
              <a:rPr lang="en-US" sz="2000" b="1" dirty="0">
                <a:latin typeface="Arial"/>
                <a:cs typeface="Arial"/>
              </a:rPr>
              <a:t>IBM certifications</a:t>
            </a: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821" y="2385454"/>
            <a:ext cx="11029615" cy="3294008"/>
          </a:xfrm>
        </p:spPr>
        <p:txBody>
          <a:bodyPr>
            <a:normAutofit/>
          </a:bodyPr>
          <a:lstStyle/>
          <a:p>
            <a:pPr marL="0" indent="0">
              <a:buNone/>
            </a:pPr>
            <a:r>
              <a:rPr lang="en-IN" sz="3200" b="1" dirty="0">
                <a:solidFill>
                  <a:srgbClr val="0F0F0F"/>
                </a:solidFill>
                <a:ea typeface="+mn-lt"/>
                <a:cs typeface="+mn-lt"/>
              </a:rPr>
              <a:t>Example</a:t>
            </a:r>
            <a:r>
              <a:rPr lang="en-IN" sz="3200" dirty="0">
                <a:solidFill>
                  <a:srgbClr val="0F0F0F"/>
                </a:solidFill>
                <a:ea typeface="+mn-lt"/>
                <a:cs typeface="+mn-lt"/>
              </a:rPr>
              <a:t>:</a:t>
            </a:r>
            <a:r>
              <a:rPr lang="en-IN" sz="2800" dirty="0">
                <a:solidFill>
                  <a:srgbClr val="0F0F0F"/>
                </a:solidFill>
                <a:ea typeface="+mn-lt"/>
                <a:cs typeface="+mn-lt"/>
              </a:rPr>
              <a:t> </a:t>
            </a:r>
            <a:r>
              <a:rPr lang="en-IN" sz="2400" dirty="0">
                <a:solidFill>
                  <a:srgbClr val="0F0F0F"/>
                </a:solidFill>
                <a:ea typeface="+mn-lt"/>
                <a:cs typeface="+mn-lt"/>
              </a:rPr>
              <a:t>The online education space is saturated with thousands of platforms and courses, often leaving students confused and directionless. Without proper guidance, many learners pick courses that don't align with their career aspirations or current skill levels. Traditional academic </a:t>
            </a:r>
            <a:r>
              <a:rPr lang="en-IN" sz="2400" dirty="0" err="1">
                <a:solidFill>
                  <a:srgbClr val="0F0F0F"/>
                </a:solidFill>
                <a:ea typeface="+mn-lt"/>
                <a:cs typeface="+mn-lt"/>
              </a:rPr>
              <a:t>counseling</a:t>
            </a:r>
            <a:r>
              <a:rPr lang="en-IN" sz="2400" dirty="0">
                <a:solidFill>
                  <a:srgbClr val="0F0F0F"/>
                </a:solidFill>
                <a:ea typeface="+mn-lt"/>
                <a:cs typeface="+mn-lt"/>
              </a:rPr>
              <a:t> is limited in scalability, and learners need a modern, AI-powered solution that continuously adapts to their evolving interests and learning style.</a:t>
            </a:r>
          </a:p>
          <a:p>
            <a:pPr marL="0" indent="0">
              <a:buNone/>
            </a:pPr>
            <a:endParaRPr lang="en-IN" sz="2800" dirty="0">
              <a:solidFill>
                <a:srgbClr val="0F0F0F"/>
              </a:solidFill>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2734" y="1723985"/>
            <a:ext cx="10436726" cy="4985240"/>
          </a:xfrm>
        </p:spPr>
        <p:txBody>
          <a:bodyPr vert="horz" lIns="91440" tIns="45720" rIns="91440" bIns="45720" rtlCol="0" anchor="ctr">
            <a:noAutofit/>
          </a:bodyPr>
          <a:lstStyle/>
          <a:p>
            <a:pPr marL="305435" indent="-305435"/>
            <a:endParaRPr lang="en-IN" sz="1600" b="1" dirty="0">
              <a:solidFill>
                <a:schemeClr val="tx1">
                  <a:lumMod val="95000"/>
                  <a:lumOff val="5000"/>
                </a:schemeClr>
              </a:solidFill>
              <a:latin typeface="Calibri"/>
              <a:ea typeface="Calibri"/>
              <a:cs typeface="Calibri"/>
            </a:endParaRPr>
          </a:p>
          <a:p>
            <a:pPr marL="305435" indent="-305435"/>
            <a:r>
              <a:rPr lang="en-IN" sz="1400" err="1">
                <a:solidFill>
                  <a:schemeClr val="tx1">
                    <a:lumMod val="95000"/>
                    <a:lumOff val="5000"/>
                  </a:schemeClr>
                </a:solidFill>
                <a:ea typeface="+mn-lt"/>
                <a:cs typeface="+mn-lt"/>
              </a:rPr>
              <a:t>CourseAdvisor</a:t>
            </a:r>
            <a:r>
              <a:rPr lang="en-IN" sz="1400" dirty="0">
                <a:solidFill>
                  <a:schemeClr val="tx1">
                    <a:lumMod val="95000"/>
                    <a:lumOff val="5000"/>
                  </a:schemeClr>
                </a:solidFill>
                <a:ea typeface="+mn-lt"/>
                <a:cs typeface="+mn-lt"/>
              </a:rPr>
              <a:t> reposes an intelligent, agentic AI-based solution that acts as a dynamic course advisor for students seeking clarity in their learning paths. Unlike static recommendation engines, </a:t>
            </a:r>
            <a:r>
              <a:rPr lang="en-IN" sz="1400" err="1">
                <a:solidFill>
                  <a:schemeClr val="tx1">
                    <a:lumMod val="95000"/>
                    <a:lumOff val="5000"/>
                  </a:schemeClr>
                </a:solidFill>
                <a:ea typeface="+mn-lt"/>
                <a:cs typeface="+mn-lt"/>
              </a:rPr>
              <a:t>CourseAdvisor</a:t>
            </a:r>
            <a:r>
              <a:rPr lang="en-IN" sz="1400" dirty="0">
                <a:solidFill>
                  <a:schemeClr val="tx1">
                    <a:lumMod val="95000"/>
                    <a:lumOff val="5000"/>
                  </a:schemeClr>
                </a:solidFill>
                <a:ea typeface="+mn-lt"/>
                <a:cs typeface="+mn-lt"/>
              </a:rPr>
              <a:t> operates in an interactive and adaptive fashion, using powerful large language models to:</a:t>
            </a:r>
            <a:endParaRPr lang="en-IN" sz="1400" b="1">
              <a:solidFill>
                <a:schemeClr val="tx1">
                  <a:lumMod val="95000"/>
                  <a:lumOff val="5000"/>
                </a:schemeClr>
              </a:solidFill>
              <a:latin typeface="Calibri"/>
              <a:ea typeface="Calibri"/>
              <a:cs typeface="Calibri"/>
            </a:endParaRPr>
          </a:p>
          <a:p>
            <a:pPr marL="305435" indent="-305435"/>
            <a:r>
              <a:rPr lang="en-IN" sz="1400" dirty="0">
                <a:solidFill>
                  <a:schemeClr val="tx1">
                    <a:lumMod val="95000"/>
                    <a:lumOff val="5000"/>
                  </a:schemeClr>
                </a:solidFill>
                <a:ea typeface="+mn-lt"/>
                <a:cs typeface="+mn-lt"/>
              </a:rPr>
              <a:t>Engage in natural language conversations with users to understand their goals, current knowledge level, and preferred learning domains</a:t>
            </a:r>
            <a:endParaRPr lang="en-IN" sz="1400">
              <a:solidFill>
                <a:schemeClr val="tx1">
                  <a:lumMod val="95000"/>
                  <a:lumOff val="5000"/>
                </a:schemeClr>
              </a:solidFill>
            </a:endParaRPr>
          </a:p>
          <a:p>
            <a:pPr marL="305435" indent="-305435"/>
            <a:r>
              <a:rPr lang="en-IN" sz="1400" dirty="0">
                <a:solidFill>
                  <a:schemeClr val="tx1">
                    <a:lumMod val="95000"/>
                    <a:lumOff val="5000"/>
                  </a:schemeClr>
                </a:solidFill>
                <a:ea typeface="+mn-lt"/>
                <a:cs typeface="+mn-lt"/>
              </a:rPr>
              <a:t>Generate a structured and evolving roadmap tailored to the user’s career aspirations (e.g., Data Scientist, Cybersecurity Analyst, Frontend Developer)</a:t>
            </a:r>
            <a:endParaRPr lang="en-IN" sz="1400">
              <a:solidFill>
                <a:schemeClr val="tx1">
                  <a:lumMod val="95000"/>
                  <a:lumOff val="5000"/>
                </a:schemeClr>
              </a:solidFill>
            </a:endParaRPr>
          </a:p>
          <a:p>
            <a:pPr marL="305435" indent="-305435"/>
            <a:r>
              <a:rPr lang="en-IN" sz="1400" dirty="0">
                <a:solidFill>
                  <a:schemeClr val="tx1">
                    <a:lumMod val="95000"/>
                    <a:lumOff val="5000"/>
                  </a:schemeClr>
                </a:solidFill>
                <a:ea typeface="+mn-lt"/>
                <a:cs typeface="+mn-lt"/>
              </a:rPr>
              <a:t>Recommend high-quality resources including online courses, certifications, tools, and practice platforms mapped to the learner’s journey</a:t>
            </a:r>
            <a:endParaRPr lang="en-IN" sz="1400">
              <a:solidFill>
                <a:schemeClr val="tx1">
                  <a:lumMod val="95000"/>
                  <a:lumOff val="5000"/>
                </a:schemeClr>
              </a:solidFill>
            </a:endParaRPr>
          </a:p>
          <a:p>
            <a:pPr marL="305435" indent="-305435"/>
            <a:r>
              <a:rPr lang="en-IN" sz="1400" dirty="0">
                <a:solidFill>
                  <a:schemeClr val="tx1">
                    <a:lumMod val="95000"/>
                    <a:lumOff val="5000"/>
                  </a:schemeClr>
                </a:solidFill>
                <a:ea typeface="+mn-lt"/>
                <a:cs typeface="+mn-lt"/>
              </a:rPr>
              <a:t>Continuously adapt the roadmap based on the user’s progress, feedback, or shifting interests over time</a:t>
            </a:r>
            <a:endParaRPr lang="en-IN" sz="1400">
              <a:solidFill>
                <a:schemeClr val="tx1">
                  <a:lumMod val="95000"/>
                  <a:lumOff val="5000"/>
                </a:schemeClr>
              </a:solidFill>
            </a:endParaRPr>
          </a:p>
          <a:p>
            <a:pPr marL="305435" indent="-305435"/>
            <a:r>
              <a:rPr lang="en-IN" sz="1400" dirty="0">
                <a:solidFill>
                  <a:schemeClr val="tx1">
                    <a:lumMod val="95000"/>
                    <a:lumOff val="5000"/>
                  </a:schemeClr>
                </a:solidFill>
                <a:ea typeface="+mn-lt"/>
                <a:cs typeface="+mn-lt"/>
              </a:rPr>
              <a:t>Provide monthly or milestone-based breakdowns that are digestible, practical, and goal-oriented</a:t>
            </a:r>
            <a:endParaRPr lang="en-IN" sz="1400">
              <a:solidFill>
                <a:schemeClr val="tx1">
                  <a:lumMod val="95000"/>
                  <a:lumOff val="5000"/>
                </a:schemeClr>
              </a:solidFill>
            </a:endParaRPr>
          </a:p>
          <a:p>
            <a:pPr marL="305435" indent="-305435"/>
            <a:r>
              <a:rPr lang="en-IN" sz="1400" dirty="0">
                <a:solidFill>
                  <a:schemeClr val="tx1">
                    <a:lumMod val="95000"/>
                    <a:lumOff val="5000"/>
                  </a:schemeClr>
                </a:solidFill>
                <a:ea typeface="+mn-lt"/>
                <a:cs typeface="+mn-lt"/>
              </a:rPr>
              <a:t>Encourage certifications from recognized bodies (e.g., IBM, Google, CompTIA) that enhance job readiness</a:t>
            </a:r>
            <a:endParaRPr lang="en-IN" sz="1400">
              <a:solidFill>
                <a:schemeClr val="tx1">
                  <a:lumMod val="95000"/>
                  <a:lumOff val="5000"/>
                </a:schemeClr>
              </a:solidFill>
            </a:endParaRPr>
          </a:p>
          <a:p>
            <a:pPr marL="305435" indent="-305435"/>
            <a:r>
              <a:rPr lang="en-IN" sz="1400" dirty="0">
                <a:solidFill>
                  <a:schemeClr val="tx1">
                    <a:lumMod val="95000"/>
                    <a:lumOff val="5000"/>
                  </a:schemeClr>
                </a:solidFill>
                <a:ea typeface="+mn-lt"/>
                <a:cs typeface="+mn-lt"/>
              </a:rPr>
              <a:t>The system relies on IBM </a:t>
            </a:r>
            <a:r>
              <a:rPr lang="en-IN" sz="1400" err="1">
                <a:solidFill>
                  <a:schemeClr val="tx1">
                    <a:lumMod val="95000"/>
                    <a:lumOff val="5000"/>
                  </a:schemeClr>
                </a:solidFill>
                <a:ea typeface="+mn-lt"/>
                <a:cs typeface="+mn-lt"/>
              </a:rPr>
              <a:t>Watsonx</a:t>
            </a:r>
            <a:r>
              <a:rPr lang="en-IN" sz="1400" dirty="0">
                <a:solidFill>
                  <a:schemeClr val="tx1">
                    <a:lumMod val="95000"/>
                    <a:lumOff val="5000"/>
                  </a:schemeClr>
                </a:solidFill>
                <a:ea typeface="+mn-lt"/>
                <a:cs typeface="+mn-lt"/>
              </a:rPr>
              <a:t> Granite language models for intelligent text generation and user understanding. It mimics expert human guidance by synthesizing vast knowledge from course </a:t>
            </a:r>
            <a:r>
              <a:rPr lang="en-IN" sz="1400" err="1">
                <a:solidFill>
                  <a:schemeClr val="tx1">
                    <a:lumMod val="95000"/>
                    <a:lumOff val="5000"/>
                  </a:schemeClr>
                </a:solidFill>
                <a:ea typeface="+mn-lt"/>
                <a:cs typeface="+mn-lt"/>
              </a:rPr>
              <a:t>catalogs</a:t>
            </a:r>
            <a:r>
              <a:rPr lang="en-IN" sz="1400" dirty="0">
                <a:solidFill>
                  <a:schemeClr val="tx1">
                    <a:lumMod val="95000"/>
                    <a:lumOff val="5000"/>
                  </a:schemeClr>
                </a:solidFill>
                <a:ea typeface="+mn-lt"/>
                <a:cs typeface="+mn-lt"/>
              </a:rPr>
              <a:t>, certification frameworks, and learning pathways into actionable study plans customized per individual.</a:t>
            </a:r>
            <a:endParaRPr lang="en-IN" sz="1400">
              <a:solidFill>
                <a:schemeClr val="tx1">
                  <a:lumMod val="95000"/>
                  <a:lumOff val="5000"/>
                </a:schemeClr>
              </a:solidFill>
            </a:endParaRPr>
          </a:p>
          <a:p>
            <a:pPr marL="305435" indent="-305435"/>
            <a:r>
              <a:rPr lang="en-IN" sz="1400" err="1">
                <a:solidFill>
                  <a:schemeClr val="tx1">
                    <a:lumMod val="95000"/>
                    <a:lumOff val="5000"/>
                  </a:schemeClr>
                </a:solidFill>
                <a:ea typeface="+mn-lt"/>
                <a:cs typeface="+mn-lt"/>
              </a:rPr>
              <a:t>CourseAdvisor</a:t>
            </a:r>
            <a:r>
              <a:rPr lang="en-IN" sz="1400" dirty="0">
                <a:solidFill>
                  <a:schemeClr val="tx1">
                    <a:lumMod val="95000"/>
                    <a:lumOff val="5000"/>
                  </a:schemeClr>
                </a:solidFill>
                <a:ea typeface="+mn-lt"/>
                <a:cs typeface="+mn-lt"/>
              </a:rPr>
              <a:t> offers a scalable, cloud-deployable solution that can empower educational institutions, online platforms, or self-learners with real-time, personalized AI coaching support.</a:t>
            </a:r>
            <a:endParaRPr lang="en-IN" sz="1400">
              <a:solidFill>
                <a:schemeClr val="tx1">
                  <a:lumMod val="95000"/>
                  <a:lumOff val="5000"/>
                </a:schemeClr>
              </a:solidFill>
            </a:endParaRPr>
          </a:p>
          <a:p>
            <a:pPr marL="305435" indent="-305435"/>
            <a:endParaRPr lang="en-IN" sz="1600" b="1" dirty="0">
              <a:latin typeface="Calibri"/>
              <a:ea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4660" y="1292380"/>
            <a:ext cx="11029615" cy="5396741"/>
          </a:xfrm>
        </p:spPr>
        <p:txBody>
          <a:bodyPr>
            <a:normAutofit fontScale="85000" lnSpcReduction="10000"/>
          </a:bodyPr>
          <a:lstStyle/>
          <a:p>
            <a:pPr marL="305435" indent="-305435">
              <a:buNone/>
            </a:pPr>
            <a:r>
              <a:rPr lang="en-IN" sz="1800" b="1" dirty="0">
                <a:solidFill>
                  <a:srgbClr val="0F0F0F"/>
                </a:solidFill>
                <a:ea typeface="+mn-lt"/>
                <a:cs typeface="+mn-lt"/>
              </a:rPr>
              <a:t>       Tools and Technologies Used:</a:t>
            </a:r>
            <a:endParaRPr lang="en-US" dirty="0"/>
          </a:p>
          <a:p>
            <a:pPr marL="305435" indent="-305435">
              <a:buFont typeface="Wingdings 2"/>
              <a:buChar char=""/>
            </a:pPr>
            <a:r>
              <a:rPr lang="en-IN" sz="1800" dirty="0">
                <a:solidFill>
                  <a:schemeClr val="tx1">
                    <a:lumMod val="95000"/>
                    <a:lumOff val="5000"/>
                  </a:schemeClr>
                </a:solidFill>
                <a:ea typeface="+mn-lt"/>
                <a:cs typeface="+mn-lt"/>
              </a:rPr>
              <a:t>IBM Watsonx.ai: LLM experimentation and prompt testing</a:t>
            </a:r>
            <a:endParaRPr lang="en-IN">
              <a:solidFill>
                <a:schemeClr val="tx1">
                  <a:lumMod val="95000"/>
                  <a:lumOff val="5000"/>
                </a:schemeClr>
              </a:solidFill>
            </a:endParaRPr>
          </a:p>
          <a:p>
            <a:pPr marL="305435" indent="-305435">
              <a:buFont typeface="Wingdings 2"/>
              <a:buChar char=""/>
            </a:pPr>
            <a:r>
              <a:rPr lang="en-IN" sz="1800" dirty="0">
                <a:solidFill>
                  <a:schemeClr val="tx1">
                    <a:lumMod val="95000"/>
                    <a:lumOff val="5000"/>
                  </a:schemeClr>
                </a:solidFill>
                <a:ea typeface="+mn-lt"/>
                <a:cs typeface="+mn-lt"/>
              </a:rPr>
              <a:t>IBM Granite Model: Context-aware roadmap generation</a:t>
            </a:r>
            <a:endParaRPr lang="en-IN">
              <a:solidFill>
                <a:schemeClr val="tx1">
                  <a:lumMod val="95000"/>
                  <a:lumOff val="5000"/>
                </a:schemeClr>
              </a:solidFill>
            </a:endParaRPr>
          </a:p>
          <a:p>
            <a:pPr marL="305435" indent="-305435">
              <a:buFont typeface="Wingdings 2"/>
              <a:buChar char=""/>
            </a:pPr>
            <a:r>
              <a:rPr lang="en-IN" sz="1800" dirty="0">
                <a:solidFill>
                  <a:schemeClr val="tx1">
                    <a:lumMod val="95000"/>
                    <a:lumOff val="5000"/>
                  </a:schemeClr>
                </a:solidFill>
                <a:ea typeface="+mn-lt"/>
                <a:cs typeface="+mn-lt"/>
              </a:rPr>
              <a:t>Python: API integration and local testing</a:t>
            </a:r>
            <a:endParaRPr lang="en-IN">
              <a:solidFill>
                <a:schemeClr val="tx1">
                  <a:lumMod val="95000"/>
                  <a:lumOff val="5000"/>
                </a:schemeClr>
              </a:solidFill>
            </a:endParaRPr>
          </a:p>
          <a:p>
            <a:pPr marL="305435" indent="-305435">
              <a:buFont typeface="Wingdings 2"/>
              <a:buChar char=""/>
            </a:pPr>
            <a:r>
              <a:rPr lang="en-IN" sz="1800" dirty="0">
                <a:solidFill>
                  <a:schemeClr val="tx1">
                    <a:lumMod val="95000"/>
                    <a:lumOff val="5000"/>
                  </a:schemeClr>
                </a:solidFill>
                <a:ea typeface="+mn-lt"/>
                <a:cs typeface="+mn-lt"/>
              </a:rPr>
              <a:t>IBM Cloud Object Storage: To manage prompt and output assets</a:t>
            </a:r>
            <a:endParaRPr lang="en-IN">
              <a:solidFill>
                <a:schemeClr val="tx1">
                  <a:lumMod val="95000"/>
                  <a:lumOff val="5000"/>
                </a:schemeClr>
              </a:solidFill>
            </a:endParaRPr>
          </a:p>
          <a:p>
            <a:pPr marL="305435" indent="-305435">
              <a:buFont typeface="Wingdings 2"/>
              <a:buChar char=""/>
            </a:pPr>
            <a:r>
              <a:rPr lang="en-IN" sz="1800" dirty="0">
                <a:solidFill>
                  <a:schemeClr val="tx1">
                    <a:lumMod val="95000"/>
                    <a:lumOff val="5000"/>
                  </a:schemeClr>
                </a:solidFill>
                <a:ea typeface="+mn-lt"/>
                <a:cs typeface="+mn-lt"/>
              </a:rPr>
              <a:t>GitHub: Version control, collaboration, and project documentation</a:t>
            </a:r>
            <a:endParaRPr lang="en-IN" dirty="0">
              <a:solidFill>
                <a:schemeClr val="tx1">
                  <a:lumMod val="95000"/>
                  <a:lumOff val="5000"/>
                </a:schemeClr>
              </a:solidFill>
            </a:endParaRPr>
          </a:p>
          <a:p>
            <a:pPr marL="305435" indent="0">
              <a:buNone/>
            </a:pPr>
            <a:r>
              <a:rPr lang="en-IN" sz="1800" b="1" dirty="0">
                <a:solidFill>
                  <a:srgbClr val="0F0F0F"/>
                </a:solidFill>
                <a:ea typeface="+mn-lt"/>
                <a:cs typeface="+mn-lt"/>
              </a:rPr>
              <a:t>Libraries Used:</a:t>
            </a:r>
            <a:endParaRPr lang="en-IN" dirty="0"/>
          </a:p>
          <a:p>
            <a:pPr marL="305435" indent="-305435">
              <a:buFont typeface="Wingdings 2"/>
              <a:buChar char=""/>
            </a:pPr>
            <a:r>
              <a:rPr lang="en-IN" sz="1800" dirty="0">
                <a:solidFill>
                  <a:schemeClr val="tx1">
                    <a:lumMod val="95000"/>
                    <a:lumOff val="5000"/>
                  </a:schemeClr>
                </a:solidFill>
                <a:latin typeface="Consolas"/>
              </a:rPr>
              <a:t>requests</a:t>
            </a:r>
            <a:r>
              <a:rPr lang="en-IN" sz="1800" dirty="0">
                <a:solidFill>
                  <a:schemeClr val="tx1">
                    <a:lumMod val="95000"/>
                    <a:lumOff val="5000"/>
                  </a:schemeClr>
                </a:solidFill>
                <a:ea typeface="+mn-lt"/>
                <a:cs typeface="+mn-lt"/>
              </a:rPr>
              <a:t>: To send prompt data to the </a:t>
            </a:r>
            <a:r>
              <a:rPr lang="en-IN" sz="1800" err="1">
                <a:solidFill>
                  <a:schemeClr val="tx1">
                    <a:lumMod val="95000"/>
                    <a:lumOff val="5000"/>
                  </a:schemeClr>
                </a:solidFill>
                <a:ea typeface="+mn-lt"/>
                <a:cs typeface="+mn-lt"/>
              </a:rPr>
              <a:t>Watsonx</a:t>
            </a:r>
            <a:r>
              <a:rPr lang="en-IN" sz="1800" dirty="0">
                <a:solidFill>
                  <a:schemeClr val="tx1">
                    <a:lumMod val="95000"/>
                    <a:lumOff val="5000"/>
                  </a:schemeClr>
                </a:solidFill>
                <a:ea typeface="+mn-lt"/>
                <a:cs typeface="+mn-lt"/>
              </a:rPr>
              <a:t> API</a:t>
            </a:r>
            <a:endParaRPr lang="en-IN">
              <a:solidFill>
                <a:schemeClr val="tx1">
                  <a:lumMod val="95000"/>
                  <a:lumOff val="5000"/>
                </a:schemeClr>
              </a:solidFill>
            </a:endParaRPr>
          </a:p>
          <a:p>
            <a:pPr marL="305435" indent="-305435">
              <a:buFont typeface="Wingdings 2"/>
              <a:buChar char=""/>
            </a:pPr>
            <a:r>
              <a:rPr lang="en-IN" sz="1800" err="1">
                <a:solidFill>
                  <a:schemeClr val="tx1">
                    <a:lumMod val="95000"/>
                    <a:lumOff val="5000"/>
                  </a:schemeClr>
                </a:solidFill>
                <a:latin typeface="Consolas"/>
              </a:rPr>
              <a:t>json</a:t>
            </a:r>
            <a:r>
              <a:rPr lang="en-IN" sz="1800" dirty="0">
                <a:solidFill>
                  <a:schemeClr val="tx1">
                    <a:lumMod val="95000"/>
                    <a:lumOff val="5000"/>
                  </a:schemeClr>
                </a:solidFill>
                <a:ea typeface="+mn-lt"/>
                <a:cs typeface="+mn-lt"/>
              </a:rPr>
              <a:t>: For parsing and formatting model responses</a:t>
            </a:r>
            <a:endParaRPr lang="en-IN">
              <a:solidFill>
                <a:schemeClr val="tx1">
                  <a:lumMod val="95000"/>
                  <a:lumOff val="5000"/>
                </a:schemeClr>
              </a:solidFill>
            </a:endParaRPr>
          </a:p>
          <a:p>
            <a:pPr marL="305435" indent="-305435">
              <a:buFont typeface="Wingdings 2"/>
              <a:buChar char=""/>
            </a:pPr>
            <a:r>
              <a:rPr lang="en-IN" sz="1800" err="1">
                <a:solidFill>
                  <a:schemeClr val="tx1">
                    <a:lumMod val="95000"/>
                    <a:lumOff val="5000"/>
                  </a:schemeClr>
                </a:solidFill>
                <a:latin typeface="Consolas"/>
              </a:rPr>
              <a:t>dotenv</a:t>
            </a:r>
            <a:r>
              <a:rPr lang="en-IN" sz="1800" dirty="0">
                <a:solidFill>
                  <a:schemeClr val="tx1">
                    <a:lumMod val="95000"/>
                    <a:lumOff val="5000"/>
                  </a:schemeClr>
                </a:solidFill>
                <a:ea typeface="+mn-lt"/>
                <a:cs typeface="+mn-lt"/>
              </a:rPr>
              <a:t>: For secure API key management (optional)</a:t>
            </a:r>
            <a:endParaRPr lang="en-IN" dirty="0">
              <a:solidFill>
                <a:schemeClr val="tx1">
                  <a:lumMod val="95000"/>
                  <a:lumOff val="5000"/>
                </a:schemeClr>
              </a:solidFill>
            </a:endParaRPr>
          </a:p>
          <a:p>
            <a:pPr marL="305435" indent="0">
              <a:buNone/>
            </a:pPr>
            <a:r>
              <a:rPr lang="en-IN" sz="1800" b="1" dirty="0">
                <a:solidFill>
                  <a:srgbClr val="0F0F0F"/>
                </a:solidFill>
                <a:ea typeface="+mn-lt"/>
                <a:cs typeface="+mn-lt"/>
              </a:rPr>
              <a:t>Workflow:</a:t>
            </a:r>
            <a:endParaRPr lang="en-IN" dirty="0"/>
          </a:p>
          <a:p>
            <a:pPr marL="305435" indent="-305435">
              <a:buFont typeface="Wingdings 2"/>
              <a:buChar char=""/>
            </a:pPr>
            <a:r>
              <a:rPr lang="en-IN" sz="1800" dirty="0">
                <a:solidFill>
                  <a:schemeClr val="tx1">
                    <a:lumMod val="95000"/>
                    <a:lumOff val="5000"/>
                  </a:schemeClr>
                </a:solidFill>
                <a:ea typeface="+mn-lt"/>
                <a:cs typeface="+mn-lt"/>
              </a:rPr>
              <a:t>Define user personas and inputs</a:t>
            </a:r>
            <a:endParaRPr lang="en-IN">
              <a:solidFill>
                <a:schemeClr val="tx1">
                  <a:lumMod val="95000"/>
                  <a:lumOff val="5000"/>
                </a:schemeClr>
              </a:solidFill>
            </a:endParaRPr>
          </a:p>
          <a:p>
            <a:pPr marL="305435" indent="-305435">
              <a:buFont typeface="Wingdings 2"/>
              <a:buChar char=""/>
            </a:pPr>
            <a:r>
              <a:rPr lang="en-IN" sz="1800" dirty="0">
                <a:solidFill>
                  <a:schemeClr val="tx1">
                    <a:lumMod val="95000"/>
                    <a:lumOff val="5000"/>
                  </a:schemeClr>
                </a:solidFill>
                <a:ea typeface="+mn-lt"/>
                <a:cs typeface="+mn-lt"/>
              </a:rPr>
              <a:t>Develop prompt templates for varied learning domains</a:t>
            </a:r>
            <a:endParaRPr lang="en-IN">
              <a:solidFill>
                <a:schemeClr val="tx1">
                  <a:lumMod val="95000"/>
                  <a:lumOff val="5000"/>
                </a:schemeClr>
              </a:solidFill>
            </a:endParaRPr>
          </a:p>
          <a:p>
            <a:pPr marL="305435" indent="-305435">
              <a:buFont typeface="Wingdings 2"/>
              <a:buChar char=""/>
            </a:pPr>
            <a:r>
              <a:rPr lang="en-IN" sz="1800" dirty="0">
                <a:solidFill>
                  <a:schemeClr val="tx1">
                    <a:lumMod val="95000"/>
                    <a:lumOff val="5000"/>
                  </a:schemeClr>
                </a:solidFill>
                <a:ea typeface="+mn-lt"/>
                <a:cs typeface="+mn-lt"/>
              </a:rPr>
              <a:t>Test prompt accuracy and diversity using </a:t>
            </a:r>
            <a:r>
              <a:rPr lang="en-IN" sz="1800" err="1">
                <a:solidFill>
                  <a:schemeClr val="tx1">
                    <a:lumMod val="95000"/>
                    <a:lumOff val="5000"/>
                  </a:schemeClr>
                </a:solidFill>
                <a:ea typeface="+mn-lt"/>
                <a:cs typeface="+mn-lt"/>
              </a:rPr>
              <a:t>Watsonx</a:t>
            </a:r>
            <a:endParaRPr lang="en-IN">
              <a:solidFill>
                <a:schemeClr val="tx1">
                  <a:lumMod val="95000"/>
                  <a:lumOff val="5000"/>
                </a:schemeClr>
              </a:solidFill>
            </a:endParaRPr>
          </a:p>
          <a:p>
            <a:pPr marL="305435" indent="-305435">
              <a:buFont typeface="Wingdings 2"/>
              <a:buChar char=""/>
            </a:pPr>
            <a:r>
              <a:rPr lang="en-IN" sz="1800" dirty="0">
                <a:solidFill>
                  <a:schemeClr val="tx1">
                    <a:lumMod val="95000"/>
                    <a:lumOff val="5000"/>
                  </a:schemeClr>
                </a:solidFill>
                <a:ea typeface="+mn-lt"/>
                <a:cs typeface="+mn-lt"/>
              </a:rPr>
              <a:t>Extract structured outputs and format them into roadmap objects</a:t>
            </a:r>
            <a:endParaRPr lang="en-IN" dirty="0">
              <a:solidFill>
                <a:schemeClr val="tx1">
                  <a:lumMod val="95000"/>
                  <a:lumOff val="5000"/>
                </a:schemeClr>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6786"/>
            <a:ext cx="11029615" cy="5271348"/>
          </a:xfrm>
        </p:spPr>
        <p:txBody>
          <a:bodyPr>
            <a:normAutofit lnSpcReduction="10000"/>
          </a:bodyPr>
          <a:lstStyle/>
          <a:p>
            <a:pPr marL="305435" indent="-305435"/>
            <a:r>
              <a:rPr lang="en-IN" b="1" dirty="0">
                <a:ea typeface="+mn-lt"/>
                <a:cs typeface="+mn-lt"/>
              </a:rPr>
              <a:t>Process Flow:</a:t>
            </a:r>
            <a:endParaRPr lang="en-IN" dirty="0"/>
          </a:p>
          <a:p>
            <a:pPr marL="305435" indent="-305435"/>
            <a:r>
              <a:rPr lang="en-IN" dirty="0">
                <a:solidFill>
                  <a:schemeClr val="tx1">
                    <a:lumMod val="95000"/>
                    <a:lumOff val="5000"/>
                  </a:schemeClr>
                </a:solidFill>
                <a:ea typeface="+mn-lt"/>
                <a:cs typeface="+mn-lt"/>
              </a:rPr>
              <a:t>User submits query such as "I want to become a cloud architect"</a:t>
            </a:r>
            <a:endParaRPr lang="en-IN">
              <a:solidFill>
                <a:schemeClr val="tx1">
                  <a:lumMod val="95000"/>
                  <a:lumOff val="5000"/>
                </a:schemeClr>
              </a:solidFill>
            </a:endParaRPr>
          </a:p>
          <a:p>
            <a:pPr marL="305435" indent="-305435"/>
            <a:r>
              <a:rPr lang="en-IN" dirty="0">
                <a:solidFill>
                  <a:schemeClr val="tx1">
                    <a:lumMod val="95000"/>
                    <a:lumOff val="5000"/>
                  </a:schemeClr>
                </a:solidFill>
                <a:ea typeface="+mn-lt"/>
                <a:cs typeface="+mn-lt"/>
              </a:rPr>
              <a:t>Prompt engineered for IBM Granite instructs the model to:</a:t>
            </a:r>
            <a:endParaRPr lang="en-IN">
              <a:solidFill>
                <a:schemeClr val="tx1">
                  <a:lumMod val="95000"/>
                  <a:lumOff val="5000"/>
                </a:schemeClr>
              </a:solidFill>
            </a:endParaRPr>
          </a:p>
          <a:p>
            <a:pPr marL="629920" lvl="1" indent="-305435"/>
            <a:r>
              <a:rPr lang="en-IN" sz="1800" err="1">
                <a:solidFill>
                  <a:schemeClr val="tx1">
                    <a:lumMod val="95000"/>
                    <a:lumOff val="5000"/>
                  </a:schemeClr>
                </a:solidFill>
                <a:ea typeface="+mn-lt"/>
                <a:cs typeface="+mn-lt"/>
              </a:rPr>
              <a:t>Analyze</a:t>
            </a:r>
            <a:r>
              <a:rPr lang="en-IN" sz="1800" dirty="0">
                <a:solidFill>
                  <a:schemeClr val="tx1">
                    <a:lumMod val="95000"/>
                    <a:lumOff val="5000"/>
                  </a:schemeClr>
                </a:solidFill>
                <a:ea typeface="+mn-lt"/>
                <a:cs typeface="+mn-lt"/>
              </a:rPr>
              <a:t> the input</a:t>
            </a:r>
            <a:endParaRPr lang="en-IN" sz="1800">
              <a:solidFill>
                <a:schemeClr val="tx1">
                  <a:lumMod val="95000"/>
                  <a:lumOff val="5000"/>
                </a:schemeClr>
              </a:solidFill>
            </a:endParaRPr>
          </a:p>
          <a:p>
            <a:pPr marL="629920" lvl="1" indent="-305435"/>
            <a:r>
              <a:rPr lang="en-IN" sz="1800" dirty="0">
                <a:solidFill>
                  <a:schemeClr val="tx1">
                    <a:lumMod val="95000"/>
                    <a:lumOff val="5000"/>
                  </a:schemeClr>
                </a:solidFill>
                <a:ea typeface="+mn-lt"/>
                <a:cs typeface="+mn-lt"/>
              </a:rPr>
              <a:t>Select relevant domains, tools, and certifications</a:t>
            </a:r>
            <a:endParaRPr lang="en-IN" sz="1800">
              <a:solidFill>
                <a:schemeClr val="tx1">
                  <a:lumMod val="95000"/>
                  <a:lumOff val="5000"/>
                </a:schemeClr>
              </a:solidFill>
            </a:endParaRPr>
          </a:p>
          <a:p>
            <a:pPr marL="629920" lvl="1" indent="-305435"/>
            <a:r>
              <a:rPr lang="en-IN" sz="1800" dirty="0">
                <a:solidFill>
                  <a:schemeClr val="tx1">
                    <a:lumMod val="95000"/>
                    <a:lumOff val="5000"/>
                  </a:schemeClr>
                </a:solidFill>
                <a:ea typeface="+mn-lt"/>
                <a:cs typeface="+mn-lt"/>
              </a:rPr>
              <a:t>Build a progressive monthly plan</a:t>
            </a:r>
            <a:endParaRPr lang="en-IN" sz="1800">
              <a:solidFill>
                <a:schemeClr val="tx1">
                  <a:lumMod val="95000"/>
                  <a:lumOff val="5000"/>
                </a:schemeClr>
              </a:solidFill>
            </a:endParaRPr>
          </a:p>
          <a:p>
            <a:pPr marL="305435" indent="-305435"/>
            <a:r>
              <a:rPr lang="en-IN" dirty="0">
                <a:solidFill>
                  <a:schemeClr val="tx1">
                    <a:lumMod val="95000"/>
                    <a:lumOff val="5000"/>
                  </a:schemeClr>
                </a:solidFill>
                <a:ea typeface="+mn-lt"/>
                <a:cs typeface="+mn-lt"/>
              </a:rPr>
              <a:t>The response includes a timeline-based learning roadmap with tools, topics, and platforms</a:t>
            </a:r>
            <a:endParaRPr lang="en-IN">
              <a:solidFill>
                <a:schemeClr val="tx1">
                  <a:lumMod val="95000"/>
                  <a:lumOff val="5000"/>
                </a:schemeClr>
              </a:solidFill>
            </a:endParaRPr>
          </a:p>
          <a:p>
            <a:pPr marL="305435" indent="-305435"/>
            <a:r>
              <a:rPr lang="en-IN" dirty="0">
                <a:solidFill>
                  <a:schemeClr val="tx1">
                    <a:lumMod val="95000"/>
                    <a:lumOff val="5000"/>
                  </a:schemeClr>
                </a:solidFill>
                <a:ea typeface="+mn-lt"/>
                <a:cs typeface="+mn-lt"/>
              </a:rPr>
              <a:t>The generated response is returned via the </a:t>
            </a:r>
            <a:r>
              <a:rPr lang="en-IN" err="1">
                <a:solidFill>
                  <a:schemeClr val="tx1">
                    <a:lumMod val="95000"/>
                    <a:lumOff val="5000"/>
                  </a:schemeClr>
                </a:solidFill>
                <a:ea typeface="+mn-lt"/>
                <a:cs typeface="+mn-lt"/>
              </a:rPr>
              <a:t>Watsonx</a:t>
            </a:r>
            <a:r>
              <a:rPr lang="en-IN" dirty="0">
                <a:solidFill>
                  <a:schemeClr val="tx1">
                    <a:lumMod val="95000"/>
                    <a:lumOff val="5000"/>
                  </a:schemeClr>
                </a:solidFill>
                <a:ea typeface="+mn-lt"/>
                <a:cs typeface="+mn-lt"/>
              </a:rPr>
              <a:t> interface or consumed via Python code</a:t>
            </a:r>
            <a:endParaRPr lang="en-IN" dirty="0">
              <a:solidFill>
                <a:schemeClr val="tx1">
                  <a:lumMod val="95000"/>
                  <a:lumOff val="5000"/>
                </a:schemeClr>
              </a:solidFill>
            </a:endParaRPr>
          </a:p>
          <a:p>
            <a:pPr marL="305435" indent="-305435"/>
            <a:r>
              <a:rPr lang="en-IN" b="1" dirty="0">
                <a:ea typeface="+mn-lt"/>
                <a:cs typeface="+mn-lt"/>
              </a:rPr>
              <a:t>Deployment:</a:t>
            </a:r>
            <a:endParaRPr lang="en-IN" dirty="0"/>
          </a:p>
          <a:p>
            <a:pPr marL="305435" indent="-305435"/>
            <a:r>
              <a:rPr lang="en-IN" dirty="0">
                <a:solidFill>
                  <a:schemeClr val="tx1">
                    <a:lumMod val="95000"/>
                    <a:lumOff val="5000"/>
                  </a:schemeClr>
                </a:solidFill>
                <a:ea typeface="+mn-lt"/>
                <a:cs typeface="+mn-lt"/>
              </a:rPr>
              <a:t>Prompt tested and deployed via </a:t>
            </a:r>
            <a:r>
              <a:rPr lang="en-IN" err="1">
                <a:solidFill>
                  <a:schemeClr val="tx1">
                    <a:lumMod val="95000"/>
                    <a:lumOff val="5000"/>
                  </a:schemeClr>
                </a:solidFill>
                <a:ea typeface="+mn-lt"/>
                <a:cs typeface="+mn-lt"/>
              </a:rPr>
              <a:t>Watsonx</a:t>
            </a:r>
            <a:r>
              <a:rPr lang="en-IN" dirty="0">
                <a:solidFill>
                  <a:schemeClr val="tx1">
                    <a:lumMod val="95000"/>
                    <a:lumOff val="5000"/>
                  </a:schemeClr>
                </a:solidFill>
                <a:ea typeface="+mn-lt"/>
                <a:cs typeface="+mn-lt"/>
              </a:rPr>
              <a:t> Prompt Lab</a:t>
            </a:r>
            <a:endParaRPr lang="en-IN">
              <a:solidFill>
                <a:schemeClr val="tx1">
                  <a:lumMod val="95000"/>
                  <a:lumOff val="5000"/>
                </a:schemeClr>
              </a:solidFill>
            </a:endParaRPr>
          </a:p>
          <a:p>
            <a:pPr marL="305435" indent="-305435"/>
            <a:r>
              <a:rPr lang="en-IN" dirty="0">
                <a:solidFill>
                  <a:schemeClr val="tx1">
                    <a:lumMod val="95000"/>
                    <a:lumOff val="5000"/>
                  </a:schemeClr>
                </a:solidFill>
                <a:ea typeface="+mn-lt"/>
                <a:cs typeface="+mn-lt"/>
              </a:rPr>
              <a:t>Output previewed in JSON format and via chat simulation</a:t>
            </a:r>
            <a:endParaRPr lang="en-IN">
              <a:solidFill>
                <a:schemeClr val="tx1">
                  <a:lumMod val="95000"/>
                  <a:lumOff val="5000"/>
                </a:schemeClr>
              </a:solidFill>
            </a:endParaRPr>
          </a:p>
          <a:p>
            <a:pPr marL="305435" indent="-305435"/>
            <a:r>
              <a:rPr lang="en-IN" dirty="0">
                <a:solidFill>
                  <a:schemeClr val="tx1">
                    <a:lumMod val="95000"/>
                    <a:lumOff val="5000"/>
                  </a:schemeClr>
                </a:solidFill>
                <a:ea typeface="+mn-lt"/>
                <a:cs typeface="+mn-lt"/>
              </a:rPr>
              <a:t>Can be embedded into websites, learning dashboards, or Slack bots</a:t>
            </a:r>
            <a:endParaRPr lang="en-IN">
              <a:solidFill>
                <a:schemeClr val="tx1">
                  <a:lumMod val="95000"/>
                  <a:lumOff val="5000"/>
                </a:schemeClr>
              </a:solidFill>
            </a:endParaRPr>
          </a:p>
          <a:p>
            <a:pPr marL="305435" indent="-305435"/>
            <a:r>
              <a:rPr lang="en-IN" dirty="0">
                <a:solidFill>
                  <a:schemeClr val="tx1">
                    <a:lumMod val="95000"/>
                    <a:lumOff val="5000"/>
                  </a:schemeClr>
                </a:solidFill>
                <a:ea typeface="+mn-lt"/>
                <a:cs typeface="+mn-lt"/>
              </a:rPr>
              <a:t>Future version to include API endpoints using IBM Cloud Functions or App Runtime</a:t>
            </a:r>
            <a:endParaRPr lang="en-IN" dirty="0">
              <a:solidFill>
                <a:schemeClr val="tx1">
                  <a:lumMod val="95000"/>
                  <a:lumOff val="5000"/>
                </a:schemeClr>
              </a:solidFill>
            </a:endParaRPr>
          </a:p>
          <a:p>
            <a:pPr marL="305435" indent="-305435"/>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endParaRPr lang="en-US" dirty="0">
              <a:solidFill>
                <a:schemeClr val="accent1"/>
              </a:solidFill>
            </a:endParaRPr>
          </a:p>
        </p:txBody>
      </p:sp>
      <p:pic>
        <p:nvPicPr>
          <p:cNvPr id="3" name="Content Placeholder 2" descr="A screenshot of a computer&#10;&#10;AI-generated content may be incorrect.">
            <a:extLst>
              <a:ext uri="{FF2B5EF4-FFF2-40B4-BE49-F238E27FC236}">
                <a16:creationId xmlns:a16="http://schemas.microsoft.com/office/drawing/2014/main" id="{05E0A96C-612A-943E-169E-E68E885453A7}"/>
              </a:ext>
            </a:extLst>
          </p:cNvPr>
          <p:cNvPicPr>
            <a:picLocks noGrp="1" noChangeAspect="1"/>
          </p:cNvPicPr>
          <p:nvPr>
            <p:ph idx="1"/>
          </p:nvPr>
        </p:nvPicPr>
        <p:blipFill>
          <a:blip r:embed="rId2"/>
          <a:stretch>
            <a:fillRect/>
          </a:stretch>
        </p:blipFill>
        <p:spPr>
          <a:xfrm>
            <a:off x="1055914" y="1352981"/>
            <a:ext cx="10091055" cy="5039499"/>
          </a:xfrm>
          <a:prstGeom prst="rect">
            <a:avLst/>
          </a:prstGeom>
        </p:spPr>
      </p:pic>
      <p:sp>
        <p:nvSpPr>
          <p:cNvPr id="4" name="TextBox 3">
            <a:extLst>
              <a:ext uri="{FF2B5EF4-FFF2-40B4-BE49-F238E27FC236}">
                <a16:creationId xmlns:a16="http://schemas.microsoft.com/office/drawing/2014/main" id="{15DA4155-1E90-309B-B788-31DD6C1572A0}"/>
              </a:ext>
            </a:extLst>
          </p:cNvPr>
          <p:cNvSpPr txBox="1"/>
          <p:nvPr/>
        </p:nvSpPr>
        <p:spPr>
          <a:xfrm>
            <a:off x="3475264" y="816428"/>
            <a:ext cx="538798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700" b="1" dirty="0">
                <a:solidFill>
                  <a:srgbClr val="404040"/>
                </a:solidFill>
              </a:rPr>
              <a:t>IBM GRANITE MODEL : granite-3-3-8b-instruct result</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B370-D5BC-43C0-ED06-E509CBB3137F}"/>
              </a:ext>
            </a:extLst>
          </p:cNvPr>
          <p:cNvSpPr>
            <a:spLocks noGrp="1"/>
          </p:cNvSpPr>
          <p:nvPr>
            <p:ph type="title"/>
          </p:nvPr>
        </p:nvSpPr>
        <p:spPr>
          <a:xfrm>
            <a:off x="581192" y="702156"/>
            <a:ext cx="11029616" cy="1002928"/>
          </a:xfrm>
        </p:spPr>
        <p:txBody>
          <a:bodyPr/>
          <a:lstStyle/>
          <a:p>
            <a:endParaRPr lang="en-US" b="1" dirty="0"/>
          </a:p>
          <a:p>
            <a:endParaRPr lang="en-US" dirty="0"/>
          </a:p>
        </p:txBody>
      </p:sp>
      <p:pic>
        <p:nvPicPr>
          <p:cNvPr id="4" name="Content Placeholder 3" descr="A screenshot of a computer&#10;&#10;AI-generated content may be incorrect.">
            <a:extLst>
              <a:ext uri="{FF2B5EF4-FFF2-40B4-BE49-F238E27FC236}">
                <a16:creationId xmlns:a16="http://schemas.microsoft.com/office/drawing/2014/main" id="{4F5309E6-EC17-31ED-DCB0-8E786007F3F4}"/>
              </a:ext>
            </a:extLst>
          </p:cNvPr>
          <p:cNvPicPr>
            <a:picLocks noGrp="1" noChangeAspect="1"/>
          </p:cNvPicPr>
          <p:nvPr>
            <p:ph idx="1"/>
          </p:nvPr>
        </p:nvPicPr>
        <p:blipFill>
          <a:blip r:embed="rId2"/>
          <a:stretch>
            <a:fillRect/>
          </a:stretch>
        </p:blipFill>
        <p:spPr>
          <a:xfrm>
            <a:off x="3228670" y="1440877"/>
            <a:ext cx="5200847" cy="5116285"/>
          </a:xfrm>
          <a:prstGeom prst="rect">
            <a:avLst/>
          </a:prstGeom>
        </p:spPr>
      </p:pic>
      <p:sp>
        <p:nvSpPr>
          <p:cNvPr id="5" name="TextBox 4">
            <a:extLst>
              <a:ext uri="{FF2B5EF4-FFF2-40B4-BE49-F238E27FC236}">
                <a16:creationId xmlns:a16="http://schemas.microsoft.com/office/drawing/2014/main" id="{D567640D-B0FA-EE31-2908-9DC03EDFC61C}"/>
              </a:ext>
            </a:extLst>
          </p:cNvPr>
          <p:cNvSpPr txBox="1"/>
          <p:nvPr/>
        </p:nvSpPr>
        <p:spPr>
          <a:xfrm>
            <a:off x="3881574" y="928202"/>
            <a:ext cx="38092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6" name="TextBox 5">
            <a:extLst>
              <a:ext uri="{FF2B5EF4-FFF2-40B4-BE49-F238E27FC236}">
                <a16:creationId xmlns:a16="http://schemas.microsoft.com/office/drawing/2014/main" id="{342E6D68-0B6B-31FA-D885-7117A5AF1093}"/>
              </a:ext>
            </a:extLst>
          </p:cNvPr>
          <p:cNvSpPr txBox="1"/>
          <p:nvPr/>
        </p:nvSpPr>
        <p:spPr>
          <a:xfrm>
            <a:off x="3399390" y="566565"/>
            <a:ext cx="4797721" cy="421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2D5E4002-C87B-42E0-B4BB-AF5035511328}"/>
              </a:ext>
            </a:extLst>
          </p:cNvPr>
          <p:cNvSpPr txBox="1"/>
          <p:nvPr/>
        </p:nvSpPr>
        <p:spPr>
          <a:xfrm>
            <a:off x="1923724" y="923441"/>
            <a:ext cx="85955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LLM-integrated </a:t>
            </a:r>
            <a:r>
              <a:rPr lang="en-US" b="1" dirty="0" err="1">
                <a:ea typeface="+mn-lt"/>
                <a:cs typeface="+mn-lt"/>
              </a:rPr>
              <a:t>Watsonx</a:t>
            </a:r>
            <a:r>
              <a:rPr lang="en-US" b="1" dirty="0">
                <a:ea typeface="+mn-lt"/>
                <a:cs typeface="+mn-lt"/>
              </a:rPr>
              <a:t> Assistant conversation with LLM support via Granite</a:t>
            </a:r>
            <a:endParaRPr lang="en-US" dirty="0"/>
          </a:p>
          <a:p>
            <a:endParaRPr lang="en-US" b="1" dirty="0"/>
          </a:p>
        </p:txBody>
      </p:sp>
    </p:spTree>
    <p:extLst>
      <p:ext uri="{BB962C8B-B14F-4D97-AF65-F5344CB8AC3E}">
        <p14:creationId xmlns:p14="http://schemas.microsoft.com/office/powerpoint/2010/main" val="272512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err="1">
                <a:solidFill>
                  <a:schemeClr val="tx1"/>
                </a:solidFill>
                <a:ea typeface="+mn-lt"/>
                <a:cs typeface="+mn-lt"/>
              </a:rPr>
              <a:t>CourseAdvisor</a:t>
            </a:r>
            <a:r>
              <a:rPr lang="en-IN" sz="2000" dirty="0">
                <a:solidFill>
                  <a:schemeClr val="tx1"/>
                </a:solidFill>
                <a:ea typeface="+mn-lt"/>
                <a:cs typeface="+mn-lt"/>
              </a:rPr>
              <a:t> effectively showcases how an Agentic AI assistant can guide students in their learning journey with minimal manual intervention. With powerful LLMs like IBM Granite, it becomes possible to personalize learning at scale, supporting thousands of learners at once. The roadmap generation was highly contextual, meaningful, and tailored to each learning goal. The project also demonstrated prompt engineering, AI integration, and dynamic roadmap generation within a cloud-native environment.</a:t>
            </a:r>
          </a:p>
          <a:p>
            <a:pPr marL="305435" indent="-305435"/>
            <a:endParaRPr lang="en-IN" sz="2000" dirty="0">
              <a:solidFill>
                <a:srgbClr val="0F0F0F"/>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   courseadvisor- Agentic AI for Personalized Course Pathways </vt:lpstr>
      <vt:lpstr>OUTLINE</vt:lpstr>
      <vt:lpstr>Problem Statement</vt:lpstr>
      <vt:lpstr>Proposed Solution</vt:lpstr>
      <vt:lpstr>System  Approach</vt:lpstr>
      <vt:lpstr>Algorithm &amp; Deployment</vt:lpstr>
      <vt:lpstr>Result       </vt:lpstr>
      <vt:lpstr> </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292</cp:revision>
  <dcterms:created xsi:type="dcterms:W3CDTF">2021-05-26T16:50:10Z</dcterms:created>
  <dcterms:modified xsi:type="dcterms:W3CDTF">2025-08-03T18:03:40Z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