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0" r:id="rId4"/>
    <p:sldId id="259"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00" autoAdjust="0"/>
    <p:restoredTop sz="94660"/>
  </p:normalViewPr>
  <p:slideViewPr>
    <p:cSldViewPr snapToGrid="0">
      <p:cViewPr varScale="1">
        <p:scale>
          <a:sx n="83" d="100"/>
          <a:sy n="8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A446E-978D-4FAA-BB4E-2E51D39C4C1C}" type="datetimeFigureOut">
              <a:rPr lang="en-IN" smtClean="0"/>
              <a:t>08-10-2024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07B94-F136-484B-B2D3-40A2CBFBEE7A}" type="slidenum">
              <a:rPr lang="en-IN" smtClean="0"/>
              <a:t>‹#›</a:t>
            </a:fld>
            <a:endParaRPr lang="en-IN"/>
          </a:p>
        </p:txBody>
      </p:sp>
    </p:spTree>
    <p:extLst>
      <p:ext uri="{BB962C8B-B14F-4D97-AF65-F5344CB8AC3E}">
        <p14:creationId xmlns:p14="http://schemas.microsoft.com/office/powerpoint/2010/main" val="1963815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507B94-F136-484B-B2D3-40A2CBFBEE7A}" type="slidenum">
              <a:rPr lang="en-IN" smtClean="0"/>
              <a:t>5</a:t>
            </a:fld>
            <a:endParaRPr lang="en-IN"/>
          </a:p>
        </p:txBody>
      </p:sp>
    </p:spTree>
    <p:extLst>
      <p:ext uri="{BB962C8B-B14F-4D97-AF65-F5344CB8AC3E}">
        <p14:creationId xmlns:p14="http://schemas.microsoft.com/office/powerpoint/2010/main" val="3288695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BEE253E-CA2B-4AC5-8A1F-AF156906CE76}" type="datetimeFigureOut">
              <a:rPr lang="en-IN" smtClean="0"/>
              <a:t>08-10-2024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90C8523-C484-4850-A3B4-EAB446F9B34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735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E253E-CA2B-4AC5-8A1F-AF156906CE76}"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373316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E253E-CA2B-4AC5-8A1F-AF156906CE76}"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105914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E253E-CA2B-4AC5-8A1F-AF156906CE76}"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3793767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E253E-CA2B-4AC5-8A1F-AF156906CE76}"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C8523-C484-4850-A3B4-EAB446F9B34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082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E253E-CA2B-4AC5-8A1F-AF156906CE76}"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157418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E253E-CA2B-4AC5-8A1F-AF156906CE76}" type="datetimeFigureOut">
              <a:rPr lang="en-IN" smtClean="0"/>
              <a:t>08-10-2024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205126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E253E-CA2B-4AC5-8A1F-AF156906CE76}" type="datetimeFigureOut">
              <a:rPr lang="en-IN" smtClean="0"/>
              <a:t>08-10-2024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225526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E253E-CA2B-4AC5-8A1F-AF156906CE76}" type="datetimeFigureOut">
              <a:rPr lang="en-IN" smtClean="0"/>
              <a:t>08-10-2024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222422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E253E-CA2B-4AC5-8A1F-AF156906CE76}"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316953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E253E-CA2B-4AC5-8A1F-AF156906CE76}"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C8523-C484-4850-A3B4-EAB446F9B347}" type="slidenum">
              <a:rPr lang="en-IN" smtClean="0"/>
              <a:t>‹#›</a:t>
            </a:fld>
            <a:endParaRPr lang="en-IN"/>
          </a:p>
        </p:txBody>
      </p:sp>
    </p:spTree>
    <p:extLst>
      <p:ext uri="{BB962C8B-B14F-4D97-AF65-F5344CB8AC3E}">
        <p14:creationId xmlns:p14="http://schemas.microsoft.com/office/powerpoint/2010/main" val="374975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BEE253E-CA2B-4AC5-8A1F-AF156906CE76}" type="datetimeFigureOut">
              <a:rPr lang="en-IN" smtClean="0"/>
              <a:t>08-10-2024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90C8523-C484-4850-A3B4-EAB446F9B347}" type="slidenum">
              <a:rPr lang="en-IN" smtClean="0"/>
              <a:t>‹#›</a:t>
            </a:fld>
            <a:endParaRPr lang="en-IN"/>
          </a:p>
        </p:txBody>
      </p:sp>
    </p:spTree>
    <p:extLst>
      <p:ext uri="{BB962C8B-B14F-4D97-AF65-F5344CB8AC3E}">
        <p14:creationId xmlns:p14="http://schemas.microsoft.com/office/powerpoint/2010/main" val="2608980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5FD20D-12CA-1480-331D-D59888B14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127" y="1199663"/>
            <a:ext cx="3587746" cy="3039827"/>
          </a:xfrm>
          <a:prstGeom prst="rect">
            <a:avLst/>
          </a:prstGeom>
        </p:spPr>
      </p:pic>
      <p:sp>
        <p:nvSpPr>
          <p:cNvPr id="7" name="TextBox 6">
            <a:extLst>
              <a:ext uri="{FF2B5EF4-FFF2-40B4-BE49-F238E27FC236}">
                <a16:creationId xmlns:a16="http://schemas.microsoft.com/office/drawing/2014/main" id="{2BA23973-91C8-2ED5-9346-C7DA61E5DD91}"/>
              </a:ext>
            </a:extLst>
          </p:cNvPr>
          <p:cNvSpPr txBox="1"/>
          <p:nvPr/>
        </p:nvSpPr>
        <p:spPr>
          <a:xfrm>
            <a:off x="3048000" y="3300771"/>
            <a:ext cx="6096000" cy="938719"/>
          </a:xfrm>
          <a:prstGeom prst="rect">
            <a:avLst/>
          </a:prstGeom>
          <a:noFill/>
        </p:spPr>
        <p:txBody>
          <a:bodyPr wrap="square">
            <a:spAutoFit/>
          </a:bodyPr>
          <a:lstStyle/>
          <a:p>
            <a:pPr algn="ctr"/>
            <a:r>
              <a:rPr lang="en-US" sz="5500" b="1" dirty="0">
                <a:solidFill>
                  <a:schemeClr val="tx1"/>
                </a:solidFill>
                <a:latin typeface="Monotype Corsiva" panose="03010101010201010101" pitchFamily="66" charset="0"/>
                <a:ea typeface="DengXian" panose="02010600030101010101" pitchFamily="2" charset="-122"/>
              </a:rPr>
              <a:t>Global YouTube EDA</a:t>
            </a:r>
            <a:endParaRPr lang="en-IN" sz="5500" dirty="0"/>
          </a:p>
        </p:txBody>
      </p:sp>
    </p:spTree>
    <p:extLst>
      <p:ext uri="{BB962C8B-B14F-4D97-AF65-F5344CB8AC3E}">
        <p14:creationId xmlns:p14="http://schemas.microsoft.com/office/powerpoint/2010/main" val="393638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6. Channel type Distribution</a:t>
            </a:r>
            <a:endParaRPr lang="en-IN" sz="2500" dirty="0">
              <a:latin typeface="Aptos Display" panose="020B0004020202020204" pitchFamily="34" charset="0"/>
            </a:endParaRPr>
          </a:p>
        </p:txBody>
      </p:sp>
      <p:pic>
        <p:nvPicPr>
          <p:cNvPr id="9" name="Content Placeholder 4">
            <a:extLst>
              <a:ext uri="{FF2B5EF4-FFF2-40B4-BE49-F238E27FC236}">
                <a16:creationId xmlns:a16="http://schemas.microsoft.com/office/drawing/2014/main" id="{8DB0B986-E0E9-7F67-D9E0-104413EEA79B}"/>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12523" y="3036866"/>
            <a:ext cx="4366953" cy="3739903"/>
          </a:xfrm>
        </p:spPr>
      </p:pic>
      <p:sp>
        <p:nvSpPr>
          <p:cNvPr id="10" name="TextBox 9">
            <a:extLst>
              <a:ext uri="{FF2B5EF4-FFF2-40B4-BE49-F238E27FC236}">
                <a16:creationId xmlns:a16="http://schemas.microsoft.com/office/drawing/2014/main" id="{B57D6207-2DD1-F2AA-FDAF-35CAA2660BE1}"/>
              </a:ext>
            </a:extLst>
          </p:cNvPr>
          <p:cNvSpPr txBox="1"/>
          <p:nvPr/>
        </p:nvSpPr>
        <p:spPr>
          <a:xfrm>
            <a:off x="1069687" y="1028343"/>
            <a:ext cx="10060131" cy="170816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pie chart shows the distribution of different channel types.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Dominant Channel Type: Entertainment channels have the largest share, making up 41.7% of the total distribution. This suggests that entertainment is the most popular channel type in this dataset.</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Significant Channel Types: Music channels are the second most common type, constituting 29.6% of the total. Games channels account for 12.4% of the distribution.</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Smaller Categories: People channels make up 9.0% of the distribution. Comedy channels have the smallest share at 7.3%</a:t>
            </a:r>
            <a:endParaRPr lang="en-IN" sz="15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122186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7. Channel type Highest Monthly earnings</a:t>
            </a:r>
            <a:endParaRPr lang="en-IN" sz="2500" dirty="0">
              <a:latin typeface="Aptos Display" panose="020B0004020202020204" pitchFamily="34" charset="0"/>
            </a:endParaRPr>
          </a:p>
        </p:txBody>
      </p:sp>
      <p:pic>
        <p:nvPicPr>
          <p:cNvPr id="8" name="Content Placeholder 5">
            <a:extLst>
              <a:ext uri="{FF2B5EF4-FFF2-40B4-BE49-F238E27FC236}">
                <a16:creationId xmlns:a16="http://schemas.microsoft.com/office/drawing/2014/main" id="{D7C75A30-9A82-F37D-DC85-761ABC575EEC}"/>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84845" y="2229593"/>
            <a:ext cx="5940899" cy="2480952"/>
          </a:xfrm>
        </p:spPr>
      </p:pic>
      <p:sp>
        <p:nvSpPr>
          <p:cNvPr id="9" name="TextBox 8">
            <a:extLst>
              <a:ext uri="{FF2B5EF4-FFF2-40B4-BE49-F238E27FC236}">
                <a16:creationId xmlns:a16="http://schemas.microsoft.com/office/drawing/2014/main" id="{2FFFDDD2-F087-50D9-5B39-B0CC62D131AA}"/>
              </a:ext>
            </a:extLst>
          </p:cNvPr>
          <p:cNvSpPr txBox="1"/>
          <p:nvPr/>
        </p:nvSpPr>
        <p:spPr>
          <a:xfrm>
            <a:off x="1069687" y="1052946"/>
            <a:ext cx="4721513" cy="5401479"/>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box plot shows the distribution of monthly earnings for various channel types on YouTube</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Channel type highest monthly earnings: Tech channels have the highest median monthly earnings, followed by Animals and Entertainment channels.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Channel type with lower monthly earnings: The median earnings of channels like Sports, How-to, and Nonprofit are relatively lower compared to other categories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length of the boxes indicates the interquartile range (IQR), showing the spread of earnings within each category. The Animals and Entertainment categories have a wider IQR, indicating a greater variation in monthly earnings among channels in these categories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Categories like Games and How-to have a narrower IQR, suggesting less variation in their monthly earnings.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Outliers: Categories such as Music, Entertainment, and Games have a high number of outliers, suggesting that a few channels in these categories are exceptionally profitable.</a:t>
            </a:r>
            <a:endParaRPr lang="en-IN" sz="15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00621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8. Country wise subscribers</a:t>
            </a:r>
            <a:endParaRPr lang="en-IN" sz="2500" dirty="0">
              <a:latin typeface="Aptos Display" panose="020B0004020202020204" pitchFamily="34" charset="0"/>
            </a:endParaRPr>
          </a:p>
        </p:txBody>
      </p:sp>
      <p:pic>
        <p:nvPicPr>
          <p:cNvPr id="8" name="Content Placeholder 4">
            <a:extLst>
              <a:ext uri="{FF2B5EF4-FFF2-40B4-BE49-F238E27FC236}">
                <a16:creationId xmlns:a16="http://schemas.microsoft.com/office/drawing/2014/main" id="{82AE4693-0086-FF91-728F-60E6BD42752B}"/>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56052" y="3004127"/>
            <a:ext cx="6170528" cy="3766021"/>
          </a:xfrm>
        </p:spPr>
      </p:pic>
      <p:sp>
        <p:nvSpPr>
          <p:cNvPr id="9" name="TextBox 8">
            <a:extLst>
              <a:ext uri="{FF2B5EF4-FFF2-40B4-BE49-F238E27FC236}">
                <a16:creationId xmlns:a16="http://schemas.microsoft.com/office/drawing/2014/main" id="{9B74FB9A-83A1-13FC-CA53-1D0EF44DE1AB}"/>
              </a:ext>
            </a:extLst>
          </p:cNvPr>
          <p:cNvSpPr txBox="1"/>
          <p:nvPr/>
        </p:nvSpPr>
        <p:spPr>
          <a:xfrm>
            <a:off x="1069687" y="936567"/>
            <a:ext cx="10143258" cy="216982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bar chart represents the total subscribers for each country</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Dominant Country: The United States has the highest number of total subscribers, significantly more than any other country. Its bar is much taller than the others, indicating a very large subscriber base.</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Top Countries: After the United States, the countries with the highest subscriber counts are India, Brazil, and the United Kingdom. These countries have a noticeable drop in subscriber numbers compared to the United States but still stand out among the rest.</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Other Countries: The remaining countries have relatively small numbers of subscribers, as indicated by the short bars. These include a wide range of countries from different regions, such as Indonesia, Mexico, and South Korea, among others.</a:t>
            </a:r>
            <a:endParaRPr lang="en-IN" sz="15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34422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9. Distribution of subscribers</a:t>
            </a:r>
            <a:endParaRPr lang="en-IN" sz="2500" dirty="0">
              <a:latin typeface="Aptos Display" panose="020B0004020202020204" pitchFamily="34" charset="0"/>
            </a:endParaRPr>
          </a:p>
        </p:txBody>
      </p:sp>
      <p:pic>
        <p:nvPicPr>
          <p:cNvPr id="8" name="Content Placeholder 4">
            <a:extLst>
              <a:ext uri="{FF2B5EF4-FFF2-40B4-BE49-F238E27FC236}">
                <a16:creationId xmlns:a16="http://schemas.microsoft.com/office/drawing/2014/main" id="{10B601DA-9A0A-2052-608E-D8DF6DD6676D}"/>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86246" y="3057236"/>
            <a:ext cx="5259521" cy="3372281"/>
          </a:xfrm>
        </p:spPr>
      </p:pic>
      <p:sp>
        <p:nvSpPr>
          <p:cNvPr id="9" name="TextBox 8">
            <a:extLst>
              <a:ext uri="{FF2B5EF4-FFF2-40B4-BE49-F238E27FC236}">
                <a16:creationId xmlns:a16="http://schemas.microsoft.com/office/drawing/2014/main" id="{CF17C32D-240F-CB52-B1FE-FE2A96AE5092}"/>
              </a:ext>
            </a:extLst>
          </p:cNvPr>
          <p:cNvSpPr txBox="1"/>
          <p:nvPr/>
        </p:nvSpPr>
        <p:spPr>
          <a:xfrm>
            <a:off x="1066799" y="1047404"/>
            <a:ext cx="10340109" cy="1246495"/>
          </a:xfrm>
          <a:prstGeom prst="rect">
            <a:avLst/>
          </a:prstGeom>
          <a:noFill/>
        </p:spPr>
        <p:txBody>
          <a:bodyPr wrap="square" rtlCol="0">
            <a:spAutoFit/>
          </a:bodyPr>
          <a:lstStyle/>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histplot represents the distribution of subscribers across YouTubers</a:t>
            </a:r>
          </a:p>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plot shows a clear right-skew, meaning that the majority of YouTubers have relatively low subscriber counts, while a few channels have very high subscriber numbers</a:t>
            </a:r>
          </a:p>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Most of the data is concentrated in the first few bins (toward the left side of the chart), indicating that a large number of YouTubers have subscribers in the lower range</a:t>
            </a:r>
            <a:endParaRPr lang="en-IN" sz="15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62590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10. Relation between subscribers and uploads</a:t>
            </a:r>
            <a:endParaRPr lang="en-IN" sz="2500" dirty="0">
              <a:latin typeface="Aptos Display" panose="020B0004020202020204" pitchFamily="34" charset="0"/>
            </a:endParaRPr>
          </a:p>
        </p:txBody>
      </p:sp>
      <p:pic>
        <p:nvPicPr>
          <p:cNvPr id="8" name="Content Placeholder 5">
            <a:extLst>
              <a:ext uri="{FF2B5EF4-FFF2-40B4-BE49-F238E27FC236}">
                <a16:creationId xmlns:a16="http://schemas.microsoft.com/office/drawing/2014/main" id="{20734158-7A16-6FD4-01A2-A3AD472835F8}"/>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91733" y="3299691"/>
            <a:ext cx="4293130" cy="3108544"/>
          </a:xfrm>
        </p:spPr>
      </p:pic>
      <p:sp>
        <p:nvSpPr>
          <p:cNvPr id="9" name="TextBox 8">
            <a:extLst>
              <a:ext uri="{FF2B5EF4-FFF2-40B4-BE49-F238E27FC236}">
                <a16:creationId xmlns:a16="http://schemas.microsoft.com/office/drawing/2014/main" id="{C357D02F-82CE-ED5D-7A22-C030E10A3512}"/>
              </a:ext>
            </a:extLst>
          </p:cNvPr>
          <p:cNvSpPr txBox="1"/>
          <p:nvPr/>
        </p:nvSpPr>
        <p:spPr>
          <a:xfrm>
            <a:off x="1069687" y="1098873"/>
            <a:ext cx="10337222" cy="170816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scatter plot shows the relationship between subscribers and uploads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scatter plot shows a large concentration of data points towards the lower left corner, indicating that many channels have fewer uploads and subscribers.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number of channels significantly decreases as the number of uploads increases beyond 50,000</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Outliers: There are a few outliers visible on the plot, where channels have an exceptionally high number of subscribers (over 200 million) despite having a relatively low number of uploads (around 50,000). Another set of outliers includes channels with high uploads (above 100,000) but moderate subscriber counts.</a:t>
            </a:r>
            <a:endParaRPr lang="en-IN" sz="15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279470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11. Average uploads</a:t>
            </a:r>
            <a:endParaRPr lang="en-IN" sz="2500" dirty="0">
              <a:latin typeface="Aptos Display" panose="020B0004020202020204" pitchFamily="34" charset="0"/>
            </a:endParaRPr>
          </a:p>
        </p:txBody>
      </p:sp>
      <p:pic>
        <p:nvPicPr>
          <p:cNvPr id="8" name="Content Placeholder 6">
            <a:extLst>
              <a:ext uri="{FF2B5EF4-FFF2-40B4-BE49-F238E27FC236}">
                <a16:creationId xmlns:a16="http://schemas.microsoft.com/office/drawing/2014/main" id="{8C0C3162-C7B6-5D33-A9B0-DB992B143239}"/>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04396" y="3387164"/>
            <a:ext cx="4655367" cy="3262094"/>
          </a:xfrm>
        </p:spPr>
      </p:pic>
      <p:sp>
        <p:nvSpPr>
          <p:cNvPr id="9" name="TextBox 8">
            <a:extLst>
              <a:ext uri="{FF2B5EF4-FFF2-40B4-BE49-F238E27FC236}">
                <a16:creationId xmlns:a16="http://schemas.microsoft.com/office/drawing/2014/main" id="{76EBDA8F-6F7B-BDF8-B3C4-BC8BD317985F}"/>
              </a:ext>
            </a:extLst>
          </p:cNvPr>
          <p:cNvSpPr txBox="1"/>
          <p:nvPr/>
        </p:nvSpPr>
        <p:spPr>
          <a:xfrm>
            <a:off x="1069687" y="1028931"/>
            <a:ext cx="10124786" cy="216982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bar chart represents the total subscribers for each country</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Dominant Country: The United States has the highest number of total subscribers, significantly more than any other country. Its bar is much taller than the others, indicating a very large subscriber base.</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Top Countries: After the United States, the countries with the highest subscriber counts are India, Brazil, and the United Kingdom. These countries have a noticeable drop in subscriber numbers compared to the United States but still stand out among the rest.</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Other Countries: The remaining countries have relatively small numbers of subscribers, as indicated by the short bars. These include a wide range of countries from different regions, such as Indonesia, Mexico, and South Korea, among others.</a:t>
            </a:r>
            <a:endParaRPr lang="en-IN" sz="15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250552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12. YouTubers with Highest monthly earnings</a:t>
            </a:r>
            <a:endParaRPr lang="en-IN" sz="2500" dirty="0">
              <a:latin typeface="Aptos Display" panose="020B0004020202020204" pitchFamily="34" charset="0"/>
            </a:endParaRPr>
          </a:p>
        </p:txBody>
      </p:sp>
      <p:pic>
        <p:nvPicPr>
          <p:cNvPr id="8" name="Content Placeholder 5">
            <a:extLst>
              <a:ext uri="{FF2B5EF4-FFF2-40B4-BE49-F238E27FC236}">
                <a16:creationId xmlns:a16="http://schemas.microsoft.com/office/drawing/2014/main" id="{F0F586A3-3149-4BB1-A2AF-F2CF5D069E5B}"/>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27101" y="2883934"/>
            <a:ext cx="3377811" cy="3765324"/>
          </a:xfrm>
        </p:spPr>
      </p:pic>
      <p:sp>
        <p:nvSpPr>
          <p:cNvPr id="9" name="TextBox 8">
            <a:extLst>
              <a:ext uri="{FF2B5EF4-FFF2-40B4-BE49-F238E27FC236}">
                <a16:creationId xmlns:a16="http://schemas.microsoft.com/office/drawing/2014/main" id="{90E17F4B-9195-F7E1-60A3-29788E6F4E09}"/>
              </a:ext>
            </a:extLst>
          </p:cNvPr>
          <p:cNvSpPr txBox="1"/>
          <p:nvPr/>
        </p:nvSpPr>
        <p:spPr>
          <a:xfrm>
            <a:off x="1069686" y="1038946"/>
            <a:ext cx="10309513" cy="170816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This visual is a bar chart representing the monthly earnings of the top five YouTubers with the highest earnings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Top earning YouTubers: Dafuq!?Boom! has the highest monthly earnings, slightly above 9 million. This indicates a strong performance, likely due to high views, ad revenue, or sponsorship deals.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Other high earning YouTubers: T-Series follows closely with monthly earnings slightly below Dafuq!?Boom!, showcasing its popularity and extensive reach, especially in the Indian market. Cocomelon - Nursery Rhymes ranks third, reflecting the high demand for children’s content on YouTube. SET India and Zee TV also feature in the top five, highlighting the dominance of Indian entertainment channels on the platform.</a:t>
            </a:r>
            <a:endParaRPr lang="en-IN" sz="15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482579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13. YouTubers with Highest yearly earnings</a:t>
            </a:r>
            <a:endParaRPr lang="en-IN" sz="2500" dirty="0">
              <a:latin typeface="Aptos Display" panose="020B0004020202020204" pitchFamily="34" charset="0"/>
            </a:endParaRPr>
          </a:p>
        </p:txBody>
      </p:sp>
      <p:pic>
        <p:nvPicPr>
          <p:cNvPr id="8" name="Content Placeholder 5">
            <a:extLst>
              <a:ext uri="{FF2B5EF4-FFF2-40B4-BE49-F238E27FC236}">
                <a16:creationId xmlns:a16="http://schemas.microsoft.com/office/drawing/2014/main" id="{4DCD1239-4714-4C8E-8AFD-B40382A101A4}"/>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77500" y="3033127"/>
            <a:ext cx="3437000" cy="3738380"/>
          </a:xfrm>
        </p:spPr>
      </p:pic>
      <p:sp>
        <p:nvSpPr>
          <p:cNvPr id="9" name="TextBox 8">
            <a:extLst>
              <a:ext uri="{FF2B5EF4-FFF2-40B4-BE49-F238E27FC236}">
                <a16:creationId xmlns:a16="http://schemas.microsoft.com/office/drawing/2014/main" id="{11D0F8F5-2345-891F-07BB-3AA02513C8A4}"/>
              </a:ext>
            </a:extLst>
          </p:cNvPr>
          <p:cNvSpPr txBox="1"/>
          <p:nvPr/>
        </p:nvSpPr>
        <p:spPr>
          <a:xfrm>
            <a:off x="1069687" y="1030317"/>
            <a:ext cx="10180204" cy="1708160"/>
          </a:xfrm>
          <a:prstGeom prst="rect">
            <a:avLst/>
          </a:prstGeom>
          <a:noFill/>
        </p:spPr>
        <p:txBody>
          <a:bodyPr wrap="square" rtlCol="0">
            <a:spAutoFit/>
          </a:bodyPr>
          <a:lstStyle/>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above line chart represents the YouTubers with highest yearly earnings.</a:t>
            </a:r>
          </a:p>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Highest Earner: </a:t>
            </a:r>
            <a:r>
              <a:rPr lang="en-US" sz="1500" dirty="0" err="1">
                <a:latin typeface="Aptos" panose="020B0004020202020204" pitchFamily="34" charset="0"/>
                <a:cs typeface="Arial" panose="020B0604020202020204" pitchFamily="34" charset="0"/>
              </a:rPr>
              <a:t>DaFuq</a:t>
            </a:r>
            <a:r>
              <a:rPr lang="en-US" sz="1500" dirty="0">
                <a:latin typeface="Aptos" panose="020B0004020202020204" pitchFamily="34" charset="0"/>
                <a:cs typeface="Arial" panose="020B0604020202020204" pitchFamily="34" charset="0"/>
              </a:rPr>
              <a:t>!?Boom! appears to have the highest yearly earnings, exceeding 1.0 x 10^8 (100 million) in the represented currency</a:t>
            </a:r>
          </a:p>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Top Contenders: T-Series closely follows, with earnings nearly equal to </a:t>
            </a:r>
            <a:r>
              <a:rPr lang="en-US" sz="1500" dirty="0" err="1">
                <a:latin typeface="Aptos" panose="020B0004020202020204" pitchFamily="34" charset="0"/>
                <a:cs typeface="Arial" panose="020B0604020202020204" pitchFamily="34" charset="0"/>
              </a:rPr>
              <a:t>DaFuq</a:t>
            </a:r>
            <a:r>
              <a:rPr lang="en-US" sz="1500" dirty="0">
                <a:latin typeface="Aptos" panose="020B0004020202020204" pitchFamily="34" charset="0"/>
                <a:cs typeface="Arial" panose="020B0604020202020204" pitchFamily="34" charset="0"/>
              </a:rPr>
              <a:t>!?Boom!. Cocomelon - Nursery Rhymes is the third highest, with earnings slightly below T-Series</a:t>
            </a:r>
          </a:p>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Other Significant Channels: SET India and Zee TV are fourth and fifth, respectively. Their earnings are lower than the top three but still substantial.</a:t>
            </a:r>
            <a:endParaRPr lang="en-IN" sz="15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447953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14. Correlation between subscribers, views and earnings</a:t>
            </a:r>
            <a:endParaRPr lang="en-IN" sz="2500" dirty="0">
              <a:latin typeface="Aptos Display" panose="020B0004020202020204" pitchFamily="34" charset="0"/>
            </a:endParaRPr>
          </a:p>
        </p:txBody>
      </p:sp>
      <p:pic>
        <p:nvPicPr>
          <p:cNvPr id="8" name="Content Placeholder 5">
            <a:extLst>
              <a:ext uri="{FF2B5EF4-FFF2-40B4-BE49-F238E27FC236}">
                <a16:creationId xmlns:a16="http://schemas.microsoft.com/office/drawing/2014/main" id="{3CFA17EA-9652-8E29-E7DA-DC6DBF4AF471}"/>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87462" y="1657576"/>
            <a:ext cx="4598176" cy="3694898"/>
          </a:xfrm>
        </p:spPr>
      </p:pic>
      <p:sp>
        <p:nvSpPr>
          <p:cNvPr id="9" name="TextBox 8">
            <a:extLst>
              <a:ext uri="{FF2B5EF4-FFF2-40B4-BE49-F238E27FC236}">
                <a16:creationId xmlns:a16="http://schemas.microsoft.com/office/drawing/2014/main" id="{5B6B4EC1-25CF-37F5-BC4D-BAAAF1D5E6E9}"/>
              </a:ext>
            </a:extLst>
          </p:cNvPr>
          <p:cNvSpPr txBox="1"/>
          <p:nvPr/>
        </p:nvSpPr>
        <p:spPr>
          <a:xfrm>
            <a:off x="1069687" y="994856"/>
            <a:ext cx="5866822" cy="5632311"/>
          </a:xfrm>
          <a:prstGeom prst="rect">
            <a:avLst/>
          </a:prstGeom>
          <a:noFill/>
        </p:spPr>
        <p:txBody>
          <a:bodyPr wrap="square" rtlCol="0">
            <a:spAutoFit/>
          </a:bodyPr>
          <a:lstStyle/>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This visual is a correlation matrix, which shows the relationships between different variables using correlation coefficients.</a:t>
            </a:r>
          </a:p>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values range from -1 to 1. 1 indicates a perfect positive correlation while -1 indicates a perfect negative correlation. 0 means no correlation.</a:t>
            </a:r>
          </a:p>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Subscribers &amp; Video Views: Correlation of 0.79. This is a strong positive correlation, indicating that as the number of subscribers increases, the number of video views also tends to increase. Video Views &amp; Monthly Earnings (both lowest and highest): Correlation of 0.64. This suggests a moderate positive relationship, meaning that higher video views are associated with higher monthly earnings. Subscribers &amp; Monthly Earnings (both lowest and highest): Correlation of 0.5. This indicates a moderate positive relationship, suggesting that an increase in subscribers is moderately associated with an increase in monthly earnings. Lowest &amp; Highest Monthly Earnings: Correlation of 1</a:t>
            </a:r>
          </a:p>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strong correlation between subscribers and video views suggests that increasing subscriber count can significantly boost video views, which is expected as subscribers are usually more engaged viewers.</a:t>
            </a:r>
          </a:p>
          <a:p>
            <a:pPr marL="171450" indent="-1714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moderate correlation between video views and monthly earnings implies that more video views are generally associated with higher earnings, which makes sense in most ad-revenue-based platforms.</a:t>
            </a:r>
            <a:endParaRPr lang="en-IN" sz="15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943518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81FA14E-C1DB-B672-C58C-EA245E048763}"/>
              </a:ext>
            </a:extLst>
          </p:cNvPr>
          <p:cNvSpPr txBox="1"/>
          <p:nvPr/>
        </p:nvSpPr>
        <p:spPr>
          <a:xfrm>
            <a:off x="2567709" y="3044279"/>
            <a:ext cx="7056582" cy="769441"/>
          </a:xfrm>
          <a:prstGeom prst="rect">
            <a:avLst/>
          </a:prstGeom>
          <a:noFill/>
        </p:spPr>
        <p:txBody>
          <a:bodyPr wrap="square" rtlCol="0">
            <a:spAutoFit/>
          </a:bodyPr>
          <a:lstStyle/>
          <a:p>
            <a:pPr algn="ctr"/>
            <a:r>
              <a:rPr lang="en-US" sz="4400" b="1" dirty="0">
                <a:latin typeface="Monotype Corsiva" panose="03010101010201010101" pitchFamily="66" charset="0"/>
              </a:rPr>
              <a:t>3. Insights and Recommendations</a:t>
            </a:r>
            <a:endParaRPr lang="en-IN" sz="4400" b="1" dirty="0">
              <a:latin typeface="Monotype Corsiva" panose="03010101010201010101" pitchFamily="66" charset="0"/>
            </a:endParaRPr>
          </a:p>
        </p:txBody>
      </p:sp>
    </p:spTree>
    <p:extLst>
      <p:ext uri="{BB962C8B-B14F-4D97-AF65-F5344CB8AC3E}">
        <p14:creationId xmlns:p14="http://schemas.microsoft.com/office/powerpoint/2010/main" val="154190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22E36C-5B62-563E-62D2-D014947B45CE}"/>
              </a:ext>
            </a:extLst>
          </p:cNvPr>
          <p:cNvSpPr txBox="1"/>
          <p:nvPr/>
        </p:nvSpPr>
        <p:spPr>
          <a:xfrm>
            <a:off x="3874654" y="3044279"/>
            <a:ext cx="4442691" cy="769441"/>
          </a:xfrm>
          <a:prstGeom prst="rect">
            <a:avLst/>
          </a:prstGeom>
          <a:noFill/>
        </p:spPr>
        <p:txBody>
          <a:bodyPr wrap="square" rtlCol="0">
            <a:spAutoFit/>
          </a:bodyPr>
          <a:lstStyle/>
          <a:p>
            <a:pPr algn="ctr"/>
            <a:r>
              <a:rPr lang="en-US" sz="4400" b="1" dirty="0">
                <a:latin typeface="Monotype Corsiva" panose="03010101010201010101" pitchFamily="66" charset="0"/>
              </a:rPr>
              <a:t>1. Business Problem</a:t>
            </a:r>
            <a:endParaRPr lang="en-IN" sz="4400" b="1" dirty="0">
              <a:latin typeface="Monotype Corsiva" panose="03010101010201010101" pitchFamily="66" charset="0"/>
            </a:endParaRPr>
          </a:p>
        </p:txBody>
      </p:sp>
    </p:spTree>
    <p:extLst>
      <p:ext uri="{BB962C8B-B14F-4D97-AF65-F5344CB8AC3E}">
        <p14:creationId xmlns:p14="http://schemas.microsoft.com/office/powerpoint/2010/main" val="4169119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Insights and Recommendations</a:t>
            </a:r>
            <a:endParaRPr lang="en-IN" sz="2500" dirty="0">
              <a:latin typeface="Aptos Display" panose="020B0004020202020204" pitchFamily="34" charset="0"/>
            </a:endParaRPr>
          </a:p>
        </p:txBody>
      </p:sp>
      <p:sp>
        <p:nvSpPr>
          <p:cNvPr id="8" name="Content Placeholder 2">
            <a:extLst>
              <a:ext uri="{FF2B5EF4-FFF2-40B4-BE49-F238E27FC236}">
                <a16:creationId xmlns:a16="http://schemas.microsoft.com/office/drawing/2014/main" id="{BF96DAF9-4D6B-DB0D-708B-25A7A7D60301}"/>
              </a:ext>
            </a:extLst>
          </p:cNvPr>
          <p:cNvSpPr>
            <a:spLocks noGrp="1"/>
          </p:cNvSpPr>
          <p:nvPr>
            <p:ph idx="1"/>
          </p:nvPr>
        </p:nvSpPr>
        <p:spPr>
          <a:xfrm>
            <a:off x="1069686" y="1116060"/>
            <a:ext cx="10263331" cy="4979937"/>
          </a:xfrm>
        </p:spPr>
        <p:txBody>
          <a:bodyPr>
            <a:noAutofit/>
          </a:bodyPr>
          <a:lstStyle/>
          <a:p>
            <a:pPr marL="342900" indent="-342900" algn="just">
              <a:lnSpc>
                <a:spcPct val="100000"/>
              </a:lnSpc>
              <a:buClrTx/>
              <a:buFont typeface="+mj-lt"/>
              <a:buAutoNum type="arabicPeriod"/>
            </a:pPr>
            <a:r>
              <a:rPr lang="en-US" sz="1500" dirty="0">
                <a:solidFill>
                  <a:schemeClr val="tx1"/>
                </a:solidFill>
                <a:latin typeface="Aptos" panose="020B0004020202020204" pitchFamily="34" charset="0"/>
                <a:cs typeface="Arial" panose="020B0604020202020204" pitchFamily="34" charset="0"/>
              </a:rPr>
              <a:t>Creators should consider focusing on Shows or Trailers to reach larger audiences. However, those in Nonprofits &amp; Activism and Education can still succeed with high-quality, niche content.</a:t>
            </a:r>
          </a:p>
          <a:p>
            <a:pPr marL="342900" indent="-342900" algn="just">
              <a:lnSpc>
                <a:spcPct val="100000"/>
              </a:lnSpc>
              <a:buClrTx/>
              <a:buFont typeface="+mj-lt"/>
              <a:buAutoNum type="arabicPeriod"/>
            </a:pPr>
            <a:r>
              <a:rPr lang="en-US" sz="1500" dirty="0">
                <a:solidFill>
                  <a:schemeClr val="tx1"/>
                </a:solidFill>
                <a:latin typeface="Aptos" panose="020B0004020202020204" pitchFamily="34" charset="0"/>
                <a:cs typeface="Arial" panose="020B0604020202020204" pitchFamily="34" charset="0"/>
              </a:rPr>
              <a:t>For YouTubers looking to expand their reach, tapping into countries outside of the US, India, and the UK, with improved digital literacy and infrastructure, could offer growth opportunities.</a:t>
            </a:r>
          </a:p>
          <a:p>
            <a:pPr marL="342900" indent="-342900" algn="just">
              <a:lnSpc>
                <a:spcPct val="100000"/>
              </a:lnSpc>
              <a:buClrTx/>
              <a:buFont typeface="+mj-lt"/>
              <a:buAutoNum type="arabicPeriod"/>
            </a:pPr>
            <a:r>
              <a:rPr lang="en-US" sz="1500" dirty="0">
                <a:solidFill>
                  <a:schemeClr val="tx1"/>
                </a:solidFill>
                <a:latin typeface="Aptos" panose="020B0004020202020204" pitchFamily="34" charset="0"/>
                <a:cs typeface="Arial" panose="020B0604020202020204" pitchFamily="34" charset="0"/>
              </a:rPr>
              <a:t>Channels in Entertainment, Music, Tech, and Animals can maximize earnings potential with consistent content and brand partnerships.</a:t>
            </a:r>
          </a:p>
          <a:p>
            <a:pPr marL="342900" indent="-342900" algn="just">
              <a:lnSpc>
                <a:spcPct val="100000"/>
              </a:lnSpc>
              <a:buClrTx/>
              <a:buFont typeface="+mj-lt"/>
              <a:buAutoNum type="arabicPeriod"/>
            </a:pPr>
            <a:r>
              <a:rPr lang="en-US" sz="1500" dirty="0">
                <a:solidFill>
                  <a:schemeClr val="tx1"/>
                </a:solidFill>
                <a:latin typeface="Aptos" panose="020B0004020202020204" pitchFamily="34" charset="0"/>
                <a:cs typeface="Arial" panose="020B0604020202020204" pitchFamily="34" charset="0"/>
              </a:rPr>
              <a:t>Creators in niche categories like Education should explore diversified revenue models beyond ad revenue, such as sponsorships or memberships.</a:t>
            </a:r>
          </a:p>
          <a:p>
            <a:pPr marL="342900" indent="-342900" algn="just">
              <a:lnSpc>
                <a:spcPct val="100000"/>
              </a:lnSpc>
              <a:buClrTx/>
              <a:buFont typeface="+mj-lt"/>
              <a:buAutoNum type="arabicPeriod"/>
            </a:pPr>
            <a:r>
              <a:rPr lang="en-US" sz="1500" dirty="0">
                <a:solidFill>
                  <a:schemeClr val="tx1"/>
                </a:solidFill>
                <a:latin typeface="Aptos" panose="020B0004020202020204" pitchFamily="34" charset="0"/>
                <a:cs typeface="Arial" panose="020B0604020202020204" pitchFamily="34" charset="0"/>
              </a:rPr>
              <a:t>Categories with fewer uploads, like Movies, Autos &amp; Vehicles, and Travel &amp; Events, present opportunities for content creators to fill gaps in these markets.</a:t>
            </a:r>
          </a:p>
          <a:p>
            <a:pPr marL="342900" indent="-342900" algn="just">
              <a:lnSpc>
                <a:spcPct val="100000"/>
              </a:lnSpc>
              <a:buClrTx/>
              <a:buFont typeface="+mj-lt"/>
              <a:buAutoNum type="arabicPeriod"/>
            </a:pPr>
            <a:r>
              <a:rPr lang="en-US" sz="1500" dirty="0">
                <a:solidFill>
                  <a:schemeClr val="tx1"/>
                </a:solidFill>
                <a:latin typeface="Aptos" panose="020B0004020202020204" pitchFamily="34" charset="0"/>
                <a:cs typeface="Arial" panose="020B0604020202020204" pitchFamily="34" charset="0"/>
              </a:rPr>
              <a:t>Creators should produce content that appeals to a global audience by incorporating multilingual content or localizing videos for different regions, especially in countries with growing digital access outside the top markets like the US, India, and the UK.</a:t>
            </a:r>
          </a:p>
          <a:p>
            <a:pPr marL="342900" indent="-342900" algn="just">
              <a:lnSpc>
                <a:spcPct val="100000"/>
              </a:lnSpc>
              <a:buClrTx/>
              <a:buFont typeface="+mj-lt"/>
              <a:buAutoNum type="arabicPeriod"/>
            </a:pPr>
            <a:r>
              <a:rPr lang="en-US" sz="1500" dirty="0">
                <a:solidFill>
                  <a:schemeClr val="tx1"/>
                </a:solidFill>
                <a:latin typeface="Aptos" panose="020B0004020202020204" pitchFamily="34" charset="0"/>
                <a:cs typeface="Arial" panose="020B0604020202020204" pitchFamily="34" charset="0"/>
              </a:rPr>
              <a:t>Creators can use insights from their channel’s performance data, like the best-performing video types and viewer demographics, to tailor content strategies for higher engagement and better audience retention</a:t>
            </a:r>
          </a:p>
        </p:txBody>
      </p:sp>
    </p:spTree>
    <p:extLst>
      <p:ext uri="{BB962C8B-B14F-4D97-AF65-F5344CB8AC3E}">
        <p14:creationId xmlns:p14="http://schemas.microsoft.com/office/powerpoint/2010/main" val="702364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13AAFDB7-A333-FCBB-9574-24CBB5EACE9F}"/>
              </a:ext>
            </a:extLst>
          </p:cNvPr>
          <p:cNvSpPr txBox="1">
            <a:spLocks/>
          </p:cNvSpPr>
          <p:nvPr/>
        </p:nvSpPr>
        <p:spPr>
          <a:xfrm>
            <a:off x="4338782" y="2994187"/>
            <a:ext cx="3514436" cy="8696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5500" b="1" dirty="0">
                <a:latin typeface="Monotype Corsiva" panose="03010101010201010101" pitchFamily="66" charset="0"/>
              </a:rPr>
              <a:t>Thank You</a:t>
            </a:r>
          </a:p>
          <a:p>
            <a:pPr algn="ctr"/>
            <a:endParaRPr lang="en-IN" sz="5500" b="1" dirty="0">
              <a:latin typeface="Monotype Corsiva" panose="03010101010201010101" pitchFamily="66" charset="0"/>
            </a:endParaRPr>
          </a:p>
        </p:txBody>
      </p:sp>
    </p:spTree>
    <p:extLst>
      <p:ext uri="{BB962C8B-B14F-4D97-AF65-F5344CB8AC3E}">
        <p14:creationId xmlns:p14="http://schemas.microsoft.com/office/powerpoint/2010/main" val="2593479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Business Problem</a:t>
            </a:r>
            <a:endParaRPr lang="en-IN" sz="2500" dirty="0">
              <a:latin typeface="Aptos Display" panose="020B0004020202020204" pitchFamily="34" charset="0"/>
            </a:endParaRPr>
          </a:p>
        </p:txBody>
      </p:sp>
      <p:pic>
        <p:nvPicPr>
          <p:cNvPr id="4" name="Content Placeholder 3">
            <a:extLst>
              <a:ext uri="{FF2B5EF4-FFF2-40B4-BE49-F238E27FC236}">
                <a16:creationId xmlns:a16="http://schemas.microsoft.com/office/drawing/2014/main" id="{F7969257-0A54-441E-4ABF-D51CEB045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3174" y="1838037"/>
            <a:ext cx="4351338" cy="4351338"/>
          </a:xfrm>
          <a:prstGeom prst="rect">
            <a:avLst/>
          </a:prstGeom>
        </p:spPr>
      </p:pic>
      <p:sp>
        <p:nvSpPr>
          <p:cNvPr id="5" name="Content Placeholder 2">
            <a:extLst>
              <a:ext uri="{FF2B5EF4-FFF2-40B4-BE49-F238E27FC236}">
                <a16:creationId xmlns:a16="http://schemas.microsoft.com/office/drawing/2014/main" id="{6A340ADC-5617-D22E-5F65-12C834608332}"/>
              </a:ext>
            </a:extLst>
          </p:cNvPr>
          <p:cNvSpPr txBox="1">
            <a:spLocks/>
          </p:cNvSpPr>
          <p:nvPr/>
        </p:nvSpPr>
        <p:spPr>
          <a:xfrm>
            <a:off x="1069687" y="1838037"/>
            <a:ext cx="5201803" cy="402431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lnSpc>
                <a:spcPct val="100000"/>
              </a:lnSpc>
              <a:buClrTx/>
            </a:pPr>
            <a:r>
              <a:rPr lang="en-US" sz="1400" dirty="0">
                <a:latin typeface="Aptos" panose="020B0004020202020204" pitchFamily="34" charset="0"/>
                <a:cs typeface="Arial" panose="020B0604020202020204" pitchFamily="34" charset="0"/>
              </a:rPr>
              <a:t>The Global YouTube Statistics dataset comprises records of YouTubers, including metrics such as channel subscribers, uploads, views, earnings, and more. </a:t>
            </a:r>
          </a:p>
          <a:p>
            <a:pPr algn="just">
              <a:lnSpc>
                <a:spcPct val="100000"/>
              </a:lnSpc>
              <a:buClrTx/>
            </a:pPr>
            <a:r>
              <a:rPr lang="en-US" sz="1400" dirty="0">
                <a:latin typeface="Aptos" panose="020B0004020202020204" pitchFamily="34" charset="0"/>
                <a:cs typeface="Arial" panose="020B0604020202020204" pitchFamily="34" charset="0"/>
              </a:rPr>
              <a:t>The </a:t>
            </a:r>
            <a:r>
              <a:rPr lang="en-US" sz="1400" b="1" dirty="0">
                <a:latin typeface="Aptos" panose="020B0004020202020204" pitchFamily="34" charset="0"/>
                <a:cs typeface="Arial" panose="020B0604020202020204" pitchFamily="34" charset="0"/>
              </a:rPr>
              <a:t>primary objective </a:t>
            </a:r>
            <a:r>
              <a:rPr lang="en-US" sz="1400" dirty="0">
                <a:latin typeface="Aptos" panose="020B0004020202020204" pitchFamily="34" charset="0"/>
                <a:cs typeface="Arial" panose="020B0604020202020204" pitchFamily="34" charset="0"/>
              </a:rPr>
              <a:t>of this project is to conduct an in-depth Exploratory Data Analysis (EDA) to uncover trends, generate impactful data visualizations, and deliver actionable insights. </a:t>
            </a:r>
          </a:p>
          <a:p>
            <a:pPr algn="just">
              <a:lnSpc>
                <a:spcPct val="100000"/>
              </a:lnSpc>
              <a:buClrTx/>
            </a:pPr>
            <a:r>
              <a:rPr lang="en-US" sz="1400" dirty="0">
                <a:latin typeface="Aptos" panose="020B0004020202020204" pitchFamily="34" charset="0"/>
                <a:cs typeface="Arial" panose="020B0604020202020204" pitchFamily="34" charset="0"/>
              </a:rPr>
              <a:t>These insights will offer valuable suggestions to help YouTubers enhance their content, boost revenue, and expand their global presence</a:t>
            </a:r>
            <a:endParaRPr lang="en-IN" sz="14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97730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7C0E1CE-BC7F-7FB7-2813-09833B611F92}"/>
              </a:ext>
            </a:extLst>
          </p:cNvPr>
          <p:cNvSpPr txBox="1"/>
          <p:nvPr/>
        </p:nvSpPr>
        <p:spPr>
          <a:xfrm>
            <a:off x="3355109" y="3044279"/>
            <a:ext cx="5481781" cy="769441"/>
          </a:xfrm>
          <a:prstGeom prst="rect">
            <a:avLst/>
          </a:prstGeom>
          <a:noFill/>
        </p:spPr>
        <p:txBody>
          <a:bodyPr wrap="square" rtlCol="0">
            <a:spAutoFit/>
          </a:bodyPr>
          <a:lstStyle/>
          <a:p>
            <a:pPr algn="ctr"/>
            <a:r>
              <a:rPr lang="en-US" sz="4400" b="1" dirty="0">
                <a:latin typeface="Monotype Corsiva" panose="03010101010201010101" pitchFamily="66" charset="0"/>
              </a:rPr>
              <a:t>2. Analysis and Findings</a:t>
            </a:r>
            <a:endParaRPr lang="en-IN" sz="4400" b="1" dirty="0">
              <a:latin typeface="Monotype Corsiva" panose="03010101010201010101" pitchFamily="66" charset="0"/>
            </a:endParaRPr>
          </a:p>
        </p:txBody>
      </p:sp>
    </p:spTree>
    <p:extLst>
      <p:ext uri="{BB962C8B-B14F-4D97-AF65-F5344CB8AC3E}">
        <p14:creationId xmlns:p14="http://schemas.microsoft.com/office/powerpoint/2010/main" val="161717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1. Category wise Average subscribers</a:t>
            </a:r>
            <a:endParaRPr lang="en-IN" sz="2500" dirty="0">
              <a:latin typeface="Aptos Display" panose="020B0004020202020204" pitchFamily="34" charset="0"/>
            </a:endParaRPr>
          </a:p>
        </p:txBody>
      </p:sp>
      <p:pic>
        <p:nvPicPr>
          <p:cNvPr id="10" name="Content Placeholder 4">
            <a:extLst>
              <a:ext uri="{FF2B5EF4-FFF2-40B4-BE49-F238E27FC236}">
                <a16:creationId xmlns:a16="http://schemas.microsoft.com/office/drawing/2014/main" id="{315E3AB7-03D2-2C6D-2FE3-C08FC52BAEE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92296" y="3505921"/>
            <a:ext cx="3292003" cy="3323512"/>
          </a:xfrm>
          <a:prstGeom prst="rect">
            <a:avLst/>
          </a:prstGeom>
        </p:spPr>
      </p:pic>
      <p:sp>
        <p:nvSpPr>
          <p:cNvPr id="11" name="TextBox 10">
            <a:extLst>
              <a:ext uri="{FF2B5EF4-FFF2-40B4-BE49-F238E27FC236}">
                <a16:creationId xmlns:a16="http://schemas.microsoft.com/office/drawing/2014/main" id="{07E5DF4E-23F4-CA23-14D8-AF1A1F08473D}"/>
              </a:ext>
            </a:extLst>
          </p:cNvPr>
          <p:cNvSpPr txBox="1"/>
          <p:nvPr/>
        </p:nvSpPr>
        <p:spPr>
          <a:xfrm>
            <a:off x="1069687" y="874431"/>
            <a:ext cx="10337222" cy="263149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bar chart represents the average number of subscribers across different YouTube content categories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Shows: This category has the highest average number of subscribers, exceeding 40 million, indicating its strong popularity and wide appeal to a large audience.</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Trailers: Close behind, the Trailers category also boasts a significant average subscriber count, likely reflecting the broad interest in movie, TV, or game trailers.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Film &amp; Animation: This category maintains a solid average of over 30 million subscribers, highlighting the appeal of creative and visual content like animated films or short films.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Nonprofits &amp; Activism: Despite being focused on social causes, this category also commands a respectable average of around 30 million subscribers, indicating strong engagement in content that promotes social change or activism.</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Education: The Education category has a similar average subscriber count to Nonprofits &amp; Activism, suggesting that informative, instructional content has a significant following, though slightly lower compared to Shows and Trailers.</a:t>
            </a:r>
            <a:endParaRPr lang="en-IN" sz="15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48456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2. Category with Highest activity</a:t>
            </a:r>
            <a:endParaRPr lang="en-IN" sz="2500" dirty="0">
              <a:latin typeface="Aptos Display" panose="020B0004020202020204" pitchFamily="34" charset="0"/>
            </a:endParaRPr>
          </a:p>
        </p:txBody>
      </p:sp>
      <p:pic>
        <p:nvPicPr>
          <p:cNvPr id="8" name="Content Placeholder 4">
            <a:extLst>
              <a:ext uri="{FF2B5EF4-FFF2-40B4-BE49-F238E27FC236}">
                <a16:creationId xmlns:a16="http://schemas.microsoft.com/office/drawing/2014/main" id="{83B19AF7-DA57-AF61-186D-2AB34796DDA2}"/>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81167" y="3721304"/>
            <a:ext cx="3757244" cy="3079245"/>
          </a:xfrm>
        </p:spPr>
      </p:pic>
      <p:sp>
        <p:nvSpPr>
          <p:cNvPr id="9" name="TextBox 8">
            <a:extLst>
              <a:ext uri="{FF2B5EF4-FFF2-40B4-BE49-F238E27FC236}">
                <a16:creationId xmlns:a16="http://schemas.microsoft.com/office/drawing/2014/main" id="{F609520D-3D78-0F68-CC4C-26D6488E33BF}"/>
              </a:ext>
            </a:extLst>
          </p:cNvPr>
          <p:cNvSpPr txBox="1"/>
          <p:nvPr/>
        </p:nvSpPr>
        <p:spPr>
          <a:xfrm>
            <a:off x="1069687" y="858982"/>
            <a:ext cx="10180204"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bar chart represents the categories with the highest activity, likely represented by the count of occurrences for each category.</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Top categories: Entertainment has the highest activity, with around 200 occurrences. This indicates that Entertainment is the most active category in this dataset. Music follows as the second most active category, with a count slightly lower than Entertainment</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Moderate Activity Categories: People &amp; Blogs and Gaming are also popular categories, with substantial counts compared to others. Comedy has a notable count but is less active compared to the top categories.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Lower Activity Categories: Education, Film &amp; Animation, and How to &amp; Style fall into the mid-range in terms of activity. News &amp; Politics and Science &amp; Technology have lower activity compared to the more general and entertainment-oriented categories.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Least Active Categories: Categories like Shows, Sports, Pets &amp; Animals, Trailers, Nonprofits &amp; Activism, Movies, Autos &amp; Vehicles, and Travel &amp; Events have the least activity, with very low counts.</a:t>
            </a:r>
            <a:endParaRPr lang="en-IN" sz="15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88412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3. Category wise uploads</a:t>
            </a:r>
            <a:endParaRPr lang="en-IN" sz="2500" dirty="0">
              <a:latin typeface="Aptos Display" panose="020B0004020202020204" pitchFamily="34" charset="0"/>
            </a:endParaRPr>
          </a:p>
        </p:txBody>
      </p:sp>
      <p:pic>
        <p:nvPicPr>
          <p:cNvPr id="8" name="Content Placeholder 5">
            <a:extLst>
              <a:ext uri="{FF2B5EF4-FFF2-40B4-BE49-F238E27FC236}">
                <a16:creationId xmlns:a16="http://schemas.microsoft.com/office/drawing/2014/main" id="{98DA7C7C-B552-BC1F-AF92-2BCE3A22C9CD}"/>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52085" y="2005691"/>
            <a:ext cx="4514796" cy="3689002"/>
          </a:xfrm>
        </p:spPr>
      </p:pic>
      <p:sp>
        <p:nvSpPr>
          <p:cNvPr id="12" name="TextBox 11">
            <a:extLst>
              <a:ext uri="{FF2B5EF4-FFF2-40B4-BE49-F238E27FC236}">
                <a16:creationId xmlns:a16="http://schemas.microsoft.com/office/drawing/2014/main" id="{7D2DF526-A8DE-3F0B-0B35-F7BA7712C12E}"/>
              </a:ext>
            </a:extLst>
          </p:cNvPr>
          <p:cNvSpPr txBox="1"/>
          <p:nvPr/>
        </p:nvSpPr>
        <p:spPr>
          <a:xfrm>
            <a:off x="1069687" y="1034037"/>
            <a:ext cx="6096000" cy="5401479"/>
          </a:xfrm>
          <a:prstGeom prst="rect">
            <a:avLst/>
          </a:prstGeom>
          <a:noFill/>
        </p:spPr>
        <p:txBody>
          <a:bodyPr wrap="square">
            <a:spAutoFit/>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0B0004020202020204" pitchFamily="34" charset="0"/>
                <a:cs typeface="Arial" panose="020B0604020202020204" pitchFamily="34" charset="0"/>
              </a:rPr>
              <a:t>This visual is a horizontal bar chart that displays the number of uploads across different content categories.</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0B0004020202020204" pitchFamily="34" charset="0"/>
                <a:cs typeface="Arial" panose="020B0604020202020204" pitchFamily="34" charset="0"/>
              </a:rPr>
              <a:t>Top categories: The Nonprofits &amp; Activism category leads in the number of uploads, nearing 200,000, indicating a strong focus on content centered around social causes and activism. The News &amp; Politics category follows closely, reflecting a substantial volume of content related to current events, news, and political commentary. Meanwhile, the People &amp; Blogs category exhibits a moderate level of uploads, suggesting that personal vlogs and blogs are also popular, though not to the same extent as the aforementioned categories</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0B0004020202020204" pitchFamily="34" charset="0"/>
                <a:cs typeface="Arial" panose="020B0604020202020204" pitchFamily="34" charset="0"/>
              </a:rPr>
              <a:t>Moderate categories: The Shows category has a considerable number of uploads, likely reflecting the presence of episodic content or serialized programming. The Sports category also shows a moderate volume of uploads, indicating a consistent flow of content related to sports activities, events, and discussions.</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0B0004020202020204" pitchFamily="34" charset="0"/>
                <a:cs typeface="Arial" panose="020B0604020202020204" pitchFamily="34" charset="0"/>
              </a:rPr>
              <a:t>Low upload categories: : Categories like Movies, Autos &amp; Vehicles, Travel &amp; Events, and Trailers have very low numbers of uploads. This may indicate niche content areas or less frequent content creation compared to other categories.</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0B0004020202020204" pitchFamily="34" charset="0"/>
                <a:cs typeface="Arial" panose="020B0604020202020204" pitchFamily="34" charset="0"/>
              </a:rPr>
              <a:t>Other categories: Categories like Education, Science &amp; Technology, and Music have relatively low uploads compared to the top categories. This could suggest either a lower interest or fewer creators in these areas.</a:t>
            </a:r>
            <a:endParaRPr kumimoji="0" lang="en-IN" sz="1500" b="0" i="0" u="none" strike="noStrike" kern="1200" cap="none" spc="0" normalizeH="0" baseline="0" noProof="0" dirty="0">
              <a:ln>
                <a:noFill/>
              </a:ln>
              <a:solidFill>
                <a:prstClr val="black"/>
              </a:solidFill>
              <a:effectLst/>
              <a:uLnTx/>
              <a:uFillTx/>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72566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4. Category wise Highest monthly earnings</a:t>
            </a:r>
            <a:endParaRPr lang="en-IN" sz="2500" dirty="0">
              <a:latin typeface="Aptos Display" panose="020B0004020202020204" pitchFamily="34" charset="0"/>
            </a:endParaRPr>
          </a:p>
        </p:txBody>
      </p:sp>
      <p:pic>
        <p:nvPicPr>
          <p:cNvPr id="8" name="Content Placeholder 4">
            <a:extLst>
              <a:ext uri="{FF2B5EF4-FFF2-40B4-BE49-F238E27FC236}">
                <a16:creationId xmlns:a16="http://schemas.microsoft.com/office/drawing/2014/main" id="{356A1625-5BF1-D5E5-0391-8F810A305EB9}"/>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57911" y="1699830"/>
            <a:ext cx="4498380" cy="3458340"/>
          </a:xfrm>
        </p:spPr>
      </p:pic>
      <p:sp>
        <p:nvSpPr>
          <p:cNvPr id="9" name="TextBox 8">
            <a:extLst>
              <a:ext uri="{FF2B5EF4-FFF2-40B4-BE49-F238E27FC236}">
                <a16:creationId xmlns:a16="http://schemas.microsoft.com/office/drawing/2014/main" id="{F2442F2B-D319-5270-92C0-A96B9CEC6A95}"/>
              </a:ext>
            </a:extLst>
          </p:cNvPr>
          <p:cNvSpPr txBox="1"/>
          <p:nvPr/>
        </p:nvSpPr>
        <p:spPr>
          <a:xfrm>
            <a:off x="1069687" y="1081579"/>
            <a:ext cx="5590946" cy="4939814"/>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pie chart is displaying the distribution of highest monthly earnings by category. </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Entertainment has the highest share of earnings at 36.3%. Music follows with 28.2%. People &amp; Blogs constitutes 15.8% of the earnings. Comedy accounts for 11.6%. Education has the smallest share at 8.1%.</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Dominant Categories: Entertainment and Music are the top-earning categories. These genres often have high viewership and engagement, leading to better ad revenue and sponsorship deals.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entertainment category significantly outperforms other categories in terms of earnings, indicating the strong monetization potential in this segment. Music also holds a substantial share, reflecting its global appeal and high engagement rates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Smaller Categories: Categories like People &amp; Blogs and Comedy, while popular, generate relatively lower earnings compared to Entertainment and Music. Education has the smallest share, suggesting either fewer monetization opportunities or a smaller audience base in comparison to other categories</a:t>
            </a:r>
            <a:endParaRPr lang="en-IN" sz="15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22178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29B-F04D-6919-0B78-EF554186E52E}"/>
              </a:ext>
            </a:extLst>
          </p:cNvPr>
          <p:cNvSpPr>
            <a:spLocks noGrp="1"/>
          </p:cNvSpPr>
          <p:nvPr>
            <p:ph type="title"/>
          </p:nvPr>
        </p:nvSpPr>
        <p:spPr>
          <a:xfrm>
            <a:off x="1069687" y="208742"/>
            <a:ext cx="9692640" cy="650240"/>
          </a:xfrm>
        </p:spPr>
        <p:txBody>
          <a:bodyPr>
            <a:normAutofit/>
          </a:bodyPr>
          <a:lstStyle/>
          <a:p>
            <a:r>
              <a:rPr lang="en-US" sz="2500" dirty="0">
                <a:latin typeface="Aptos Display" panose="020B0004020202020204" pitchFamily="34" charset="0"/>
              </a:rPr>
              <a:t>5. Category wise Highest yearly earnings</a:t>
            </a:r>
            <a:endParaRPr lang="en-IN" sz="2500" dirty="0">
              <a:latin typeface="Aptos Display" panose="020B0004020202020204" pitchFamily="34" charset="0"/>
            </a:endParaRPr>
          </a:p>
        </p:txBody>
      </p:sp>
      <p:pic>
        <p:nvPicPr>
          <p:cNvPr id="10" name="Content Placeholder 5">
            <a:extLst>
              <a:ext uri="{FF2B5EF4-FFF2-40B4-BE49-F238E27FC236}">
                <a16:creationId xmlns:a16="http://schemas.microsoft.com/office/drawing/2014/main" id="{2300CED0-EC36-E431-43CC-B74895614D13}"/>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28896" y="3337937"/>
            <a:ext cx="5606367" cy="3145991"/>
          </a:xfrm>
        </p:spPr>
      </p:pic>
      <p:sp>
        <p:nvSpPr>
          <p:cNvPr id="11" name="TextBox 10">
            <a:extLst>
              <a:ext uri="{FF2B5EF4-FFF2-40B4-BE49-F238E27FC236}">
                <a16:creationId xmlns:a16="http://schemas.microsoft.com/office/drawing/2014/main" id="{EA8F2FF0-C576-F096-60FC-B7E16517A770}"/>
              </a:ext>
            </a:extLst>
          </p:cNvPr>
          <p:cNvSpPr txBox="1"/>
          <p:nvPr/>
        </p:nvSpPr>
        <p:spPr>
          <a:xfrm>
            <a:off x="1069687" y="954046"/>
            <a:ext cx="10124786" cy="216982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The violin plot represents the category wise highest yearly earnings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Categories such as Music, Film &amp; Animation, and Entertainment show a broad distribution with several high-earning outliers. The Shows category has the widest spread, indicating a highly variable range of earnings.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Categories like How to &amp; Style and Nonprofits &amp; Activism have a more concentrated distribution, suggesting consistent earnings among these channels. Gaming and Education categories also show a fairly concentrated earnings range with fewer outliers.</a:t>
            </a:r>
          </a:p>
          <a:p>
            <a:pPr marL="285750" indent="-285750" algn="just">
              <a:buFont typeface="Arial" panose="020B0604020202020204" pitchFamily="34" charset="0"/>
              <a:buChar char="•"/>
            </a:pPr>
            <a:r>
              <a:rPr lang="en-US" sz="1500" dirty="0">
                <a:latin typeface="Aptos" panose="020B0004020202020204" pitchFamily="34" charset="0"/>
                <a:cs typeface="Arial" panose="020B0604020202020204" pitchFamily="34" charset="0"/>
              </a:rPr>
              <a:t>Outliers: Several categories, such as Music, Film &amp; Animation, and Shows, have significant outliers. These indicate that some channels in these categories generate exceptionally high earnings compared to the rest. The Pets &amp; Animals and Autos &amp; Vehicles categories also show some variability but with fewer extreme outliers.</a:t>
            </a:r>
          </a:p>
        </p:txBody>
      </p:sp>
    </p:spTree>
    <p:extLst>
      <p:ext uri="{BB962C8B-B14F-4D97-AF65-F5344CB8AC3E}">
        <p14:creationId xmlns:p14="http://schemas.microsoft.com/office/powerpoint/2010/main" val="6131773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115</TotalTime>
  <Words>2445</Words>
  <Application>Microsoft Office PowerPoint</Application>
  <PresentationFormat>Widescreen</PresentationFormat>
  <Paragraphs>94</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Aptos Display</vt:lpstr>
      <vt:lpstr>Arial</vt:lpstr>
      <vt:lpstr>Calibri</vt:lpstr>
      <vt:lpstr>Century Schoolbook</vt:lpstr>
      <vt:lpstr>Monotype Corsiva</vt:lpstr>
      <vt:lpstr>Wingdings 2</vt:lpstr>
      <vt:lpstr>View</vt:lpstr>
      <vt:lpstr>PowerPoint Presentation</vt:lpstr>
      <vt:lpstr>PowerPoint Presentation</vt:lpstr>
      <vt:lpstr>Business Problem</vt:lpstr>
      <vt:lpstr>PowerPoint Presentation</vt:lpstr>
      <vt:lpstr>1. Category wise Average subscribers</vt:lpstr>
      <vt:lpstr>2. Category with Highest activity</vt:lpstr>
      <vt:lpstr>3. Category wise uploads</vt:lpstr>
      <vt:lpstr>4. Category wise Highest monthly earnings</vt:lpstr>
      <vt:lpstr>5. Category wise Highest yearly earnings</vt:lpstr>
      <vt:lpstr>6. Channel type Distribution</vt:lpstr>
      <vt:lpstr>7. Channel type Highest Monthly earnings</vt:lpstr>
      <vt:lpstr>8. Country wise subscribers</vt:lpstr>
      <vt:lpstr>9. Distribution of subscribers</vt:lpstr>
      <vt:lpstr>10. Relation between subscribers and uploads</vt:lpstr>
      <vt:lpstr>11. Average uploads</vt:lpstr>
      <vt:lpstr>12. YouTubers with Highest monthly earnings</vt:lpstr>
      <vt:lpstr>13. YouTubers with Highest yearly earnings</vt:lpstr>
      <vt:lpstr>14. Correlation between subscribers, views and earnings</vt:lpstr>
      <vt:lpstr>PowerPoint Presentation</vt:lpstr>
      <vt:lpstr>Insights and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Sujay S</dc:creator>
  <cp:lastModifiedBy>Sujay S</cp:lastModifiedBy>
  <cp:revision>15</cp:revision>
  <dcterms:created xsi:type="dcterms:W3CDTF">2024-10-07T09:34:11Z</dcterms:created>
  <dcterms:modified xsi:type="dcterms:W3CDTF">2024-10-08T05:58:05Z</dcterms:modified>
</cp:coreProperties>
</file>