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3" d="100"/>
          <a:sy n="83" d="100"/>
        </p:scale>
        <p:origin x="76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A446E-978D-4FAA-BB4E-2E51D39C4C1C}"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07B94-F136-484B-B2D3-40A2CBFBEE7A}" type="slidenum">
              <a:rPr lang="en-IN" smtClean="0"/>
              <a:t>‹#›</a:t>
            </a:fld>
            <a:endParaRPr lang="en-IN"/>
          </a:p>
        </p:txBody>
      </p:sp>
    </p:spTree>
    <p:extLst>
      <p:ext uri="{BB962C8B-B14F-4D97-AF65-F5344CB8AC3E}">
        <p14:creationId xmlns:p14="http://schemas.microsoft.com/office/powerpoint/2010/main" val="196381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507B94-F136-484B-B2D3-40A2CBFBEE7A}" type="slidenum">
              <a:rPr lang="en-IN" smtClean="0"/>
              <a:t>5</a:t>
            </a:fld>
            <a:endParaRPr lang="en-IN"/>
          </a:p>
        </p:txBody>
      </p:sp>
    </p:spTree>
    <p:extLst>
      <p:ext uri="{BB962C8B-B14F-4D97-AF65-F5344CB8AC3E}">
        <p14:creationId xmlns:p14="http://schemas.microsoft.com/office/powerpoint/2010/main" val="328869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90C8523-C484-4850-A3B4-EAB446F9B34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73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73316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105914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79376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082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E253E-CA2B-4AC5-8A1F-AF156906CE76}"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157418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E253E-CA2B-4AC5-8A1F-AF156906CE76}"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20512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E253E-CA2B-4AC5-8A1F-AF156906CE76}"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22552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E253E-CA2B-4AC5-8A1F-AF156906CE76}"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222422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253E-CA2B-4AC5-8A1F-AF156906CE76}"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16953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253E-CA2B-4AC5-8A1F-AF156906CE76}"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74975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EE253E-CA2B-4AC5-8A1F-AF156906CE76}" type="datetimeFigureOut">
              <a:rPr lang="en-IN" smtClean="0"/>
              <a:t>08-10-2024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90C8523-C484-4850-A3B4-EAB446F9B347}" type="slidenum">
              <a:rPr lang="en-IN" smtClean="0"/>
              <a:t>‹#›</a:t>
            </a:fld>
            <a:endParaRPr lang="en-IN"/>
          </a:p>
        </p:txBody>
      </p:sp>
    </p:spTree>
    <p:extLst>
      <p:ext uri="{BB962C8B-B14F-4D97-AF65-F5344CB8AC3E}">
        <p14:creationId xmlns:p14="http://schemas.microsoft.com/office/powerpoint/2010/main" val="2608980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A23973-91C8-2ED5-9346-C7DA61E5DD91}"/>
              </a:ext>
            </a:extLst>
          </p:cNvPr>
          <p:cNvSpPr txBox="1"/>
          <p:nvPr/>
        </p:nvSpPr>
        <p:spPr>
          <a:xfrm>
            <a:off x="3048000" y="2959640"/>
            <a:ext cx="6096000" cy="938719"/>
          </a:xfrm>
          <a:prstGeom prst="rect">
            <a:avLst/>
          </a:prstGeom>
          <a:noFill/>
        </p:spPr>
        <p:txBody>
          <a:bodyPr wrap="square">
            <a:spAutoFit/>
          </a:bodyPr>
          <a:lstStyle/>
          <a:p>
            <a:pPr algn="ctr"/>
            <a:r>
              <a:rPr lang="en-US" sz="5500" b="1" dirty="0">
                <a:latin typeface="Monotype Corsiva" panose="03010101010201010101" pitchFamily="66" charset="0"/>
                <a:ea typeface="DengXian" panose="02010600030101010101" pitchFamily="2" charset="-122"/>
              </a:rPr>
              <a:t>Shopping Trends</a:t>
            </a:r>
            <a:endParaRPr lang="en-IN" sz="5500" dirty="0"/>
          </a:p>
        </p:txBody>
      </p:sp>
    </p:spTree>
    <p:extLst>
      <p:ext uri="{BB962C8B-B14F-4D97-AF65-F5344CB8AC3E}">
        <p14:creationId xmlns:p14="http://schemas.microsoft.com/office/powerpoint/2010/main" val="393638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6. Category wise Purchase Distribution</a:t>
            </a:r>
            <a:endParaRPr lang="en-IN" sz="2500" dirty="0">
              <a:latin typeface="Aptos Display" panose="020B0004020202020204" pitchFamily="34" charset="0"/>
            </a:endParaRPr>
          </a:p>
        </p:txBody>
      </p:sp>
      <p:sp>
        <p:nvSpPr>
          <p:cNvPr id="10" name="TextBox 9">
            <a:extLst>
              <a:ext uri="{FF2B5EF4-FFF2-40B4-BE49-F238E27FC236}">
                <a16:creationId xmlns:a16="http://schemas.microsoft.com/office/drawing/2014/main" id="{B57D6207-2DD1-F2AA-FDAF-35CAA2660BE1}"/>
              </a:ext>
            </a:extLst>
          </p:cNvPr>
          <p:cNvSpPr txBox="1"/>
          <p:nvPr/>
        </p:nvSpPr>
        <p:spPr>
          <a:xfrm>
            <a:off x="1069687" y="1028343"/>
            <a:ext cx="10383404" cy="2400657"/>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pie chart illustrates the category-wise distribution of purchases across four product categories namely Clothing, Accessories, Footwear, and Outerwear</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Highest Purchasing category: The largest portion of purchases is attributed to the Clothing category, accounting for 44.5% of the total. This suggests that nearly half of the purchases fall under this category, making it the most popular</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Second Highest Purchasing category: Accessories account for 31.8% of purchases making it the second- largest category, showing that accessories also play a significant role in sales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Moderate Purchasing Category: 15.4% of purchases are for Footwear, indicating moderate demand. This is a sizable portion but much smaller than Clothing and Accessories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Lowest Purchasing Category:8.3% of purchases fall into the Outerwear category, making it the least popular. The small percentage suggests that Outerwear is a less frequently purchased category compared to the others</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EA04327-9098-9F3C-A0D3-2A39B9FE0CF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6567" y="3541348"/>
            <a:ext cx="3729644" cy="3474770"/>
          </a:xfrm>
          <a:prstGeom prst="rect">
            <a:avLst/>
          </a:prstGeom>
        </p:spPr>
      </p:pic>
    </p:spTree>
    <p:extLst>
      <p:ext uri="{BB962C8B-B14F-4D97-AF65-F5344CB8AC3E}">
        <p14:creationId xmlns:p14="http://schemas.microsoft.com/office/powerpoint/2010/main" val="312218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7. Review rating Distribution</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2FFFDDD2-F087-50D9-5B39-B0CC62D131AA}"/>
              </a:ext>
            </a:extLst>
          </p:cNvPr>
          <p:cNvSpPr txBox="1"/>
          <p:nvPr/>
        </p:nvSpPr>
        <p:spPr>
          <a:xfrm>
            <a:off x="1069687" y="1052946"/>
            <a:ext cx="4721513"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box plot shows the distribution of review ratings for various items. Most items have a rating distribution between 2.5 and 5.0</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Each box represents the interquartile range (IQR), with the middle 50% of review ratings for each item type falling within this range. The whiskers extend to the minimum and maximum ratings, excluding any potential outliers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Most items have a median rating of around 4.0, indicating generally positive reviews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Sandals have a wider spread of ratings, with a lower median compared to other items. This could suggest some dissatisfaction or variability in the reviews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Sneakers, Shoes, and Coats have more compact IQRs, suggesting that their ratings are more consistent</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Items like Blouse, Scarf, and Sunglasses show slightly lower medians, indicating more neutral reviews</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96AA266-50C8-ACF4-FECE-D9B616B4A99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6007" y="1983961"/>
            <a:ext cx="6252161" cy="3290002"/>
          </a:xfrm>
          <a:prstGeom prst="rect">
            <a:avLst/>
          </a:prstGeom>
        </p:spPr>
      </p:pic>
    </p:spTree>
    <p:extLst>
      <p:ext uri="{BB962C8B-B14F-4D97-AF65-F5344CB8AC3E}">
        <p14:creationId xmlns:p14="http://schemas.microsoft.com/office/powerpoint/2010/main" val="300621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8. Distribution of Purchase amount</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9B74FB9A-83A1-13FC-CA53-1D0EF44DE1AB}"/>
              </a:ext>
            </a:extLst>
          </p:cNvPr>
          <p:cNvSpPr txBox="1"/>
          <p:nvPr/>
        </p:nvSpPr>
        <p:spPr>
          <a:xfrm>
            <a:off x="1069687" y="1269077"/>
            <a:ext cx="5691331" cy="4478149"/>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histogram shows the frequency distribution of Purchase Amounts in USD</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X axis shows the Purchase amounts grouped into bins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Y axis shows the frequency or how many transactions occurred within each purchase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most frequent purchase amounts seem to fall in the 30-40 USD range, with the highest bar around this value, suggesting that a significant number of purchases fall within this range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20-30 USD and 90-100 USD ranges also show relatively higher frequencies, indicating that these are other common purchase amounts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There is a slight dip in the frequency around the 60-70 USD range, indicating fewer purchases at this level compared to other ranges</a:t>
            </a:r>
          </a:p>
          <a:p>
            <a:pPr marL="285750" indent="-285750" algn="just">
              <a:buFont typeface="Arial" panose="020B0604020202020204" pitchFamily="34" charset="0"/>
              <a:buChar char="•"/>
            </a:pPr>
            <a:r>
              <a:rPr lang="en-US" sz="1500" dirty="0">
                <a:latin typeface="Aptos" panose="020B0004020202020204" pitchFamily="34" charset="0"/>
              </a:rPr>
              <a:t>The fairly consistent height of most bars indicates that purchases are made across a wide range of amounts, without any extreme concentrations at particular price points, although there are slight preferences for certain ranges like 30-40 USD and 90-100 USD</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033D8D5-AC3D-8009-6195-EC7F782530A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21539" y="1680556"/>
            <a:ext cx="4407776" cy="3496887"/>
          </a:xfrm>
          <a:prstGeom prst="rect">
            <a:avLst/>
          </a:prstGeom>
        </p:spPr>
      </p:pic>
    </p:spTree>
    <p:extLst>
      <p:ext uri="{BB962C8B-B14F-4D97-AF65-F5344CB8AC3E}">
        <p14:creationId xmlns:p14="http://schemas.microsoft.com/office/powerpoint/2010/main" val="134422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9. Preferred payment type</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CF17C32D-240F-CB52-B1FE-FE2A96AE5092}"/>
              </a:ext>
            </a:extLst>
          </p:cNvPr>
          <p:cNvSpPr txBox="1"/>
          <p:nvPr/>
        </p:nvSpPr>
        <p:spPr>
          <a:xfrm>
            <a:off x="1069687" y="955141"/>
            <a:ext cx="10531186" cy="2400657"/>
          </a:xfrm>
          <a:prstGeom prst="rect">
            <a:avLst/>
          </a:prstGeom>
          <a:noFill/>
        </p:spPr>
        <p:txBody>
          <a:bodyPr wrap="square" rtlCol="0">
            <a:spAutoFit/>
          </a:bodyPr>
          <a:lstStyle/>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pie chart displays the distribution of different payment types based on user preference</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PayPal (17.4%) is the most preferred payment method, slightly ahead of the others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Credit Card and Cash (both 17.2%) are very close to PayPal, indicating that they are also highly favored by users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Venmo and Debit Card (both 16.3%) are just behind the top three, suggesting that while they are slightly less preferred, they are still widely used</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Bank Transfer (15.7%) is the least preferred option, but the difference in preference is not significant compared to the other methods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Offering PayPal, Credit Card, Cash, and other digital payment solutions like Venmo might increase customer satisfaction</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slight edge of PayPal might suggest that digital payment platforms are becoming more popular, but traditional methods like Credit Card and Cash still hold strong positions</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C830285-3563-0518-D53A-123465869D1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67263" y="3355798"/>
            <a:ext cx="3936034" cy="3417914"/>
          </a:xfrm>
          <a:prstGeom prst="rect">
            <a:avLst/>
          </a:prstGeom>
        </p:spPr>
      </p:pic>
    </p:spTree>
    <p:extLst>
      <p:ext uri="{BB962C8B-B14F-4D97-AF65-F5344CB8AC3E}">
        <p14:creationId xmlns:p14="http://schemas.microsoft.com/office/powerpoint/2010/main" val="362590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10. Purchase amount Distribution frequency</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C357D02F-82CE-ED5D-7A22-C030E10A3512}"/>
              </a:ext>
            </a:extLst>
          </p:cNvPr>
          <p:cNvSpPr txBox="1"/>
          <p:nvPr/>
        </p:nvSpPr>
        <p:spPr>
          <a:xfrm>
            <a:off x="1069687" y="969819"/>
            <a:ext cx="5469658" cy="5401479"/>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box plot visualizes the distribution of purchase amounts across different frequencies of purchases, such as Fortnightly, Weekly, Annually, Quarterly, Bi-Weekly, Monthly, and Every 3 Months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Box: Represents the interquartile range (IQR), which is the middle 50% of the data (from the 25th percentile to the 75th percentile)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Line inside the Box: Represents the median (50th percentile)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Whiskers: Extend to the minimum and maximum values within 1.5 times the IQR from the box</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median purchase amounts (represented by the horizontal line inside the boxes) appear similar across all purchase frequencies, hovering around the mid-50s to 60s range. This indicates that there is no strong skew in purchase amounts between the different frequencies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interquartile ranges (the width of the boxes) are also quite consistent across all purchase frequencies, suggesting that the central 50% of purchase amounts doesn't vary much by purchase frequency</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whiskers show that the minimum and maximum purchase amounts are around 20 and 100 for most categories</a:t>
            </a:r>
          </a:p>
        </p:txBody>
      </p:sp>
      <p:pic>
        <p:nvPicPr>
          <p:cNvPr id="6" name="Picture 5">
            <a:extLst>
              <a:ext uri="{FF2B5EF4-FFF2-40B4-BE49-F238E27FC236}">
                <a16:creationId xmlns:a16="http://schemas.microsoft.com/office/drawing/2014/main" id="{0EB91994-D2AE-4A17-6D9F-6C7C87FB6F6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22873" y="1868270"/>
            <a:ext cx="5284175" cy="2930656"/>
          </a:xfrm>
          <a:prstGeom prst="rect">
            <a:avLst/>
          </a:prstGeom>
        </p:spPr>
      </p:pic>
    </p:spTree>
    <p:extLst>
      <p:ext uri="{BB962C8B-B14F-4D97-AF65-F5344CB8AC3E}">
        <p14:creationId xmlns:p14="http://schemas.microsoft.com/office/powerpoint/2010/main" val="227947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11. Locations having the Highest Purchase amount</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76EBDA8F-6F7B-BDF8-B3C4-BC8BD317985F}"/>
              </a:ext>
            </a:extLst>
          </p:cNvPr>
          <p:cNvSpPr txBox="1"/>
          <p:nvPr/>
        </p:nvSpPr>
        <p:spPr>
          <a:xfrm>
            <a:off x="1069687" y="1306022"/>
            <a:ext cx="6033077" cy="4478149"/>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heatmap shows the total purchase amounts in USD for different U.S. states. Each state's total purchase amount is color-coded, and the color gradient on the right side of the chart indicates the purchase amounts from approximately 3500 USD to 5500 USD</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Top States by Purchase Amount: California (5.6e+03) and Illinois (5.6e+03) stand out with the highest purchase amounts, indicating that customers in these states are spending the most. Montana (5.8e+03) also has a high purchase amount, slightly higher than California and Illinois. Nevada (5.5e+03) and Nebraska (5.2e+03) also show higher total purchase amounts.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Lowest Purchase Amounts: States such as Kansas (3.4e+03) and Florida (3.8e+03) have some of the lowest total purchase amounts, suggesting that customers in these states are spending less in comparison to other regions. Hawaii (3.8e+03) and New Jersey (3.8e+03) are also on the lower end of the spectrum.</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Mid-Range States: Most states fall within the mid-range (around 4500 to 5000 USD). States like Minnesota (5e+03), New Mexico (5e+03), and New York (5.3e+03) are among these mid-level spenders.</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DC487B8-27D0-9CD1-6890-7FE9B796CAB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2072" y="1039090"/>
            <a:ext cx="4657111" cy="5675746"/>
          </a:xfrm>
          <a:prstGeom prst="rect">
            <a:avLst/>
          </a:prstGeom>
        </p:spPr>
      </p:pic>
    </p:spTree>
    <p:extLst>
      <p:ext uri="{BB962C8B-B14F-4D97-AF65-F5344CB8AC3E}">
        <p14:creationId xmlns:p14="http://schemas.microsoft.com/office/powerpoint/2010/main" val="225055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12. Customer Preferred size</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90E17F4B-9195-F7E1-60A3-29788E6F4E09}"/>
              </a:ext>
            </a:extLst>
          </p:cNvPr>
          <p:cNvSpPr txBox="1"/>
          <p:nvPr/>
        </p:nvSpPr>
        <p:spPr>
          <a:xfrm>
            <a:off x="1069687" y="1159018"/>
            <a:ext cx="6300931" cy="5170646"/>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pie chart displays the customer preferences for different sizes like S,M,L and XL</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M (Medium) size is the most preferred, accounting for 45% of the total preferences. This indicates that nearly half of the customers prefer this size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 (Large) is the second most preferred size, with 27% of customers choosing it whereas S (Small) is preferred by 17% of customers and XL (Extra Large) is the least preferred size, accounting for only 11% of the preferences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Insights: Sizes M and L cover a significant majority of customer preferences (72%), which suggests that the stock for these sizes should be prioritized.</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demand for XL and S sizes is lower but should still be considered, especially for niche segments.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Since 45% of customers prefer the M (Medium) size, it’s essential to allocate a higher proportion of inventory to Medium-sized products to meet the high demand.</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 (Large) is also significant, making up 27% of preferences, so it should have considerable stock levels, though less than Medium.</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For S (Small) and XL (Extra Large), representing 17% and 11% of preferences respectively, smaller batches of stock should be maintained, but sufficient enough to meet niche demands</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CE2E0C6-9A8D-9254-5810-285D30BDC62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69382" y="1559048"/>
            <a:ext cx="3865929" cy="4064691"/>
          </a:xfrm>
          <a:prstGeom prst="rect">
            <a:avLst/>
          </a:prstGeom>
        </p:spPr>
      </p:pic>
    </p:spTree>
    <p:extLst>
      <p:ext uri="{BB962C8B-B14F-4D97-AF65-F5344CB8AC3E}">
        <p14:creationId xmlns:p14="http://schemas.microsoft.com/office/powerpoint/2010/main" val="248257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EBBB7F-88D8-2739-A797-73065D975BC1}"/>
              </a:ext>
            </a:extLst>
          </p:cNvPr>
          <p:cNvSpPr txBox="1"/>
          <p:nvPr/>
        </p:nvSpPr>
        <p:spPr>
          <a:xfrm>
            <a:off x="2665845" y="3044279"/>
            <a:ext cx="6860309" cy="769441"/>
          </a:xfrm>
          <a:prstGeom prst="rect">
            <a:avLst/>
          </a:prstGeom>
          <a:noFill/>
        </p:spPr>
        <p:txBody>
          <a:bodyPr wrap="square" rtlCol="0">
            <a:spAutoFit/>
          </a:bodyPr>
          <a:lstStyle/>
          <a:p>
            <a:pPr algn="ctr"/>
            <a:r>
              <a:rPr lang="en-US" sz="4400" b="1" dirty="0">
                <a:latin typeface="Monotype Corsiva" panose="03010101010201010101" pitchFamily="66" charset="0"/>
              </a:rPr>
              <a:t>3. Insights and Recommendations</a:t>
            </a:r>
            <a:endParaRPr lang="en-IN" sz="4400" b="1" dirty="0">
              <a:latin typeface="Monotype Corsiva" panose="03010101010201010101" pitchFamily="66" charset="0"/>
            </a:endParaRPr>
          </a:p>
        </p:txBody>
      </p:sp>
    </p:spTree>
    <p:extLst>
      <p:ext uri="{BB962C8B-B14F-4D97-AF65-F5344CB8AC3E}">
        <p14:creationId xmlns:p14="http://schemas.microsoft.com/office/powerpoint/2010/main" val="144795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Insights and Recommendations</a:t>
            </a:r>
            <a:endParaRPr lang="en-IN" sz="2500" dirty="0">
              <a:latin typeface="Aptos Display" panose="020B0004020202020204" pitchFamily="34" charset="0"/>
            </a:endParaRPr>
          </a:p>
        </p:txBody>
      </p:sp>
      <p:sp>
        <p:nvSpPr>
          <p:cNvPr id="8" name="Content Placeholder 2">
            <a:extLst>
              <a:ext uri="{FF2B5EF4-FFF2-40B4-BE49-F238E27FC236}">
                <a16:creationId xmlns:a16="http://schemas.microsoft.com/office/drawing/2014/main" id="{BF96DAF9-4D6B-DB0D-708B-25A7A7D60301}"/>
              </a:ext>
            </a:extLst>
          </p:cNvPr>
          <p:cNvSpPr>
            <a:spLocks noGrp="1"/>
          </p:cNvSpPr>
          <p:nvPr>
            <p:ph idx="1"/>
          </p:nvPr>
        </p:nvSpPr>
        <p:spPr>
          <a:xfrm>
            <a:off x="1069687" y="1114522"/>
            <a:ext cx="10743622" cy="4979937"/>
          </a:xfrm>
        </p:spPr>
        <p:txBody>
          <a:bodyPr>
            <a:noAutofit/>
          </a:bodyPr>
          <a:lstStyle/>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Develop targeted offers, discounts, or loyalty programs to encourage non-subscribers to opt for a subscription</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 Continue to focus on the clothing and footwear categories, as they have strong customer interest and satisfaction. Explore promotions or new product lines to maximize demand in these areas</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Focus on improving customer satisfaction for items like sandals and blouses, which have shown lower ratings, by addressing quality concerns or offering better value</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Ensure a broad range of payment methods, including digital and traditional options, to cater to the diverse preferences of the customer base. Offering a wide range of payment options could increase customer satisfaction.</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Target high-spending regions like Montana, California, and Illinois with premium offers, while exploring ways to increase engagement in lower-spending regions like Kansas and Florida through pricing strategies, offers and discounts</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Implement strategies to boost the sales of smaller segments like footwear and outerwear, such as seasonal promotions or expanding the product range</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A large proportion (73%) of the dataset has not opted for a subscription, while only 27% have subscribed. This highlights a need to improve subscription rates</a:t>
            </a:r>
          </a:p>
          <a:p>
            <a:pPr algn="just">
              <a:lnSpc>
                <a:spcPct val="100000"/>
              </a:lnSpc>
              <a:buClrTx/>
              <a:buFont typeface="Arial" panose="020B0604020202020204" pitchFamily="34" charset="0"/>
              <a:buChar char="•"/>
            </a:pPr>
            <a:endParaRPr lang="en-US" sz="1500" dirty="0">
              <a:solidFill>
                <a:schemeClr val="tx1"/>
              </a:solidFill>
              <a:latin typeface="Aptos" panose="020B0004020202020204" pitchFamily="34" charset="0"/>
              <a:cs typeface="Arial" panose="020B0604020202020204" pitchFamily="34" charset="0"/>
            </a:endParaRPr>
          </a:p>
          <a:p>
            <a:pPr algn="just">
              <a:lnSpc>
                <a:spcPct val="100000"/>
              </a:lnSpc>
              <a:buClrTx/>
            </a:pPr>
            <a:endParaRPr lang="en-US" sz="1500" dirty="0">
              <a:solidFill>
                <a:schemeClr val="tx1"/>
              </a:solidFill>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70236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13AAFDB7-A333-FCBB-9574-24CBB5EACE9F}"/>
              </a:ext>
            </a:extLst>
          </p:cNvPr>
          <p:cNvSpPr txBox="1">
            <a:spLocks/>
          </p:cNvSpPr>
          <p:nvPr/>
        </p:nvSpPr>
        <p:spPr>
          <a:xfrm>
            <a:off x="4338782" y="2994187"/>
            <a:ext cx="3514436" cy="8696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5500" b="1" dirty="0">
                <a:latin typeface="Monotype Corsiva" panose="03010101010201010101" pitchFamily="66" charset="0"/>
              </a:rPr>
              <a:t>Thank You</a:t>
            </a:r>
          </a:p>
          <a:p>
            <a:pPr algn="ctr"/>
            <a:endParaRPr lang="en-IN" sz="5500" b="1" dirty="0">
              <a:latin typeface="Monotype Corsiva" panose="03010101010201010101" pitchFamily="66" charset="0"/>
            </a:endParaRPr>
          </a:p>
        </p:txBody>
      </p:sp>
    </p:spTree>
    <p:extLst>
      <p:ext uri="{BB962C8B-B14F-4D97-AF65-F5344CB8AC3E}">
        <p14:creationId xmlns:p14="http://schemas.microsoft.com/office/powerpoint/2010/main" val="259347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22E36C-5B62-563E-62D2-D014947B45CE}"/>
              </a:ext>
            </a:extLst>
          </p:cNvPr>
          <p:cNvSpPr txBox="1"/>
          <p:nvPr/>
        </p:nvSpPr>
        <p:spPr>
          <a:xfrm>
            <a:off x="3874654" y="3044279"/>
            <a:ext cx="4442691" cy="769441"/>
          </a:xfrm>
          <a:prstGeom prst="rect">
            <a:avLst/>
          </a:prstGeom>
          <a:noFill/>
        </p:spPr>
        <p:txBody>
          <a:bodyPr wrap="square" rtlCol="0">
            <a:spAutoFit/>
          </a:bodyPr>
          <a:lstStyle/>
          <a:p>
            <a:pPr algn="ctr"/>
            <a:r>
              <a:rPr lang="en-US" sz="4400" b="1" dirty="0">
                <a:latin typeface="Monotype Corsiva" panose="03010101010201010101" pitchFamily="66" charset="0"/>
              </a:rPr>
              <a:t>1. Business Problem</a:t>
            </a:r>
            <a:endParaRPr lang="en-IN" sz="4400" b="1" dirty="0">
              <a:latin typeface="Monotype Corsiva" panose="03010101010201010101" pitchFamily="66" charset="0"/>
            </a:endParaRPr>
          </a:p>
        </p:txBody>
      </p:sp>
    </p:spTree>
    <p:extLst>
      <p:ext uri="{BB962C8B-B14F-4D97-AF65-F5344CB8AC3E}">
        <p14:creationId xmlns:p14="http://schemas.microsoft.com/office/powerpoint/2010/main" val="416911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Business Problem</a:t>
            </a:r>
            <a:endParaRPr lang="en-IN" sz="2500" dirty="0">
              <a:latin typeface="Aptos Display" panose="020B0004020202020204" pitchFamily="34" charset="0"/>
            </a:endParaRPr>
          </a:p>
        </p:txBody>
      </p:sp>
      <p:sp>
        <p:nvSpPr>
          <p:cNvPr id="5" name="Content Placeholder 2">
            <a:extLst>
              <a:ext uri="{FF2B5EF4-FFF2-40B4-BE49-F238E27FC236}">
                <a16:creationId xmlns:a16="http://schemas.microsoft.com/office/drawing/2014/main" id="{6A340ADC-5617-D22E-5F65-12C834608332}"/>
              </a:ext>
            </a:extLst>
          </p:cNvPr>
          <p:cNvSpPr txBox="1">
            <a:spLocks/>
          </p:cNvSpPr>
          <p:nvPr/>
        </p:nvSpPr>
        <p:spPr>
          <a:xfrm>
            <a:off x="1069687" y="1416843"/>
            <a:ext cx="5811404" cy="264715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lnSpc>
                <a:spcPct val="100000"/>
              </a:lnSpc>
              <a:buClrTx/>
            </a:pPr>
            <a:r>
              <a:rPr lang="en-US" sz="1500" dirty="0">
                <a:latin typeface="Aptos" panose="020B0004020202020204" pitchFamily="34" charset="0"/>
              </a:rPr>
              <a:t>The shopping trends dataset encompasses key shopping metrics such as product categories, payment methods, seasons, gender, subscription status, and more</a:t>
            </a:r>
            <a:endParaRPr lang="en-US" sz="1500" dirty="0">
              <a:latin typeface="Aptos" panose="020B0004020202020204" pitchFamily="34" charset="0"/>
              <a:cs typeface="Arial" panose="020B0604020202020204" pitchFamily="34" charset="0"/>
            </a:endParaRPr>
          </a:p>
          <a:p>
            <a:pPr algn="just">
              <a:lnSpc>
                <a:spcPct val="100000"/>
              </a:lnSpc>
              <a:buClrTx/>
            </a:pPr>
            <a:r>
              <a:rPr lang="en-US" sz="1500" dirty="0">
                <a:latin typeface="Aptos" panose="020B0004020202020204" pitchFamily="34" charset="0"/>
                <a:cs typeface="Arial" panose="020B0604020202020204" pitchFamily="34" charset="0"/>
              </a:rPr>
              <a:t>Conducting comprehensive Exploratory Data Analysis (EDA) on shopping data to identify trends, extract actionable insights, and develop data visualizations. These insights equip businesses with valuable information related to consumer shopping behavior, enabling them to make data-driven decisions and enhance operational strategies</a:t>
            </a:r>
            <a:endParaRPr lang="en-IN" sz="1500" dirty="0">
              <a:latin typeface="Aptos" panose="020B00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3E649126-DB11-8420-F4E7-865D236E1336}"/>
              </a:ext>
            </a:extLst>
          </p:cNvPr>
          <p:cNvPicPr>
            <a:picLocks noGrp="1" noChangeAspect="1"/>
          </p:cNvPicPr>
          <p:nvPr>
            <p:ph idx="1"/>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288476" y="1733369"/>
            <a:ext cx="4495392" cy="3391261"/>
          </a:xfrm>
        </p:spPr>
      </p:pic>
    </p:spTree>
    <p:extLst>
      <p:ext uri="{BB962C8B-B14F-4D97-AF65-F5344CB8AC3E}">
        <p14:creationId xmlns:p14="http://schemas.microsoft.com/office/powerpoint/2010/main" val="297730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0E1CE-BC7F-7FB7-2813-09833B611F92}"/>
              </a:ext>
            </a:extLst>
          </p:cNvPr>
          <p:cNvSpPr txBox="1"/>
          <p:nvPr/>
        </p:nvSpPr>
        <p:spPr>
          <a:xfrm>
            <a:off x="3355109" y="3044279"/>
            <a:ext cx="5481781" cy="769441"/>
          </a:xfrm>
          <a:prstGeom prst="rect">
            <a:avLst/>
          </a:prstGeom>
          <a:noFill/>
        </p:spPr>
        <p:txBody>
          <a:bodyPr wrap="square" rtlCol="0">
            <a:spAutoFit/>
          </a:bodyPr>
          <a:lstStyle/>
          <a:p>
            <a:pPr algn="ctr"/>
            <a:r>
              <a:rPr lang="en-US" sz="4400" b="1" dirty="0">
                <a:latin typeface="Monotype Corsiva" panose="03010101010201010101" pitchFamily="66" charset="0"/>
              </a:rPr>
              <a:t>2. Analysis and Findings</a:t>
            </a:r>
            <a:endParaRPr lang="en-IN" sz="4400" b="1" dirty="0">
              <a:latin typeface="Monotype Corsiva" panose="03010101010201010101" pitchFamily="66" charset="0"/>
            </a:endParaRPr>
          </a:p>
        </p:txBody>
      </p:sp>
    </p:spTree>
    <p:extLst>
      <p:ext uri="{BB962C8B-B14F-4D97-AF65-F5344CB8AC3E}">
        <p14:creationId xmlns:p14="http://schemas.microsoft.com/office/powerpoint/2010/main" val="161717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 Distribution of Customer’s age</a:t>
            </a:r>
            <a:endParaRPr lang="en-IN" sz="2500" dirty="0">
              <a:latin typeface="Aptos Display" panose="020B0004020202020204" pitchFamily="34" charset="0"/>
            </a:endParaRPr>
          </a:p>
        </p:txBody>
      </p:sp>
      <p:sp>
        <p:nvSpPr>
          <p:cNvPr id="11" name="TextBox 10">
            <a:extLst>
              <a:ext uri="{FF2B5EF4-FFF2-40B4-BE49-F238E27FC236}">
                <a16:creationId xmlns:a16="http://schemas.microsoft.com/office/drawing/2014/main" id="{07E5DF4E-23F4-CA23-14D8-AF1A1F08473D}"/>
              </a:ext>
            </a:extLst>
          </p:cNvPr>
          <p:cNvSpPr txBox="1"/>
          <p:nvPr/>
        </p:nvSpPr>
        <p:spPr>
          <a:xfrm>
            <a:off x="1069687" y="1069897"/>
            <a:ext cx="10364931"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chart shows a histogram representing the distribution of "Age."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X-axis represents age groups, ranging from 20 to 70, with intervals of 10 years and the y-axis represents the frequency, or the count of occurrences for each age group.</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Age Distribution: The age groups 20 and 70 have the highest frequency, both slightly above 400. The frequency for the other age groups remains somewhat consistent, fluctuating between 350 to 400. </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There is no significant outlier or skewness in the age distribution, indicating a relatively uniform distribution across the age range.</a:t>
            </a:r>
            <a:endParaRPr lang="en-IN" sz="1500" dirty="0">
              <a:latin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AD6A4FB-DB49-3590-FD44-81B7A19B3B7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01510" y="2962631"/>
            <a:ext cx="4388979" cy="3481975"/>
          </a:xfrm>
          <a:prstGeom prst="rect">
            <a:avLst/>
          </a:prstGeom>
        </p:spPr>
      </p:pic>
    </p:spTree>
    <p:extLst>
      <p:ext uri="{BB962C8B-B14F-4D97-AF65-F5344CB8AC3E}">
        <p14:creationId xmlns:p14="http://schemas.microsoft.com/office/powerpoint/2010/main" val="148456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2. Gender wise Distribution</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F609520D-3D78-0F68-CC4C-26D6488E33BF}"/>
              </a:ext>
            </a:extLst>
          </p:cNvPr>
          <p:cNvSpPr txBox="1"/>
          <p:nvPr/>
        </p:nvSpPr>
        <p:spPr>
          <a:xfrm>
            <a:off x="1069687" y="1037503"/>
            <a:ext cx="1024139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chart represents the Gender Distribution using a bar plot</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x-axis represents the gender categories—Male and Female and the y-axis represents the count of occurrences for each gender.</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scale goes up to 2500+</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Gender Distribution: The male count exceeds 2500, showing a significantly larger representation in the dataset and the female count is around 1250, which is approximately half the male count.</a:t>
            </a:r>
            <a:endParaRPr lang="en-IN" sz="1500" dirty="0">
              <a:latin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A8A191E-E670-76BE-5F81-52DF7B7CFE8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2574" y="2788993"/>
            <a:ext cx="4006851" cy="3979189"/>
          </a:xfrm>
          <a:prstGeom prst="rect">
            <a:avLst/>
          </a:prstGeom>
        </p:spPr>
      </p:pic>
    </p:spTree>
    <p:extLst>
      <p:ext uri="{BB962C8B-B14F-4D97-AF65-F5344CB8AC3E}">
        <p14:creationId xmlns:p14="http://schemas.microsoft.com/office/powerpoint/2010/main" val="188412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3. Subscription status</a:t>
            </a:r>
            <a:endParaRPr lang="en-IN" sz="2500" dirty="0">
              <a:latin typeface="Aptos Display" panose="020B0004020202020204" pitchFamily="34" charset="0"/>
            </a:endParaRPr>
          </a:p>
        </p:txBody>
      </p:sp>
      <p:sp>
        <p:nvSpPr>
          <p:cNvPr id="12" name="TextBox 11">
            <a:extLst>
              <a:ext uri="{FF2B5EF4-FFF2-40B4-BE49-F238E27FC236}">
                <a16:creationId xmlns:a16="http://schemas.microsoft.com/office/drawing/2014/main" id="{7D2DF526-A8DE-3F0B-0B35-F7BA7712C12E}"/>
              </a:ext>
            </a:extLst>
          </p:cNvPr>
          <p:cNvSpPr txBox="1"/>
          <p:nvPr/>
        </p:nvSpPr>
        <p:spPr>
          <a:xfrm>
            <a:off x="1069687" y="1115189"/>
            <a:ext cx="9692640" cy="1246495"/>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The chart is a pie chart representing Subscription status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Yes represents those who have a subscription and No represents those who do not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No: 73% of the total respondents do not have a subscription.</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Yes: 27% of the respondents have a subscription.</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prstClr val="black"/>
                </a:solidFill>
                <a:latin typeface="Aptos" panose="020B0004020202020204" pitchFamily="34" charset="0"/>
                <a:cs typeface="Arial" panose="020B0604020202020204" pitchFamily="34" charset="0"/>
              </a:rPr>
              <a:t>This implies that the majority of the customers do not prefer subscriptions</a:t>
            </a:r>
            <a:endParaRPr kumimoji="0" lang="en-IN"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4C5D5CD7-102E-46FD-169F-56CB4E556E47}"/>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40839" y="2617892"/>
            <a:ext cx="3910322" cy="3910322"/>
          </a:xfrm>
        </p:spPr>
      </p:pic>
    </p:spTree>
    <p:extLst>
      <p:ext uri="{BB962C8B-B14F-4D97-AF65-F5344CB8AC3E}">
        <p14:creationId xmlns:p14="http://schemas.microsoft.com/office/powerpoint/2010/main" val="272566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4. Category wise average review rating</a:t>
            </a:r>
            <a:endParaRPr lang="en-IN" sz="2500" dirty="0">
              <a:latin typeface="Aptos Display" panose="020B0004020202020204" pitchFamily="34" charset="0"/>
            </a:endParaRPr>
          </a:p>
        </p:txBody>
      </p:sp>
      <p:sp>
        <p:nvSpPr>
          <p:cNvPr id="9" name="TextBox 8">
            <a:extLst>
              <a:ext uri="{FF2B5EF4-FFF2-40B4-BE49-F238E27FC236}">
                <a16:creationId xmlns:a16="http://schemas.microsoft.com/office/drawing/2014/main" id="{F2442F2B-D319-5270-92C0-A96B9CEC6A95}"/>
              </a:ext>
            </a:extLst>
          </p:cNvPr>
          <p:cNvSpPr txBox="1"/>
          <p:nvPr/>
        </p:nvSpPr>
        <p:spPr>
          <a:xfrm>
            <a:off x="1038095" y="1109420"/>
            <a:ext cx="10378050"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chart compares the average review ratings across four different product categories: Footwear, Accessories, Outerwear, and Clothing</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Highest Average Review rating: Footwear has the highest average review rating, slightly above 3.5 and Accessories follows closely behind with a similar average rating</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Lower Average Review rating: Outerwear is slightly lower than Accessories, but not by a significant margin and Clothing has the lowest average rating among all of them</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review ratings for all categories seem to hover around 3.5 out of 5. This indicates a moderate level of satisfaction among customers. </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46A0538-CB47-B487-F8DB-2AEE0A10693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07951" y="3475125"/>
            <a:ext cx="3576097" cy="3174133"/>
          </a:xfrm>
          <a:prstGeom prst="rect">
            <a:avLst/>
          </a:prstGeom>
        </p:spPr>
      </p:pic>
    </p:spTree>
    <p:extLst>
      <p:ext uri="{BB962C8B-B14F-4D97-AF65-F5344CB8AC3E}">
        <p14:creationId xmlns:p14="http://schemas.microsoft.com/office/powerpoint/2010/main" val="122178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5. Frequency of Purchases across different seasons</a:t>
            </a:r>
            <a:endParaRPr lang="en-IN" sz="2500" dirty="0">
              <a:latin typeface="Aptos Display" panose="020B0004020202020204" pitchFamily="34" charset="0"/>
            </a:endParaRPr>
          </a:p>
        </p:txBody>
      </p:sp>
      <p:sp>
        <p:nvSpPr>
          <p:cNvPr id="11" name="TextBox 10">
            <a:extLst>
              <a:ext uri="{FF2B5EF4-FFF2-40B4-BE49-F238E27FC236}">
                <a16:creationId xmlns:a16="http://schemas.microsoft.com/office/drawing/2014/main" id="{EA8F2FF0-C576-F096-60FC-B7E16517A770}"/>
              </a:ext>
            </a:extLst>
          </p:cNvPr>
          <p:cNvSpPr txBox="1"/>
          <p:nvPr/>
        </p:nvSpPr>
        <p:spPr>
          <a:xfrm>
            <a:off x="1069687" y="1129537"/>
            <a:ext cx="1053118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chart represents the frequency of purchase in different seasons like Spring, Fall, Winter and Summer</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heights are very similar across all seasons, indicating that the number of purchases in each season is relatively uniform, with only minor differences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Spring appears to have the highest frequency of purchases, just slightly above Fall and Winter and Summer seems to have the lowest number of purchases, though the difference is minimal compared to the other seasons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relatively equal bar heights suggest there is no significant seasonality affecting purchases</a:t>
            </a:r>
            <a:endParaRPr lang="en-IN" sz="15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E07DA1-30A1-59E0-477B-593D3B0452F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61328" y="3234554"/>
            <a:ext cx="3709358" cy="3178536"/>
          </a:xfrm>
          <a:prstGeom prst="rect">
            <a:avLst/>
          </a:prstGeom>
        </p:spPr>
      </p:pic>
    </p:spTree>
    <p:extLst>
      <p:ext uri="{BB962C8B-B14F-4D97-AF65-F5344CB8AC3E}">
        <p14:creationId xmlns:p14="http://schemas.microsoft.com/office/powerpoint/2010/main" val="6131773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242</TotalTime>
  <Words>2072</Words>
  <Application>Microsoft Office PowerPoint</Application>
  <PresentationFormat>Widescreen</PresentationFormat>
  <Paragraphs>94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Century Schoolbook</vt:lpstr>
      <vt:lpstr>Monotype Corsiva</vt:lpstr>
      <vt:lpstr>Wingdings 2</vt:lpstr>
      <vt:lpstr>View</vt:lpstr>
      <vt:lpstr>PowerPoint Presentation</vt:lpstr>
      <vt:lpstr>PowerPoint Presentation</vt:lpstr>
      <vt:lpstr>Business Problem</vt:lpstr>
      <vt:lpstr>PowerPoint Presentation</vt:lpstr>
      <vt:lpstr>1. Distribution of Customer’s age</vt:lpstr>
      <vt:lpstr>2. Gender wise Distribution</vt:lpstr>
      <vt:lpstr>3. Subscription status</vt:lpstr>
      <vt:lpstr>4. Category wise average review rating</vt:lpstr>
      <vt:lpstr>5. Frequency of Purchases across different seasons</vt:lpstr>
      <vt:lpstr>6. Category wise Purchase Distribution</vt:lpstr>
      <vt:lpstr>7. Review rating Distribution</vt:lpstr>
      <vt:lpstr>8. Distribution of Purchase amount</vt:lpstr>
      <vt:lpstr>9. Preferred payment type</vt:lpstr>
      <vt:lpstr>10. Purchase amount Distribution frequency</vt:lpstr>
      <vt:lpstr>11. Locations having the Highest Purchase amount</vt:lpstr>
      <vt:lpstr>12. Customer Preferred size</vt:lpstr>
      <vt:lpstr>PowerPoint Presentation</vt:lpstr>
      <vt:lpstr>Insights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Sujay S</dc:creator>
  <cp:lastModifiedBy>Sujay S</cp:lastModifiedBy>
  <cp:revision>12</cp:revision>
  <dcterms:created xsi:type="dcterms:W3CDTF">2024-10-07T09:34:11Z</dcterms:created>
  <dcterms:modified xsi:type="dcterms:W3CDTF">2024-10-08T05:59:17Z</dcterms:modified>
</cp:coreProperties>
</file>