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71" r:id="rId5"/>
    <p:sldId id="272" r:id="rId6"/>
    <p:sldId id="261" r:id="rId7"/>
    <p:sldId id="264" r:id="rId8"/>
    <p:sldId id="273" r:id="rId9"/>
    <p:sldId id="275" r:id="rId10"/>
    <p:sldId id="274" r:id="rId11"/>
    <p:sldId id="276" r:id="rId12"/>
    <p:sldId id="277" r:id="rId13"/>
    <p:sldId id="279" r:id="rId14"/>
    <p:sldId id="280" r:id="rId15"/>
    <p:sldId id="282" r:id="rId16"/>
    <p:sldId id="283" r:id="rId17"/>
    <p:sldId id="284" r:id="rId18"/>
    <p:sldId id="288" r:id="rId19"/>
    <p:sldId id="268" r:id="rId20"/>
    <p:sldId id="287" r:id="rId21"/>
    <p:sldId id="285" r:id="rId22"/>
    <p:sldId id="286" r:id="rId23"/>
    <p:sldId id="270" r:id="rId2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78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4F43FB27-CBE9-4C40-9B0A-9CF8A89699B0}" type="datetimeFigureOut">
              <a:rPr lang="en-IN" smtClean="0"/>
              <a:t>07-05-2021</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5A7C2191-7FE9-4A6F-B5B3-1A3DEB6AC213}" type="slidenum">
              <a:rPr lang="en-IN" smtClean="0"/>
              <a:t>‹#›</a:t>
            </a:fld>
            <a:endParaRPr lang="en-IN"/>
          </a:p>
        </p:txBody>
      </p:sp>
    </p:spTree>
    <p:extLst>
      <p:ext uri="{BB962C8B-B14F-4D97-AF65-F5344CB8AC3E}">
        <p14:creationId xmlns:p14="http://schemas.microsoft.com/office/powerpoint/2010/main" val="28610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A7C2191-7FE9-4A6F-B5B3-1A3DEB6AC213}" type="slidenum">
              <a:rPr lang="en-IN" smtClean="0"/>
              <a:t>6</a:t>
            </a:fld>
            <a:endParaRPr lang="en-IN"/>
          </a:p>
        </p:txBody>
      </p:sp>
    </p:spTree>
    <p:extLst>
      <p:ext uri="{BB962C8B-B14F-4D97-AF65-F5344CB8AC3E}">
        <p14:creationId xmlns:p14="http://schemas.microsoft.com/office/powerpoint/2010/main" val="67080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Lato"/>
                <a:cs typeface="Lato"/>
              </a:defRPr>
            </a:lvl1pPr>
          </a:lstStyle>
          <a:p>
            <a:pPr marL="12700">
              <a:lnSpc>
                <a:spcPct val="100000"/>
              </a:lnSpc>
              <a:spcBef>
                <a:spcPts val="85"/>
              </a:spcBef>
            </a:pPr>
            <a:r>
              <a:rPr dirty="0"/>
              <a:t>Semester</a:t>
            </a:r>
            <a:r>
              <a:rPr spc="-75" dirty="0"/>
              <a:t> </a:t>
            </a:r>
            <a:r>
              <a:rPr spc="-15" dirty="0"/>
              <a:t>Long</a:t>
            </a:r>
            <a:r>
              <a:rPr spc="-75" dirty="0"/>
              <a:t> </a:t>
            </a:r>
            <a:r>
              <a:rPr spc="5" dirty="0"/>
              <a:t>Internship</a:t>
            </a:r>
            <a:r>
              <a:rPr spc="-75" dirty="0"/>
              <a:t> </a:t>
            </a:r>
            <a:r>
              <a:rPr spc="10" dirty="0"/>
              <a:t>at</a:t>
            </a:r>
            <a:r>
              <a:rPr spc="-75" dirty="0"/>
              <a:t> </a:t>
            </a:r>
            <a:r>
              <a:rPr spc="5" dirty="0"/>
              <a:t>ZS</a:t>
            </a:r>
            <a:r>
              <a:rPr spc="-75" dirty="0"/>
              <a:t> </a:t>
            </a:r>
            <a:r>
              <a:rPr dirty="0"/>
              <a:t>Associates</a:t>
            </a:r>
            <a:r>
              <a:rPr spc="-75" dirty="0"/>
              <a:t> </a:t>
            </a:r>
            <a:r>
              <a:rPr spc="-30" dirty="0"/>
              <a:t>-</a:t>
            </a:r>
            <a:r>
              <a:rPr spc="-75" dirty="0"/>
              <a:t> </a:t>
            </a:r>
            <a:r>
              <a:rPr spc="5" dirty="0"/>
              <a:t>Heeral</a:t>
            </a:r>
            <a:r>
              <a:rPr spc="-75" dirty="0"/>
              <a:t> </a:t>
            </a:r>
            <a:r>
              <a:rPr dirty="0"/>
              <a:t>Dedhia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5/7/2021</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Lato"/>
                <a:cs typeface="Lato"/>
              </a:defRPr>
            </a:lvl1pPr>
          </a:lstStyle>
          <a:p>
            <a:pPr marL="12700">
              <a:lnSpc>
                <a:spcPct val="100000"/>
              </a:lnSpc>
              <a:spcBef>
                <a:spcPts val="85"/>
              </a:spcBef>
            </a:pPr>
            <a:r>
              <a:rPr dirty="0"/>
              <a:t>Slide </a:t>
            </a:r>
            <a:r>
              <a:rPr spc="55" dirty="0"/>
              <a:t>|</a:t>
            </a:r>
            <a:r>
              <a:rPr spc="-204" dirty="0"/>
              <a:t> </a:t>
            </a: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rgbClr val="1A1A1A"/>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300" b="1" i="0">
                <a:solidFill>
                  <a:srgbClr val="424242"/>
                </a:solidFill>
                <a:latin typeface="Lato"/>
                <a:cs typeface="Lato"/>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Lato"/>
                <a:cs typeface="Lato"/>
              </a:defRPr>
            </a:lvl1pPr>
          </a:lstStyle>
          <a:p>
            <a:pPr marL="12700">
              <a:lnSpc>
                <a:spcPct val="100000"/>
              </a:lnSpc>
              <a:spcBef>
                <a:spcPts val="85"/>
              </a:spcBef>
            </a:pPr>
            <a:r>
              <a:rPr dirty="0"/>
              <a:t>Semester</a:t>
            </a:r>
            <a:r>
              <a:rPr spc="-75" dirty="0"/>
              <a:t> </a:t>
            </a:r>
            <a:r>
              <a:rPr spc="-15" dirty="0"/>
              <a:t>Long</a:t>
            </a:r>
            <a:r>
              <a:rPr spc="-75" dirty="0"/>
              <a:t> </a:t>
            </a:r>
            <a:r>
              <a:rPr spc="5" dirty="0"/>
              <a:t>Internship</a:t>
            </a:r>
            <a:r>
              <a:rPr spc="-75" dirty="0"/>
              <a:t> </a:t>
            </a:r>
            <a:r>
              <a:rPr spc="10" dirty="0"/>
              <a:t>at</a:t>
            </a:r>
            <a:r>
              <a:rPr spc="-75" dirty="0"/>
              <a:t> </a:t>
            </a:r>
            <a:r>
              <a:rPr spc="5" dirty="0"/>
              <a:t>ZS</a:t>
            </a:r>
            <a:r>
              <a:rPr spc="-75" dirty="0"/>
              <a:t> </a:t>
            </a:r>
            <a:r>
              <a:rPr dirty="0"/>
              <a:t>Associates</a:t>
            </a:r>
            <a:r>
              <a:rPr spc="-75" dirty="0"/>
              <a:t> </a:t>
            </a:r>
            <a:r>
              <a:rPr spc="-30" dirty="0"/>
              <a:t>-</a:t>
            </a:r>
            <a:r>
              <a:rPr spc="-75" dirty="0"/>
              <a:t> </a:t>
            </a:r>
            <a:r>
              <a:rPr spc="5" dirty="0"/>
              <a:t>Heeral</a:t>
            </a:r>
            <a:r>
              <a:rPr spc="-75" dirty="0"/>
              <a:t> </a:t>
            </a:r>
            <a:r>
              <a:rPr dirty="0"/>
              <a:t>Dedhia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5/7/2021</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Lato"/>
                <a:cs typeface="Lato"/>
              </a:defRPr>
            </a:lvl1pPr>
          </a:lstStyle>
          <a:p>
            <a:pPr marL="12700">
              <a:lnSpc>
                <a:spcPct val="100000"/>
              </a:lnSpc>
              <a:spcBef>
                <a:spcPts val="85"/>
              </a:spcBef>
            </a:pPr>
            <a:r>
              <a:rPr dirty="0"/>
              <a:t>Slide </a:t>
            </a:r>
            <a:r>
              <a:rPr spc="55" dirty="0"/>
              <a:t>|</a:t>
            </a:r>
            <a:r>
              <a:rPr spc="-204" dirty="0"/>
              <a:t> </a:t>
            </a: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rgbClr val="1A1A1A"/>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Lato"/>
                <a:cs typeface="Lato"/>
              </a:defRPr>
            </a:lvl1pPr>
          </a:lstStyle>
          <a:p>
            <a:pPr marL="12700">
              <a:lnSpc>
                <a:spcPct val="100000"/>
              </a:lnSpc>
              <a:spcBef>
                <a:spcPts val="85"/>
              </a:spcBef>
            </a:pPr>
            <a:r>
              <a:rPr dirty="0"/>
              <a:t>Semester</a:t>
            </a:r>
            <a:r>
              <a:rPr spc="-75" dirty="0"/>
              <a:t> </a:t>
            </a:r>
            <a:r>
              <a:rPr spc="-15" dirty="0"/>
              <a:t>Long</a:t>
            </a:r>
            <a:r>
              <a:rPr spc="-75" dirty="0"/>
              <a:t> </a:t>
            </a:r>
            <a:r>
              <a:rPr spc="5" dirty="0"/>
              <a:t>Internship</a:t>
            </a:r>
            <a:r>
              <a:rPr spc="-75" dirty="0"/>
              <a:t> </a:t>
            </a:r>
            <a:r>
              <a:rPr spc="10" dirty="0"/>
              <a:t>at</a:t>
            </a:r>
            <a:r>
              <a:rPr spc="-75" dirty="0"/>
              <a:t> </a:t>
            </a:r>
            <a:r>
              <a:rPr spc="5" dirty="0"/>
              <a:t>ZS</a:t>
            </a:r>
            <a:r>
              <a:rPr spc="-75" dirty="0"/>
              <a:t> </a:t>
            </a:r>
            <a:r>
              <a:rPr dirty="0"/>
              <a:t>Associates</a:t>
            </a:r>
            <a:r>
              <a:rPr spc="-75" dirty="0"/>
              <a:t> </a:t>
            </a:r>
            <a:r>
              <a:rPr spc="-30" dirty="0"/>
              <a:t>-</a:t>
            </a:r>
            <a:r>
              <a:rPr spc="-75" dirty="0"/>
              <a:t> </a:t>
            </a:r>
            <a:r>
              <a:rPr spc="5" dirty="0"/>
              <a:t>Heeral</a:t>
            </a:r>
            <a:r>
              <a:rPr spc="-75" dirty="0"/>
              <a:t> </a:t>
            </a:r>
            <a:r>
              <a:rPr dirty="0"/>
              <a:t>Dedhia</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5/7/2021</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Lato"/>
                <a:cs typeface="Lato"/>
              </a:defRPr>
            </a:lvl1pPr>
          </a:lstStyle>
          <a:p>
            <a:pPr marL="12700">
              <a:lnSpc>
                <a:spcPct val="100000"/>
              </a:lnSpc>
              <a:spcBef>
                <a:spcPts val="85"/>
              </a:spcBef>
            </a:pPr>
            <a:r>
              <a:rPr dirty="0"/>
              <a:t>Slide </a:t>
            </a:r>
            <a:r>
              <a:rPr spc="55" dirty="0"/>
              <a:t>|</a:t>
            </a:r>
            <a:r>
              <a:rPr spc="-204" dirty="0"/>
              <a:t> </a:t>
            </a: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rgbClr val="1A1A1A"/>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Lato"/>
                <a:cs typeface="Lato"/>
              </a:defRPr>
            </a:lvl1pPr>
          </a:lstStyle>
          <a:p>
            <a:pPr marL="12700">
              <a:lnSpc>
                <a:spcPct val="100000"/>
              </a:lnSpc>
              <a:spcBef>
                <a:spcPts val="85"/>
              </a:spcBef>
            </a:pPr>
            <a:r>
              <a:rPr dirty="0"/>
              <a:t>Semester</a:t>
            </a:r>
            <a:r>
              <a:rPr spc="-75" dirty="0"/>
              <a:t> </a:t>
            </a:r>
            <a:r>
              <a:rPr spc="-15" dirty="0"/>
              <a:t>Long</a:t>
            </a:r>
            <a:r>
              <a:rPr spc="-75" dirty="0"/>
              <a:t> </a:t>
            </a:r>
            <a:r>
              <a:rPr spc="5" dirty="0"/>
              <a:t>Internship</a:t>
            </a:r>
            <a:r>
              <a:rPr spc="-75" dirty="0"/>
              <a:t> </a:t>
            </a:r>
            <a:r>
              <a:rPr spc="10" dirty="0"/>
              <a:t>at</a:t>
            </a:r>
            <a:r>
              <a:rPr spc="-75" dirty="0"/>
              <a:t> </a:t>
            </a:r>
            <a:r>
              <a:rPr spc="5" dirty="0"/>
              <a:t>ZS</a:t>
            </a:r>
            <a:r>
              <a:rPr spc="-75" dirty="0"/>
              <a:t> </a:t>
            </a:r>
            <a:r>
              <a:rPr dirty="0"/>
              <a:t>Associates</a:t>
            </a:r>
            <a:r>
              <a:rPr spc="-75" dirty="0"/>
              <a:t> </a:t>
            </a:r>
            <a:r>
              <a:rPr spc="-30" dirty="0"/>
              <a:t>-</a:t>
            </a:r>
            <a:r>
              <a:rPr spc="-75" dirty="0"/>
              <a:t> </a:t>
            </a:r>
            <a:r>
              <a:rPr spc="5" dirty="0"/>
              <a:t>Heeral</a:t>
            </a:r>
            <a:r>
              <a:rPr spc="-75" dirty="0"/>
              <a:t> </a:t>
            </a:r>
            <a:r>
              <a:rPr dirty="0"/>
              <a:t>Dedhia</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5/7/2021</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Lato"/>
                <a:cs typeface="Lato"/>
              </a:defRPr>
            </a:lvl1pPr>
          </a:lstStyle>
          <a:p>
            <a:pPr marL="12700">
              <a:lnSpc>
                <a:spcPct val="100000"/>
              </a:lnSpc>
              <a:spcBef>
                <a:spcPts val="85"/>
              </a:spcBef>
            </a:pPr>
            <a:r>
              <a:rPr dirty="0"/>
              <a:t>Slide </a:t>
            </a:r>
            <a:r>
              <a:rPr spc="55" dirty="0"/>
              <a:t>|</a:t>
            </a:r>
            <a:r>
              <a:rPr spc="-204" dirty="0"/>
              <a:t> </a:t>
            </a: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Lato"/>
                <a:cs typeface="Lato"/>
              </a:defRPr>
            </a:lvl1pPr>
          </a:lstStyle>
          <a:p>
            <a:pPr marL="12700">
              <a:lnSpc>
                <a:spcPct val="100000"/>
              </a:lnSpc>
              <a:spcBef>
                <a:spcPts val="85"/>
              </a:spcBef>
            </a:pPr>
            <a:r>
              <a:rPr dirty="0"/>
              <a:t>Semester</a:t>
            </a:r>
            <a:r>
              <a:rPr spc="-75" dirty="0"/>
              <a:t> </a:t>
            </a:r>
            <a:r>
              <a:rPr spc="-15" dirty="0"/>
              <a:t>Long</a:t>
            </a:r>
            <a:r>
              <a:rPr spc="-75" dirty="0"/>
              <a:t> </a:t>
            </a:r>
            <a:r>
              <a:rPr spc="5" dirty="0"/>
              <a:t>Internship</a:t>
            </a:r>
            <a:r>
              <a:rPr spc="-75" dirty="0"/>
              <a:t> </a:t>
            </a:r>
            <a:r>
              <a:rPr spc="10" dirty="0"/>
              <a:t>at</a:t>
            </a:r>
            <a:r>
              <a:rPr spc="-75" dirty="0"/>
              <a:t> </a:t>
            </a:r>
            <a:r>
              <a:rPr spc="5" dirty="0"/>
              <a:t>ZS</a:t>
            </a:r>
            <a:r>
              <a:rPr spc="-75" dirty="0"/>
              <a:t> </a:t>
            </a:r>
            <a:r>
              <a:rPr dirty="0"/>
              <a:t>Associates</a:t>
            </a:r>
            <a:r>
              <a:rPr spc="-75" dirty="0"/>
              <a:t> </a:t>
            </a:r>
            <a:r>
              <a:rPr spc="-30" dirty="0"/>
              <a:t>-</a:t>
            </a:r>
            <a:r>
              <a:rPr spc="-75" dirty="0"/>
              <a:t> </a:t>
            </a:r>
            <a:r>
              <a:rPr spc="5" dirty="0"/>
              <a:t>Heeral</a:t>
            </a:r>
            <a:r>
              <a:rPr spc="-75" dirty="0"/>
              <a:t> </a:t>
            </a:r>
            <a:r>
              <a:rPr dirty="0"/>
              <a:t>Dedhia</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5/7/2021</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Lato"/>
                <a:cs typeface="Lato"/>
              </a:defRPr>
            </a:lvl1pPr>
          </a:lstStyle>
          <a:p>
            <a:pPr marL="12700">
              <a:lnSpc>
                <a:spcPct val="100000"/>
              </a:lnSpc>
              <a:spcBef>
                <a:spcPts val="85"/>
              </a:spcBef>
            </a:pPr>
            <a:r>
              <a:rPr dirty="0"/>
              <a:t>Slide </a:t>
            </a:r>
            <a:r>
              <a:rPr spc="55" dirty="0"/>
              <a:t>|</a:t>
            </a:r>
            <a:r>
              <a:rPr spc="-204" dirty="0"/>
              <a:t> </a:t>
            </a: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488315"/>
          </a:xfrm>
          <a:custGeom>
            <a:avLst/>
            <a:gdLst/>
            <a:ahLst/>
            <a:cxnLst/>
            <a:rect l="l" t="t" r="r" b="b"/>
            <a:pathLst>
              <a:path w="9144000" h="488315">
                <a:moveTo>
                  <a:pt x="9143981" y="487799"/>
                </a:moveTo>
                <a:lnTo>
                  <a:pt x="0" y="487799"/>
                </a:lnTo>
                <a:lnTo>
                  <a:pt x="0" y="0"/>
                </a:lnTo>
                <a:lnTo>
                  <a:pt x="9143981" y="0"/>
                </a:lnTo>
                <a:lnTo>
                  <a:pt x="9143981" y="487799"/>
                </a:lnTo>
                <a:close/>
              </a:path>
            </a:pathLst>
          </a:custGeom>
          <a:solidFill>
            <a:srgbClr val="E8EDED"/>
          </a:solidFill>
        </p:spPr>
        <p:txBody>
          <a:bodyPr wrap="square" lIns="0" tIns="0" rIns="0" bIns="0" rtlCol="0"/>
          <a:lstStyle/>
          <a:p>
            <a:endParaRPr/>
          </a:p>
        </p:txBody>
      </p:sp>
      <p:sp>
        <p:nvSpPr>
          <p:cNvPr id="17" name="bg object 17"/>
          <p:cNvSpPr/>
          <p:nvPr/>
        </p:nvSpPr>
        <p:spPr>
          <a:xfrm>
            <a:off x="1203292" y="1191252"/>
            <a:ext cx="373380" cy="46355"/>
          </a:xfrm>
          <a:custGeom>
            <a:avLst/>
            <a:gdLst/>
            <a:ahLst/>
            <a:cxnLst/>
            <a:rect l="l" t="t" r="r" b="b"/>
            <a:pathLst>
              <a:path w="373380" h="46355">
                <a:moveTo>
                  <a:pt x="372859" y="45827"/>
                </a:moveTo>
                <a:lnTo>
                  <a:pt x="0" y="45827"/>
                </a:lnTo>
                <a:lnTo>
                  <a:pt x="0" y="0"/>
                </a:lnTo>
                <a:lnTo>
                  <a:pt x="372859" y="0"/>
                </a:lnTo>
                <a:lnTo>
                  <a:pt x="372859" y="45827"/>
                </a:lnTo>
                <a:close/>
              </a:path>
            </a:pathLst>
          </a:custGeom>
          <a:solidFill>
            <a:srgbClr val="EB5600"/>
          </a:solidFill>
        </p:spPr>
        <p:txBody>
          <a:bodyPr wrap="square" lIns="0" tIns="0" rIns="0" bIns="0" rtlCol="0"/>
          <a:lstStyle/>
          <a:p>
            <a:endParaRPr/>
          </a:p>
        </p:txBody>
      </p:sp>
      <p:sp>
        <p:nvSpPr>
          <p:cNvPr id="18" name="bg object 18"/>
          <p:cNvSpPr/>
          <p:nvPr/>
        </p:nvSpPr>
        <p:spPr>
          <a:xfrm>
            <a:off x="830390" y="1191252"/>
            <a:ext cx="376555" cy="46355"/>
          </a:xfrm>
          <a:custGeom>
            <a:avLst/>
            <a:gdLst/>
            <a:ahLst/>
            <a:cxnLst/>
            <a:rect l="l" t="t" r="r" b="b"/>
            <a:pathLst>
              <a:path w="376555" h="46355">
                <a:moveTo>
                  <a:pt x="376011" y="45827"/>
                </a:moveTo>
                <a:lnTo>
                  <a:pt x="0" y="45827"/>
                </a:lnTo>
                <a:lnTo>
                  <a:pt x="0" y="0"/>
                </a:lnTo>
                <a:lnTo>
                  <a:pt x="376011" y="0"/>
                </a:lnTo>
                <a:lnTo>
                  <a:pt x="376011" y="45827"/>
                </a:lnTo>
                <a:close/>
              </a:path>
            </a:pathLst>
          </a:custGeom>
          <a:solidFill>
            <a:srgbClr val="1A9987"/>
          </a:solidFill>
        </p:spPr>
        <p:txBody>
          <a:bodyPr wrap="square" lIns="0" tIns="0" rIns="0" bIns="0" rtlCol="0"/>
          <a:lstStyle/>
          <a:p>
            <a:endParaRPr/>
          </a:p>
        </p:txBody>
      </p:sp>
      <p:sp>
        <p:nvSpPr>
          <p:cNvPr id="2" name="Holder 2"/>
          <p:cNvSpPr>
            <a:spLocks noGrp="1"/>
          </p:cNvSpPr>
          <p:nvPr>
            <p:ph type="title"/>
          </p:nvPr>
        </p:nvSpPr>
        <p:spPr>
          <a:xfrm>
            <a:off x="494091" y="631886"/>
            <a:ext cx="8155816" cy="382269"/>
          </a:xfrm>
          <a:prstGeom prst="rect">
            <a:avLst/>
          </a:prstGeom>
        </p:spPr>
        <p:txBody>
          <a:bodyPr wrap="square" lIns="0" tIns="0" rIns="0" bIns="0">
            <a:spAutoFit/>
          </a:bodyPr>
          <a:lstStyle>
            <a:lvl1pPr>
              <a:defRPr sz="2300" b="1" i="0">
                <a:solidFill>
                  <a:srgbClr val="1A1A1A"/>
                </a:solidFill>
                <a:latin typeface="Arial"/>
                <a:cs typeface="Arial"/>
              </a:defRPr>
            </a:lvl1pPr>
          </a:lstStyle>
          <a:p>
            <a:endParaRPr/>
          </a:p>
        </p:txBody>
      </p:sp>
      <p:sp>
        <p:nvSpPr>
          <p:cNvPr id="3" name="Holder 3"/>
          <p:cNvSpPr>
            <a:spLocks noGrp="1"/>
          </p:cNvSpPr>
          <p:nvPr>
            <p:ph type="body" idx="1"/>
          </p:nvPr>
        </p:nvSpPr>
        <p:spPr>
          <a:xfrm>
            <a:off x="802473" y="1407585"/>
            <a:ext cx="7539052" cy="1366520"/>
          </a:xfrm>
          <a:prstGeom prst="rect">
            <a:avLst/>
          </a:prstGeom>
        </p:spPr>
        <p:txBody>
          <a:bodyPr wrap="square" lIns="0" tIns="0" rIns="0" bIns="0">
            <a:spAutoFit/>
          </a:bodyPr>
          <a:lstStyle>
            <a:lvl1pPr>
              <a:defRPr sz="1300" b="1" i="0">
                <a:solidFill>
                  <a:srgbClr val="424242"/>
                </a:solidFill>
                <a:latin typeface="Lato"/>
                <a:cs typeface="Lato"/>
              </a:defRPr>
            </a:lvl1pPr>
          </a:lstStyle>
          <a:p>
            <a:endParaRPr/>
          </a:p>
        </p:txBody>
      </p:sp>
      <p:sp>
        <p:nvSpPr>
          <p:cNvPr id="4" name="Holder 4"/>
          <p:cNvSpPr>
            <a:spLocks noGrp="1"/>
          </p:cNvSpPr>
          <p:nvPr>
            <p:ph type="ftr" sz="quarter" idx="5"/>
          </p:nvPr>
        </p:nvSpPr>
        <p:spPr>
          <a:xfrm>
            <a:off x="440424" y="4713804"/>
            <a:ext cx="3906520" cy="208279"/>
          </a:xfrm>
          <a:prstGeom prst="rect">
            <a:avLst/>
          </a:prstGeom>
        </p:spPr>
        <p:txBody>
          <a:bodyPr wrap="square" lIns="0" tIns="0" rIns="0" bIns="0">
            <a:spAutoFit/>
          </a:bodyPr>
          <a:lstStyle>
            <a:lvl1pPr>
              <a:defRPr sz="1200" b="0" i="0">
                <a:solidFill>
                  <a:schemeClr val="tx1"/>
                </a:solidFill>
                <a:latin typeface="Lato"/>
                <a:cs typeface="Lato"/>
              </a:defRPr>
            </a:lvl1pPr>
          </a:lstStyle>
          <a:p>
            <a:pPr marL="12700">
              <a:lnSpc>
                <a:spcPct val="100000"/>
              </a:lnSpc>
              <a:spcBef>
                <a:spcPts val="85"/>
              </a:spcBef>
            </a:pPr>
            <a:r>
              <a:rPr dirty="0"/>
              <a:t>Semester</a:t>
            </a:r>
            <a:r>
              <a:rPr spc="-75" dirty="0"/>
              <a:t> </a:t>
            </a:r>
            <a:r>
              <a:rPr spc="-15" dirty="0"/>
              <a:t>Long</a:t>
            </a:r>
            <a:r>
              <a:rPr spc="-75" dirty="0"/>
              <a:t> </a:t>
            </a:r>
            <a:r>
              <a:rPr spc="5" dirty="0"/>
              <a:t>Internship</a:t>
            </a:r>
            <a:r>
              <a:rPr spc="-75" dirty="0"/>
              <a:t> </a:t>
            </a:r>
            <a:r>
              <a:rPr spc="10" dirty="0"/>
              <a:t>at</a:t>
            </a:r>
            <a:r>
              <a:rPr spc="-75" dirty="0"/>
              <a:t> </a:t>
            </a:r>
            <a:r>
              <a:rPr spc="5" dirty="0"/>
              <a:t>ZS</a:t>
            </a:r>
            <a:r>
              <a:rPr spc="-75" dirty="0"/>
              <a:t> </a:t>
            </a:r>
            <a:r>
              <a:rPr dirty="0"/>
              <a:t>Associates</a:t>
            </a:r>
            <a:r>
              <a:rPr spc="-75" dirty="0"/>
              <a:t> </a:t>
            </a:r>
            <a:r>
              <a:rPr spc="-30" dirty="0"/>
              <a:t>-</a:t>
            </a:r>
            <a:r>
              <a:rPr spc="-75" dirty="0"/>
              <a:t> </a:t>
            </a:r>
            <a:r>
              <a:rPr spc="5" dirty="0"/>
              <a:t>Heeral</a:t>
            </a:r>
            <a:r>
              <a:rPr spc="-75" dirty="0"/>
              <a:t> </a:t>
            </a:r>
            <a:r>
              <a:rPr dirty="0"/>
              <a:t>Dedhia</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5/7/2021</a:t>
            </a:fld>
            <a:endParaRPr lang="en-US"/>
          </a:p>
        </p:txBody>
      </p:sp>
      <p:sp>
        <p:nvSpPr>
          <p:cNvPr id="6" name="Holder 6"/>
          <p:cNvSpPr>
            <a:spLocks noGrp="1"/>
          </p:cNvSpPr>
          <p:nvPr>
            <p:ph type="sldNum" sz="quarter" idx="7"/>
          </p:nvPr>
        </p:nvSpPr>
        <p:spPr>
          <a:xfrm>
            <a:off x="7958832" y="4713804"/>
            <a:ext cx="656590" cy="208279"/>
          </a:xfrm>
          <a:prstGeom prst="rect">
            <a:avLst/>
          </a:prstGeom>
        </p:spPr>
        <p:txBody>
          <a:bodyPr wrap="square" lIns="0" tIns="0" rIns="0" bIns="0">
            <a:spAutoFit/>
          </a:bodyPr>
          <a:lstStyle>
            <a:lvl1pPr>
              <a:defRPr sz="1200" b="0" i="0">
                <a:solidFill>
                  <a:schemeClr val="tx1"/>
                </a:solidFill>
                <a:latin typeface="Lato"/>
                <a:cs typeface="Lato"/>
              </a:defRPr>
            </a:lvl1pPr>
          </a:lstStyle>
          <a:p>
            <a:pPr marL="12700">
              <a:lnSpc>
                <a:spcPct val="100000"/>
              </a:lnSpc>
              <a:spcBef>
                <a:spcPts val="85"/>
              </a:spcBef>
            </a:pPr>
            <a:r>
              <a:rPr dirty="0"/>
              <a:t>Slide </a:t>
            </a:r>
            <a:r>
              <a:rPr spc="55" dirty="0"/>
              <a:t>|</a:t>
            </a:r>
            <a:r>
              <a:rPr spc="-204" dirty="0"/>
              <a:t> </a:t>
            </a: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ril.com/" TargetMode="External"/><Relationship Id="rId2" Type="http://schemas.openxmlformats.org/officeDocument/2006/relationships/hyperlink" Target="https://en.wikipedia.org/wiki/Reliance_Industries" TargetMode="External"/><Relationship Id="rId1" Type="http://schemas.openxmlformats.org/officeDocument/2006/relationships/slideLayout" Target="../slideLayouts/slideLayout2.xml"/><Relationship Id="rId4" Type="http://schemas.openxmlformats.org/officeDocument/2006/relationships/hyperlink" Target="https://www.javatpoint.com/software-engineering-agile-mode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7799"/>
            <a:ext cx="9144000" cy="4655820"/>
          </a:xfrm>
          <a:custGeom>
            <a:avLst/>
            <a:gdLst/>
            <a:ahLst/>
            <a:cxnLst/>
            <a:rect l="l" t="t" r="r" b="b"/>
            <a:pathLst>
              <a:path w="9144000" h="4655820">
                <a:moveTo>
                  <a:pt x="0" y="4655690"/>
                </a:moveTo>
                <a:lnTo>
                  <a:pt x="9143981" y="4655690"/>
                </a:lnTo>
                <a:lnTo>
                  <a:pt x="9143981" y="0"/>
                </a:lnTo>
                <a:lnTo>
                  <a:pt x="0" y="0"/>
                </a:lnTo>
                <a:lnTo>
                  <a:pt x="0" y="4655690"/>
                </a:lnTo>
                <a:close/>
              </a:path>
            </a:pathLst>
          </a:custGeom>
          <a:solidFill>
            <a:srgbClr val="E8EDED"/>
          </a:solidFill>
        </p:spPr>
        <p:txBody>
          <a:bodyPr wrap="square" lIns="0" tIns="0" rIns="0" bIns="0" rtlCol="0"/>
          <a:lstStyle/>
          <a:p>
            <a:endParaRPr/>
          </a:p>
        </p:txBody>
      </p:sp>
      <p:sp>
        <p:nvSpPr>
          <p:cNvPr id="3" name="object 3"/>
          <p:cNvSpPr/>
          <p:nvPr/>
        </p:nvSpPr>
        <p:spPr>
          <a:xfrm>
            <a:off x="0" y="0"/>
            <a:ext cx="9144000" cy="488315"/>
          </a:xfrm>
          <a:custGeom>
            <a:avLst/>
            <a:gdLst/>
            <a:ahLst/>
            <a:cxnLst/>
            <a:rect l="l" t="t" r="r" b="b"/>
            <a:pathLst>
              <a:path w="9144000" h="488315">
                <a:moveTo>
                  <a:pt x="9143981" y="487799"/>
                </a:moveTo>
                <a:lnTo>
                  <a:pt x="0" y="487799"/>
                </a:lnTo>
                <a:lnTo>
                  <a:pt x="0" y="0"/>
                </a:lnTo>
                <a:lnTo>
                  <a:pt x="9143981" y="0"/>
                </a:lnTo>
                <a:lnTo>
                  <a:pt x="9143981" y="487799"/>
                </a:lnTo>
                <a:close/>
              </a:path>
            </a:pathLst>
          </a:custGeom>
          <a:solidFill>
            <a:srgbClr val="FFFFFF"/>
          </a:solidFill>
        </p:spPr>
        <p:txBody>
          <a:bodyPr wrap="square" lIns="0" tIns="0" rIns="0" bIns="0" rtlCol="0"/>
          <a:lstStyle/>
          <a:p>
            <a:endParaRPr/>
          </a:p>
        </p:txBody>
      </p:sp>
      <p:grpSp>
        <p:nvGrpSpPr>
          <p:cNvPr id="4" name="object 4"/>
          <p:cNvGrpSpPr/>
          <p:nvPr/>
        </p:nvGrpSpPr>
        <p:grpSpPr>
          <a:xfrm>
            <a:off x="830390" y="1191252"/>
            <a:ext cx="746125" cy="46355"/>
            <a:chOff x="830390" y="1191252"/>
            <a:chExt cx="746125" cy="46355"/>
          </a:xfrm>
        </p:grpSpPr>
        <p:sp>
          <p:nvSpPr>
            <p:cNvPr id="5" name="object 5"/>
            <p:cNvSpPr/>
            <p:nvPr/>
          </p:nvSpPr>
          <p:spPr>
            <a:xfrm>
              <a:off x="1203292" y="1191252"/>
              <a:ext cx="373380" cy="46355"/>
            </a:xfrm>
            <a:custGeom>
              <a:avLst/>
              <a:gdLst/>
              <a:ahLst/>
              <a:cxnLst/>
              <a:rect l="l" t="t" r="r" b="b"/>
              <a:pathLst>
                <a:path w="373380" h="46355">
                  <a:moveTo>
                    <a:pt x="372859" y="45827"/>
                  </a:moveTo>
                  <a:lnTo>
                    <a:pt x="0" y="45827"/>
                  </a:lnTo>
                  <a:lnTo>
                    <a:pt x="0" y="0"/>
                  </a:lnTo>
                  <a:lnTo>
                    <a:pt x="372859" y="0"/>
                  </a:lnTo>
                  <a:lnTo>
                    <a:pt x="372859" y="45827"/>
                  </a:lnTo>
                  <a:close/>
                </a:path>
              </a:pathLst>
            </a:custGeom>
            <a:solidFill>
              <a:srgbClr val="EB5600"/>
            </a:solidFill>
          </p:spPr>
          <p:txBody>
            <a:bodyPr wrap="square" lIns="0" tIns="0" rIns="0" bIns="0" rtlCol="0"/>
            <a:lstStyle/>
            <a:p>
              <a:endParaRPr/>
            </a:p>
          </p:txBody>
        </p:sp>
        <p:sp>
          <p:nvSpPr>
            <p:cNvPr id="6" name="object 6"/>
            <p:cNvSpPr/>
            <p:nvPr/>
          </p:nvSpPr>
          <p:spPr>
            <a:xfrm>
              <a:off x="830390" y="1191252"/>
              <a:ext cx="376555" cy="46355"/>
            </a:xfrm>
            <a:custGeom>
              <a:avLst/>
              <a:gdLst/>
              <a:ahLst/>
              <a:cxnLst/>
              <a:rect l="l" t="t" r="r" b="b"/>
              <a:pathLst>
                <a:path w="376555" h="46355">
                  <a:moveTo>
                    <a:pt x="376011" y="45827"/>
                  </a:moveTo>
                  <a:lnTo>
                    <a:pt x="0" y="45827"/>
                  </a:lnTo>
                  <a:lnTo>
                    <a:pt x="0" y="0"/>
                  </a:lnTo>
                  <a:lnTo>
                    <a:pt x="376011" y="0"/>
                  </a:lnTo>
                  <a:lnTo>
                    <a:pt x="376011" y="45827"/>
                  </a:lnTo>
                  <a:close/>
                </a:path>
              </a:pathLst>
            </a:custGeom>
            <a:solidFill>
              <a:srgbClr val="1A9987"/>
            </a:solidFill>
          </p:spPr>
          <p:txBody>
            <a:bodyPr wrap="square" lIns="0" tIns="0" rIns="0" bIns="0" rtlCol="0"/>
            <a:lstStyle/>
            <a:p>
              <a:endParaRPr/>
            </a:p>
          </p:txBody>
        </p:sp>
      </p:grpSp>
      <p:sp>
        <p:nvSpPr>
          <p:cNvPr id="7" name="object 7"/>
          <p:cNvSpPr txBox="1">
            <a:spLocks noGrp="1"/>
          </p:cNvSpPr>
          <p:nvPr>
            <p:ph type="body" idx="1"/>
          </p:nvPr>
        </p:nvSpPr>
        <p:spPr>
          <a:xfrm>
            <a:off x="802473" y="1407585"/>
            <a:ext cx="7539052" cy="1305486"/>
          </a:xfrm>
          <a:prstGeom prst="rect">
            <a:avLst/>
          </a:prstGeom>
        </p:spPr>
        <p:txBody>
          <a:bodyPr vert="horz" wrap="square" lIns="0" tIns="12700" rIns="0" bIns="0" rtlCol="0">
            <a:spAutoFit/>
          </a:bodyPr>
          <a:lstStyle/>
          <a:p>
            <a:pPr marL="12700" marR="5080">
              <a:lnSpc>
                <a:spcPct val="100000"/>
              </a:lnSpc>
              <a:spcBef>
                <a:spcPts val="100"/>
              </a:spcBef>
            </a:pPr>
            <a:r>
              <a:rPr sz="4200" spc="45" dirty="0">
                <a:solidFill>
                  <a:srgbClr val="1A1A1A"/>
                </a:solidFill>
                <a:latin typeface="Arial"/>
                <a:cs typeface="Arial"/>
              </a:rPr>
              <a:t>Semester </a:t>
            </a:r>
            <a:r>
              <a:rPr sz="4200" spc="-20" dirty="0">
                <a:solidFill>
                  <a:srgbClr val="1A1A1A"/>
                </a:solidFill>
                <a:latin typeface="Arial"/>
                <a:cs typeface="Arial"/>
              </a:rPr>
              <a:t>Long </a:t>
            </a:r>
            <a:r>
              <a:rPr sz="4200" dirty="0">
                <a:solidFill>
                  <a:srgbClr val="1A1A1A"/>
                </a:solidFill>
                <a:latin typeface="Arial"/>
                <a:cs typeface="Arial"/>
              </a:rPr>
              <a:t>Internship</a:t>
            </a:r>
            <a:r>
              <a:rPr sz="4200" spc="-625" dirty="0">
                <a:solidFill>
                  <a:srgbClr val="1A1A1A"/>
                </a:solidFill>
                <a:latin typeface="Arial"/>
                <a:cs typeface="Arial"/>
              </a:rPr>
              <a:t> </a:t>
            </a:r>
            <a:r>
              <a:rPr sz="4200" spc="130" dirty="0">
                <a:solidFill>
                  <a:srgbClr val="1A1A1A"/>
                </a:solidFill>
                <a:latin typeface="Arial"/>
                <a:cs typeface="Arial"/>
              </a:rPr>
              <a:t>at  </a:t>
            </a:r>
            <a:r>
              <a:rPr lang="en-IN" sz="4200" spc="-80" dirty="0" smtClean="0">
                <a:solidFill>
                  <a:srgbClr val="1A1A1A"/>
                </a:solidFill>
                <a:latin typeface="Arial"/>
                <a:cs typeface="Arial"/>
              </a:rPr>
              <a:t>Reliance Industries Limited</a:t>
            </a:r>
            <a:endParaRPr sz="4200" dirty="0">
              <a:latin typeface="Arial"/>
              <a:cs typeface="Arial"/>
            </a:endParaRPr>
          </a:p>
        </p:txBody>
      </p:sp>
      <p:sp>
        <p:nvSpPr>
          <p:cNvPr id="8" name="object 8"/>
          <p:cNvSpPr txBox="1"/>
          <p:nvPr/>
        </p:nvSpPr>
        <p:spPr>
          <a:xfrm>
            <a:off x="802473" y="2849538"/>
            <a:ext cx="3437890" cy="447040"/>
          </a:xfrm>
          <a:prstGeom prst="rect">
            <a:avLst/>
          </a:prstGeom>
        </p:spPr>
        <p:txBody>
          <a:bodyPr vert="horz" wrap="square" lIns="0" tIns="14604" rIns="0" bIns="0" rtlCol="0">
            <a:spAutoFit/>
          </a:bodyPr>
          <a:lstStyle/>
          <a:p>
            <a:pPr marL="12700">
              <a:lnSpc>
                <a:spcPct val="100000"/>
              </a:lnSpc>
              <a:spcBef>
                <a:spcPts val="114"/>
              </a:spcBef>
            </a:pPr>
            <a:r>
              <a:rPr sz="2750" b="1" spc="45" dirty="0">
                <a:solidFill>
                  <a:srgbClr val="1A1A1A"/>
                </a:solidFill>
                <a:latin typeface="Arial"/>
                <a:cs typeface="Arial"/>
              </a:rPr>
              <a:t>Mid </a:t>
            </a:r>
            <a:r>
              <a:rPr sz="2750" b="1" dirty="0">
                <a:solidFill>
                  <a:srgbClr val="1A1A1A"/>
                </a:solidFill>
                <a:latin typeface="Arial"/>
                <a:cs typeface="Arial"/>
              </a:rPr>
              <a:t>Term</a:t>
            </a:r>
            <a:r>
              <a:rPr sz="2750" b="1" spc="-360" dirty="0">
                <a:solidFill>
                  <a:srgbClr val="1A1A1A"/>
                </a:solidFill>
                <a:latin typeface="Arial"/>
                <a:cs typeface="Arial"/>
              </a:rPr>
              <a:t> </a:t>
            </a:r>
            <a:r>
              <a:rPr sz="2750" b="1" spc="5" dirty="0">
                <a:solidFill>
                  <a:srgbClr val="1A1A1A"/>
                </a:solidFill>
                <a:latin typeface="Arial"/>
                <a:cs typeface="Arial"/>
              </a:rPr>
              <a:t>Evaluation</a:t>
            </a:r>
            <a:endParaRPr sz="2750">
              <a:latin typeface="Arial"/>
              <a:cs typeface="Arial"/>
            </a:endParaRPr>
          </a:p>
        </p:txBody>
      </p:sp>
      <p:sp>
        <p:nvSpPr>
          <p:cNvPr id="9" name="object 9"/>
          <p:cNvSpPr txBox="1"/>
          <p:nvPr/>
        </p:nvSpPr>
        <p:spPr>
          <a:xfrm>
            <a:off x="802475" y="3660139"/>
            <a:ext cx="3522345" cy="269240"/>
          </a:xfrm>
          <a:prstGeom prst="rect">
            <a:avLst/>
          </a:prstGeom>
        </p:spPr>
        <p:txBody>
          <a:bodyPr vert="horz" wrap="square" lIns="0" tIns="12700" rIns="0" bIns="0" rtlCol="0">
            <a:spAutoFit/>
          </a:bodyPr>
          <a:lstStyle/>
          <a:p>
            <a:pPr marL="12700">
              <a:lnSpc>
                <a:spcPct val="100000"/>
              </a:lnSpc>
              <a:spcBef>
                <a:spcPts val="100"/>
              </a:spcBef>
            </a:pPr>
            <a:r>
              <a:rPr lang="en-IN" sz="1600" spc="5" dirty="0" smtClean="0">
                <a:solidFill>
                  <a:srgbClr val="595959"/>
                </a:solidFill>
                <a:latin typeface="Lato"/>
                <a:cs typeface="Lato"/>
              </a:rPr>
              <a:t>Sujay Torvi </a:t>
            </a:r>
            <a:r>
              <a:rPr sz="1600" spc="25" dirty="0" smtClean="0">
                <a:solidFill>
                  <a:srgbClr val="595959"/>
                </a:solidFill>
                <a:latin typeface="Lato"/>
                <a:cs typeface="Lato"/>
              </a:rPr>
              <a:t>(Roll</a:t>
            </a:r>
            <a:r>
              <a:rPr sz="1600" spc="-110" dirty="0" smtClean="0">
                <a:solidFill>
                  <a:srgbClr val="595959"/>
                </a:solidFill>
                <a:latin typeface="Lato"/>
                <a:cs typeface="Lato"/>
              </a:rPr>
              <a:t> </a:t>
            </a:r>
            <a:r>
              <a:rPr sz="1600" spc="5" dirty="0">
                <a:solidFill>
                  <a:srgbClr val="595959"/>
                </a:solidFill>
                <a:latin typeface="Lato"/>
                <a:cs typeface="Lato"/>
              </a:rPr>
              <a:t>number</a:t>
            </a:r>
            <a:r>
              <a:rPr sz="1600" spc="-110" dirty="0">
                <a:solidFill>
                  <a:srgbClr val="595959"/>
                </a:solidFill>
                <a:latin typeface="Lato"/>
                <a:cs typeface="Lato"/>
              </a:rPr>
              <a:t> </a:t>
            </a:r>
            <a:r>
              <a:rPr sz="1600" spc="-40" dirty="0">
                <a:solidFill>
                  <a:srgbClr val="595959"/>
                </a:solidFill>
                <a:latin typeface="Lato"/>
                <a:cs typeface="Lato"/>
              </a:rPr>
              <a:t>-</a:t>
            </a:r>
            <a:r>
              <a:rPr sz="1600" spc="-110" dirty="0">
                <a:solidFill>
                  <a:srgbClr val="595959"/>
                </a:solidFill>
                <a:latin typeface="Lato"/>
                <a:cs typeface="Lato"/>
              </a:rPr>
              <a:t> </a:t>
            </a:r>
            <a:r>
              <a:rPr sz="1600" spc="5" dirty="0" smtClean="0">
                <a:solidFill>
                  <a:srgbClr val="595959"/>
                </a:solidFill>
                <a:latin typeface="Lato"/>
                <a:cs typeface="Lato"/>
              </a:rPr>
              <a:t>1</a:t>
            </a:r>
            <a:r>
              <a:rPr lang="en-IN" sz="1600" spc="5" dirty="0" smtClean="0">
                <a:solidFill>
                  <a:srgbClr val="595959"/>
                </a:solidFill>
                <a:latin typeface="Lato"/>
                <a:cs typeface="Lato"/>
              </a:rPr>
              <a:t>821</a:t>
            </a:r>
            <a:r>
              <a:rPr sz="1600" spc="5" dirty="0" smtClean="0">
                <a:solidFill>
                  <a:srgbClr val="595959"/>
                </a:solidFill>
                <a:latin typeface="Lato"/>
                <a:cs typeface="Lato"/>
              </a:rPr>
              <a:t>0</a:t>
            </a:r>
            <a:r>
              <a:rPr lang="en-IN" sz="1600" spc="5" dirty="0" smtClean="0">
                <a:solidFill>
                  <a:srgbClr val="595959"/>
                </a:solidFill>
                <a:latin typeface="Lato"/>
                <a:cs typeface="Lato"/>
              </a:rPr>
              <a:t>24</a:t>
            </a:r>
            <a:r>
              <a:rPr sz="1600" spc="5" dirty="0" smtClean="0">
                <a:solidFill>
                  <a:srgbClr val="595959"/>
                </a:solidFill>
                <a:latin typeface="Lato"/>
                <a:cs typeface="Lato"/>
              </a:rPr>
              <a:t>)</a:t>
            </a:r>
            <a:endParaRPr sz="1600" dirty="0">
              <a:latin typeface="Lato"/>
              <a:cs typeface="Lato"/>
            </a:endParaRPr>
          </a:p>
        </p:txBody>
      </p:sp>
      <p:sp>
        <p:nvSpPr>
          <p:cNvPr id="10" name="object 10"/>
          <p:cNvSpPr txBox="1"/>
          <p:nvPr/>
        </p:nvSpPr>
        <p:spPr>
          <a:xfrm>
            <a:off x="7958832" y="4711824"/>
            <a:ext cx="54229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Lato"/>
                <a:cs typeface="Lato"/>
              </a:rPr>
              <a:t>Slide </a:t>
            </a:r>
            <a:r>
              <a:rPr sz="1200" spc="55" dirty="0">
                <a:latin typeface="Lato"/>
                <a:cs typeface="Lato"/>
              </a:rPr>
              <a:t>|</a:t>
            </a:r>
            <a:r>
              <a:rPr sz="1200" spc="-220" dirty="0">
                <a:latin typeface="Lato"/>
                <a:cs typeface="Lato"/>
              </a:rPr>
              <a:t> </a:t>
            </a:r>
            <a:r>
              <a:rPr sz="1200" dirty="0">
                <a:latin typeface="Lato"/>
                <a:cs typeface="Lato"/>
              </a:rPr>
              <a:t>1</a:t>
            </a:r>
            <a:endParaRPr sz="1200">
              <a:latin typeface="Lato"/>
              <a:cs typeface="Lato"/>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2" y="631886"/>
            <a:ext cx="7814749" cy="382270"/>
          </a:xfrm>
          <a:prstGeom prst="rect">
            <a:avLst/>
          </a:prstGeom>
        </p:spPr>
        <p:txBody>
          <a:bodyPr vert="horz" wrap="square" lIns="0" tIns="17780" rIns="0" bIns="0" rtlCol="0">
            <a:spAutoFit/>
          </a:bodyPr>
          <a:lstStyle/>
          <a:p>
            <a:pPr marL="12700">
              <a:lnSpc>
                <a:spcPct val="100000"/>
              </a:lnSpc>
              <a:spcBef>
                <a:spcPts val="140"/>
              </a:spcBef>
            </a:pPr>
            <a:r>
              <a:rPr lang="en-IN" spc="20" dirty="0" smtClean="0"/>
              <a:t>Project Brief</a:t>
            </a:r>
            <a:endParaRPr spc="45" dirty="0"/>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12700">
              <a:lnSpc>
                <a:spcPct val="100000"/>
              </a:lnSpc>
              <a:spcBef>
                <a:spcPts val="85"/>
              </a:spcBef>
            </a:pPr>
            <a:r>
              <a:rPr dirty="0"/>
              <a:t>Slide </a:t>
            </a:r>
            <a:r>
              <a:rPr spc="55" dirty="0"/>
              <a:t>|</a:t>
            </a:r>
            <a:r>
              <a:rPr spc="-204" dirty="0"/>
              <a:t> </a:t>
            </a:r>
            <a:fld id="{81D60167-4931-47E6-BA6A-407CBD079E47}" type="slidenum">
              <a:rPr dirty="0"/>
              <a:t>10</a:t>
            </a:fld>
            <a:endParaRPr dirty="0"/>
          </a:p>
        </p:txBody>
      </p:sp>
      <p:sp>
        <p:nvSpPr>
          <p:cNvPr id="3" name="object 3"/>
          <p:cNvSpPr txBox="1"/>
          <p:nvPr/>
        </p:nvSpPr>
        <p:spPr>
          <a:xfrm>
            <a:off x="931380" y="1407585"/>
            <a:ext cx="7907819" cy="2136482"/>
          </a:xfrm>
          <a:prstGeom prst="rect">
            <a:avLst/>
          </a:prstGeom>
        </p:spPr>
        <p:txBody>
          <a:bodyPr vert="horz" wrap="square" lIns="0" tIns="111760" rIns="0" bIns="0" rtlCol="0">
            <a:spAutoFit/>
          </a:bodyPr>
          <a:lstStyle/>
          <a:p>
            <a:pPr marL="12700">
              <a:lnSpc>
                <a:spcPct val="100000"/>
              </a:lnSpc>
              <a:spcBef>
                <a:spcPts val="880"/>
              </a:spcBef>
              <a:tabLst>
                <a:tab pos="340360" algn="l"/>
                <a:tab pos="340995" algn="l"/>
              </a:tabLst>
            </a:pPr>
            <a:r>
              <a:rPr lang="en-IN" sz="1600" b="1" spc="-5" dirty="0" smtClean="0">
                <a:latin typeface="Lato"/>
                <a:cs typeface="Lato"/>
              </a:rPr>
              <a:t>Objectives:</a:t>
            </a:r>
          </a:p>
          <a:p>
            <a:pPr marL="340995" indent="-328295">
              <a:lnSpc>
                <a:spcPct val="100000"/>
              </a:lnSpc>
              <a:spcBef>
                <a:spcPts val="880"/>
              </a:spcBef>
              <a:buFont typeface="Arial"/>
              <a:buChar char="●"/>
              <a:tabLst>
                <a:tab pos="340360" algn="l"/>
                <a:tab pos="340995" algn="l"/>
              </a:tabLst>
            </a:pPr>
            <a:r>
              <a:rPr lang="en-IN" sz="1300" b="1" spc="-10" dirty="0" smtClean="0">
                <a:solidFill>
                  <a:srgbClr val="424242"/>
                </a:solidFill>
                <a:latin typeface="Lato"/>
                <a:cs typeface="Lato"/>
              </a:rPr>
              <a:t>Automate the process of approval of usecases by the business data owner</a:t>
            </a:r>
          </a:p>
          <a:p>
            <a:pPr marL="12700">
              <a:lnSpc>
                <a:spcPct val="100000"/>
              </a:lnSpc>
              <a:spcBef>
                <a:spcPts val="880"/>
              </a:spcBef>
              <a:tabLst>
                <a:tab pos="340360" algn="l"/>
                <a:tab pos="340995" algn="l"/>
              </a:tabLst>
            </a:pPr>
            <a:endParaRPr lang="en-IN" sz="1300" b="1" spc="-10" dirty="0" smtClean="0">
              <a:solidFill>
                <a:srgbClr val="424242"/>
              </a:solidFill>
              <a:latin typeface="Lato"/>
              <a:cs typeface="Lato"/>
            </a:endParaRPr>
          </a:p>
          <a:p>
            <a:pPr marL="340995" indent="-328295">
              <a:lnSpc>
                <a:spcPct val="100000"/>
              </a:lnSpc>
              <a:spcBef>
                <a:spcPts val="880"/>
              </a:spcBef>
              <a:buFont typeface="Arial"/>
              <a:buChar char="●"/>
              <a:tabLst>
                <a:tab pos="340360" algn="l"/>
                <a:tab pos="340995" algn="l"/>
              </a:tabLst>
            </a:pPr>
            <a:r>
              <a:rPr lang="en-IN" sz="1300" b="1" spc="-10" dirty="0" smtClean="0">
                <a:solidFill>
                  <a:srgbClr val="424242"/>
                </a:solidFill>
                <a:latin typeface="Lato"/>
                <a:cs typeface="Lato"/>
              </a:rPr>
              <a:t>Allow an user to upload, download and search data while ensuring validity of the data and keeping logs of each and every activity</a:t>
            </a:r>
          </a:p>
          <a:p>
            <a:pPr marL="340995" indent="-328295">
              <a:lnSpc>
                <a:spcPct val="100000"/>
              </a:lnSpc>
              <a:spcBef>
                <a:spcPts val="880"/>
              </a:spcBef>
              <a:buFont typeface="Arial"/>
              <a:buChar char="●"/>
              <a:tabLst>
                <a:tab pos="340360" algn="l"/>
                <a:tab pos="340995" algn="l"/>
              </a:tabLst>
            </a:pPr>
            <a:endParaRPr lang="en-IN" sz="1300" b="1" spc="-10" dirty="0" smtClean="0">
              <a:solidFill>
                <a:srgbClr val="424242"/>
              </a:solidFill>
              <a:latin typeface="Lato"/>
              <a:cs typeface="Lato"/>
            </a:endParaRPr>
          </a:p>
          <a:p>
            <a:pPr marL="340995" indent="-328295">
              <a:lnSpc>
                <a:spcPct val="100000"/>
              </a:lnSpc>
              <a:spcBef>
                <a:spcPts val="880"/>
              </a:spcBef>
              <a:buFont typeface="Arial"/>
              <a:buChar char="●"/>
              <a:tabLst>
                <a:tab pos="340360" algn="l"/>
                <a:tab pos="340995" algn="l"/>
              </a:tabLst>
            </a:pPr>
            <a:r>
              <a:rPr lang="en-IN" sz="1300" b="1" spc="-10" dirty="0" smtClean="0">
                <a:solidFill>
                  <a:srgbClr val="424242"/>
                </a:solidFill>
                <a:latin typeface="Lato"/>
                <a:cs typeface="Lato"/>
              </a:rPr>
              <a:t>Generate log reports for audit </a:t>
            </a:r>
          </a:p>
        </p:txBody>
      </p:sp>
    </p:spTree>
    <p:extLst>
      <p:ext uri="{BB962C8B-B14F-4D97-AF65-F5344CB8AC3E}">
        <p14:creationId xmlns:p14="http://schemas.microsoft.com/office/powerpoint/2010/main" val="3298024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2" y="631886"/>
            <a:ext cx="7814749" cy="382270"/>
          </a:xfrm>
          <a:prstGeom prst="rect">
            <a:avLst/>
          </a:prstGeom>
        </p:spPr>
        <p:txBody>
          <a:bodyPr vert="horz" wrap="square" lIns="0" tIns="17780" rIns="0" bIns="0" rtlCol="0">
            <a:spAutoFit/>
          </a:bodyPr>
          <a:lstStyle/>
          <a:p>
            <a:pPr marL="12700">
              <a:lnSpc>
                <a:spcPct val="100000"/>
              </a:lnSpc>
              <a:spcBef>
                <a:spcPts val="140"/>
              </a:spcBef>
            </a:pPr>
            <a:r>
              <a:rPr lang="en-IN" spc="20" dirty="0" smtClean="0"/>
              <a:t>Project Brief</a:t>
            </a:r>
            <a:endParaRPr spc="45" dirty="0"/>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12700">
              <a:lnSpc>
                <a:spcPct val="100000"/>
              </a:lnSpc>
              <a:spcBef>
                <a:spcPts val="85"/>
              </a:spcBef>
            </a:pPr>
            <a:r>
              <a:rPr dirty="0"/>
              <a:t>Slide </a:t>
            </a:r>
            <a:r>
              <a:rPr spc="55" dirty="0"/>
              <a:t>|</a:t>
            </a:r>
            <a:r>
              <a:rPr spc="-204" dirty="0"/>
              <a:t> </a:t>
            </a:r>
            <a:fld id="{81D60167-4931-47E6-BA6A-407CBD079E47}" type="slidenum">
              <a:rPr dirty="0"/>
              <a:t>11</a:t>
            </a:fld>
            <a:endParaRPr dirty="0"/>
          </a:p>
        </p:txBody>
      </p:sp>
      <p:sp>
        <p:nvSpPr>
          <p:cNvPr id="3" name="object 3"/>
          <p:cNvSpPr txBox="1"/>
          <p:nvPr/>
        </p:nvSpPr>
        <p:spPr>
          <a:xfrm>
            <a:off x="931380" y="1407585"/>
            <a:ext cx="7907819" cy="2852063"/>
          </a:xfrm>
          <a:prstGeom prst="rect">
            <a:avLst/>
          </a:prstGeom>
        </p:spPr>
        <p:txBody>
          <a:bodyPr vert="horz" wrap="square" lIns="0" tIns="111760" rIns="0" bIns="0" rtlCol="0">
            <a:spAutoFit/>
          </a:bodyPr>
          <a:lstStyle/>
          <a:p>
            <a:pPr marL="12700">
              <a:lnSpc>
                <a:spcPct val="100000"/>
              </a:lnSpc>
              <a:spcBef>
                <a:spcPts val="880"/>
              </a:spcBef>
              <a:tabLst>
                <a:tab pos="340360" algn="l"/>
                <a:tab pos="340995" algn="l"/>
              </a:tabLst>
            </a:pPr>
            <a:r>
              <a:rPr lang="en-IN" sz="1600" b="1" spc="-5" dirty="0" smtClean="0">
                <a:latin typeface="Lato"/>
                <a:cs typeface="Lato"/>
              </a:rPr>
              <a:t>Workflow of the system:</a:t>
            </a:r>
          </a:p>
          <a:p>
            <a:pPr marL="340995" indent="-328295">
              <a:lnSpc>
                <a:spcPct val="100000"/>
              </a:lnSpc>
              <a:spcBef>
                <a:spcPts val="880"/>
              </a:spcBef>
              <a:buFont typeface="Arial"/>
              <a:buChar char="●"/>
              <a:tabLst>
                <a:tab pos="340360" algn="l"/>
                <a:tab pos="340995" algn="l"/>
              </a:tabLst>
            </a:pPr>
            <a:r>
              <a:rPr lang="en-IN" sz="1300" b="1" spc="-10" dirty="0" smtClean="0">
                <a:solidFill>
                  <a:srgbClr val="424242"/>
                </a:solidFill>
                <a:latin typeface="Lato"/>
                <a:cs typeface="Lato"/>
              </a:rPr>
              <a:t>User logs in to the system</a:t>
            </a:r>
          </a:p>
          <a:p>
            <a:pPr marL="340995" indent="-328295">
              <a:lnSpc>
                <a:spcPct val="100000"/>
              </a:lnSpc>
              <a:spcBef>
                <a:spcPts val="880"/>
              </a:spcBef>
              <a:buFont typeface="Arial"/>
              <a:buChar char="●"/>
              <a:tabLst>
                <a:tab pos="340360" algn="l"/>
                <a:tab pos="340995" algn="l"/>
              </a:tabLst>
            </a:pPr>
            <a:r>
              <a:rPr lang="en-IN" sz="1300" b="1" spc="-10" dirty="0" smtClean="0">
                <a:solidFill>
                  <a:srgbClr val="424242"/>
                </a:solidFill>
                <a:latin typeface="Lato"/>
                <a:cs typeface="Lato"/>
              </a:rPr>
              <a:t>Creates a new use case: User enters use case name and purpose of the use case. He then uploads an excel sheet, where the system picks the column names and displays on the screen. User now can choose which columns to be selected as unique key. </a:t>
            </a:r>
          </a:p>
          <a:p>
            <a:pPr marL="12700">
              <a:lnSpc>
                <a:spcPct val="100000"/>
              </a:lnSpc>
              <a:spcBef>
                <a:spcPts val="880"/>
              </a:spcBef>
              <a:tabLst>
                <a:tab pos="340360" algn="l"/>
                <a:tab pos="340995" algn="l"/>
              </a:tabLst>
            </a:pPr>
            <a:r>
              <a:rPr lang="en-IN" sz="1300" b="1" spc="-10" dirty="0" smtClean="0">
                <a:solidFill>
                  <a:srgbClr val="424242"/>
                </a:solidFill>
                <a:latin typeface="Lato"/>
                <a:cs typeface="Lato"/>
              </a:rPr>
              <a:t> Use case goes for approval</a:t>
            </a:r>
          </a:p>
          <a:p>
            <a:pPr marL="340995" indent="-328295">
              <a:lnSpc>
                <a:spcPct val="100000"/>
              </a:lnSpc>
              <a:spcBef>
                <a:spcPts val="880"/>
              </a:spcBef>
              <a:buFont typeface="Arial"/>
              <a:buChar char="●"/>
              <a:tabLst>
                <a:tab pos="340360" algn="l"/>
                <a:tab pos="340995" algn="l"/>
              </a:tabLst>
            </a:pPr>
            <a:r>
              <a:rPr lang="en-IN" sz="1300" b="1" spc="-10" dirty="0" smtClean="0">
                <a:solidFill>
                  <a:srgbClr val="424242"/>
                </a:solidFill>
                <a:latin typeface="Lato"/>
                <a:cs typeface="Lato"/>
              </a:rPr>
              <a:t>Use case Submitted </a:t>
            </a:r>
            <a:r>
              <a:rPr lang="en-IN" sz="1300" b="1" spc="-10" dirty="0" smtClean="0">
                <a:solidFill>
                  <a:srgbClr val="424242"/>
                </a:solidFill>
                <a:cs typeface="Lato"/>
              </a:rPr>
              <a:t>=&gt;</a:t>
            </a:r>
            <a:r>
              <a:rPr lang="en-IN" sz="1300" b="1" spc="-10" dirty="0" smtClean="0">
                <a:solidFill>
                  <a:srgbClr val="424242"/>
                </a:solidFill>
                <a:latin typeface="Lato"/>
                <a:cs typeface="Lato"/>
              </a:rPr>
              <a:t> L1 Approval </a:t>
            </a:r>
            <a:r>
              <a:rPr lang="en-IN" sz="1300" b="1" spc="-10" dirty="0" smtClean="0">
                <a:solidFill>
                  <a:srgbClr val="424242"/>
                </a:solidFill>
                <a:cs typeface="Lato"/>
              </a:rPr>
              <a:t>=&gt;</a:t>
            </a:r>
            <a:r>
              <a:rPr lang="en-IN" sz="1300" b="1" spc="-10" dirty="0" smtClean="0">
                <a:solidFill>
                  <a:srgbClr val="424242"/>
                </a:solidFill>
                <a:latin typeface="Lato"/>
                <a:cs typeface="Lato"/>
              </a:rPr>
              <a:t> IT Admin Approval </a:t>
            </a:r>
            <a:r>
              <a:rPr lang="en-IN" sz="1300" b="1" spc="-10" dirty="0" smtClean="0">
                <a:solidFill>
                  <a:srgbClr val="424242"/>
                </a:solidFill>
                <a:cs typeface="Lato"/>
              </a:rPr>
              <a:t>=&gt;</a:t>
            </a:r>
            <a:r>
              <a:rPr lang="en-IN" sz="1300" b="1" spc="-10" dirty="0" smtClean="0">
                <a:solidFill>
                  <a:srgbClr val="424242"/>
                </a:solidFill>
                <a:latin typeface="Lato"/>
                <a:cs typeface="Lato"/>
              </a:rPr>
              <a:t> Business Data Owner Approval</a:t>
            </a:r>
          </a:p>
          <a:p>
            <a:pPr marL="340995" indent="-328295">
              <a:lnSpc>
                <a:spcPct val="100000"/>
              </a:lnSpc>
              <a:spcBef>
                <a:spcPts val="880"/>
              </a:spcBef>
              <a:buFont typeface="Arial"/>
              <a:buChar char="●"/>
              <a:tabLst>
                <a:tab pos="340360" algn="l"/>
                <a:tab pos="340995" algn="l"/>
              </a:tabLst>
            </a:pPr>
            <a:r>
              <a:rPr lang="en-IN" sz="1300" b="1" spc="-10" dirty="0" smtClean="0">
                <a:solidFill>
                  <a:srgbClr val="424242"/>
                </a:solidFill>
                <a:latin typeface="Lato"/>
                <a:cs typeface="Lato"/>
              </a:rPr>
              <a:t>Once use case is approved, the use case is accessible to the appropriate users. User may now upload excel sheets, download data, delete and search the data based on column filters.</a:t>
            </a:r>
          </a:p>
          <a:p>
            <a:pPr marL="340995" indent="-328295">
              <a:lnSpc>
                <a:spcPct val="100000"/>
              </a:lnSpc>
              <a:spcBef>
                <a:spcPts val="880"/>
              </a:spcBef>
              <a:buFont typeface="Arial"/>
              <a:buChar char="●"/>
              <a:tabLst>
                <a:tab pos="340360" algn="l"/>
                <a:tab pos="340995" algn="l"/>
              </a:tabLst>
            </a:pPr>
            <a:r>
              <a:rPr lang="en-IN" sz="1300" b="1" spc="-10" dirty="0" smtClean="0">
                <a:solidFill>
                  <a:srgbClr val="424242"/>
                </a:solidFill>
                <a:latin typeface="Lato"/>
                <a:cs typeface="Lato"/>
              </a:rPr>
              <a:t>In the history tab, one may see successful uploads of data and those data that were rejected. </a:t>
            </a:r>
          </a:p>
        </p:txBody>
      </p:sp>
    </p:spTree>
    <p:extLst>
      <p:ext uri="{BB962C8B-B14F-4D97-AF65-F5344CB8AC3E}">
        <p14:creationId xmlns:p14="http://schemas.microsoft.com/office/powerpoint/2010/main" val="4280562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2" y="631886"/>
            <a:ext cx="7814749" cy="382270"/>
          </a:xfrm>
          <a:prstGeom prst="rect">
            <a:avLst/>
          </a:prstGeom>
        </p:spPr>
        <p:txBody>
          <a:bodyPr vert="horz" wrap="square" lIns="0" tIns="17780" rIns="0" bIns="0" rtlCol="0">
            <a:spAutoFit/>
          </a:bodyPr>
          <a:lstStyle/>
          <a:p>
            <a:pPr marL="12700">
              <a:lnSpc>
                <a:spcPct val="100000"/>
              </a:lnSpc>
              <a:spcBef>
                <a:spcPts val="140"/>
              </a:spcBef>
            </a:pPr>
            <a:r>
              <a:rPr lang="en-IN" spc="20" dirty="0" smtClean="0"/>
              <a:t>Project Brief</a:t>
            </a:r>
            <a:endParaRPr spc="45" dirty="0"/>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12700">
              <a:lnSpc>
                <a:spcPct val="100000"/>
              </a:lnSpc>
              <a:spcBef>
                <a:spcPts val="85"/>
              </a:spcBef>
            </a:pPr>
            <a:r>
              <a:rPr dirty="0"/>
              <a:t>Slide </a:t>
            </a:r>
            <a:r>
              <a:rPr spc="55" dirty="0"/>
              <a:t>|</a:t>
            </a:r>
            <a:r>
              <a:rPr spc="-204" dirty="0"/>
              <a:t> </a:t>
            </a:r>
            <a:fld id="{81D60167-4931-47E6-BA6A-407CBD079E47}" type="slidenum">
              <a:rPr dirty="0"/>
              <a:t>12</a:t>
            </a:fld>
            <a:endParaRPr dirty="0"/>
          </a:p>
        </p:txBody>
      </p:sp>
      <p:sp>
        <p:nvSpPr>
          <p:cNvPr id="3" name="object 3"/>
          <p:cNvSpPr txBox="1"/>
          <p:nvPr/>
        </p:nvSpPr>
        <p:spPr>
          <a:xfrm>
            <a:off x="931380" y="1407585"/>
            <a:ext cx="7907819" cy="1982594"/>
          </a:xfrm>
          <a:prstGeom prst="rect">
            <a:avLst/>
          </a:prstGeom>
        </p:spPr>
        <p:txBody>
          <a:bodyPr vert="horz" wrap="square" lIns="0" tIns="111760" rIns="0" bIns="0" rtlCol="0">
            <a:spAutoFit/>
          </a:bodyPr>
          <a:lstStyle/>
          <a:p>
            <a:pPr marL="12700">
              <a:lnSpc>
                <a:spcPct val="100000"/>
              </a:lnSpc>
              <a:spcBef>
                <a:spcPts val="880"/>
              </a:spcBef>
              <a:tabLst>
                <a:tab pos="340360" algn="l"/>
                <a:tab pos="340995" algn="l"/>
              </a:tabLst>
            </a:pPr>
            <a:r>
              <a:rPr lang="en-IN" sz="1600" b="1" spc="-5" dirty="0" smtClean="0">
                <a:latin typeface="Lato"/>
                <a:cs typeface="Lato"/>
              </a:rPr>
              <a:t>Software Requirements - Technology Stack: </a:t>
            </a:r>
          </a:p>
          <a:p>
            <a:pPr marL="340995" indent="-328295">
              <a:lnSpc>
                <a:spcPct val="100000"/>
              </a:lnSpc>
              <a:spcBef>
                <a:spcPts val="880"/>
              </a:spcBef>
              <a:buFont typeface="Arial"/>
              <a:buChar char="●"/>
              <a:tabLst>
                <a:tab pos="340360" algn="l"/>
                <a:tab pos="340995" algn="l"/>
              </a:tabLst>
            </a:pPr>
            <a:r>
              <a:rPr lang="en-IN" sz="1300" b="1" spc="-10" dirty="0" smtClean="0">
                <a:solidFill>
                  <a:srgbClr val="424242"/>
                </a:solidFill>
                <a:latin typeface="Lato"/>
                <a:cs typeface="Lato"/>
              </a:rPr>
              <a:t>Frontend Technology: Angular 9</a:t>
            </a:r>
          </a:p>
          <a:p>
            <a:pPr marL="340995" indent="-328295">
              <a:lnSpc>
                <a:spcPct val="100000"/>
              </a:lnSpc>
              <a:spcBef>
                <a:spcPts val="880"/>
              </a:spcBef>
              <a:buFont typeface="Arial"/>
              <a:buChar char="●"/>
              <a:tabLst>
                <a:tab pos="340360" algn="l"/>
                <a:tab pos="340995" algn="l"/>
              </a:tabLst>
            </a:pPr>
            <a:r>
              <a:rPr lang="en-IN" sz="1300" b="1" spc="-10" dirty="0" smtClean="0">
                <a:solidFill>
                  <a:srgbClr val="424242"/>
                </a:solidFill>
                <a:latin typeface="Lato"/>
                <a:cs typeface="Lato"/>
              </a:rPr>
              <a:t>Business Logic: JAVA </a:t>
            </a:r>
            <a:r>
              <a:rPr lang="en-IN" sz="1300" b="1" spc="-10" dirty="0" err="1" smtClean="0">
                <a:solidFill>
                  <a:srgbClr val="424242"/>
                </a:solidFill>
                <a:latin typeface="Lato"/>
                <a:cs typeface="Lato"/>
              </a:rPr>
              <a:t>SpringBoot</a:t>
            </a:r>
            <a:r>
              <a:rPr lang="en-IN" sz="1300" b="1" spc="-10" dirty="0" smtClean="0">
                <a:solidFill>
                  <a:srgbClr val="424242"/>
                </a:solidFill>
                <a:latin typeface="Lato"/>
                <a:cs typeface="Lato"/>
              </a:rPr>
              <a:t> </a:t>
            </a:r>
          </a:p>
          <a:p>
            <a:pPr marL="340995" indent="-328295">
              <a:lnSpc>
                <a:spcPct val="100000"/>
              </a:lnSpc>
              <a:spcBef>
                <a:spcPts val="880"/>
              </a:spcBef>
              <a:buFont typeface="Arial"/>
              <a:buChar char="●"/>
              <a:tabLst>
                <a:tab pos="340360" algn="l"/>
                <a:tab pos="340995" algn="l"/>
              </a:tabLst>
            </a:pPr>
            <a:r>
              <a:rPr lang="en-IN" sz="1300" b="1" spc="-10" dirty="0" smtClean="0">
                <a:solidFill>
                  <a:srgbClr val="424242"/>
                </a:solidFill>
                <a:latin typeface="Lato"/>
                <a:cs typeface="Lato"/>
              </a:rPr>
              <a:t>Database: MySQL</a:t>
            </a:r>
          </a:p>
          <a:p>
            <a:pPr marL="12700">
              <a:lnSpc>
                <a:spcPct val="100000"/>
              </a:lnSpc>
              <a:spcBef>
                <a:spcPts val="880"/>
              </a:spcBef>
              <a:tabLst>
                <a:tab pos="340360" algn="l"/>
                <a:tab pos="340995" algn="l"/>
              </a:tabLst>
            </a:pPr>
            <a:r>
              <a:rPr lang="en-IN" sz="1600" b="1" spc="-5" dirty="0" smtClean="0">
                <a:latin typeface="Lato"/>
                <a:cs typeface="Lato"/>
              </a:rPr>
              <a:t>Hardware Requirements:</a:t>
            </a:r>
            <a:endParaRPr lang="en-IN" sz="1300" b="1" spc="-10" dirty="0" smtClean="0">
              <a:solidFill>
                <a:srgbClr val="424242"/>
              </a:solidFill>
              <a:latin typeface="Lato"/>
              <a:cs typeface="Lato"/>
            </a:endParaRPr>
          </a:p>
          <a:p>
            <a:pPr marL="12700">
              <a:lnSpc>
                <a:spcPct val="100000"/>
              </a:lnSpc>
              <a:spcBef>
                <a:spcPts val="880"/>
              </a:spcBef>
              <a:tabLst>
                <a:tab pos="340360" algn="l"/>
                <a:tab pos="340995" algn="l"/>
              </a:tabLst>
            </a:pPr>
            <a:r>
              <a:rPr lang="en-IN" sz="1300" b="1" spc="-10" dirty="0" smtClean="0">
                <a:solidFill>
                  <a:srgbClr val="424242"/>
                </a:solidFill>
                <a:latin typeface="Lato"/>
                <a:cs typeface="Lato"/>
              </a:rPr>
              <a:t>System deployed on </a:t>
            </a:r>
            <a:r>
              <a:rPr lang="en-IN" sz="1300" b="1" spc="-10" dirty="0" err="1" smtClean="0">
                <a:solidFill>
                  <a:srgbClr val="424242"/>
                </a:solidFill>
                <a:latin typeface="Lato"/>
                <a:cs typeface="Lato"/>
              </a:rPr>
              <a:t>kubernetes</a:t>
            </a:r>
            <a:r>
              <a:rPr lang="en-IN" sz="1300" b="1" spc="-10" dirty="0" smtClean="0">
                <a:solidFill>
                  <a:srgbClr val="424242"/>
                </a:solidFill>
                <a:latin typeface="Lato"/>
                <a:cs typeface="Lato"/>
              </a:rPr>
              <a:t> server. System is only accessible on RIL Intranet</a:t>
            </a:r>
          </a:p>
        </p:txBody>
      </p:sp>
    </p:spTree>
    <p:extLst>
      <p:ext uri="{BB962C8B-B14F-4D97-AF65-F5344CB8AC3E}">
        <p14:creationId xmlns:p14="http://schemas.microsoft.com/office/powerpoint/2010/main" val="1395777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2" y="631886"/>
            <a:ext cx="7814749" cy="382270"/>
          </a:xfrm>
          <a:prstGeom prst="rect">
            <a:avLst/>
          </a:prstGeom>
        </p:spPr>
        <p:txBody>
          <a:bodyPr vert="horz" wrap="square" lIns="0" tIns="17780" rIns="0" bIns="0" rtlCol="0">
            <a:spAutoFit/>
          </a:bodyPr>
          <a:lstStyle/>
          <a:p>
            <a:pPr marL="12700">
              <a:lnSpc>
                <a:spcPct val="100000"/>
              </a:lnSpc>
              <a:spcBef>
                <a:spcPts val="140"/>
              </a:spcBef>
            </a:pPr>
            <a:r>
              <a:rPr lang="en-IN" spc="20" dirty="0" smtClean="0"/>
              <a:t>Project Brief</a:t>
            </a:r>
            <a:endParaRPr spc="45"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dirty="0"/>
              <a:t>Semester</a:t>
            </a:r>
            <a:r>
              <a:rPr spc="-75" dirty="0"/>
              <a:t> </a:t>
            </a:r>
            <a:r>
              <a:rPr spc="-15" dirty="0"/>
              <a:t>Long</a:t>
            </a:r>
            <a:r>
              <a:rPr spc="-75" dirty="0"/>
              <a:t> </a:t>
            </a:r>
            <a:r>
              <a:rPr spc="5" dirty="0"/>
              <a:t>Internship</a:t>
            </a:r>
            <a:r>
              <a:rPr spc="-75" dirty="0"/>
              <a:t> </a:t>
            </a:r>
            <a:r>
              <a:rPr spc="10" dirty="0"/>
              <a:t>at</a:t>
            </a:r>
            <a:r>
              <a:rPr spc="-75" dirty="0"/>
              <a:t> </a:t>
            </a:r>
            <a:r>
              <a:rPr spc="5" dirty="0"/>
              <a:t>ZS</a:t>
            </a:r>
            <a:r>
              <a:rPr spc="-75" dirty="0"/>
              <a:t> </a:t>
            </a:r>
            <a:r>
              <a:rPr dirty="0"/>
              <a:t>Associates</a:t>
            </a:r>
            <a:r>
              <a:rPr spc="-75" dirty="0"/>
              <a:t> </a:t>
            </a:r>
            <a:r>
              <a:rPr spc="-30" dirty="0"/>
              <a:t>-</a:t>
            </a:r>
            <a:r>
              <a:rPr spc="-75" dirty="0"/>
              <a:t> </a:t>
            </a:r>
            <a:r>
              <a:rPr spc="5" dirty="0"/>
              <a:t>Heeral</a:t>
            </a:r>
            <a:r>
              <a:rPr spc="-75" dirty="0"/>
              <a:t> </a:t>
            </a:r>
            <a:r>
              <a:rPr dirty="0"/>
              <a:t>Dedhia</a:t>
            </a: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12700">
              <a:lnSpc>
                <a:spcPct val="100000"/>
              </a:lnSpc>
              <a:spcBef>
                <a:spcPts val="85"/>
              </a:spcBef>
            </a:pPr>
            <a:r>
              <a:rPr dirty="0"/>
              <a:t>Slide </a:t>
            </a:r>
            <a:r>
              <a:rPr spc="55" dirty="0"/>
              <a:t>|</a:t>
            </a:r>
            <a:r>
              <a:rPr spc="-204" dirty="0"/>
              <a:t> </a:t>
            </a:r>
            <a:fld id="{81D60167-4931-47E6-BA6A-407CBD079E47}" type="slidenum">
              <a:rPr dirty="0"/>
              <a:t>13</a:t>
            </a:fld>
            <a:endParaRPr dirty="0"/>
          </a:p>
        </p:txBody>
      </p:sp>
      <p:sp>
        <p:nvSpPr>
          <p:cNvPr id="3" name="object 3"/>
          <p:cNvSpPr txBox="1"/>
          <p:nvPr/>
        </p:nvSpPr>
        <p:spPr>
          <a:xfrm>
            <a:off x="931380" y="1407585"/>
            <a:ext cx="7907819" cy="359073"/>
          </a:xfrm>
          <a:prstGeom prst="rect">
            <a:avLst/>
          </a:prstGeom>
        </p:spPr>
        <p:txBody>
          <a:bodyPr vert="horz" wrap="square" lIns="0" tIns="111760" rIns="0" bIns="0" rtlCol="0">
            <a:spAutoFit/>
          </a:bodyPr>
          <a:lstStyle/>
          <a:p>
            <a:pPr marL="12700">
              <a:lnSpc>
                <a:spcPct val="100000"/>
              </a:lnSpc>
              <a:spcBef>
                <a:spcPts val="880"/>
              </a:spcBef>
              <a:tabLst>
                <a:tab pos="340360" algn="l"/>
                <a:tab pos="340995" algn="l"/>
              </a:tabLst>
            </a:pPr>
            <a:r>
              <a:rPr lang="en-IN" sz="1600" b="1" spc="-5" dirty="0" smtClean="0">
                <a:latin typeface="Lato"/>
                <a:cs typeface="Lato"/>
              </a:rPr>
              <a:t>System Architecture</a:t>
            </a:r>
            <a:endParaRPr lang="en-IN" sz="1300" b="1" spc="-10" dirty="0" smtClean="0">
              <a:solidFill>
                <a:srgbClr val="424242"/>
              </a:solidFill>
              <a:latin typeface="Lato"/>
              <a:cs typeface="Lato"/>
            </a:endParaRPr>
          </a:p>
        </p:txBody>
      </p:sp>
      <p:pic>
        <p:nvPicPr>
          <p:cNvPr id="205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62150"/>
            <a:ext cx="6477000" cy="3106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5273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2" y="631886"/>
            <a:ext cx="7814749" cy="382270"/>
          </a:xfrm>
          <a:prstGeom prst="rect">
            <a:avLst/>
          </a:prstGeom>
        </p:spPr>
        <p:txBody>
          <a:bodyPr vert="horz" wrap="square" lIns="0" tIns="17780" rIns="0" bIns="0" rtlCol="0">
            <a:spAutoFit/>
          </a:bodyPr>
          <a:lstStyle/>
          <a:p>
            <a:pPr marL="12700">
              <a:lnSpc>
                <a:spcPct val="100000"/>
              </a:lnSpc>
              <a:spcBef>
                <a:spcPts val="140"/>
              </a:spcBef>
            </a:pPr>
            <a:r>
              <a:rPr lang="en-IN" spc="20" dirty="0" smtClean="0"/>
              <a:t>Project Brief</a:t>
            </a:r>
            <a:endParaRPr spc="45" dirty="0"/>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12700">
              <a:lnSpc>
                <a:spcPct val="100000"/>
              </a:lnSpc>
              <a:spcBef>
                <a:spcPts val="85"/>
              </a:spcBef>
            </a:pPr>
            <a:r>
              <a:rPr dirty="0"/>
              <a:t>Slide </a:t>
            </a:r>
            <a:r>
              <a:rPr spc="55" dirty="0"/>
              <a:t>|</a:t>
            </a:r>
            <a:r>
              <a:rPr spc="-204" dirty="0"/>
              <a:t> </a:t>
            </a:r>
            <a:fld id="{81D60167-4931-47E6-BA6A-407CBD079E47}" type="slidenum">
              <a:rPr dirty="0"/>
              <a:t>14</a:t>
            </a:fld>
            <a:endParaRPr dirty="0"/>
          </a:p>
        </p:txBody>
      </p:sp>
      <p:sp>
        <p:nvSpPr>
          <p:cNvPr id="3" name="object 3"/>
          <p:cNvSpPr txBox="1"/>
          <p:nvPr/>
        </p:nvSpPr>
        <p:spPr>
          <a:xfrm>
            <a:off x="931380" y="1407585"/>
            <a:ext cx="7907819" cy="359073"/>
          </a:xfrm>
          <a:prstGeom prst="rect">
            <a:avLst/>
          </a:prstGeom>
        </p:spPr>
        <p:txBody>
          <a:bodyPr vert="horz" wrap="square" lIns="0" tIns="111760" rIns="0" bIns="0" rtlCol="0">
            <a:spAutoFit/>
          </a:bodyPr>
          <a:lstStyle/>
          <a:p>
            <a:pPr marL="12700">
              <a:lnSpc>
                <a:spcPct val="100000"/>
              </a:lnSpc>
              <a:spcBef>
                <a:spcPts val="880"/>
              </a:spcBef>
              <a:tabLst>
                <a:tab pos="340360" algn="l"/>
                <a:tab pos="340995" algn="l"/>
              </a:tabLst>
            </a:pPr>
            <a:r>
              <a:rPr lang="en-IN" sz="1600" b="1" spc="-5" dirty="0" smtClean="0">
                <a:latin typeface="Lato"/>
                <a:cs typeface="Lato"/>
              </a:rPr>
              <a:t>Use Case Diagram</a:t>
            </a:r>
            <a:endParaRPr lang="en-IN" sz="1300" b="1" spc="-10" dirty="0" smtClean="0">
              <a:solidFill>
                <a:srgbClr val="424242"/>
              </a:solidFill>
              <a:latin typeface="Lato"/>
              <a:cs typeface="Lato"/>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819150"/>
            <a:ext cx="3149749" cy="4192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7054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2" y="631886"/>
            <a:ext cx="7814749" cy="382270"/>
          </a:xfrm>
          <a:prstGeom prst="rect">
            <a:avLst/>
          </a:prstGeom>
        </p:spPr>
        <p:txBody>
          <a:bodyPr vert="horz" wrap="square" lIns="0" tIns="17780" rIns="0" bIns="0" rtlCol="0">
            <a:spAutoFit/>
          </a:bodyPr>
          <a:lstStyle/>
          <a:p>
            <a:pPr marL="12700">
              <a:lnSpc>
                <a:spcPct val="100000"/>
              </a:lnSpc>
              <a:spcBef>
                <a:spcPts val="140"/>
              </a:spcBef>
            </a:pPr>
            <a:r>
              <a:rPr lang="en-IN" spc="20" dirty="0" smtClean="0"/>
              <a:t>Project Brief</a:t>
            </a:r>
            <a:endParaRPr spc="45" dirty="0"/>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12700">
              <a:lnSpc>
                <a:spcPct val="100000"/>
              </a:lnSpc>
              <a:spcBef>
                <a:spcPts val="85"/>
              </a:spcBef>
            </a:pPr>
            <a:r>
              <a:rPr dirty="0"/>
              <a:t>Slide </a:t>
            </a:r>
            <a:r>
              <a:rPr spc="55" dirty="0"/>
              <a:t>|</a:t>
            </a:r>
            <a:r>
              <a:rPr spc="-204" dirty="0"/>
              <a:t> </a:t>
            </a:r>
            <a:fld id="{81D60167-4931-47E6-BA6A-407CBD079E47}" type="slidenum">
              <a:rPr dirty="0"/>
              <a:t>15</a:t>
            </a:fld>
            <a:endParaRPr dirty="0"/>
          </a:p>
        </p:txBody>
      </p:sp>
      <p:sp>
        <p:nvSpPr>
          <p:cNvPr id="3" name="object 3"/>
          <p:cNvSpPr txBox="1"/>
          <p:nvPr/>
        </p:nvSpPr>
        <p:spPr>
          <a:xfrm>
            <a:off x="931380" y="1407585"/>
            <a:ext cx="7907819" cy="359073"/>
          </a:xfrm>
          <a:prstGeom prst="rect">
            <a:avLst/>
          </a:prstGeom>
        </p:spPr>
        <p:txBody>
          <a:bodyPr vert="horz" wrap="square" lIns="0" tIns="111760" rIns="0" bIns="0" rtlCol="0">
            <a:spAutoFit/>
          </a:bodyPr>
          <a:lstStyle/>
          <a:p>
            <a:pPr marL="12700">
              <a:lnSpc>
                <a:spcPct val="100000"/>
              </a:lnSpc>
              <a:spcBef>
                <a:spcPts val="880"/>
              </a:spcBef>
              <a:tabLst>
                <a:tab pos="340360" algn="l"/>
                <a:tab pos="340995" algn="l"/>
              </a:tabLst>
            </a:pPr>
            <a:r>
              <a:rPr lang="en-IN" sz="1600" b="1" spc="-5" dirty="0" smtClean="0">
                <a:latin typeface="Lato"/>
                <a:cs typeface="Lato"/>
              </a:rPr>
              <a:t>Approved Workflow Diagram</a:t>
            </a:r>
            <a:endParaRPr lang="en-IN" sz="1300" b="1" spc="-10" dirty="0" smtClean="0">
              <a:solidFill>
                <a:srgbClr val="424242"/>
              </a:solidFill>
              <a:latin typeface="Lato"/>
              <a:cs typeface="Lato"/>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677013"/>
            <a:ext cx="3048000" cy="4245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19795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2" y="631886"/>
            <a:ext cx="7814749" cy="382270"/>
          </a:xfrm>
          <a:prstGeom prst="rect">
            <a:avLst/>
          </a:prstGeom>
        </p:spPr>
        <p:txBody>
          <a:bodyPr vert="horz" wrap="square" lIns="0" tIns="17780" rIns="0" bIns="0" rtlCol="0">
            <a:spAutoFit/>
          </a:bodyPr>
          <a:lstStyle/>
          <a:p>
            <a:pPr marL="12700">
              <a:lnSpc>
                <a:spcPct val="100000"/>
              </a:lnSpc>
              <a:spcBef>
                <a:spcPts val="140"/>
              </a:spcBef>
            </a:pPr>
            <a:r>
              <a:rPr lang="en-IN" spc="20" dirty="0" smtClean="0"/>
              <a:t>Software Development Lifecycle Model</a:t>
            </a:r>
            <a:endParaRPr spc="45" dirty="0"/>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12700">
              <a:lnSpc>
                <a:spcPct val="100000"/>
              </a:lnSpc>
              <a:spcBef>
                <a:spcPts val="85"/>
              </a:spcBef>
            </a:pPr>
            <a:r>
              <a:rPr dirty="0"/>
              <a:t>Slide </a:t>
            </a:r>
            <a:r>
              <a:rPr spc="55" dirty="0"/>
              <a:t>|</a:t>
            </a:r>
            <a:r>
              <a:rPr spc="-204" dirty="0"/>
              <a:t> </a:t>
            </a:r>
            <a:fld id="{81D60167-4931-47E6-BA6A-407CBD079E47}" type="slidenum">
              <a:rPr dirty="0"/>
              <a:t>16</a:t>
            </a:fld>
            <a:endParaRPr dirty="0"/>
          </a:p>
        </p:txBody>
      </p:sp>
      <p:sp>
        <p:nvSpPr>
          <p:cNvPr id="3" name="object 3"/>
          <p:cNvSpPr txBox="1"/>
          <p:nvPr/>
        </p:nvSpPr>
        <p:spPr>
          <a:xfrm>
            <a:off x="931380" y="1407585"/>
            <a:ext cx="7907819" cy="1382430"/>
          </a:xfrm>
          <a:prstGeom prst="rect">
            <a:avLst/>
          </a:prstGeom>
        </p:spPr>
        <p:txBody>
          <a:bodyPr vert="horz" wrap="square" lIns="0" tIns="111760" rIns="0" bIns="0" rtlCol="0">
            <a:spAutoFit/>
          </a:bodyPr>
          <a:lstStyle/>
          <a:p>
            <a:pPr marL="12700">
              <a:lnSpc>
                <a:spcPct val="100000"/>
              </a:lnSpc>
              <a:spcBef>
                <a:spcPts val="880"/>
              </a:spcBef>
              <a:tabLst>
                <a:tab pos="340360" algn="l"/>
                <a:tab pos="340995" algn="l"/>
              </a:tabLst>
            </a:pPr>
            <a:r>
              <a:rPr lang="en-IN" sz="1600" b="1" spc="-5" dirty="0" smtClean="0">
                <a:latin typeface="Lato"/>
                <a:cs typeface="Lato"/>
              </a:rPr>
              <a:t>Used in this project – Agile Scrum</a:t>
            </a:r>
          </a:p>
          <a:p>
            <a:pPr marL="12700">
              <a:lnSpc>
                <a:spcPct val="100000"/>
              </a:lnSpc>
              <a:spcBef>
                <a:spcPts val="880"/>
              </a:spcBef>
              <a:tabLst>
                <a:tab pos="340360" algn="l"/>
                <a:tab pos="340995" algn="l"/>
              </a:tabLst>
            </a:pPr>
            <a:r>
              <a:rPr lang="en-IN" sz="1400" b="1" spc="-5" dirty="0" smtClean="0">
                <a:latin typeface="Lato"/>
                <a:cs typeface="Lato"/>
              </a:rPr>
              <a:t>Each Sprint lasts for 2 working weeks</a:t>
            </a:r>
          </a:p>
          <a:p>
            <a:pPr marL="12700">
              <a:lnSpc>
                <a:spcPct val="100000"/>
              </a:lnSpc>
              <a:spcBef>
                <a:spcPts val="880"/>
              </a:spcBef>
              <a:tabLst>
                <a:tab pos="340360" algn="l"/>
                <a:tab pos="340995" algn="l"/>
              </a:tabLst>
            </a:pPr>
            <a:endParaRPr lang="en-IN" sz="1400" b="1" spc="-5" dirty="0" smtClean="0">
              <a:latin typeface="Lato"/>
              <a:cs typeface="Lato"/>
            </a:endParaRPr>
          </a:p>
          <a:p>
            <a:pPr marL="12700">
              <a:lnSpc>
                <a:spcPct val="100000"/>
              </a:lnSpc>
              <a:spcBef>
                <a:spcPts val="880"/>
              </a:spcBef>
              <a:tabLst>
                <a:tab pos="340360" algn="l"/>
                <a:tab pos="340995" algn="l"/>
              </a:tabLst>
            </a:pPr>
            <a:endParaRPr lang="en-IN" sz="1600" b="1" spc="-5" dirty="0" smtClean="0">
              <a:latin typeface="Lato"/>
              <a:cs typeface="Lato"/>
            </a:endParaRPr>
          </a:p>
        </p:txBody>
      </p:sp>
      <p:pic>
        <p:nvPicPr>
          <p:cNvPr id="5123" name="Picture 3" descr="Agile Model"/>
          <p:cNvPicPr>
            <a:picLocks noChangeAspect="1" noChangeArrowheads="1"/>
          </p:cNvPicPr>
          <p:nvPr/>
        </p:nvPicPr>
        <p:blipFill>
          <a:blip r:embed="rId2">
            <a:extLst>
              <a:ext uri="{28A0092B-C50C-407E-A947-70E740481C1C}">
                <a14:useLocalDpi xmlns:a14="http://schemas.microsoft.com/office/drawing/2010/main" val="0"/>
              </a:ext>
            </a:extLst>
          </a:blip>
          <a:srcRect b="12706"/>
          <a:stretch>
            <a:fillRect/>
          </a:stretch>
        </p:blipFill>
        <p:spPr bwMode="auto">
          <a:xfrm>
            <a:off x="4800600" y="1566239"/>
            <a:ext cx="3756860" cy="252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78741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2" y="631886"/>
            <a:ext cx="7814749" cy="382270"/>
          </a:xfrm>
          <a:prstGeom prst="rect">
            <a:avLst/>
          </a:prstGeom>
        </p:spPr>
        <p:txBody>
          <a:bodyPr vert="horz" wrap="square" lIns="0" tIns="17780" rIns="0" bIns="0" rtlCol="0">
            <a:spAutoFit/>
          </a:bodyPr>
          <a:lstStyle/>
          <a:p>
            <a:pPr marL="12700">
              <a:lnSpc>
                <a:spcPct val="100000"/>
              </a:lnSpc>
              <a:spcBef>
                <a:spcPts val="140"/>
              </a:spcBef>
            </a:pPr>
            <a:r>
              <a:rPr lang="en-IN" spc="20" dirty="0" smtClean="0"/>
              <a:t>Key Learnings from Internship</a:t>
            </a:r>
            <a:endParaRPr spc="45" dirty="0"/>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12700">
              <a:lnSpc>
                <a:spcPct val="100000"/>
              </a:lnSpc>
              <a:spcBef>
                <a:spcPts val="85"/>
              </a:spcBef>
            </a:pPr>
            <a:r>
              <a:rPr dirty="0"/>
              <a:t>Slide </a:t>
            </a:r>
            <a:r>
              <a:rPr spc="55" dirty="0"/>
              <a:t>|</a:t>
            </a:r>
            <a:r>
              <a:rPr spc="-204" dirty="0"/>
              <a:t> </a:t>
            </a:r>
            <a:fld id="{81D60167-4931-47E6-BA6A-407CBD079E47}" type="slidenum">
              <a:rPr dirty="0"/>
              <a:t>17</a:t>
            </a:fld>
            <a:endParaRPr dirty="0"/>
          </a:p>
        </p:txBody>
      </p:sp>
      <p:sp>
        <p:nvSpPr>
          <p:cNvPr id="3" name="object 3"/>
          <p:cNvSpPr txBox="1"/>
          <p:nvPr/>
        </p:nvSpPr>
        <p:spPr>
          <a:xfrm>
            <a:off x="931380" y="1407585"/>
            <a:ext cx="7907819" cy="4414029"/>
          </a:xfrm>
          <a:prstGeom prst="rect">
            <a:avLst/>
          </a:prstGeom>
        </p:spPr>
        <p:txBody>
          <a:bodyPr vert="horz" wrap="square" lIns="0" tIns="111760" rIns="0" bIns="0" rtlCol="0">
            <a:spAutoFit/>
          </a:bodyPr>
          <a:lstStyle/>
          <a:p>
            <a:pPr marL="12700">
              <a:lnSpc>
                <a:spcPct val="100000"/>
              </a:lnSpc>
              <a:spcBef>
                <a:spcPts val="880"/>
              </a:spcBef>
              <a:tabLst>
                <a:tab pos="340360" algn="l"/>
                <a:tab pos="340995" algn="l"/>
              </a:tabLst>
            </a:pPr>
            <a:r>
              <a:rPr lang="en-IN" sz="1300" b="1" spc="-10" dirty="0" smtClean="0">
                <a:latin typeface="Lato"/>
                <a:cs typeface="Lato"/>
              </a:rPr>
              <a:t>So far into the internship I have learnt:</a:t>
            </a:r>
          </a:p>
          <a:p>
            <a:pPr marL="340995" indent="-328295">
              <a:lnSpc>
                <a:spcPct val="100000"/>
              </a:lnSpc>
              <a:spcBef>
                <a:spcPts val="880"/>
              </a:spcBef>
              <a:buFont typeface="Arial"/>
              <a:buChar char="●"/>
              <a:tabLst>
                <a:tab pos="340360" algn="l"/>
                <a:tab pos="340995" algn="l"/>
              </a:tabLst>
            </a:pPr>
            <a:r>
              <a:rPr lang="en-IN" sz="1300" b="1" spc="-10" dirty="0" smtClean="0">
                <a:solidFill>
                  <a:srgbClr val="424242"/>
                </a:solidFill>
                <a:latin typeface="Lato"/>
                <a:cs typeface="Lato"/>
              </a:rPr>
              <a:t>Sharpened my rusty web development skills</a:t>
            </a:r>
          </a:p>
          <a:p>
            <a:pPr marL="12700">
              <a:spcBef>
                <a:spcPts val="880"/>
              </a:spcBef>
              <a:tabLst>
                <a:tab pos="340360" algn="l"/>
                <a:tab pos="340995" algn="l"/>
              </a:tabLst>
            </a:pPr>
            <a:r>
              <a:rPr lang="en-IN" sz="1300" b="1" spc="-10" dirty="0" smtClean="0">
                <a:solidFill>
                  <a:srgbClr val="424242"/>
                </a:solidFill>
                <a:latin typeface="Lato"/>
                <a:cs typeface="Lato"/>
              </a:rPr>
              <a:t>			- Applied angular concepts such as directives, routing, services, </a:t>
            </a:r>
            <a:r>
              <a:rPr lang="en-IN" sz="1300" b="1" spc="-10" dirty="0" err="1" smtClean="0">
                <a:solidFill>
                  <a:srgbClr val="424242"/>
                </a:solidFill>
                <a:latin typeface="Lato"/>
                <a:cs typeface="Lato"/>
              </a:rPr>
              <a:t>etc</a:t>
            </a:r>
            <a:r>
              <a:rPr lang="en-IN" sz="1300" b="1" spc="-10" dirty="0" smtClean="0">
                <a:solidFill>
                  <a:srgbClr val="424242"/>
                </a:solidFill>
                <a:latin typeface="Lato"/>
                <a:cs typeface="Lato"/>
              </a:rPr>
              <a:t> to a real life project</a:t>
            </a:r>
          </a:p>
          <a:p>
            <a:pPr marL="12700">
              <a:spcBef>
                <a:spcPts val="880"/>
              </a:spcBef>
              <a:tabLst>
                <a:tab pos="340360" algn="l"/>
                <a:tab pos="340995" algn="l"/>
              </a:tabLst>
            </a:pPr>
            <a:endParaRPr lang="en-IN" sz="1300" b="1" spc="-10" dirty="0" smtClean="0">
              <a:solidFill>
                <a:srgbClr val="424242"/>
              </a:solidFill>
              <a:latin typeface="Lato"/>
              <a:cs typeface="Lato"/>
            </a:endParaRPr>
          </a:p>
          <a:p>
            <a:pPr marL="340995" indent="-328295">
              <a:lnSpc>
                <a:spcPct val="100000"/>
              </a:lnSpc>
              <a:spcBef>
                <a:spcPts val="880"/>
              </a:spcBef>
              <a:buFont typeface="Arial"/>
              <a:buChar char="●"/>
              <a:tabLst>
                <a:tab pos="340360" algn="l"/>
                <a:tab pos="340995" algn="l"/>
              </a:tabLst>
            </a:pPr>
            <a:r>
              <a:rPr lang="en-IN" sz="1300" b="1" spc="-10" dirty="0" smtClean="0">
                <a:solidFill>
                  <a:srgbClr val="424242"/>
                </a:solidFill>
                <a:latin typeface="Lato"/>
                <a:cs typeface="Lato"/>
              </a:rPr>
              <a:t>Learnt a new Java Framework: </a:t>
            </a:r>
            <a:r>
              <a:rPr lang="en-IN" sz="1300" b="1" spc="-10" dirty="0" err="1" smtClean="0">
                <a:solidFill>
                  <a:srgbClr val="424242"/>
                </a:solidFill>
                <a:latin typeface="Lato"/>
                <a:cs typeface="Lato"/>
              </a:rPr>
              <a:t>SpringBoot</a:t>
            </a:r>
            <a:endParaRPr lang="en-IN" sz="1300" b="1" spc="-10" dirty="0" smtClean="0">
              <a:solidFill>
                <a:srgbClr val="424242"/>
              </a:solidFill>
              <a:latin typeface="Lato"/>
              <a:cs typeface="Lato"/>
            </a:endParaRPr>
          </a:p>
          <a:p>
            <a:pPr marL="12700">
              <a:lnSpc>
                <a:spcPct val="100000"/>
              </a:lnSpc>
              <a:spcBef>
                <a:spcPts val="880"/>
              </a:spcBef>
              <a:tabLst>
                <a:tab pos="340360" algn="l"/>
                <a:tab pos="340995" algn="l"/>
              </a:tabLst>
            </a:pPr>
            <a:r>
              <a:rPr lang="en-IN" sz="1300" b="1" spc="-10" dirty="0" smtClean="0">
                <a:solidFill>
                  <a:srgbClr val="424242"/>
                </a:solidFill>
                <a:latin typeface="Lato"/>
                <a:cs typeface="Lato"/>
              </a:rPr>
              <a:t>			- Learnt new concepts such as AOP, new java annotations</a:t>
            </a:r>
          </a:p>
          <a:p>
            <a:pPr marL="12700">
              <a:lnSpc>
                <a:spcPct val="100000"/>
              </a:lnSpc>
              <a:spcBef>
                <a:spcPts val="880"/>
              </a:spcBef>
              <a:tabLst>
                <a:tab pos="340360" algn="l"/>
                <a:tab pos="340995" algn="l"/>
              </a:tabLst>
            </a:pPr>
            <a:endParaRPr lang="en-IN" sz="1300" b="1" spc="-10" dirty="0" smtClean="0">
              <a:solidFill>
                <a:srgbClr val="424242"/>
              </a:solidFill>
              <a:latin typeface="Lato"/>
              <a:cs typeface="Lato"/>
            </a:endParaRPr>
          </a:p>
          <a:p>
            <a:pPr marL="340995" indent="-328295">
              <a:lnSpc>
                <a:spcPct val="100000"/>
              </a:lnSpc>
              <a:spcBef>
                <a:spcPts val="880"/>
              </a:spcBef>
              <a:buFont typeface="Arial"/>
              <a:buChar char="●"/>
              <a:tabLst>
                <a:tab pos="340360" algn="l"/>
                <a:tab pos="340995" algn="l"/>
              </a:tabLst>
            </a:pPr>
            <a:r>
              <a:rPr lang="en-IN" sz="1300" b="1" spc="-10" dirty="0" smtClean="0">
                <a:solidFill>
                  <a:srgbClr val="424242"/>
                </a:solidFill>
                <a:latin typeface="Lato"/>
                <a:cs typeface="Lato"/>
              </a:rPr>
              <a:t>Learnt how to write clean code</a:t>
            </a:r>
          </a:p>
          <a:p>
            <a:pPr marL="340995" indent="-328295">
              <a:lnSpc>
                <a:spcPct val="100000"/>
              </a:lnSpc>
              <a:spcBef>
                <a:spcPts val="880"/>
              </a:spcBef>
              <a:buFont typeface="Arial"/>
              <a:buChar char="●"/>
              <a:tabLst>
                <a:tab pos="340360" algn="l"/>
                <a:tab pos="340995" algn="l"/>
              </a:tabLst>
            </a:pPr>
            <a:endParaRPr lang="en-IN" sz="1300" b="1" spc="-10" dirty="0">
              <a:solidFill>
                <a:srgbClr val="424242"/>
              </a:solidFill>
              <a:latin typeface="Lato"/>
              <a:cs typeface="Lato"/>
            </a:endParaRPr>
          </a:p>
          <a:p>
            <a:pPr marL="12700">
              <a:lnSpc>
                <a:spcPct val="100000"/>
              </a:lnSpc>
              <a:spcBef>
                <a:spcPts val="880"/>
              </a:spcBef>
              <a:tabLst>
                <a:tab pos="340360" algn="l"/>
                <a:tab pos="340995" algn="l"/>
              </a:tabLst>
            </a:pPr>
            <a:r>
              <a:rPr lang="en-IN" sz="1300" b="1" spc="-10" dirty="0" smtClean="0">
                <a:solidFill>
                  <a:srgbClr val="424242"/>
                </a:solidFill>
                <a:latin typeface="Lato"/>
                <a:cs typeface="Lato"/>
              </a:rPr>
              <a:t>		    	</a:t>
            </a:r>
          </a:p>
          <a:p>
            <a:pPr marL="298450" indent="-285750">
              <a:lnSpc>
                <a:spcPct val="100000"/>
              </a:lnSpc>
              <a:spcBef>
                <a:spcPts val="880"/>
              </a:spcBef>
              <a:buFont typeface="Arial" panose="020B0604020202020204" pitchFamily="34" charset="0"/>
              <a:buChar char="•"/>
              <a:tabLst>
                <a:tab pos="340360" algn="l"/>
                <a:tab pos="340995" algn="l"/>
              </a:tabLst>
            </a:pPr>
            <a:endParaRPr lang="en-IN" sz="1300" b="1" spc="-10" dirty="0" smtClean="0">
              <a:solidFill>
                <a:srgbClr val="424242"/>
              </a:solidFill>
              <a:latin typeface="Lato"/>
              <a:cs typeface="Lato"/>
            </a:endParaRPr>
          </a:p>
          <a:p>
            <a:pPr marL="12700">
              <a:lnSpc>
                <a:spcPct val="100000"/>
              </a:lnSpc>
              <a:spcBef>
                <a:spcPts val="880"/>
              </a:spcBef>
              <a:tabLst>
                <a:tab pos="340360" algn="l"/>
                <a:tab pos="340995" algn="l"/>
              </a:tabLst>
            </a:pPr>
            <a:endParaRPr lang="en-IN" sz="1300" b="1" spc="-10" dirty="0">
              <a:solidFill>
                <a:srgbClr val="424242"/>
              </a:solidFill>
              <a:latin typeface="Lato"/>
              <a:cs typeface="Lato"/>
            </a:endParaRPr>
          </a:p>
          <a:p>
            <a:pPr marL="12700">
              <a:lnSpc>
                <a:spcPct val="100000"/>
              </a:lnSpc>
              <a:spcBef>
                <a:spcPts val="880"/>
              </a:spcBef>
              <a:tabLst>
                <a:tab pos="340360" algn="l"/>
                <a:tab pos="340995" algn="l"/>
              </a:tabLst>
            </a:pPr>
            <a:r>
              <a:rPr lang="en-IN" sz="1300" b="1" spc="-10" dirty="0" smtClean="0">
                <a:solidFill>
                  <a:srgbClr val="424242"/>
                </a:solidFill>
                <a:latin typeface="Lato"/>
                <a:cs typeface="Lato"/>
              </a:rPr>
              <a:t>			</a:t>
            </a:r>
          </a:p>
          <a:p>
            <a:pPr marL="298450" indent="-285750">
              <a:lnSpc>
                <a:spcPct val="100000"/>
              </a:lnSpc>
              <a:spcBef>
                <a:spcPts val="880"/>
              </a:spcBef>
              <a:buFont typeface="Arial" panose="020B0604020202020204" pitchFamily="34" charset="0"/>
              <a:buChar char="•"/>
              <a:tabLst>
                <a:tab pos="340360" algn="l"/>
                <a:tab pos="340995" algn="l"/>
              </a:tabLst>
            </a:pPr>
            <a:endParaRPr lang="en-IN" sz="1300" b="1" spc="-10" dirty="0" smtClean="0">
              <a:solidFill>
                <a:srgbClr val="424242"/>
              </a:solidFill>
              <a:latin typeface="Lato"/>
              <a:cs typeface="Lato"/>
            </a:endParaRPr>
          </a:p>
        </p:txBody>
      </p:sp>
    </p:spTree>
    <p:extLst>
      <p:ext uri="{BB962C8B-B14F-4D97-AF65-F5344CB8AC3E}">
        <p14:creationId xmlns:p14="http://schemas.microsoft.com/office/powerpoint/2010/main" val="885870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2" y="631886"/>
            <a:ext cx="7814749" cy="382270"/>
          </a:xfrm>
          <a:prstGeom prst="rect">
            <a:avLst/>
          </a:prstGeom>
        </p:spPr>
        <p:txBody>
          <a:bodyPr vert="horz" wrap="square" lIns="0" tIns="17780" rIns="0" bIns="0" rtlCol="0">
            <a:spAutoFit/>
          </a:bodyPr>
          <a:lstStyle/>
          <a:p>
            <a:pPr marL="12700">
              <a:lnSpc>
                <a:spcPct val="100000"/>
              </a:lnSpc>
              <a:spcBef>
                <a:spcPts val="140"/>
              </a:spcBef>
            </a:pPr>
            <a:r>
              <a:rPr lang="en-IN" spc="20" dirty="0" smtClean="0"/>
              <a:t>Key Learnings from Internship</a:t>
            </a:r>
            <a:endParaRPr spc="45" dirty="0"/>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12700">
              <a:lnSpc>
                <a:spcPct val="100000"/>
              </a:lnSpc>
              <a:spcBef>
                <a:spcPts val="85"/>
              </a:spcBef>
            </a:pPr>
            <a:r>
              <a:rPr dirty="0"/>
              <a:t>Slide </a:t>
            </a:r>
            <a:r>
              <a:rPr spc="55" dirty="0"/>
              <a:t>|</a:t>
            </a:r>
            <a:r>
              <a:rPr spc="-204" dirty="0"/>
              <a:t> </a:t>
            </a:r>
            <a:fld id="{81D60167-4931-47E6-BA6A-407CBD079E47}" type="slidenum">
              <a:rPr dirty="0"/>
              <a:t>18</a:t>
            </a:fld>
            <a:endParaRPr dirty="0"/>
          </a:p>
        </p:txBody>
      </p:sp>
      <p:sp>
        <p:nvSpPr>
          <p:cNvPr id="3" name="object 3"/>
          <p:cNvSpPr txBox="1"/>
          <p:nvPr/>
        </p:nvSpPr>
        <p:spPr>
          <a:xfrm>
            <a:off x="931380" y="1407585"/>
            <a:ext cx="7907819" cy="3467616"/>
          </a:xfrm>
          <a:prstGeom prst="rect">
            <a:avLst/>
          </a:prstGeom>
        </p:spPr>
        <p:txBody>
          <a:bodyPr vert="horz" wrap="square" lIns="0" tIns="111760" rIns="0" bIns="0" rtlCol="0">
            <a:spAutoFit/>
          </a:bodyPr>
          <a:lstStyle/>
          <a:p>
            <a:pPr marL="12700">
              <a:lnSpc>
                <a:spcPct val="100000"/>
              </a:lnSpc>
              <a:spcBef>
                <a:spcPts val="880"/>
              </a:spcBef>
              <a:tabLst>
                <a:tab pos="340360" algn="l"/>
                <a:tab pos="340995" algn="l"/>
              </a:tabLst>
            </a:pPr>
            <a:r>
              <a:rPr lang="en-IN" sz="1300" b="1" spc="-10" dirty="0" smtClean="0">
                <a:latin typeface="Lato"/>
                <a:cs typeface="Lato"/>
              </a:rPr>
              <a:t>So far into the internship I have learnt:</a:t>
            </a:r>
          </a:p>
          <a:p>
            <a:pPr marL="12700">
              <a:lnSpc>
                <a:spcPct val="100000"/>
              </a:lnSpc>
              <a:spcBef>
                <a:spcPts val="880"/>
              </a:spcBef>
              <a:tabLst>
                <a:tab pos="340360" algn="l"/>
                <a:tab pos="340995" algn="l"/>
              </a:tabLst>
            </a:pPr>
            <a:r>
              <a:rPr lang="en-IN" sz="1300" b="1" spc="-10" dirty="0">
                <a:solidFill>
                  <a:srgbClr val="424242"/>
                </a:solidFill>
                <a:latin typeface="Lato"/>
                <a:cs typeface="Lato"/>
              </a:rPr>
              <a:t>•	Testing: Gave me </a:t>
            </a:r>
            <a:r>
              <a:rPr lang="en-IN" sz="1300" b="1" spc="-10" dirty="0" smtClean="0">
                <a:solidFill>
                  <a:srgbClr val="424242"/>
                </a:solidFill>
                <a:latin typeface="Lato"/>
                <a:cs typeface="Lato"/>
              </a:rPr>
              <a:t>first-hand </a:t>
            </a:r>
            <a:r>
              <a:rPr lang="en-IN" sz="1300" b="1" spc="-10" dirty="0">
                <a:solidFill>
                  <a:srgbClr val="424242"/>
                </a:solidFill>
                <a:latin typeface="Lato"/>
                <a:cs typeface="Lato"/>
              </a:rPr>
              <a:t>experience on the following types of testing – Validation Testing, </a:t>
            </a:r>
            <a:endParaRPr lang="en-IN" sz="1300" b="1" spc="-10" dirty="0" smtClean="0">
              <a:solidFill>
                <a:srgbClr val="424242"/>
              </a:solidFill>
              <a:latin typeface="Lato"/>
              <a:cs typeface="Lato"/>
            </a:endParaRPr>
          </a:p>
          <a:p>
            <a:pPr marL="12700">
              <a:lnSpc>
                <a:spcPct val="100000"/>
              </a:lnSpc>
              <a:spcBef>
                <a:spcPts val="880"/>
              </a:spcBef>
              <a:tabLst>
                <a:tab pos="340360" algn="l"/>
                <a:tab pos="340995" algn="l"/>
              </a:tabLst>
            </a:pPr>
            <a:r>
              <a:rPr lang="en-IN" sz="1300" b="1" spc="-10" dirty="0">
                <a:solidFill>
                  <a:srgbClr val="424242"/>
                </a:solidFill>
                <a:latin typeface="Lato"/>
                <a:cs typeface="Lato"/>
              </a:rPr>
              <a:t>	</a:t>
            </a:r>
            <a:r>
              <a:rPr lang="en-IN" sz="1300" b="1" spc="-10" dirty="0" smtClean="0">
                <a:solidFill>
                  <a:srgbClr val="424242"/>
                </a:solidFill>
                <a:latin typeface="Lato"/>
                <a:cs typeface="Lato"/>
              </a:rPr>
              <a:t>	Negative </a:t>
            </a:r>
            <a:r>
              <a:rPr lang="en-IN" sz="1300" b="1" spc="-10" dirty="0">
                <a:solidFill>
                  <a:srgbClr val="424242"/>
                </a:solidFill>
                <a:latin typeface="Lato"/>
                <a:cs typeface="Lato"/>
              </a:rPr>
              <a:t>testing and most importantly User Acceptance Testing. </a:t>
            </a:r>
          </a:p>
          <a:p>
            <a:pPr marL="12700">
              <a:lnSpc>
                <a:spcPct val="100000"/>
              </a:lnSpc>
              <a:spcBef>
                <a:spcPts val="880"/>
              </a:spcBef>
              <a:tabLst>
                <a:tab pos="340360" algn="l"/>
                <a:tab pos="340995" algn="l"/>
              </a:tabLst>
            </a:pPr>
            <a:endParaRPr lang="en-IN" sz="1300" b="1" spc="-10" dirty="0">
              <a:solidFill>
                <a:srgbClr val="424242"/>
              </a:solidFill>
              <a:latin typeface="Lato"/>
              <a:cs typeface="Lato"/>
            </a:endParaRPr>
          </a:p>
          <a:p>
            <a:pPr marL="12700">
              <a:lnSpc>
                <a:spcPct val="100000"/>
              </a:lnSpc>
              <a:spcBef>
                <a:spcPts val="880"/>
              </a:spcBef>
              <a:tabLst>
                <a:tab pos="340360" algn="l"/>
                <a:tab pos="340995" algn="l"/>
              </a:tabLst>
            </a:pPr>
            <a:r>
              <a:rPr lang="en-IN" sz="1300" b="1" spc="-10" dirty="0">
                <a:solidFill>
                  <a:srgbClr val="424242"/>
                </a:solidFill>
                <a:latin typeface="Lato"/>
                <a:cs typeface="Lato"/>
              </a:rPr>
              <a:t>•	Documentation: Learnt how to create documentation for the system, such as creating </a:t>
            </a:r>
            <a:r>
              <a:rPr lang="en-IN" sz="1300" b="1" spc="-10" dirty="0" smtClean="0">
                <a:solidFill>
                  <a:srgbClr val="424242"/>
                </a:solidFill>
                <a:latin typeface="Lato"/>
                <a:cs typeface="Lato"/>
              </a:rPr>
              <a:t>Standard </a:t>
            </a:r>
          </a:p>
          <a:p>
            <a:pPr marL="12700">
              <a:lnSpc>
                <a:spcPct val="100000"/>
              </a:lnSpc>
              <a:spcBef>
                <a:spcPts val="880"/>
              </a:spcBef>
              <a:tabLst>
                <a:tab pos="340360" algn="l"/>
                <a:tab pos="340995" algn="l"/>
              </a:tabLst>
            </a:pPr>
            <a:r>
              <a:rPr lang="en-IN" sz="1300" b="1" spc="-10" dirty="0">
                <a:solidFill>
                  <a:srgbClr val="424242"/>
                </a:solidFill>
                <a:latin typeface="Lato"/>
                <a:cs typeface="Lato"/>
              </a:rPr>
              <a:t> </a:t>
            </a:r>
            <a:r>
              <a:rPr lang="en-IN" sz="1300" b="1" spc="-10" dirty="0" smtClean="0">
                <a:solidFill>
                  <a:srgbClr val="424242"/>
                </a:solidFill>
                <a:latin typeface="Lato"/>
                <a:cs typeface="Lato"/>
              </a:rPr>
              <a:t>      Operating </a:t>
            </a:r>
            <a:r>
              <a:rPr lang="en-IN" sz="1300" b="1" spc="-10" dirty="0">
                <a:solidFill>
                  <a:srgbClr val="424242"/>
                </a:solidFill>
                <a:latin typeface="Lato"/>
                <a:cs typeface="Lato"/>
              </a:rPr>
              <a:t>Procedure Manual for the system. </a:t>
            </a:r>
          </a:p>
          <a:p>
            <a:pPr marL="12700">
              <a:lnSpc>
                <a:spcPct val="100000"/>
              </a:lnSpc>
              <a:spcBef>
                <a:spcPts val="880"/>
              </a:spcBef>
              <a:tabLst>
                <a:tab pos="340360" algn="l"/>
                <a:tab pos="340995" algn="l"/>
              </a:tabLst>
            </a:pPr>
            <a:r>
              <a:rPr lang="en-IN" sz="1300" b="1" spc="-10" dirty="0" smtClean="0">
                <a:solidFill>
                  <a:srgbClr val="424242"/>
                </a:solidFill>
                <a:latin typeface="Lato"/>
                <a:cs typeface="Lato"/>
              </a:rPr>
              <a:t>	    	</a:t>
            </a:r>
          </a:p>
          <a:p>
            <a:pPr marL="298450" indent="-285750">
              <a:lnSpc>
                <a:spcPct val="100000"/>
              </a:lnSpc>
              <a:spcBef>
                <a:spcPts val="880"/>
              </a:spcBef>
              <a:buFont typeface="Arial" panose="020B0604020202020204" pitchFamily="34" charset="0"/>
              <a:buChar char="•"/>
              <a:tabLst>
                <a:tab pos="340360" algn="l"/>
                <a:tab pos="340995" algn="l"/>
              </a:tabLst>
            </a:pPr>
            <a:endParaRPr lang="en-IN" sz="1300" b="1" spc="-10" dirty="0" smtClean="0">
              <a:solidFill>
                <a:srgbClr val="424242"/>
              </a:solidFill>
              <a:latin typeface="Lato"/>
              <a:cs typeface="Lato"/>
            </a:endParaRPr>
          </a:p>
          <a:p>
            <a:pPr marL="12700">
              <a:lnSpc>
                <a:spcPct val="100000"/>
              </a:lnSpc>
              <a:spcBef>
                <a:spcPts val="880"/>
              </a:spcBef>
              <a:tabLst>
                <a:tab pos="340360" algn="l"/>
                <a:tab pos="340995" algn="l"/>
              </a:tabLst>
            </a:pPr>
            <a:endParaRPr lang="en-IN" sz="1300" b="1" spc="-10" dirty="0">
              <a:solidFill>
                <a:srgbClr val="424242"/>
              </a:solidFill>
              <a:latin typeface="Lato"/>
              <a:cs typeface="Lato"/>
            </a:endParaRPr>
          </a:p>
          <a:p>
            <a:pPr marL="12700">
              <a:lnSpc>
                <a:spcPct val="100000"/>
              </a:lnSpc>
              <a:spcBef>
                <a:spcPts val="880"/>
              </a:spcBef>
              <a:tabLst>
                <a:tab pos="340360" algn="l"/>
                <a:tab pos="340995" algn="l"/>
              </a:tabLst>
            </a:pPr>
            <a:r>
              <a:rPr lang="en-IN" sz="1300" b="1" spc="-10" dirty="0" smtClean="0">
                <a:solidFill>
                  <a:srgbClr val="424242"/>
                </a:solidFill>
                <a:latin typeface="Lato"/>
                <a:cs typeface="Lato"/>
              </a:rPr>
              <a:t>			</a:t>
            </a:r>
          </a:p>
          <a:p>
            <a:pPr marL="298450" indent="-285750">
              <a:lnSpc>
                <a:spcPct val="100000"/>
              </a:lnSpc>
              <a:spcBef>
                <a:spcPts val="880"/>
              </a:spcBef>
              <a:buFont typeface="Arial" panose="020B0604020202020204" pitchFamily="34" charset="0"/>
              <a:buChar char="•"/>
              <a:tabLst>
                <a:tab pos="340360" algn="l"/>
                <a:tab pos="340995" algn="l"/>
              </a:tabLst>
            </a:pPr>
            <a:endParaRPr lang="en-IN" sz="1300" b="1" spc="-10" dirty="0" smtClean="0">
              <a:solidFill>
                <a:srgbClr val="424242"/>
              </a:solidFill>
              <a:latin typeface="Lato"/>
              <a:cs typeface="Lato"/>
            </a:endParaRPr>
          </a:p>
        </p:txBody>
      </p:sp>
    </p:spTree>
    <p:extLst>
      <p:ext uri="{BB962C8B-B14F-4D97-AF65-F5344CB8AC3E}">
        <p14:creationId xmlns:p14="http://schemas.microsoft.com/office/powerpoint/2010/main" val="14538509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3" y="631886"/>
            <a:ext cx="2696845" cy="382270"/>
          </a:xfrm>
          <a:prstGeom prst="rect">
            <a:avLst/>
          </a:prstGeom>
        </p:spPr>
        <p:txBody>
          <a:bodyPr vert="horz" wrap="square" lIns="0" tIns="17780" rIns="0" bIns="0" rtlCol="0">
            <a:spAutoFit/>
          </a:bodyPr>
          <a:lstStyle/>
          <a:p>
            <a:pPr marL="12700">
              <a:lnSpc>
                <a:spcPct val="100000"/>
              </a:lnSpc>
              <a:spcBef>
                <a:spcPts val="140"/>
              </a:spcBef>
            </a:pPr>
            <a:r>
              <a:rPr spc="30" dirty="0"/>
              <a:t>Soft </a:t>
            </a:r>
            <a:r>
              <a:rPr spc="-10" dirty="0"/>
              <a:t>Skills</a:t>
            </a:r>
            <a:r>
              <a:rPr spc="-225" dirty="0"/>
              <a:t> </a:t>
            </a:r>
            <a:r>
              <a:rPr spc="50" dirty="0"/>
              <a:t>Learned</a:t>
            </a:r>
          </a:p>
        </p:txBody>
      </p:sp>
      <p:sp>
        <p:nvSpPr>
          <p:cNvPr id="3" name="object 3"/>
          <p:cNvSpPr txBox="1"/>
          <p:nvPr/>
        </p:nvSpPr>
        <p:spPr>
          <a:xfrm>
            <a:off x="802473" y="1507026"/>
            <a:ext cx="4925695" cy="1896032"/>
          </a:xfrm>
          <a:prstGeom prst="rect">
            <a:avLst/>
          </a:prstGeom>
        </p:spPr>
        <p:txBody>
          <a:bodyPr vert="horz" wrap="square" lIns="0" tIns="15875" rIns="0" bIns="0" rtlCol="0">
            <a:spAutoFit/>
          </a:bodyPr>
          <a:lstStyle/>
          <a:p>
            <a:pPr marL="12700">
              <a:lnSpc>
                <a:spcPct val="100000"/>
              </a:lnSpc>
              <a:spcBef>
                <a:spcPts val="125"/>
              </a:spcBef>
            </a:pPr>
            <a:r>
              <a:rPr sz="1200" b="1" spc="15" dirty="0">
                <a:solidFill>
                  <a:srgbClr val="424242"/>
                </a:solidFill>
                <a:latin typeface="Lato"/>
                <a:cs typeface="Lato"/>
              </a:rPr>
              <a:t>Enlisted</a:t>
            </a:r>
            <a:r>
              <a:rPr sz="1200" b="1" spc="-60" dirty="0">
                <a:solidFill>
                  <a:srgbClr val="424242"/>
                </a:solidFill>
                <a:latin typeface="Lato"/>
                <a:cs typeface="Lato"/>
              </a:rPr>
              <a:t> </a:t>
            </a:r>
            <a:r>
              <a:rPr sz="1200" b="1" spc="15" dirty="0">
                <a:solidFill>
                  <a:srgbClr val="424242"/>
                </a:solidFill>
                <a:latin typeface="Lato"/>
                <a:cs typeface="Lato"/>
              </a:rPr>
              <a:t>below</a:t>
            </a:r>
            <a:r>
              <a:rPr sz="1200" b="1" spc="-60" dirty="0">
                <a:solidFill>
                  <a:srgbClr val="424242"/>
                </a:solidFill>
                <a:latin typeface="Lato"/>
                <a:cs typeface="Lato"/>
              </a:rPr>
              <a:t> </a:t>
            </a:r>
            <a:r>
              <a:rPr sz="1200" b="1" spc="25" dirty="0">
                <a:solidFill>
                  <a:srgbClr val="424242"/>
                </a:solidFill>
                <a:latin typeface="Lato"/>
                <a:cs typeface="Lato"/>
              </a:rPr>
              <a:t>are</a:t>
            </a:r>
            <a:r>
              <a:rPr sz="1200" b="1" spc="-60" dirty="0">
                <a:solidFill>
                  <a:srgbClr val="424242"/>
                </a:solidFill>
                <a:latin typeface="Lato"/>
                <a:cs typeface="Lato"/>
              </a:rPr>
              <a:t> </a:t>
            </a:r>
            <a:r>
              <a:rPr sz="1200" b="1" spc="20" dirty="0">
                <a:solidFill>
                  <a:srgbClr val="424242"/>
                </a:solidFill>
                <a:latin typeface="Lato"/>
                <a:cs typeface="Lato"/>
              </a:rPr>
              <a:t>the</a:t>
            </a:r>
            <a:r>
              <a:rPr sz="1200" b="1" spc="-60" dirty="0">
                <a:solidFill>
                  <a:srgbClr val="424242"/>
                </a:solidFill>
                <a:latin typeface="Lato"/>
                <a:cs typeface="Lato"/>
              </a:rPr>
              <a:t> </a:t>
            </a:r>
            <a:r>
              <a:rPr sz="1200" b="1" dirty="0">
                <a:solidFill>
                  <a:srgbClr val="424242"/>
                </a:solidFill>
                <a:latin typeface="Lato"/>
                <a:cs typeface="Lato"/>
              </a:rPr>
              <a:t>key</a:t>
            </a:r>
            <a:r>
              <a:rPr sz="1200" b="1" spc="-60" dirty="0">
                <a:solidFill>
                  <a:srgbClr val="424242"/>
                </a:solidFill>
                <a:latin typeface="Lato"/>
                <a:cs typeface="Lato"/>
              </a:rPr>
              <a:t> </a:t>
            </a:r>
            <a:r>
              <a:rPr sz="1200" b="1" spc="10" dirty="0">
                <a:solidFill>
                  <a:srgbClr val="424242"/>
                </a:solidFill>
                <a:latin typeface="Lato"/>
                <a:cs typeface="Lato"/>
              </a:rPr>
              <a:t>soft</a:t>
            </a:r>
            <a:r>
              <a:rPr sz="1200" b="1" spc="-60" dirty="0">
                <a:solidFill>
                  <a:srgbClr val="424242"/>
                </a:solidFill>
                <a:latin typeface="Lato"/>
                <a:cs typeface="Lato"/>
              </a:rPr>
              <a:t> </a:t>
            </a:r>
            <a:r>
              <a:rPr sz="1200" b="1" spc="20" dirty="0">
                <a:solidFill>
                  <a:srgbClr val="424242"/>
                </a:solidFill>
                <a:latin typeface="Lato"/>
                <a:cs typeface="Lato"/>
              </a:rPr>
              <a:t>skills</a:t>
            </a:r>
            <a:r>
              <a:rPr sz="1200" b="1" spc="-60" dirty="0">
                <a:solidFill>
                  <a:srgbClr val="424242"/>
                </a:solidFill>
                <a:latin typeface="Lato"/>
                <a:cs typeface="Lato"/>
              </a:rPr>
              <a:t> </a:t>
            </a:r>
            <a:r>
              <a:rPr sz="1200" b="1" spc="25" dirty="0">
                <a:solidFill>
                  <a:srgbClr val="424242"/>
                </a:solidFill>
                <a:latin typeface="Lato"/>
                <a:cs typeface="Lato"/>
              </a:rPr>
              <a:t>I</a:t>
            </a:r>
            <a:r>
              <a:rPr sz="1200" b="1" spc="-55" dirty="0">
                <a:solidFill>
                  <a:srgbClr val="424242"/>
                </a:solidFill>
                <a:latin typeface="Lato"/>
                <a:cs typeface="Lato"/>
              </a:rPr>
              <a:t> </a:t>
            </a:r>
            <a:r>
              <a:rPr sz="1200" b="1" spc="25" dirty="0">
                <a:solidFill>
                  <a:srgbClr val="424242"/>
                </a:solidFill>
                <a:latin typeface="Lato"/>
                <a:cs typeface="Lato"/>
              </a:rPr>
              <a:t>learned</a:t>
            </a:r>
            <a:r>
              <a:rPr sz="1200" b="1" spc="-60" dirty="0">
                <a:solidFill>
                  <a:srgbClr val="424242"/>
                </a:solidFill>
                <a:latin typeface="Lato"/>
                <a:cs typeface="Lato"/>
              </a:rPr>
              <a:t> </a:t>
            </a:r>
            <a:r>
              <a:rPr sz="1200" b="1" spc="20" dirty="0">
                <a:solidFill>
                  <a:srgbClr val="424242"/>
                </a:solidFill>
                <a:latin typeface="Lato"/>
                <a:cs typeface="Lato"/>
              </a:rPr>
              <a:t>in</a:t>
            </a:r>
            <a:r>
              <a:rPr sz="1200" b="1" spc="-60" dirty="0">
                <a:solidFill>
                  <a:srgbClr val="424242"/>
                </a:solidFill>
                <a:latin typeface="Lato"/>
                <a:cs typeface="Lato"/>
              </a:rPr>
              <a:t> </a:t>
            </a:r>
            <a:r>
              <a:rPr sz="1200" b="1" spc="20" dirty="0">
                <a:solidFill>
                  <a:srgbClr val="424242"/>
                </a:solidFill>
                <a:latin typeface="Lato"/>
                <a:cs typeface="Lato"/>
              </a:rPr>
              <a:t>the</a:t>
            </a:r>
            <a:r>
              <a:rPr sz="1200" b="1" spc="-60" dirty="0">
                <a:solidFill>
                  <a:srgbClr val="424242"/>
                </a:solidFill>
                <a:latin typeface="Lato"/>
                <a:cs typeface="Lato"/>
              </a:rPr>
              <a:t> </a:t>
            </a:r>
            <a:r>
              <a:rPr sz="1200" b="1" spc="15" dirty="0">
                <a:solidFill>
                  <a:srgbClr val="424242"/>
                </a:solidFill>
                <a:latin typeface="Lato"/>
                <a:cs typeface="Lato"/>
              </a:rPr>
              <a:t>past</a:t>
            </a:r>
            <a:r>
              <a:rPr sz="1200" b="1" spc="-60" dirty="0">
                <a:solidFill>
                  <a:srgbClr val="424242"/>
                </a:solidFill>
                <a:latin typeface="Lato"/>
                <a:cs typeface="Lato"/>
              </a:rPr>
              <a:t> </a:t>
            </a:r>
            <a:r>
              <a:rPr sz="1200" b="1" spc="15" dirty="0">
                <a:solidFill>
                  <a:srgbClr val="424242"/>
                </a:solidFill>
                <a:latin typeface="Lato"/>
                <a:cs typeface="Lato"/>
              </a:rPr>
              <a:t>months</a:t>
            </a:r>
            <a:r>
              <a:rPr sz="1200" b="1" spc="-60" dirty="0">
                <a:solidFill>
                  <a:srgbClr val="424242"/>
                </a:solidFill>
                <a:latin typeface="Lato"/>
                <a:cs typeface="Lato"/>
              </a:rPr>
              <a:t> </a:t>
            </a:r>
            <a:r>
              <a:rPr sz="1200" b="1" spc="25" dirty="0">
                <a:solidFill>
                  <a:srgbClr val="424242"/>
                </a:solidFill>
                <a:latin typeface="Lato"/>
                <a:cs typeface="Lato"/>
              </a:rPr>
              <a:t>at</a:t>
            </a:r>
            <a:r>
              <a:rPr sz="1200" b="1" spc="-60" dirty="0">
                <a:solidFill>
                  <a:srgbClr val="424242"/>
                </a:solidFill>
                <a:latin typeface="Lato"/>
                <a:cs typeface="Lato"/>
              </a:rPr>
              <a:t> </a:t>
            </a:r>
            <a:r>
              <a:rPr lang="en-IN" sz="1200" b="1" spc="-60" dirty="0" smtClean="0">
                <a:solidFill>
                  <a:srgbClr val="424242"/>
                </a:solidFill>
                <a:latin typeface="Lato"/>
                <a:cs typeface="Lato"/>
              </a:rPr>
              <a:t>RIL </a:t>
            </a:r>
            <a:r>
              <a:rPr sz="1200" b="1" spc="-10" dirty="0" smtClean="0">
                <a:solidFill>
                  <a:srgbClr val="424242"/>
                </a:solidFill>
                <a:latin typeface="Lato"/>
                <a:cs typeface="Lato"/>
              </a:rPr>
              <a:t>-</a:t>
            </a:r>
            <a:endParaRPr sz="1200" dirty="0">
              <a:latin typeface="Lato"/>
              <a:cs typeface="Lato"/>
            </a:endParaRPr>
          </a:p>
          <a:p>
            <a:pPr>
              <a:lnSpc>
                <a:spcPct val="100000"/>
              </a:lnSpc>
              <a:spcBef>
                <a:spcPts val="40"/>
              </a:spcBef>
            </a:pPr>
            <a:endParaRPr sz="1950" dirty="0">
              <a:latin typeface="Lato"/>
              <a:cs typeface="Lato"/>
            </a:endParaRPr>
          </a:p>
          <a:p>
            <a:pPr marL="927100" indent="-457834">
              <a:lnSpc>
                <a:spcPct val="100000"/>
              </a:lnSpc>
              <a:buChar char="•"/>
              <a:tabLst>
                <a:tab pos="926465" algn="l"/>
                <a:tab pos="927100" algn="l"/>
              </a:tabLst>
            </a:pPr>
            <a:r>
              <a:rPr lang="en-IN" sz="1200" b="1" dirty="0" smtClean="0">
                <a:solidFill>
                  <a:srgbClr val="424242"/>
                </a:solidFill>
                <a:latin typeface="Lato"/>
                <a:cs typeface="Lato"/>
              </a:rPr>
              <a:t>Collaboration Skills </a:t>
            </a:r>
          </a:p>
          <a:p>
            <a:pPr marL="469266">
              <a:lnSpc>
                <a:spcPct val="100000"/>
              </a:lnSpc>
              <a:tabLst>
                <a:tab pos="926465" algn="l"/>
                <a:tab pos="927100" algn="l"/>
              </a:tabLst>
            </a:pPr>
            <a:endParaRPr lang="en-IN" sz="1200" b="1" dirty="0" smtClean="0">
              <a:solidFill>
                <a:srgbClr val="424242"/>
              </a:solidFill>
              <a:latin typeface="Lato"/>
              <a:cs typeface="Lato"/>
            </a:endParaRPr>
          </a:p>
          <a:p>
            <a:pPr marL="927100" indent="-457834">
              <a:lnSpc>
                <a:spcPct val="100000"/>
              </a:lnSpc>
              <a:buChar char="•"/>
              <a:tabLst>
                <a:tab pos="926465" algn="l"/>
                <a:tab pos="927100" algn="l"/>
              </a:tabLst>
            </a:pPr>
            <a:r>
              <a:rPr lang="en-IN" sz="1200" b="1" dirty="0" smtClean="0">
                <a:solidFill>
                  <a:srgbClr val="424242"/>
                </a:solidFill>
                <a:latin typeface="Lato"/>
                <a:cs typeface="Lato"/>
              </a:rPr>
              <a:t>Communication Skills</a:t>
            </a:r>
          </a:p>
          <a:p>
            <a:pPr marL="469266">
              <a:lnSpc>
                <a:spcPct val="100000"/>
              </a:lnSpc>
              <a:tabLst>
                <a:tab pos="926465" algn="l"/>
                <a:tab pos="927100" algn="l"/>
              </a:tabLst>
            </a:pPr>
            <a:endParaRPr lang="en-IN" sz="1200" b="1" dirty="0" smtClean="0">
              <a:solidFill>
                <a:srgbClr val="424242"/>
              </a:solidFill>
              <a:latin typeface="Lato"/>
              <a:cs typeface="Lato"/>
            </a:endParaRPr>
          </a:p>
          <a:p>
            <a:pPr marL="927100" indent="-457834">
              <a:lnSpc>
                <a:spcPct val="100000"/>
              </a:lnSpc>
              <a:buChar char="•"/>
              <a:tabLst>
                <a:tab pos="926465" algn="l"/>
                <a:tab pos="927100" algn="l"/>
              </a:tabLst>
            </a:pPr>
            <a:r>
              <a:rPr lang="en-IN" sz="1200" b="1" dirty="0" smtClean="0">
                <a:solidFill>
                  <a:srgbClr val="424242"/>
                </a:solidFill>
                <a:latin typeface="Lato"/>
                <a:cs typeface="Lato"/>
              </a:rPr>
              <a:t>Work Ethics </a:t>
            </a:r>
            <a:endParaRPr sz="1200" dirty="0">
              <a:latin typeface="Lato"/>
              <a:cs typeface="Lato"/>
            </a:endParaRPr>
          </a:p>
          <a:p>
            <a:pPr marL="927100" indent="-457834">
              <a:lnSpc>
                <a:spcPct val="100000"/>
              </a:lnSpc>
              <a:spcBef>
                <a:spcPts val="765"/>
              </a:spcBef>
              <a:buChar char="•"/>
              <a:tabLst>
                <a:tab pos="926465" algn="l"/>
                <a:tab pos="927100" algn="l"/>
              </a:tabLst>
            </a:pPr>
            <a:endParaRPr sz="1200" dirty="0">
              <a:latin typeface="Lato"/>
              <a:cs typeface="Lato"/>
            </a:endParaRPr>
          </a:p>
        </p:txBody>
      </p:sp>
      <p:sp>
        <p:nvSpPr>
          <p:cNvPr id="6" name="object 6"/>
          <p:cNvSpPr txBox="1"/>
          <p:nvPr/>
        </p:nvSpPr>
        <p:spPr>
          <a:xfrm>
            <a:off x="7958832" y="4713804"/>
            <a:ext cx="631190" cy="195566"/>
          </a:xfrm>
          <a:prstGeom prst="rect">
            <a:avLst/>
          </a:prstGeom>
        </p:spPr>
        <p:txBody>
          <a:bodyPr vert="horz" wrap="square" lIns="0" tIns="10795" rIns="0" bIns="0" rtlCol="0">
            <a:spAutoFit/>
          </a:bodyPr>
          <a:lstStyle/>
          <a:p>
            <a:pPr marL="12700">
              <a:lnSpc>
                <a:spcPct val="100000"/>
              </a:lnSpc>
              <a:spcBef>
                <a:spcPts val="85"/>
              </a:spcBef>
            </a:pPr>
            <a:r>
              <a:rPr sz="1200" dirty="0">
                <a:latin typeface="Lato"/>
                <a:cs typeface="Lato"/>
              </a:rPr>
              <a:t>Slide </a:t>
            </a:r>
            <a:r>
              <a:rPr sz="1200" spc="55" dirty="0">
                <a:latin typeface="Lato"/>
                <a:cs typeface="Lato"/>
              </a:rPr>
              <a:t>|</a:t>
            </a:r>
            <a:r>
              <a:rPr sz="1200" spc="-220" dirty="0">
                <a:latin typeface="Lato"/>
                <a:cs typeface="Lato"/>
              </a:rPr>
              <a:t> </a:t>
            </a:r>
            <a:r>
              <a:rPr sz="1200" dirty="0" smtClean="0">
                <a:latin typeface="Lato"/>
                <a:cs typeface="Lato"/>
              </a:rPr>
              <a:t>1</a:t>
            </a:r>
            <a:r>
              <a:rPr lang="en-IN" sz="1200" dirty="0" smtClean="0">
                <a:latin typeface="Lato"/>
                <a:cs typeface="Lato"/>
              </a:rPr>
              <a:t>8</a:t>
            </a:r>
            <a:endParaRPr sz="1200" dirty="0">
              <a:latin typeface="Lato"/>
              <a:cs typeface="Lato"/>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3" y="631886"/>
            <a:ext cx="1789430" cy="382270"/>
          </a:xfrm>
          <a:prstGeom prst="rect">
            <a:avLst/>
          </a:prstGeom>
        </p:spPr>
        <p:txBody>
          <a:bodyPr vert="horz" wrap="square" lIns="0" tIns="17780" rIns="0" bIns="0" rtlCol="0">
            <a:spAutoFit/>
          </a:bodyPr>
          <a:lstStyle/>
          <a:p>
            <a:pPr marL="12700">
              <a:lnSpc>
                <a:spcPct val="100000"/>
              </a:lnSpc>
              <a:spcBef>
                <a:spcPts val="140"/>
              </a:spcBef>
            </a:pPr>
            <a:r>
              <a:rPr spc="35" dirty="0"/>
              <a:t>Introduction</a:t>
            </a: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12700">
              <a:lnSpc>
                <a:spcPct val="100000"/>
              </a:lnSpc>
              <a:spcBef>
                <a:spcPts val="85"/>
              </a:spcBef>
            </a:pPr>
            <a:r>
              <a:rPr dirty="0"/>
              <a:t>Slide </a:t>
            </a:r>
            <a:r>
              <a:rPr spc="55" dirty="0"/>
              <a:t>|</a:t>
            </a:r>
            <a:r>
              <a:rPr spc="-204" dirty="0"/>
              <a:t> </a:t>
            </a:r>
            <a:fld id="{81D60167-4931-47E6-BA6A-407CBD079E47}" type="slidenum">
              <a:rPr dirty="0"/>
              <a:t>2</a:t>
            </a:fld>
            <a:endParaRPr dirty="0"/>
          </a:p>
        </p:txBody>
      </p:sp>
      <p:sp>
        <p:nvSpPr>
          <p:cNvPr id="3" name="object 3"/>
          <p:cNvSpPr txBox="1"/>
          <p:nvPr/>
        </p:nvSpPr>
        <p:spPr>
          <a:xfrm>
            <a:off x="931381" y="1407585"/>
            <a:ext cx="6171565" cy="2328843"/>
          </a:xfrm>
          <a:prstGeom prst="rect">
            <a:avLst/>
          </a:prstGeom>
        </p:spPr>
        <p:txBody>
          <a:bodyPr vert="horz" wrap="square" lIns="0" tIns="111760" rIns="0" bIns="0" rtlCol="0">
            <a:spAutoFit/>
          </a:bodyPr>
          <a:lstStyle/>
          <a:p>
            <a:pPr marL="340995" indent="-328295">
              <a:lnSpc>
                <a:spcPct val="100000"/>
              </a:lnSpc>
              <a:spcBef>
                <a:spcPts val="780"/>
              </a:spcBef>
              <a:buFont typeface="Arial"/>
              <a:buChar char="●"/>
              <a:tabLst>
                <a:tab pos="340360" algn="l"/>
                <a:tab pos="340995" algn="l"/>
              </a:tabLst>
            </a:pPr>
            <a:r>
              <a:rPr sz="1300" b="1" dirty="0" smtClean="0">
                <a:solidFill>
                  <a:srgbClr val="424242"/>
                </a:solidFill>
                <a:latin typeface="Lato"/>
                <a:cs typeface="Lato"/>
              </a:rPr>
              <a:t>Received</a:t>
            </a:r>
            <a:r>
              <a:rPr sz="1300" b="1" spc="-70" dirty="0" smtClean="0">
                <a:solidFill>
                  <a:srgbClr val="424242"/>
                </a:solidFill>
                <a:latin typeface="Lato"/>
                <a:cs typeface="Lato"/>
              </a:rPr>
              <a:t> </a:t>
            </a:r>
            <a:r>
              <a:rPr lang="en-IN" sz="1300" b="1" spc="-70" dirty="0" smtClean="0">
                <a:solidFill>
                  <a:srgbClr val="424242"/>
                </a:solidFill>
                <a:latin typeface="Lato"/>
                <a:cs typeface="Lato"/>
              </a:rPr>
              <a:t>Internship offer from RIL in November 2020</a:t>
            </a:r>
          </a:p>
          <a:p>
            <a:pPr marL="12700">
              <a:lnSpc>
                <a:spcPct val="100000"/>
              </a:lnSpc>
              <a:spcBef>
                <a:spcPts val="780"/>
              </a:spcBef>
              <a:tabLst>
                <a:tab pos="340360" algn="l"/>
                <a:tab pos="340995" algn="l"/>
              </a:tabLst>
            </a:pPr>
            <a:endParaRPr lang="en-IN" sz="1300" b="1" spc="-70" dirty="0" smtClean="0">
              <a:solidFill>
                <a:srgbClr val="424242"/>
              </a:solidFill>
              <a:latin typeface="Lato"/>
              <a:cs typeface="Lato"/>
            </a:endParaRPr>
          </a:p>
          <a:p>
            <a:pPr marL="340995" indent="-328295">
              <a:lnSpc>
                <a:spcPct val="100000"/>
              </a:lnSpc>
              <a:spcBef>
                <a:spcPts val="780"/>
              </a:spcBef>
              <a:buFont typeface="Arial"/>
              <a:buChar char="●"/>
              <a:tabLst>
                <a:tab pos="340360" algn="l"/>
                <a:tab pos="340995" algn="l"/>
              </a:tabLst>
            </a:pPr>
            <a:r>
              <a:rPr lang="en-IN" sz="1300" b="1" spc="-70" dirty="0" smtClean="0">
                <a:solidFill>
                  <a:srgbClr val="424242"/>
                </a:solidFill>
                <a:latin typeface="Lato"/>
                <a:cs typeface="Lato"/>
              </a:rPr>
              <a:t>Internship at IT Division of Petchem Department of the company</a:t>
            </a:r>
          </a:p>
          <a:p>
            <a:pPr marL="12700">
              <a:lnSpc>
                <a:spcPct val="100000"/>
              </a:lnSpc>
              <a:spcBef>
                <a:spcPts val="780"/>
              </a:spcBef>
              <a:tabLst>
                <a:tab pos="340360" algn="l"/>
                <a:tab pos="340995" algn="l"/>
              </a:tabLst>
            </a:pPr>
            <a:endParaRPr lang="en-IN" sz="1300" b="1" spc="-70" dirty="0" smtClean="0">
              <a:solidFill>
                <a:srgbClr val="424242"/>
              </a:solidFill>
              <a:latin typeface="Lato"/>
              <a:cs typeface="Lato"/>
            </a:endParaRPr>
          </a:p>
          <a:p>
            <a:pPr marL="340995" indent="-328295">
              <a:lnSpc>
                <a:spcPct val="100000"/>
              </a:lnSpc>
              <a:spcBef>
                <a:spcPts val="780"/>
              </a:spcBef>
              <a:buFont typeface="Arial"/>
              <a:buChar char="●"/>
              <a:tabLst>
                <a:tab pos="340360" algn="l"/>
                <a:tab pos="340995" algn="l"/>
              </a:tabLst>
            </a:pPr>
            <a:r>
              <a:rPr lang="en-IN" sz="1300" b="1" dirty="0" smtClean="0">
                <a:solidFill>
                  <a:srgbClr val="424242"/>
                </a:solidFill>
                <a:latin typeface="Lato"/>
                <a:cs typeface="Lato"/>
              </a:rPr>
              <a:t>Took opportunity of </a:t>
            </a:r>
            <a:r>
              <a:rPr sz="1300" b="1" dirty="0" smtClean="0">
                <a:solidFill>
                  <a:srgbClr val="424242"/>
                </a:solidFill>
                <a:latin typeface="Lato"/>
                <a:cs typeface="Lato"/>
              </a:rPr>
              <a:t>Semester</a:t>
            </a:r>
            <a:r>
              <a:rPr sz="1300" b="1" spc="-70" dirty="0" smtClean="0">
                <a:solidFill>
                  <a:srgbClr val="424242"/>
                </a:solidFill>
                <a:latin typeface="Lato"/>
                <a:cs typeface="Lato"/>
              </a:rPr>
              <a:t> </a:t>
            </a:r>
            <a:r>
              <a:rPr sz="1300" b="1" spc="-15" dirty="0">
                <a:solidFill>
                  <a:srgbClr val="424242"/>
                </a:solidFill>
                <a:latin typeface="Lato"/>
                <a:cs typeface="Lato"/>
              </a:rPr>
              <a:t>Long</a:t>
            </a:r>
            <a:r>
              <a:rPr sz="1300" b="1" spc="-65" dirty="0">
                <a:solidFill>
                  <a:srgbClr val="424242"/>
                </a:solidFill>
                <a:latin typeface="Lato"/>
                <a:cs typeface="Lato"/>
              </a:rPr>
              <a:t> </a:t>
            </a:r>
            <a:r>
              <a:rPr sz="1300" b="1" spc="10" dirty="0" smtClean="0">
                <a:solidFill>
                  <a:srgbClr val="424242"/>
                </a:solidFill>
                <a:latin typeface="Lato"/>
                <a:cs typeface="Lato"/>
              </a:rPr>
              <a:t>Internship</a:t>
            </a:r>
            <a:r>
              <a:rPr sz="1300" b="1" spc="-65" dirty="0" smtClean="0">
                <a:solidFill>
                  <a:srgbClr val="424242"/>
                </a:solidFill>
                <a:latin typeface="Lato"/>
                <a:cs typeface="Lato"/>
              </a:rPr>
              <a:t> </a:t>
            </a:r>
            <a:r>
              <a:rPr sz="1300" b="1" spc="5" dirty="0" smtClean="0">
                <a:solidFill>
                  <a:srgbClr val="424242"/>
                </a:solidFill>
                <a:latin typeface="Lato"/>
                <a:cs typeface="Lato"/>
              </a:rPr>
              <a:t>to</a:t>
            </a:r>
            <a:r>
              <a:rPr sz="1300" b="1" spc="-65" dirty="0" smtClean="0">
                <a:solidFill>
                  <a:srgbClr val="424242"/>
                </a:solidFill>
                <a:latin typeface="Lato"/>
                <a:cs typeface="Lato"/>
              </a:rPr>
              <a:t> </a:t>
            </a:r>
            <a:r>
              <a:rPr sz="1300" b="1" spc="-5" dirty="0">
                <a:solidFill>
                  <a:srgbClr val="424242"/>
                </a:solidFill>
                <a:latin typeface="Lato"/>
                <a:cs typeface="Lato"/>
              </a:rPr>
              <a:t>get</a:t>
            </a:r>
            <a:r>
              <a:rPr sz="1300" b="1" spc="-65" dirty="0">
                <a:solidFill>
                  <a:srgbClr val="424242"/>
                </a:solidFill>
                <a:latin typeface="Lato"/>
                <a:cs typeface="Lato"/>
              </a:rPr>
              <a:t> </a:t>
            </a:r>
            <a:r>
              <a:rPr sz="1300" b="1" spc="20" dirty="0">
                <a:solidFill>
                  <a:srgbClr val="424242"/>
                </a:solidFill>
                <a:latin typeface="Lato"/>
                <a:cs typeface="Lato"/>
              </a:rPr>
              <a:t>a</a:t>
            </a:r>
            <a:r>
              <a:rPr sz="1300" b="1" spc="-70" dirty="0">
                <a:solidFill>
                  <a:srgbClr val="424242"/>
                </a:solidFill>
                <a:latin typeface="Lato"/>
                <a:cs typeface="Lato"/>
              </a:rPr>
              <a:t> </a:t>
            </a:r>
            <a:r>
              <a:rPr sz="1300" b="1" spc="10" dirty="0">
                <a:solidFill>
                  <a:srgbClr val="424242"/>
                </a:solidFill>
                <a:latin typeface="Lato"/>
                <a:cs typeface="Lato"/>
              </a:rPr>
              <a:t>headstart</a:t>
            </a:r>
            <a:r>
              <a:rPr sz="1300" b="1" spc="-65" dirty="0">
                <a:solidFill>
                  <a:srgbClr val="424242"/>
                </a:solidFill>
                <a:latin typeface="Lato"/>
                <a:cs typeface="Lato"/>
              </a:rPr>
              <a:t> </a:t>
            </a:r>
            <a:r>
              <a:rPr sz="1300" b="1" spc="10" dirty="0">
                <a:solidFill>
                  <a:srgbClr val="424242"/>
                </a:solidFill>
                <a:latin typeface="Lato"/>
                <a:cs typeface="Lato"/>
              </a:rPr>
              <a:t>in</a:t>
            </a:r>
            <a:r>
              <a:rPr sz="1300" b="1" spc="-65" dirty="0">
                <a:solidFill>
                  <a:srgbClr val="424242"/>
                </a:solidFill>
                <a:latin typeface="Lato"/>
                <a:cs typeface="Lato"/>
              </a:rPr>
              <a:t> </a:t>
            </a:r>
            <a:r>
              <a:rPr sz="1300" b="1" spc="-10" dirty="0">
                <a:solidFill>
                  <a:srgbClr val="424242"/>
                </a:solidFill>
                <a:latin typeface="Lato"/>
                <a:cs typeface="Lato"/>
              </a:rPr>
              <a:t>my</a:t>
            </a:r>
            <a:r>
              <a:rPr sz="1300" b="1" spc="-65" dirty="0">
                <a:solidFill>
                  <a:srgbClr val="424242"/>
                </a:solidFill>
                <a:latin typeface="Lato"/>
                <a:cs typeface="Lato"/>
              </a:rPr>
              <a:t> </a:t>
            </a:r>
            <a:r>
              <a:rPr sz="1300" b="1" spc="5" dirty="0">
                <a:solidFill>
                  <a:srgbClr val="424242"/>
                </a:solidFill>
                <a:latin typeface="Lato"/>
                <a:cs typeface="Lato"/>
              </a:rPr>
              <a:t>corporate</a:t>
            </a:r>
            <a:r>
              <a:rPr sz="1300" b="1" spc="-70" dirty="0">
                <a:solidFill>
                  <a:srgbClr val="424242"/>
                </a:solidFill>
                <a:latin typeface="Lato"/>
                <a:cs typeface="Lato"/>
              </a:rPr>
              <a:t> </a:t>
            </a:r>
            <a:r>
              <a:rPr sz="1300" b="1" spc="15" dirty="0" smtClean="0">
                <a:solidFill>
                  <a:srgbClr val="424242"/>
                </a:solidFill>
                <a:latin typeface="Lato"/>
                <a:cs typeface="Lato"/>
              </a:rPr>
              <a:t>career</a:t>
            </a:r>
            <a:endParaRPr lang="en-IN" sz="1300" b="1" spc="15" dirty="0" smtClean="0">
              <a:solidFill>
                <a:srgbClr val="424242"/>
              </a:solidFill>
              <a:latin typeface="Lato"/>
              <a:cs typeface="Lato"/>
            </a:endParaRPr>
          </a:p>
          <a:p>
            <a:pPr marL="12700">
              <a:lnSpc>
                <a:spcPct val="100000"/>
              </a:lnSpc>
              <a:spcBef>
                <a:spcPts val="780"/>
              </a:spcBef>
              <a:tabLst>
                <a:tab pos="340360" algn="l"/>
                <a:tab pos="340995" algn="l"/>
              </a:tabLst>
            </a:pPr>
            <a:endParaRPr sz="1300" dirty="0">
              <a:latin typeface="Lato"/>
              <a:cs typeface="Lato"/>
            </a:endParaRPr>
          </a:p>
          <a:p>
            <a:pPr marL="340995" indent="-328295">
              <a:lnSpc>
                <a:spcPct val="100000"/>
              </a:lnSpc>
              <a:spcBef>
                <a:spcPts val="780"/>
              </a:spcBef>
              <a:buFont typeface="Arial"/>
              <a:buChar char="●"/>
              <a:tabLst>
                <a:tab pos="340360" algn="l"/>
                <a:tab pos="340995" algn="l"/>
              </a:tabLst>
            </a:pPr>
            <a:r>
              <a:rPr lang="en-IN" sz="1300" b="1" dirty="0" smtClean="0">
                <a:solidFill>
                  <a:srgbClr val="424242"/>
                </a:solidFill>
                <a:latin typeface="Lato"/>
                <a:cs typeface="Lato"/>
              </a:rPr>
              <a:t>Internship ended on May 7</a:t>
            </a:r>
            <a:r>
              <a:rPr lang="en-IN" sz="1300" b="1" baseline="30000" dirty="0" smtClean="0">
                <a:solidFill>
                  <a:srgbClr val="424242"/>
                </a:solidFill>
                <a:latin typeface="Lato"/>
                <a:cs typeface="Lato"/>
              </a:rPr>
              <a:t>th</a:t>
            </a:r>
            <a:r>
              <a:rPr lang="en-IN" sz="1300" b="1" dirty="0" smtClean="0">
                <a:solidFill>
                  <a:srgbClr val="424242"/>
                </a:solidFill>
                <a:latin typeface="Lato"/>
                <a:cs typeface="Lato"/>
              </a:rPr>
              <a:t> 2021</a:t>
            </a:r>
            <a:endParaRPr sz="1300" dirty="0">
              <a:latin typeface="Lato"/>
              <a:cs typeface="Lat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090" y="631886"/>
            <a:ext cx="8345109" cy="707886"/>
          </a:xfrm>
        </p:spPr>
        <p:txBody>
          <a:bodyPr/>
          <a:lstStyle/>
          <a:p>
            <a:r>
              <a:rPr lang="en-IN" dirty="0" smtClean="0"/>
              <a:t>Significance of Courses taken during Engineering Program</a:t>
            </a:r>
            <a:endParaRPr lang="en-IN" dirty="0"/>
          </a:p>
        </p:txBody>
      </p:sp>
      <p:sp>
        <p:nvSpPr>
          <p:cNvPr id="3" name="Text Placeholder 2"/>
          <p:cNvSpPr>
            <a:spLocks noGrp="1"/>
          </p:cNvSpPr>
          <p:nvPr>
            <p:ph type="body" idx="1"/>
          </p:nvPr>
        </p:nvSpPr>
        <p:spPr>
          <a:xfrm>
            <a:off x="802473" y="1407585"/>
            <a:ext cx="7539052" cy="2380139"/>
          </a:xfrm>
        </p:spPr>
        <p:txBody>
          <a:bodyPr/>
          <a:lstStyle/>
          <a:p>
            <a:pPr marL="12700">
              <a:lnSpc>
                <a:spcPct val="100000"/>
              </a:lnSpc>
              <a:spcBef>
                <a:spcPts val="125"/>
              </a:spcBef>
            </a:pPr>
            <a:r>
              <a:rPr lang="en-IN" sz="1400" spc="10" dirty="0"/>
              <a:t>The</a:t>
            </a:r>
            <a:r>
              <a:rPr lang="en-IN" sz="1400" spc="-55" dirty="0"/>
              <a:t> </a:t>
            </a:r>
            <a:r>
              <a:rPr lang="en-IN" sz="1400" spc="10" dirty="0"/>
              <a:t>following</a:t>
            </a:r>
            <a:r>
              <a:rPr lang="en-IN" sz="1400" spc="-50" dirty="0"/>
              <a:t> </a:t>
            </a:r>
            <a:r>
              <a:rPr lang="en-IN" sz="1400" spc="10" dirty="0"/>
              <a:t>courses,</a:t>
            </a:r>
            <a:r>
              <a:rPr lang="en-IN" sz="1400" spc="-50" dirty="0"/>
              <a:t> </a:t>
            </a:r>
            <a:r>
              <a:rPr lang="en-IN" sz="1400" spc="5" dirty="0"/>
              <a:t>have</a:t>
            </a:r>
            <a:r>
              <a:rPr lang="en-IN" sz="1400" spc="-50" dirty="0"/>
              <a:t> </a:t>
            </a:r>
            <a:r>
              <a:rPr lang="en-IN" sz="1400" spc="10" dirty="0"/>
              <a:t>played</a:t>
            </a:r>
            <a:r>
              <a:rPr lang="en-IN" sz="1400" spc="-50" dirty="0"/>
              <a:t> </a:t>
            </a:r>
            <a:r>
              <a:rPr lang="en-IN" sz="1400" spc="30" dirty="0"/>
              <a:t>a</a:t>
            </a:r>
            <a:r>
              <a:rPr lang="en-IN" sz="1400" spc="-50" dirty="0"/>
              <a:t> </a:t>
            </a:r>
            <a:r>
              <a:rPr lang="en-IN" sz="1400" spc="15" dirty="0"/>
              <a:t>signiﬁcant</a:t>
            </a:r>
            <a:r>
              <a:rPr lang="en-IN" sz="1400" spc="-50" dirty="0"/>
              <a:t> </a:t>
            </a:r>
            <a:r>
              <a:rPr lang="en-IN" sz="1400" spc="20" dirty="0"/>
              <a:t>role</a:t>
            </a:r>
            <a:r>
              <a:rPr lang="en-IN" sz="1400" spc="-50" dirty="0"/>
              <a:t> </a:t>
            </a:r>
            <a:r>
              <a:rPr lang="en-IN" sz="1400" spc="20" dirty="0"/>
              <a:t>in</a:t>
            </a:r>
            <a:r>
              <a:rPr lang="en-IN" sz="1400" spc="-50" dirty="0"/>
              <a:t> </a:t>
            </a:r>
            <a:r>
              <a:rPr lang="en-IN" sz="1400" spc="10" dirty="0"/>
              <a:t>my</a:t>
            </a:r>
            <a:r>
              <a:rPr lang="en-IN" sz="1400" spc="-50" dirty="0"/>
              <a:t> </a:t>
            </a:r>
            <a:r>
              <a:rPr lang="en-IN" sz="1400" spc="15" dirty="0"/>
              <a:t>transition</a:t>
            </a:r>
            <a:r>
              <a:rPr lang="en-IN" sz="1400" spc="-50" dirty="0"/>
              <a:t> </a:t>
            </a:r>
            <a:r>
              <a:rPr lang="en-IN" sz="1400" spc="15" dirty="0"/>
              <a:t>to</a:t>
            </a:r>
            <a:r>
              <a:rPr lang="en-IN" sz="1400" spc="-50" dirty="0"/>
              <a:t> </a:t>
            </a:r>
            <a:r>
              <a:rPr lang="en-IN" sz="1400" spc="30" dirty="0"/>
              <a:t>a</a:t>
            </a:r>
            <a:r>
              <a:rPr lang="en-IN" sz="1400" spc="-50" dirty="0"/>
              <a:t> </a:t>
            </a:r>
            <a:r>
              <a:rPr lang="en-IN" sz="1400" spc="5" dirty="0"/>
              <a:t>Decision</a:t>
            </a:r>
            <a:r>
              <a:rPr lang="en-IN" sz="1400" spc="-50" dirty="0"/>
              <a:t> </a:t>
            </a:r>
            <a:r>
              <a:rPr lang="en-IN" sz="1400" spc="20" dirty="0"/>
              <a:t>Analytics</a:t>
            </a:r>
            <a:r>
              <a:rPr lang="en-IN" sz="1400" spc="-50" dirty="0"/>
              <a:t> </a:t>
            </a:r>
            <a:r>
              <a:rPr lang="en-IN" sz="1400" spc="15" dirty="0"/>
              <a:t>Associate</a:t>
            </a:r>
            <a:r>
              <a:rPr lang="en-IN" sz="1400" spc="-50" dirty="0"/>
              <a:t> </a:t>
            </a:r>
            <a:r>
              <a:rPr lang="en-IN" sz="1400" spc="25" dirty="0"/>
              <a:t>Intern</a:t>
            </a:r>
            <a:r>
              <a:rPr lang="en-IN" sz="1400" spc="-50" dirty="0"/>
              <a:t> </a:t>
            </a:r>
            <a:r>
              <a:rPr lang="en-IN" sz="1400" dirty="0"/>
              <a:t>–</a:t>
            </a:r>
          </a:p>
          <a:p>
            <a:pPr>
              <a:lnSpc>
                <a:spcPct val="100000"/>
              </a:lnSpc>
            </a:pPr>
            <a:endParaRPr lang="en-IN" sz="1600" dirty="0"/>
          </a:p>
          <a:p>
            <a:pPr marL="469900" indent="-354330">
              <a:lnSpc>
                <a:spcPct val="100000"/>
              </a:lnSpc>
              <a:spcBef>
                <a:spcPts val="994"/>
              </a:spcBef>
              <a:buAutoNum type="arabicPeriod"/>
              <a:tabLst>
                <a:tab pos="469265" algn="l"/>
                <a:tab pos="469900" algn="l"/>
              </a:tabLst>
            </a:pPr>
            <a:r>
              <a:rPr lang="en-IN" sz="1400" spc="5" dirty="0" smtClean="0"/>
              <a:t>Web Technology – Semester 5 </a:t>
            </a:r>
          </a:p>
          <a:p>
            <a:pPr marL="469900" indent="-354330">
              <a:lnSpc>
                <a:spcPct val="100000"/>
              </a:lnSpc>
              <a:spcBef>
                <a:spcPts val="994"/>
              </a:spcBef>
              <a:buAutoNum type="arabicPeriod"/>
              <a:tabLst>
                <a:tab pos="469265" algn="l"/>
                <a:tab pos="469900" algn="l"/>
              </a:tabLst>
            </a:pPr>
            <a:r>
              <a:rPr lang="en-IN" sz="1400" spc="5" dirty="0" smtClean="0"/>
              <a:t>Open Source Lab – Semester 6</a:t>
            </a:r>
          </a:p>
          <a:p>
            <a:pPr marL="469900" indent="-354330">
              <a:lnSpc>
                <a:spcPct val="100000"/>
              </a:lnSpc>
              <a:spcBef>
                <a:spcPts val="994"/>
              </a:spcBef>
              <a:buAutoNum type="arabicPeriod"/>
              <a:tabLst>
                <a:tab pos="469265" algn="l"/>
                <a:tab pos="469900" algn="l"/>
              </a:tabLst>
            </a:pPr>
            <a:r>
              <a:rPr lang="en-IN" sz="1400" spc="5" dirty="0" smtClean="0"/>
              <a:t>Object Oriented Programming &amp; Methodology – Semester 3</a:t>
            </a:r>
          </a:p>
          <a:p>
            <a:pPr marL="469900" indent="-354330">
              <a:lnSpc>
                <a:spcPct val="100000"/>
              </a:lnSpc>
              <a:spcBef>
                <a:spcPts val="994"/>
              </a:spcBef>
              <a:buAutoNum type="arabicPeriod"/>
              <a:tabLst>
                <a:tab pos="469265" algn="l"/>
                <a:tab pos="469900" algn="l"/>
              </a:tabLst>
            </a:pPr>
            <a:r>
              <a:rPr lang="en-IN" sz="1400" spc="5" dirty="0" smtClean="0"/>
              <a:t>Relational Database Management Systems – Semester 4</a:t>
            </a:r>
          </a:p>
          <a:p>
            <a:pPr marL="469900" indent="-354330">
              <a:lnSpc>
                <a:spcPct val="100000"/>
              </a:lnSpc>
              <a:spcBef>
                <a:spcPts val="994"/>
              </a:spcBef>
              <a:buAutoNum type="arabicPeriod"/>
              <a:tabLst>
                <a:tab pos="469265" algn="l"/>
                <a:tab pos="469900" algn="l"/>
              </a:tabLst>
            </a:pPr>
            <a:r>
              <a:rPr lang="en-IN" sz="1400" spc="5" dirty="0" smtClean="0"/>
              <a:t>Software Engineering – Semester 5</a:t>
            </a:r>
            <a:endParaRPr lang="en-IN" dirty="0"/>
          </a:p>
        </p:txBody>
      </p:sp>
      <p:sp>
        <p:nvSpPr>
          <p:cNvPr id="4" name="object 6"/>
          <p:cNvSpPr txBox="1"/>
          <p:nvPr/>
        </p:nvSpPr>
        <p:spPr>
          <a:xfrm>
            <a:off x="7958832" y="4713804"/>
            <a:ext cx="631190" cy="195566"/>
          </a:xfrm>
          <a:prstGeom prst="rect">
            <a:avLst/>
          </a:prstGeom>
        </p:spPr>
        <p:txBody>
          <a:bodyPr vert="horz" wrap="square" lIns="0" tIns="10795" rIns="0" bIns="0" rtlCol="0">
            <a:spAutoFit/>
          </a:bodyPr>
          <a:lstStyle/>
          <a:p>
            <a:pPr marL="12700">
              <a:lnSpc>
                <a:spcPct val="100000"/>
              </a:lnSpc>
              <a:spcBef>
                <a:spcPts val="85"/>
              </a:spcBef>
            </a:pPr>
            <a:r>
              <a:rPr sz="1200" dirty="0">
                <a:latin typeface="Lato"/>
                <a:cs typeface="Lato"/>
              </a:rPr>
              <a:t>Slide </a:t>
            </a:r>
            <a:r>
              <a:rPr sz="1200" spc="55" dirty="0">
                <a:latin typeface="Lato"/>
                <a:cs typeface="Lato"/>
              </a:rPr>
              <a:t>|</a:t>
            </a:r>
            <a:r>
              <a:rPr sz="1200" spc="-220" dirty="0">
                <a:latin typeface="Lato"/>
                <a:cs typeface="Lato"/>
              </a:rPr>
              <a:t> </a:t>
            </a:r>
            <a:r>
              <a:rPr sz="1200" dirty="0" smtClean="0">
                <a:latin typeface="Lato"/>
                <a:cs typeface="Lato"/>
              </a:rPr>
              <a:t>1</a:t>
            </a:r>
            <a:r>
              <a:rPr lang="en-IN" sz="1200" dirty="0">
                <a:latin typeface="Lato"/>
                <a:cs typeface="Lato"/>
              </a:rPr>
              <a:t>9</a:t>
            </a:r>
            <a:endParaRPr sz="1200" dirty="0">
              <a:latin typeface="Lato"/>
              <a:cs typeface="Lato"/>
            </a:endParaRPr>
          </a:p>
        </p:txBody>
      </p:sp>
    </p:spTree>
    <p:extLst>
      <p:ext uri="{BB962C8B-B14F-4D97-AF65-F5344CB8AC3E}">
        <p14:creationId xmlns:p14="http://schemas.microsoft.com/office/powerpoint/2010/main" val="424539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2" y="631886"/>
            <a:ext cx="7814749" cy="382270"/>
          </a:xfrm>
          <a:prstGeom prst="rect">
            <a:avLst/>
          </a:prstGeom>
        </p:spPr>
        <p:txBody>
          <a:bodyPr vert="horz" wrap="square" lIns="0" tIns="17780" rIns="0" bIns="0" rtlCol="0">
            <a:spAutoFit/>
          </a:bodyPr>
          <a:lstStyle/>
          <a:p>
            <a:pPr marL="12700">
              <a:lnSpc>
                <a:spcPct val="100000"/>
              </a:lnSpc>
              <a:spcBef>
                <a:spcPts val="140"/>
              </a:spcBef>
            </a:pPr>
            <a:r>
              <a:rPr lang="en-IN" spc="20" dirty="0" smtClean="0"/>
              <a:t>Conclusions</a:t>
            </a:r>
            <a:endParaRPr spc="45" dirty="0"/>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12700">
              <a:lnSpc>
                <a:spcPct val="100000"/>
              </a:lnSpc>
              <a:spcBef>
                <a:spcPts val="85"/>
              </a:spcBef>
            </a:pPr>
            <a:r>
              <a:rPr dirty="0"/>
              <a:t>Slide </a:t>
            </a:r>
            <a:r>
              <a:rPr spc="55" dirty="0"/>
              <a:t>|</a:t>
            </a:r>
            <a:r>
              <a:rPr spc="-204" dirty="0"/>
              <a:t> </a:t>
            </a:r>
            <a:fld id="{81D60167-4931-47E6-BA6A-407CBD079E47}" type="slidenum">
              <a:rPr dirty="0"/>
              <a:t>21</a:t>
            </a:fld>
            <a:endParaRPr dirty="0"/>
          </a:p>
        </p:txBody>
      </p:sp>
      <p:sp>
        <p:nvSpPr>
          <p:cNvPr id="3" name="object 3"/>
          <p:cNvSpPr txBox="1"/>
          <p:nvPr/>
        </p:nvSpPr>
        <p:spPr>
          <a:xfrm>
            <a:off x="931380" y="1407585"/>
            <a:ext cx="7907819" cy="3521477"/>
          </a:xfrm>
          <a:prstGeom prst="rect">
            <a:avLst/>
          </a:prstGeom>
        </p:spPr>
        <p:txBody>
          <a:bodyPr vert="horz" wrap="square" lIns="0" tIns="111760" rIns="0" bIns="0" rtlCol="0">
            <a:spAutoFit/>
          </a:bodyPr>
          <a:lstStyle/>
          <a:p>
            <a:pPr marL="340995" indent="-328295">
              <a:lnSpc>
                <a:spcPct val="100000"/>
              </a:lnSpc>
              <a:spcBef>
                <a:spcPts val="880"/>
              </a:spcBef>
              <a:buFont typeface="Arial"/>
              <a:buChar char="●"/>
              <a:tabLst>
                <a:tab pos="340360" algn="l"/>
                <a:tab pos="340995" algn="l"/>
              </a:tabLst>
            </a:pPr>
            <a:r>
              <a:rPr lang="en-IN" sz="1300" b="1" spc="-10" dirty="0" smtClean="0">
                <a:solidFill>
                  <a:srgbClr val="424242"/>
                </a:solidFill>
                <a:latin typeface="Lato"/>
                <a:cs typeface="Lato"/>
              </a:rPr>
              <a:t>A corporate internship helps a lot before going as a full time employee, as one gets to see how a business problem is solved in the industry</a:t>
            </a:r>
          </a:p>
          <a:p>
            <a:pPr marL="12700">
              <a:lnSpc>
                <a:spcPct val="100000"/>
              </a:lnSpc>
              <a:spcBef>
                <a:spcPts val="880"/>
              </a:spcBef>
              <a:tabLst>
                <a:tab pos="340360" algn="l"/>
                <a:tab pos="340995" algn="l"/>
              </a:tabLst>
            </a:pPr>
            <a:endParaRPr lang="en-IN" sz="1300" b="1" spc="-10" dirty="0" smtClean="0">
              <a:solidFill>
                <a:srgbClr val="424242"/>
              </a:solidFill>
              <a:latin typeface="Lato"/>
              <a:cs typeface="Lato"/>
            </a:endParaRPr>
          </a:p>
          <a:p>
            <a:pPr marL="340995" indent="-328295">
              <a:lnSpc>
                <a:spcPct val="100000"/>
              </a:lnSpc>
              <a:spcBef>
                <a:spcPts val="880"/>
              </a:spcBef>
              <a:buFont typeface="Arial"/>
              <a:buChar char="●"/>
              <a:tabLst>
                <a:tab pos="340360" algn="l"/>
                <a:tab pos="340995" algn="l"/>
              </a:tabLst>
            </a:pPr>
            <a:r>
              <a:rPr lang="en-IN" sz="1300" b="1" spc="-10" dirty="0" smtClean="0">
                <a:solidFill>
                  <a:srgbClr val="424242"/>
                </a:solidFill>
                <a:latin typeface="Lato"/>
                <a:cs typeface="Lato"/>
              </a:rPr>
              <a:t>Thus semester long internship opportunity adds a real value to the engineering course by giving industry experience thereby making student ready for employment and add greatly to my career experience</a:t>
            </a:r>
          </a:p>
          <a:p>
            <a:pPr marL="12700">
              <a:lnSpc>
                <a:spcPct val="100000"/>
              </a:lnSpc>
              <a:spcBef>
                <a:spcPts val="880"/>
              </a:spcBef>
              <a:tabLst>
                <a:tab pos="340360" algn="l"/>
                <a:tab pos="340995" algn="l"/>
              </a:tabLst>
            </a:pPr>
            <a:endParaRPr lang="en-IN" sz="1300" b="1" spc="-10" dirty="0" smtClean="0">
              <a:solidFill>
                <a:srgbClr val="424242"/>
              </a:solidFill>
              <a:latin typeface="Lato"/>
              <a:cs typeface="Lato"/>
            </a:endParaRPr>
          </a:p>
          <a:p>
            <a:pPr marL="340995" indent="-328295">
              <a:lnSpc>
                <a:spcPct val="100000"/>
              </a:lnSpc>
              <a:spcBef>
                <a:spcPts val="880"/>
              </a:spcBef>
              <a:buFont typeface="Arial"/>
              <a:buChar char="●"/>
              <a:tabLst>
                <a:tab pos="340360" algn="l"/>
                <a:tab pos="340995" algn="l"/>
              </a:tabLst>
            </a:pPr>
            <a:r>
              <a:rPr lang="en-IN" sz="1300" b="1" spc="-10" dirty="0" smtClean="0">
                <a:solidFill>
                  <a:srgbClr val="424242"/>
                </a:solidFill>
                <a:latin typeface="Lato"/>
                <a:cs typeface="Lato"/>
              </a:rPr>
              <a:t> I would like to thank the KJSCE Committee for coming up with the Semester Long Internship scheme as well as RIL Stakeholders for offering me the internship opportunity and giving me the opportunity to enter the industry before I graduate.</a:t>
            </a:r>
          </a:p>
          <a:p>
            <a:pPr marL="12700">
              <a:lnSpc>
                <a:spcPct val="100000"/>
              </a:lnSpc>
              <a:spcBef>
                <a:spcPts val="880"/>
              </a:spcBef>
              <a:tabLst>
                <a:tab pos="340360" algn="l"/>
                <a:tab pos="340995" algn="l"/>
              </a:tabLst>
            </a:pPr>
            <a:endParaRPr lang="en-IN" sz="1300" b="1" spc="-10" dirty="0">
              <a:solidFill>
                <a:srgbClr val="424242"/>
              </a:solidFill>
              <a:latin typeface="Lato"/>
              <a:cs typeface="Lato"/>
            </a:endParaRPr>
          </a:p>
          <a:p>
            <a:pPr marL="12700">
              <a:lnSpc>
                <a:spcPct val="100000"/>
              </a:lnSpc>
              <a:spcBef>
                <a:spcPts val="880"/>
              </a:spcBef>
              <a:tabLst>
                <a:tab pos="340360" algn="l"/>
                <a:tab pos="340995" algn="l"/>
              </a:tabLst>
            </a:pPr>
            <a:r>
              <a:rPr lang="en-IN" sz="1300" b="1" spc="-10" dirty="0" smtClean="0">
                <a:solidFill>
                  <a:srgbClr val="424242"/>
                </a:solidFill>
                <a:latin typeface="Lato"/>
                <a:cs typeface="Lato"/>
              </a:rPr>
              <a:t>			</a:t>
            </a:r>
          </a:p>
          <a:p>
            <a:pPr marL="298450" indent="-285750">
              <a:lnSpc>
                <a:spcPct val="100000"/>
              </a:lnSpc>
              <a:spcBef>
                <a:spcPts val="880"/>
              </a:spcBef>
              <a:buFont typeface="Arial" panose="020B0604020202020204" pitchFamily="34" charset="0"/>
              <a:buChar char="•"/>
              <a:tabLst>
                <a:tab pos="340360" algn="l"/>
                <a:tab pos="340995" algn="l"/>
              </a:tabLst>
            </a:pPr>
            <a:endParaRPr lang="en-IN" sz="1300" b="1" spc="-10" dirty="0" smtClean="0">
              <a:solidFill>
                <a:srgbClr val="424242"/>
              </a:solidFill>
              <a:latin typeface="Lato"/>
              <a:cs typeface="Lato"/>
            </a:endParaRPr>
          </a:p>
        </p:txBody>
      </p:sp>
    </p:spTree>
    <p:extLst>
      <p:ext uri="{BB962C8B-B14F-4D97-AF65-F5344CB8AC3E}">
        <p14:creationId xmlns:p14="http://schemas.microsoft.com/office/powerpoint/2010/main" val="7153026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2" y="631886"/>
            <a:ext cx="7814749" cy="382270"/>
          </a:xfrm>
          <a:prstGeom prst="rect">
            <a:avLst/>
          </a:prstGeom>
        </p:spPr>
        <p:txBody>
          <a:bodyPr vert="horz" wrap="square" lIns="0" tIns="17780" rIns="0" bIns="0" rtlCol="0">
            <a:spAutoFit/>
          </a:bodyPr>
          <a:lstStyle/>
          <a:p>
            <a:pPr marL="12700">
              <a:lnSpc>
                <a:spcPct val="100000"/>
              </a:lnSpc>
              <a:spcBef>
                <a:spcPts val="140"/>
              </a:spcBef>
            </a:pPr>
            <a:r>
              <a:rPr lang="en-IN" spc="20" dirty="0" smtClean="0"/>
              <a:t>References</a:t>
            </a:r>
            <a:endParaRPr spc="45" dirty="0"/>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12700">
              <a:lnSpc>
                <a:spcPct val="100000"/>
              </a:lnSpc>
              <a:spcBef>
                <a:spcPts val="85"/>
              </a:spcBef>
            </a:pPr>
            <a:r>
              <a:rPr dirty="0"/>
              <a:t>Slide </a:t>
            </a:r>
            <a:r>
              <a:rPr spc="55" dirty="0"/>
              <a:t>|</a:t>
            </a:r>
            <a:r>
              <a:rPr spc="-204" dirty="0"/>
              <a:t> </a:t>
            </a:r>
            <a:fld id="{81D60167-4931-47E6-BA6A-407CBD079E47}" type="slidenum">
              <a:rPr dirty="0"/>
              <a:t>22</a:t>
            </a:fld>
            <a:endParaRPr dirty="0"/>
          </a:p>
        </p:txBody>
      </p:sp>
      <p:sp>
        <p:nvSpPr>
          <p:cNvPr id="3" name="object 3"/>
          <p:cNvSpPr txBox="1"/>
          <p:nvPr/>
        </p:nvSpPr>
        <p:spPr>
          <a:xfrm>
            <a:off x="931380" y="1407585"/>
            <a:ext cx="7907819" cy="2444259"/>
          </a:xfrm>
          <a:prstGeom prst="rect">
            <a:avLst/>
          </a:prstGeom>
        </p:spPr>
        <p:txBody>
          <a:bodyPr vert="horz" wrap="square" lIns="0" tIns="111760" rIns="0" bIns="0" rtlCol="0">
            <a:spAutoFit/>
          </a:bodyPr>
          <a:lstStyle/>
          <a:p>
            <a:r>
              <a:rPr lang="en-US" b="1" dirty="0"/>
              <a:t>Following are the references </a:t>
            </a:r>
            <a:r>
              <a:rPr lang="en-US" b="1" dirty="0" smtClean="0"/>
              <a:t>used:</a:t>
            </a:r>
            <a:endParaRPr lang="en-IN" dirty="0"/>
          </a:p>
          <a:p>
            <a:r>
              <a:rPr lang="en-US" b="1" dirty="0"/>
              <a:t> </a:t>
            </a:r>
            <a:endParaRPr lang="en-IN" dirty="0"/>
          </a:p>
          <a:p>
            <a:pPr lvl="0"/>
            <a:r>
              <a:rPr lang="en-US" u="sng" dirty="0">
                <a:hlinkClick r:id="rId2"/>
              </a:rPr>
              <a:t>https://en.wikipedia.org/wiki/Reliance_Industries</a:t>
            </a:r>
            <a:endParaRPr lang="en-IN" dirty="0"/>
          </a:p>
          <a:p>
            <a:pPr lvl="0"/>
            <a:r>
              <a:rPr lang="en-US" u="sng" dirty="0">
                <a:hlinkClick r:id="rId3"/>
              </a:rPr>
              <a:t>https://www.ril.com/</a:t>
            </a:r>
            <a:endParaRPr lang="en-IN" dirty="0"/>
          </a:p>
          <a:p>
            <a:pPr lvl="0"/>
            <a:r>
              <a:rPr lang="en-US" u="sng" dirty="0">
                <a:hlinkClick r:id="rId4"/>
              </a:rPr>
              <a:t>https://www.javatpoint.com/software-engineering-agile-model</a:t>
            </a:r>
            <a:endParaRPr lang="en-IN" dirty="0"/>
          </a:p>
          <a:p>
            <a:pPr marL="12700">
              <a:lnSpc>
                <a:spcPct val="100000"/>
              </a:lnSpc>
              <a:spcBef>
                <a:spcPts val="880"/>
              </a:spcBef>
              <a:tabLst>
                <a:tab pos="340360" algn="l"/>
                <a:tab pos="340995" algn="l"/>
              </a:tabLst>
            </a:pPr>
            <a:endParaRPr lang="en-IN" sz="1300" b="1" spc="-10" dirty="0">
              <a:solidFill>
                <a:srgbClr val="424242"/>
              </a:solidFill>
              <a:latin typeface="Lato"/>
              <a:cs typeface="Lato"/>
            </a:endParaRPr>
          </a:p>
          <a:p>
            <a:pPr marL="12700">
              <a:lnSpc>
                <a:spcPct val="100000"/>
              </a:lnSpc>
              <a:spcBef>
                <a:spcPts val="880"/>
              </a:spcBef>
              <a:tabLst>
                <a:tab pos="340360" algn="l"/>
                <a:tab pos="340995" algn="l"/>
              </a:tabLst>
            </a:pPr>
            <a:r>
              <a:rPr lang="en-IN" sz="1300" b="1" spc="-10" dirty="0" smtClean="0">
                <a:solidFill>
                  <a:srgbClr val="424242"/>
                </a:solidFill>
                <a:latin typeface="Lato"/>
                <a:cs typeface="Lato"/>
              </a:rPr>
              <a:t>			</a:t>
            </a:r>
          </a:p>
          <a:p>
            <a:pPr marL="298450" indent="-285750">
              <a:lnSpc>
                <a:spcPct val="100000"/>
              </a:lnSpc>
              <a:spcBef>
                <a:spcPts val="880"/>
              </a:spcBef>
              <a:buFont typeface="Arial" panose="020B0604020202020204" pitchFamily="34" charset="0"/>
              <a:buChar char="•"/>
              <a:tabLst>
                <a:tab pos="340360" algn="l"/>
                <a:tab pos="340995" algn="l"/>
              </a:tabLst>
            </a:pPr>
            <a:endParaRPr lang="en-IN" sz="1300" b="1" spc="-10" dirty="0" smtClean="0">
              <a:solidFill>
                <a:srgbClr val="424242"/>
              </a:solidFill>
              <a:latin typeface="Lato"/>
              <a:cs typeface="Lato"/>
            </a:endParaRPr>
          </a:p>
        </p:txBody>
      </p:sp>
    </p:spTree>
    <p:extLst>
      <p:ext uri="{BB962C8B-B14F-4D97-AF65-F5344CB8AC3E}">
        <p14:creationId xmlns:p14="http://schemas.microsoft.com/office/powerpoint/2010/main" val="14362902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4518" y="2068425"/>
            <a:ext cx="3134360" cy="778510"/>
          </a:xfrm>
          <a:prstGeom prst="rect">
            <a:avLst/>
          </a:prstGeom>
        </p:spPr>
        <p:txBody>
          <a:bodyPr vert="horz" wrap="square" lIns="0" tIns="17780" rIns="0" bIns="0" rtlCol="0">
            <a:spAutoFit/>
          </a:bodyPr>
          <a:lstStyle/>
          <a:p>
            <a:pPr marL="12700">
              <a:lnSpc>
                <a:spcPct val="100000"/>
              </a:lnSpc>
              <a:spcBef>
                <a:spcPts val="140"/>
              </a:spcBef>
            </a:pPr>
            <a:r>
              <a:rPr sz="4900" spc="35" dirty="0"/>
              <a:t>Thank</a:t>
            </a:r>
            <a:r>
              <a:rPr sz="4900" spc="-434" dirty="0"/>
              <a:t> </a:t>
            </a:r>
            <a:r>
              <a:rPr sz="4900" spc="-135" dirty="0"/>
              <a:t>You</a:t>
            </a:r>
            <a:endParaRPr sz="49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3" y="631886"/>
            <a:ext cx="3898900" cy="382270"/>
          </a:xfrm>
          <a:prstGeom prst="rect">
            <a:avLst/>
          </a:prstGeom>
        </p:spPr>
        <p:txBody>
          <a:bodyPr vert="horz" wrap="square" lIns="0" tIns="17780" rIns="0" bIns="0" rtlCol="0">
            <a:spAutoFit/>
          </a:bodyPr>
          <a:lstStyle/>
          <a:p>
            <a:pPr marL="12700">
              <a:lnSpc>
                <a:spcPct val="100000"/>
              </a:lnSpc>
              <a:spcBef>
                <a:spcPts val="140"/>
              </a:spcBef>
            </a:pPr>
            <a:r>
              <a:rPr spc="20" dirty="0"/>
              <a:t>Background </a:t>
            </a:r>
            <a:r>
              <a:rPr spc="45" dirty="0"/>
              <a:t>of </a:t>
            </a:r>
            <a:r>
              <a:rPr spc="85" dirty="0"/>
              <a:t>the</a:t>
            </a:r>
            <a:r>
              <a:rPr spc="-375" dirty="0"/>
              <a:t> </a:t>
            </a:r>
            <a:r>
              <a:rPr spc="15" dirty="0"/>
              <a:t>industry</a:t>
            </a:r>
          </a:p>
        </p:txBody>
      </p:sp>
      <p:sp>
        <p:nvSpPr>
          <p:cNvPr id="3" name="object 3"/>
          <p:cNvSpPr txBox="1"/>
          <p:nvPr/>
        </p:nvSpPr>
        <p:spPr>
          <a:xfrm>
            <a:off x="931381" y="1407585"/>
            <a:ext cx="5363845" cy="2426305"/>
          </a:xfrm>
          <a:prstGeom prst="rect">
            <a:avLst/>
          </a:prstGeom>
        </p:spPr>
        <p:txBody>
          <a:bodyPr vert="horz" wrap="square" lIns="0" tIns="12700" rIns="0" bIns="0" rtlCol="0">
            <a:spAutoFit/>
          </a:bodyPr>
          <a:lstStyle/>
          <a:p>
            <a:pPr marL="340360" marR="29845" indent="-328295" algn="just">
              <a:lnSpc>
                <a:spcPct val="150000"/>
              </a:lnSpc>
              <a:spcBef>
                <a:spcPts val="100"/>
              </a:spcBef>
              <a:buFont typeface="Arial"/>
              <a:buChar char="●"/>
              <a:tabLst>
                <a:tab pos="340995" algn="l"/>
              </a:tabLst>
            </a:pPr>
            <a:r>
              <a:rPr lang="en-IN" sz="1300" b="1" spc="5" dirty="0" smtClean="0">
                <a:solidFill>
                  <a:srgbClr val="424242"/>
                </a:solidFill>
                <a:latin typeface="Lato"/>
                <a:cs typeface="Lato"/>
              </a:rPr>
              <a:t>One of the biggest conglomerate companies in India</a:t>
            </a:r>
            <a:r>
              <a:rPr sz="1300" b="1" spc="5" dirty="0" smtClean="0">
                <a:solidFill>
                  <a:srgbClr val="424242"/>
                </a:solidFill>
                <a:latin typeface="Lato"/>
                <a:cs typeface="Lato"/>
              </a:rPr>
              <a:t>.</a:t>
            </a:r>
            <a:endParaRPr lang="en-IN" sz="1300" b="1" spc="5" dirty="0" smtClean="0">
              <a:solidFill>
                <a:srgbClr val="424242"/>
              </a:solidFill>
              <a:latin typeface="Lato"/>
              <a:cs typeface="Lato"/>
            </a:endParaRPr>
          </a:p>
          <a:p>
            <a:pPr marL="12065" marR="29845" algn="just">
              <a:lnSpc>
                <a:spcPct val="150000"/>
              </a:lnSpc>
              <a:spcBef>
                <a:spcPts val="100"/>
              </a:spcBef>
              <a:tabLst>
                <a:tab pos="340995" algn="l"/>
              </a:tabLst>
            </a:pPr>
            <a:endParaRPr sz="1300" dirty="0">
              <a:latin typeface="Lato"/>
              <a:cs typeface="Lato"/>
            </a:endParaRPr>
          </a:p>
          <a:p>
            <a:pPr marL="340360" marR="5080" indent="-328295" algn="just">
              <a:lnSpc>
                <a:spcPct val="150000"/>
              </a:lnSpc>
              <a:buFont typeface="Arial"/>
              <a:buChar char="●"/>
              <a:tabLst>
                <a:tab pos="340995" algn="l"/>
              </a:tabLst>
            </a:pPr>
            <a:r>
              <a:rPr lang="en-IN" sz="1300" b="1" spc="-5" dirty="0" smtClean="0">
                <a:solidFill>
                  <a:srgbClr val="424242"/>
                </a:solidFill>
                <a:latin typeface="Lato"/>
                <a:cs typeface="Lato"/>
              </a:rPr>
              <a:t>Owned by well known businessman Mr. Mukesh Ambani</a:t>
            </a:r>
          </a:p>
          <a:p>
            <a:pPr marL="12065" marR="5080" algn="just">
              <a:lnSpc>
                <a:spcPct val="150000"/>
              </a:lnSpc>
              <a:tabLst>
                <a:tab pos="340995" algn="l"/>
              </a:tabLst>
            </a:pPr>
            <a:endParaRPr lang="en-IN" sz="1300" b="1" spc="-5" dirty="0" smtClean="0">
              <a:solidFill>
                <a:srgbClr val="424242"/>
              </a:solidFill>
              <a:latin typeface="Lato"/>
              <a:cs typeface="Lato"/>
            </a:endParaRPr>
          </a:p>
          <a:p>
            <a:pPr marL="340360" marR="5080" indent="-328295" algn="just">
              <a:lnSpc>
                <a:spcPct val="150000"/>
              </a:lnSpc>
              <a:buFont typeface="Arial"/>
              <a:buChar char="●"/>
              <a:tabLst>
                <a:tab pos="340995" algn="l"/>
              </a:tabLst>
            </a:pPr>
            <a:r>
              <a:rPr lang="en-IN" sz="1300" b="1" spc="-5" dirty="0" smtClean="0">
                <a:solidFill>
                  <a:srgbClr val="424242"/>
                </a:solidFill>
                <a:latin typeface="Lato"/>
                <a:cs typeface="Lato"/>
              </a:rPr>
              <a:t>RIL has several businesses. </a:t>
            </a:r>
            <a:r>
              <a:rPr lang="en-IN" sz="1300" b="1" spc="-5" dirty="0" err="1" smtClean="0">
                <a:solidFill>
                  <a:srgbClr val="424242"/>
                </a:solidFill>
                <a:latin typeface="Lato"/>
                <a:cs typeface="Lato"/>
              </a:rPr>
              <a:t>Petchem</a:t>
            </a:r>
            <a:r>
              <a:rPr lang="en-IN" sz="1300" b="1" spc="-5" dirty="0" smtClean="0">
                <a:solidFill>
                  <a:srgbClr val="424242"/>
                </a:solidFill>
                <a:latin typeface="Lato"/>
                <a:cs typeface="Lato"/>
              </a:rPr>
              <a:t> is a part of a larger business </a:t>
            </a:r>
            <a:r>
              <a:rPr lang="en-IN" sz="1300" b="1" spc="-5" smtClean="0">
                <a:solidFill>
                  <a:srgbClr val="424242"/>
                </a:solidFill>
                <a:latin typeface="Lato"/>
                <a:cs typeface="Lato"/>
              </a:rPr>
              <a:t>of hydrocarbons.</a:t>
            </a:r>
            <a:endParaRPr lang="en-IN" sz="1300" b="1" spc="-5" dirty="0" smtClean="0">
              <a:solidFill>
                <a:srgbClr val="424242"/>
              </a:solidFill>
              <a:latin typeface="Lato"/>
              <a:cs typeface="Lato"/>
            </a:endParaRPr>
          </a:p>
          <a:p>
            <a:pPr marL="12065" marR="5080" algn="just">
              <a:lnSpc>
                <a:spcPct val="150000"/>
              </a:lnSpc>
              <a:tabLst>
                <a:tab pos="340995" algn="l"/>
              </a:tabLst>
            </a:pPr>
            <a:endParaRPr lang="en-IN" sz="1300" b="1" spc="-5" dirty="0" smtClean="0">
              <a:solidFill>
                <a:srgbClr val="424242"/>
              </a:solidFill>
              <a:latin typeface="Lato"/>
              <a:cs typeface="Lato"/>
            </a:endParaRPr>
          </a:p>
          <a:p>
            <a:pPr marL="340360" marR="5080" indent="-328295" algn="just">
              <a:lnSpc>
                <a:spcPct val="150000"/>
              </a:lnSpc>
              <a:buFont typeface="Arial"/>
              <a:buChar char="●"/>
              <a:tabLst>
                <a:tab pos="340995" algn="l"/>
              </a:tabLst>
            </a:pPr>
            <a:endParaRPr lang="en-IN" sz="1300" b="1" spc="-5" dirty="0" smtClean="0">
              <a:solidFill>
                <a:srgbClr val="424242"/>
              </a:solidFill>
              <a:latin typeface="Lato"/>
              <a:cs typeface="Lato"/>
            </a:endParaRPr>
          </a:p>
        </p:txBody>
      </p:sp>
      <p:sp>
        <p:nvSpPr>
          <p:cNvPr id="6" name="object 6"/>
          <p:cNvSpPr txBox="1">
            <a:spLocks noGrp="1"/>
          </p:cNvSpPr>
          <p:nvPr>
            <p:ph type="sldNum" sz="quarter" idx="7"/>
          </p:nvPr>
        </p:nvSpPr>
        <p:spPr>
          <a:prstGeom prst="rect">
            <a:avLst/>
          </a:prstGeom>
        </p:spPr>
        <p:txBody>
          <a:bodyPr vert="horz" wrap="square" lIns="0" tIns="10795" rIns="0" bIns="0" rtlCol="0">
            <a:spAutoFit/>
          </a:bodyPr>
          <a:lstStyle/>
          <a:p>
            <a:pPr marL="12700">
              <a:lnSpc>
                <a:spcPct val="100000"/>
              </a:lnSpc>
              <a:spcBef>
                <a:spcPts val="85"/>
              </a:spcBef>
            </a:pPr>
            <a:r>
              <a:rPr dirty="0"/>
              <a:t>Slide </a:t>
            </a:r>
            <a:r>
              <a:rPr spc="55" dirty="0"/>
              <a:t>|</a:t>
            </a:r>
            <a:r>
              <a:rPr spc="-204" dirty="0"/>
              <a:t> </a:t>
            </a:r>
            <a:fld id="{81D60167-4931-47E6-BA6A-407CBD079E47}" type="slidenum">
              <a:rPr dirty="0"/>
              <a:t>3</a:t>
            </a:fld>
            <a:endParaRPr dirty="0"/>
          </a:p>
        </p:txBody>
      </p:sp>
      <p:pic>
        <p:nvPicPr>
          <p:cNvPr id="7" name="Picture 6"/>
          <p:cNvPicPr>
            <a:picLocks noChangeAspect="1"/>
          </p:cNvPicPr>
          <p:nvPr/>
        </p:nvPicPr>
        <p:blipFill>
          <a:blip r:embed="rId2"/>
          <a:stretch>
            <a:fillRect/>
          </a:stretch>
        </p:blipFill>
        <p:spPr>
          <a:xfrm>
            <a:off x="6934200" y="2724150"/>
            <a:ext cx="1800225" cy="1419225"/>
          </a:xfrm>
          <a:prstGeom prst="rect">
            <a:avLst/>
          </a:prstGeom>
        </p:spPr>
      </p:pic>
      <p:pic>
        <p:nvPicPr>
          <p:cNvPr id="1028" name="Picture 4" descr="RIL to pump treasury ops with Jio deal proceeds- Business New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1012374"/>
            <a:ext cx="2430780" cy="1657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3" y="631886"/>
            <a:ext cx="3898900" cy="382270"/>
          </a:xfrm>
          <a:prstGeom prst="rect">
            <a:avLst/>
          </a:prstGeom>
        </p:spPr>
        <p:txBody>
          <a:bodyPr vert="horz" wrap="square" lIns="0" tIns="17780" rIns="0" bIns="0" rtlCol="0">
            <a:spAutoFit/>
          </a:bodyPr>
          <a:lstStyle/>
          <a:p>
            <a:pPr marL="12700">
              <a:lnSpc>
                <a:spcPct val="100000"/>
              </a:lnSpc>
              <a:spcBef>
                <a:spcPts val="140"/>
              </a:spcBef>
            </a:pPr>
            <a:r>
              <a:rPr spc="20" dirty="0"/>
              <a:t>Background </a:t>
            </a:r>
            <a:r>
              <a:rPr spc="45" dirty="0"/>
              <a:t>of </a:t>
            </a:r>
            <a:r>
              <a:rPr spc="85" dirty="0"/>
              <a:t>the</a:t>
            </a:r>
            <a:r>
              <a:rPr spc="-375" dirty="0"/>
              <a:t> </a:t>
            </a:r>
            <a:r>
              <a:rPr spc="15" dirty="0"/>
              <a:t>industry</a:t>
            </a:r>
          </a:p>
        </p:txBody>
      </p:sp>
      <p:sp>
        <p:nvSpPr>
          <p:cNvPr id="3" name="object 3"/>
          <p:cNvSpPr txBox="1"/>
          <p:nvPr/>
        </p:nvSpPr>
        <p:spPr>
          <a:xfrm>
            <a:off x="931381" y="1407585"/>
            <a:ext cx="5363845" cy="2713563"/>
          </a:xfrm>
          <a:prstGeom prst="rect">
            <a:avLst/>
          </a:prstGeom>
        </p:spPr>
        <p:txBody>
          <a:bodyPr vert="horz" wrap="square" lIns="0" tIns="12700" rIns="0" bIns="0" rtlCol="0">
            <a:spAutoFit/>
          </a:bodyPr>
          <a:lstStyle/>
          <a:p>
            <a:pPr marL="340360" marR="5080" indent="-328295" algn="just">
              <a:lnSpc>
                <a:spcPct val="150000"/>
              </a:lnSpc>
              <a:buFont typeface="Arial"/>
              <a:buChar char="●"/>
              <a:tabLst>
                <a:tab pos="340995" algn="l"/>
              </a:tabLst>
            </a:pPr>
            <a:r>
              <a:rPr lang="en-IN" sz="1300" b="1" spc="-5" dirty="0" smtClean="0">
                <a:solidFill>
                  <a:srgbClr val="424242"/>
                </a:solidFill>
                <a:latin typeface="Lato"/>
                <a:cs typeface="Lato"/>
              </a:rPr>
              <a:t>Petchem business has multiple products:</a:t>
            </a:r>
          </a:p>
          <a:p>
            <a:pPr marL="12065" marR="5080" algn="just">
              <a:lnSpc>
                <a:spcPct val="150000"/>
              </a:lnSpc>
              <a:tabLst>
                <a:tab pos="340995" algn="l"/>
              </a:tabLst>
            </a:pPr>
            <a:r>
              <a:rPr lang="en-IN" sz="1300" b="1" spc="-5" dirty="0" smtClean="0">
                <a:solidFill>
                  <a:srgbClr val="424242"/>
                </a:solidFill>
                <a:latin typeface="Lato"/>
                <a:cs typeface="Lato"/>
              </a:rPr>
              <a:t>		1. Polymer</a:t>
            </a:r>
          </a:p>
          <a:p>
            <a:pPr marL="12065" marR="5080" algn="just">
              <a:lnSpc>
                <a:spcPct val="150000"/>
              </a:lnSpc>
              <a:tabLst>
                <a:tab pos="340995" algn="l"/>
              </a:tabLst>
            </a:pPr>
            <a:r>
              <a:rPr lang="en-IN" sz="1300" b="1" spc="-5" dirty="0" smtClean="0">
                <a:solidFill>
                  <a:srgbClr val="424242"/>
                </a:solidFill>
                <a:latin typeface="Lato"/>
                <a:cs typeface="Lato"/>
              </a:rPr>
              <a:t>		2. Polyester</a:t>
            </a:r>
          </a:p>
          <a:p>
            <a:pPr marL="12065" marR="5080" algn="just">
              <a:lnSpc>
                <a:spcPct val="150000"/>
              </a:lnSpc>
              <a:tabLst>
                <a:tab pos="340995" algn="l"/>
              </a:tabLst>
            </a:pPr>
            <a:r>
              <a:rPr lang="en-IN" sz="1300" b="1" spc="-5" dirty="0" smtClean="0">
                <a:solidFill>
                  <a:srgbClr val="424242"/>
                </a:solidFill>
                <a:latin typeface="Lato"/>
                <a:cs typeface="Lato"/>
              </a:rPr>
              <a:t>		3. Elastonmers &amp; many more</a:t>
            </a:r>
          </a:p>
          <a:p>
            <a:pPr marL="12065" marR="5080" algn="just">
              <a:lnSpc>
                <a:spcPct val="150000"/>
              </a:lnSpc>
              <a:tabLst>
                <a:tab pos="340995" algn="l"/>
              </a:tabLst>
            </a:pPr>
            <a:endParaRPr lang="en-IN" sz="1300" b="1" spc="-5" dirty="0" smtClean="0">
              <a:solidFill>
                <a:srgbClr val="424242"/>
              </a:solidFill>
              <a:latin typeface="Lato"/>
              <a:cs typeface="Lato"/>
            </a:endParaRPr>
          </a:p>
          <a:p>
            <a:pPr marL="297815" marR="5080" indent="-285750" algn="just">
              <a:lnSpc>
                <a:spcPct val="150000"/>
              </a:lnSpc>
              <a:buFont typeface="Wingdings" panose="05000000000000000000" pitchFamily="2" charset="2"/>
              <a:buChar char="v"/>
              <a:tabLst>
                <a:tab pos="340995" algn="l"/>
              </a:tabLst>
            </a:pPr>
            <a:r>
              <a:rPr lang="en-IN" sz="1300" b="1" spc="-5" dirty="0" smtClean="0">
                <a:solidFill>
                  <a:srgbClr val="424242"/>
                </a:solidFill>
                <a:latin typeface="Lato"/>
                <a:cs typeface="Lato"/>
              </a:rPr>
              <a:t>IT Division of Petchem Department provides automation systems for the department. </a:t>
            </a:r>
          </a:p>
          <a:p>
            <a:pPr marL="12065" marR="5080" algn="just">
              <a:lnSpc>
                <a:spcPct val="150000"/>
              </a:lnSpc>
              <a:tabLst>
                <a:tab pos="340995" algn="l"/>
              </a:tabLst>
            </a:pPr>
            <a:endParaRPr lang="en-IN" sz="1300" b="1" spc="-5" dirty="0" smtClean="0">
              <a:solidFill>
                <a:srgbClr val="424242"/>
              </a:solidFill>
              <a:latin typeface="Lato"/>
              <a:cs typeface="Lato"/>
            </a:endParaRPr>
          </a:p>
          <a:p>
            <a:pPr marL="340360" marR="5080" indent="-328295" algn="just">
              <a:lnSpc>
                <a:spcPct val="150000"/>
              </a:lnSpc>
              <a:buFont typeface="Arial"/>
              <a:buChar char="●"/>
              <a:tabLst>
                <a:tab pos="340995" algn="l"/>
              </a:tabLst>
            </a:pPr>
            <a:endParaRPr lang="en-IN" sz="1300" b="1" spc="-5" dirty="0" smtClean="0">
              <a:solidFill>
                <a:srgbClr val="424242"/>
              </a:solidFill>
              <a:latin typeface="Lato"/>
              <a:cs typeface="Lato"/>
            </a:endParaRPr>
          </a:p>
        </p:txBody>
      </p:sp>
      <p:sp>
        <p:nvSpPr>
          <p:cNvPr id="6" name="object 6"/>
          <p:cNvSpPr txBox="1">
            <a:spLocks noGrp="1"/>
          </p:cNvSpPr>
          <p:nvPr>
            <p:ph type="sldNum" sz="quarter" idx="7"/>
          </p:nvPr>
        </p:nvSpPr>
        <p:spPr>
          <a:prstGeom prst="rect">
            <a:avLst/>
          </a:prstGeom>
        </p:spPr>
        <p:txBody>
          <a:bodyPr vert="horz" wrap="square" lIns="0" tIns="10795" rIns="0" bIns="0" rtlCol="0">
            <a:spAutoFit/>
          </a:bodyPr>
          <a:lstStyle/>
          <a:p>
            <a:pPr marL="12700">
              <a:lnSpc>
                <a:spcPct val="100000"/>
              </a:lnSpc>
              <a:spcBef>
                <a:spcPts val="85"/>
              </a:spcBef>
            </a:pPr>
            <a:r>
              <a:rPr dirty="0"/>
              <a:t>Slide </a:t>
            </a:r>
            <a:r>
              <a:rPr spc="55" dirty="0"/>
              <a:t>|</a:t>
            </a:r>
            <a:r>
              <a:rPr spc="-204" dirty="0"/>
              <a:t> </a:t>
            </a:r>
            <a:fld id="{81D60167-4931-47E6-BA6A-407CBD079E47}" type="slidenum">
              <a:rPr dirty="0"/>
              <a:t>4</a:t>
            </a:fld>
            <a:endParaRPr dirty="0"/>
          </a:p>
        </p:txBody>
      </p:sp>
      <p:pic>
        <p:nvPicPr>
          <p:cNvPr id="7" name="Picture 6"/>
          <p:cNvPicPr>
            <a:picLocks noChangeAspect="1"/>
          </p:cNvPicPr>
          <p:nvPr/>
        </p:nvPicPr>
        <p:blipFill>
          <a:blip r:embed="rId2"/>
          <a:stretch>
            <a:fillRect/>
          </a:stretch>
        </p:blipFill>
        <p:spPr>
          <a:xfrm>
            <a:off x="6934200" y="2724150"/>
            <a:ext cx="1800225" cy="1419225"/>
          </a:xfrm>
          <a:prstGeom prst="rect">
            <a:avLst/>
          </a:prstGeom>
        </p:spPr>
      </p:pic>
      <p:pic>
        <p:nvPicPr>
          <p:cNvPr id="1028" name="Picture 4" descr="RIL to pump treasury ops with Jio deal proceeds- Business New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1012374"/>
            <a:ext cx="2430780"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516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3" y="631886"/>
            <a:ext cx="3898900" cy="382270"/>
          </a:xfrm>
          <a:prstGeom prst="rect">
            <a:avLst/>
          </a:prstGeom>
        </p:spPr>
        <p:txBody>
          <a:bodyPr vert="horz" wrap="square" lIns="0" tIns="17780" rIns="0" bIns="0" rtlCol="0">
            <a:spAutoFit/>
          </a:bodyPr>
          <a:lstStyle/>
          <a:p>
            <a:pPr marL="12700">
              <a:lnSpc>
                <a:spcPct val="100000"/>
              </a:lnSpc>
              <a:spcBef>
                <a:spcPts val="140"/>
              </a:spcBef>
            </a:pPr>
            <a:r>
              <a:rPr lang="en-IN" spc="20" dirty="0" smtClean="0"/>
              <a:t>Motivation</a:t>
            </a:r>
            <a:endParaRPr spc="15" dirty="0"/>
          </a:p>
        </p:txBody>
      </p:sp>
      <p:sp>
        <p:nvSpPr>
          <p:cNvPr id="3" name="object 3"/>
          <p:cNvSpPr txBox="1"/>
          <p:nvPr/>
        </p:nvSpPr>
        <p:spPr>
          <a:xfrm>
            <a:off x="931381" y="1407585"/>
            <a:ext cx="5363845" cy="3313728"/>
          </a:xfrm>
          <a:prstGeom prst="rect">
            <a:avLst/>
          </a:prstGeom>
        </p:spPr>
        <p:txBody>
          <a:bodyPr vert="horz" wrap="square" lIns="0" tIns="12700" rIns="0" bIns="0" rtlCol="0">
            <a:spAutoFit/>
          </a:bodyPr>
          <a:lstStyle/>
          <a:p>
            <a:pPr marL="340360" marR="5080" indent="-328295" algn="just">
              <a:lnSpc>
                <a:spcPct val="150000"/>
              </a:lnSpc>
              <a:buFont typeface="Arial"/>
              <a:buChar char="●"/>
              <a:tabLst>
                <a:tab pos="340995" algn="l"/>
              </a:tabLst>
            </a:pPr>
            <a:r>
              <a:rPr lang="en-IN" sz="1300" b="1" spc="-5" dirty="0" smtClean="0">
                <a:solidFill>
                  <a:srgbClr val="424242"/>
                </a:solidFill>
                <a:latin typeface="Lato"/>
                <a:cs typeface="Lato"/>
              </a:rPr>
              <a:t>Gives me a corporate experience before graduating:</a:t>
            </a:r>
          </a:p>
          <a:p>
            <a:pPr marL="12065" marR="5080" algn="just">
              <a:lnSpc>
                <a:spcPct val="150000"/>
              </a:lnSpc>
              <a:tabLst>
                <a:tab pos="340995" algn="l"/>
              </a:tabLst>
            </a:pPr>
            <a:r>
              <a:rPr lang="en-IN" sz="1300" b="1" spc="-5" dirty="0">
                <a:solidFill>
                  <a:srgbClr val="424242"/>
                </a:solidFill>
                <a:latin typeface="Lato"/>
                <a:cs typeface="Lato"/>
              </a:rPr>
              <a:t>	</a:t>
            </a:r>
            <a:r>
              <a:rPr lang="en-IN" sz="1300" b="1" spc="-5" dirty="0" smtClean="0">
                <a:solidFill>
                  <a:srgbClr val="424242"/>
                </a:solidFill>
                <a:latin typeface="Lato"/>
                <a:cs typeface="Lato"/>
              </a:rPr>
              <a:t>	1. Learn Agile workflow at an organization</a:t>
            </a:r>
          </a:p>
          <a:p>
            <a:pPr marL="12065" marR="5080" algn="just">
              <a:lnSpc>
                <a:spcPct val="150000"/>
              </a:lnSpc>
              <a:tabLst>
                <a:tab pos="340995" algn="l"/>
              </a:tabLst>
            </a:pPr>
            <a:r>
              <a:rPr lang="en-IN" sz="1300" b="1" spc="-5" dirty="0">
                <a:solidFill>
                  <a:srgbClr val="424242"/>
                </a:solidFill>
                <a:latin typeface="Lato"/>
                <a:cs typeface="Lato"/>
              </a:rPr>
              <a:t>	</a:t>
            </a:r>
            <a:r>
              <a:rPr lang="en-IN" sz="1300" b="1" spc="-5" dirty="0" smtClean="0">
                <a:solidFill>
                  <a:srgbClr val="424242"/>
                </a:solidFill>
                <a:latin typeface="Lato"/>
                <a:cs typeface="Lato"/>
              </a:rPr>
              <a:t>	2. Sharpen my development skills </a:t>
            </a:r>
          </a:p>
          <a:p>
            <a:pPr marL="12065" marR="5080" algn="just">
              <a:lnSpc>
                <a:spcPct val="150000"/>
              </a:lnSpc>
              <a:tabLst>
                <a:tab pos="340995" algn="l"/>
              </a:tabLst>
            </a:pPr>
            <a:endParaRPr lang="en-IN" sz="1300" b="1" spc="-5" dirty="0" smtClean="0">
              <a:solidFill>
                <a:srgbClr val="424242"/>
              </a:solidFill>
              <a:latin typeface="Lato"/>
              <a:cs typeface="Lato"/>
            </a:endParaRPr>
          </a:p>
          <a:p>
            <a:pPr marL="340360" marR="5080" indent="-328295" algn="just">
              <a:lnSpc>
                <a:spcPct val="150000"/>
              </a:lnSpc>
              <a:buFont typeface="Arial"/>
              <a:buChar char="●"/>
              <a:tabLst>
                <a:tab pos="340995" algn="l"/>
              </a:tabLst>
            </a:pPr>
            <a:r>
              <a:rPr lang="en-IN" sz="1300" b="1" spc="-5" dirty="0" smtClean="0">
                <a:solidFill>
                  <a:srgbClr val="424242"/>
                </a:solidFill>
                <a:latin typeface="Lato"/>
                <a:cs typeface="Lato"/>
              </a:rPr>
              <a:t>An opportunity to be considered by the organization for full time offer</a:t>
            </a:r>
          </a:p>
          <a:p>
            <a:pPr marL="12065" marR="5080" algn="just">
              <a:lnSpc>
                <a:spcPct val="150000"/>
              </a:lnSpc>
              <a:tabLst>
                <a:tab pos="340995" algn="l"/>
              </a:tabLst>
            </a:pPr>
            <a:endParaRPr lang="en-IN" sz="1300" b="1" spc="-5" dirty="0" smtClean="0">
              <a:solidFill>
                <a:srgbClr val="424242"/>
              </a:solidFill>
              <a:latin typeface="Lato"/>
              <a:cs typeface="Lato"/>
            </a:endParaRPr>
          </a:p>
          <a:p>
            <a:pPr marL="340360" marR="5080" indent="-328295" algn="just">
              <a:lnSpc>
                <a:spcPct val="150000"/>
              </a:lnSpc>
              <a:buFont typeface="Arial"/>
              <a:buChar char="●"/>
              <a:tabLst>
                <a:tab pos="340995" algn="l"/>
              </a:tabLst>
            </a:pPr>
            <a:r>
              <a:rPr lang="en-IN" sz="1300" b="1" spc="-5" dirty="0" smtClean="0">
                <a:solidFill>
                  <a:srgbClr val="424242"/>
                </a:solidFill>
                <a:latin typeface="Lato"/>
                <a:cs typeface="Lato"/>
              </a:rPr>
              <a:t>Add work experience in my Job Profile </a:t>
            </a:r>
          </a:p>
          <a:p>
            <a:pPr marL="340360" marR="5080" indent="-328295" algn="just">
              <a:lnSpc>
                <a:spcPct val="150000"/>
              </a:lnSpc>
              <a:buFont typeface="Arial"/>
              <a:buChar char="●"/>
              <a:tabLst>
                <a:tab pos="340995" algn="l"/>
              </a:tabLst>
            </a:pPr>
            <a:endParaRPr lang="en-IN" sz="1300" b="1" spc="-5" dirty="0" smtClean="0">
              <a:solidFill>
                <a:srgbClr val="424242"/>
              </a:solidFill>
              <a:latin typeface="Lato"/>
              <a:cs typeface="Lato"/>
            </a:endParaRPr>
          </a:p>
          <a:p>
            <a:pPr marL="12065" marR="5080" algn="just">
              <a:lnSpc>
                <a:spcPct val="150000"/>
              </a:lnSpc>
              <a:tabLst>
                <a:tab pos="340995" algn="l"/>
              </a:tabLst>
            </a:pPr>
            <a:endParaRPr lang="en-IN" sz="1300" b="1" spc="-5" dirty="0" smtClean="0">
              <a:solidFill>
                <a:srgbClr val="424242"/>
              </a:solidFill>
              <a:latin typeface="Lato"/>
              <a:cs typeface="Lato"/>
            </a:endParaRPr>
          </a:p>
          <a:p>
            <a:pPr marL="340360" marR="5080" indent="-328295" algn="just">
              <a:lnSpc>
                <a:spcPct val="150000"/>
              </a:lnSpc>
              <a:buFont typeface="Arial"/>
              <a:buChar char="●"/>
              <a:tabLst>
                <a:tab pos="340995" algn="l"/>
              </a:tabLst>
            </a:pPr>
            <a:endParaRPr lang="en-IN" sz="1300" b="1" spc="-5" dirty="0" smtClean="0">
              <a:solidFill>
                <a:srgbClr val="424242"/>
              </a:solidFill>
              <a:latin typeface="Lato"/>
              <a:cs typeface="Lato"/>
            </a:endParaRPr>
          </a:p>
        </p:txBody>
      </p:sp>
      <p:sp>
        <p:nvSpPr>
          <p:cNvPr id="6" name="object 6"/>
          <p:cNvSpPr txBox="1">
            <a:spLocks noGrp="1"/>
          </p:cNvSpPr>
          <p:nvPr>
            <p:ph type="sldNum" sz="quarter" idx="7"/>
          </p:nvPr>
        </p:nvSpPr>
        <p:spPr>
          <a:prstGeom prst="rect">
            <a:avLst/>
          </a:prstGeom>
        </p:spPr>
        <p:txBody>
          <a:bodyPr vert="horz" wrap="square" lIns="0" tIns="10795" rIns="0" bIns="0" rtlCol="0">
            <a:spAutoFit/>
          </a:bodyPr>
          <a:lstStyle/>
          <a:p>
            <a:pPr marL="12700">
              <a:lnSpc>
                <a:spcPct val="100000"/>
              </a:lnSpc>
              <a:spcBef>
                <a:spcPts val="85"/>
              </a:spcBef>
            </a:pPr>
            <a:r>
              <a:rPr dirty="0"/>
              <a:t>Slide </a:t>
            </a:r>
            <a:r>
              <a:rPr spc="55" dirty="0"/>
              <a:t>|</a:t>
            </a:r>
            <a:r>
              <a:rPr spc="-204" dirty="0"/>
              <a:t> </a:t>
            </a:r>
            <a:fld id="{81D60167-4931-47E6-BA6A-407CBD079E47}" type="slidenum">
              <a:rPr dirty="0"/>
              <a:t>5</a:t>
            </a:fld>
            <a:endParaRPr dirty="0"/>
          </a:p>
        </p:txBody>
      </p:sp>
    </p:spTree>
    <p:extLst>
      <p:ext uri="{BB962C8B-B14F-4D97-AF65-F5344CB8AC3E}">
        <p14:creationId xmlns:p14="http://schemas.microsoft.com/office/powerpoint/2010/main" val="2066150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2" y="631886"/>
            <a:ext cx="7814749" cy="382270"/>
          </a:xfrm>
          <a:prstGeom prst="rect">
            <a:avLst/>
          </a:prstGeom>
        </p:spPr>
        <p:txBody>
          <a:bodyPr vert="horz" wrap="square" lIns="0" tIns="17780" rIns="0" bIns="0" rtlCol="0">
            <a:spAutoFit/>
          </a:bodyPr>
          <a:lstStyle/>
          <a:p>
            <a:pPr marL="12700">
              <a:lnSpc>
                <a:spcPct val="100000"/>
              </a:lnSpc>
              <a:spcBef>
                <a:spcPts val="140"/>
              </a:spcBef>
            </a:pPr>
            <a:r>
              <a:rPr spc="20" dirty="0"/>
              <a:t>Role</a:t>
            </a:r>
            <a:r>
              <a:rPr spc="-75" dirty="0"/>
              <a:t> </a:t>
            </a:r>
            <a:r>
              <a:rPr lang="en-IN" spc="210" dirty="0" smtClean="0"/>
              <a:t>–</a:t>
            </a:r>
            <a:r>
              <a:rPr spc="-75" dirty="0" smtClean="0"/>
              <a:t> </a:t>
            </a:r>
            <a:r>
              <a:rPr lang="en-IN" spc="-5" dirty="0" smtClean="0"/>
              <a:t>Full Stack Software Development </a:t>
            </a:r>
            <a:r>
              <a:rPr spc="45" dirty="0" smtClean="0"/>
              <a:t>Intern</a:t>
            </a:r>
            <a:endParaRPr spc="45" dirty="0"/>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12700">
              <a:lnSpc>
                <a:spcPct val="100000"/>
              </a:lnSpc>
              <a:spcBef>
                <a:spcPts val="85"/>
              </a:spcBef>
            </a:pPr>
            <a:r>
              <a:rPr dirty="0"/>
              <a:t>Slide </a:t>
            </a:r>
            <a:r>
              <a:rPr spc="55" dirty="0"/>
              <a:t>|</a:t>
            </a:r>
            <a:r>
              <a:rPr spc="-204" dirty="0"/>
              <a:t> </a:t>
            </a:r>
            <a:fld id="{81D60167-4931-47E6-BA6A-407CBD079E47}" type="slidenum">
              <a:rPr dirty="0"/>
              <a:t>6</a:t>
            </a:fld>
            <a:endParaRPr dirty="0"/>
          </a:p>
        </p:txBody>
      </p:sp>
      <p:sp>
        <p:nvSpPr>
          <p:cNvPr id="3" name="object 3"/>
          <p:cNvSpPr txBox="1"/>
          <p:nvPr/>
        </p:nvSpPr>
        <p:spPr>
          <a:xfrm>
            <a:off x="931380" y="1407585"/>
            <a:ext cx="7755420" cy="2328843"/>
          </a:xfrm>
          <a:prstGeom prst="rect">
            <a:avLst/>
          </a:prstGeom>
        </p:spPr>
        <p:txBody>
          <a:bodyPr vert="horz" wrap="square" lIns="0" tIns="111760" rIns="0" bIns="0" rtlCol="0">
            <a:spAutoFit/>
          </a:bodyPr>
          <a:lstStyle/>
          <a:p>
            <a:pPr marL="340995" indent="-328295">
              <a:lnSpc>
                <a:spcPct val="100000"/>
              </a:lnSpc>
              <a:spcBef>
                <a:spcPts val="880"/>
              </a:spcBef>
              <a:buFont typeface="Arial"/>
              <a:buChar char="●"/>
              <a:tabLst>
                <a:tab pos="340360" algn="l"/>
                <a:tab pos="340995" algn="l"/>
              </a:tabLst>
            </a:pPr>
            <a:r>
              <a:rPr lang="en-IN" sz="1300" b="1" spc="-5" dirty="0" smtClean="0">
                <a:solidFill>
                  <a:srgbClr val="424242"/>
                </a:solidFill>
                <a:latin typeface="Lato"/>
                <a:cs typeface="Lato"/>
              </a:rPr>
              <a:t>Attend Project Scrum meetings and understand nature of the project and give any valuable suggestions</a:t>
            </a:r>
            <a:endParaRPr sz="1300" dirty="0">
              <a:latin typeface="Lato"/>
              <a:cs typeface="Lato"/>
            </a:endParaRPr>
          </a:p>
          <a:p>
            <a:pPr marL="340995" indent="-328295">
              <a:lnSpc>
                <a:spcPct val="100000"/>
              </a:lnSpc>
              <a:spcBef>
                <a:spcPts val="780"/>
              </a:spcBef>
              <a:buFont typeface="Arial"/>
              <a:buChar char="●"/>
              <a:tabLst>
                <a:tab pos="340360" algn="l"/>
                <a:tab pos="340995" algn="l"/>
              </a:tabLst>
            </a:pPr>
            <a:r>
              <a:rPr lang="en-IN" sz="1300" b="1" spc="-10" dirty="0" smtClean="0">
                <a:solidFill>
                  <a:srgbClr val="424242"/>
                </a:solidFill>
                <a:latin typeface="Lato"/>
                <a:cs typeface="Lato"/>
              </a:rPr>
              <a:t>Finish tasks / deliverables assigned in the project which includes:</a:t>
            </a:r>
          </a:p>
          <a:p>
            <a:pPr marL="12700">
              <a:lnSpc>
                <a:spcPct val="100000"/>
              </a:lnSpc>
              <a:spcBef>
                <a:spcPts val="780"/>
              </a:spcBef>
              <a:tabLst>
                <a:tab pos="340360" algn="l"/>
                <a:tab pos="340995" algn="l"/>
              </a:tabLst>
            </a:pPr>
            <a:r>
              <a:rPr lang="en-IN" sz="1300" b="1" spc="-10" dirty="0">
                <a:solidFill>
                  <a:srgbClr val="424242"/>
                </a:solidFill>
                <a:latin typeface="Lato"/>
                <a:cs typeface="Lato"/>
              </a:rPr>
              <a:t>	</a:t>
            </a:r>
            <a:r>
              <a:rPr lang="en-IN" sz="1300" b="1" spc="-10" dirty="0" smtClean="0">
                <a:solidFill>
                  <a:srgbClr val="424242"/>
                </a:solidFill>
                <a:latin typeface="Lato"/>
                <a:cs typeface="Lato"/>
              </a:rPr>
              <a:t>		1. Identifying Fixing bugs of the system </a:t>
            </a:r>
          </a:p>
          <a:p>
            <a:pPr marL="12700">
              <a:lnSpc>
                <a:spcPct val="100000"/>
              </a:lnSpc>
              <a:spcBef>
                <a:spcPts val="780"/>
              </a:spcBef>
              <a:tabLst>
                <a:tab pos="340360" algn="l"/>
                <a:tab pos="340995" algn="l"/>
              </a:tabLst>
            </a:pPr>
            <a:r>
              <a:rPr lang="en-IN" sz="1300" b="1" spc="-10" dirty="0">
                <a:solidFill>
                  <a:srgbClr val="424242"/>
                </a:solidFill>
                <a:latin typeface="Lato"/>
                <a:cs typeface="Lato"/>
              </a:rPr>
              <a:t>	</a:t>
            </a:r>
            <a:r>
              <a:rPr lang="en-IN" sz="1300" b="1" spc="-10" dirty="0" smtClean="0">
                <a:solidFill>
                  <a:srgbClr val="424242"/>
                </a:solidFill>
                <a:latin typeface="Lato"/>
                <a:cs typeface="Lato"/>
              </a:rPr>
              <a:t>		2. Making CSS Changes wherever needed</a:t>
            </a:r>
          </a:p>
          <a:p>
            <a:pPr marL="12700">
              <a:lnSpc>
                <a:spcPct val="100000"/>
              </a:lnSpc>
              <a:spcBef>
                <a:spcPts val="780"/>
              </a:spcBef>
              <a:tabLst>
                <a:tab pos="340360" algn="l"/>
                <a:tab pos="340995" algn="l"/>
              </a:tabLst>
            </a:pPr>
            <a:r>
              <a:rPr lang="en-IN" sz="1300" b="1" spc="-10" dirty="0">
                <a:solidFill>
                  <a:srgbClr val="424242"/>
                </a:solidFill>
                <a:latin typeface="Lato"/>
                <a:cs typeface="Lato"/>
              </a:rPr>
              <a:t>	</a:t>
            </a:r>
            <a:r>
              <a:rPr lang="en-IN" sz="1300" b="1" spc="-10" dirty="0" smtClean="0">
                <a:solidFill>
                  <a:srgbClr val="424242"/>
                </a:solidFill>
                <a:latin typeface="Lato"/>
                <a:cs typeface="Lato"/>
              </a:rPr>
              <a:t>		3. Performing unit and negative testing and user acceptance testing</a:t>
            </a:r>
          </a:p>
          <a:p>
            <a:pPr marL="12700">
              <a:lnSpc>
                <a:spcPct val="100000"/>
              </a:lnSpc>
              <a:spcBef>
                <a:spcPts val="780"/>
              </a:spcBef>
              <a:tabLst>
                <a:tab pos="340360" algn="l"/>
                <a:tab pos="340995" algn="l"/>
              </a:tabLst>
            </a:pPr>
            <a:r>
              <a:rPr lang="en-IN" sz="1300" b="1" spc="-10" dirty="0">
                <a:solidFill>
                  <a:srgbClr val="424242"/>
                </a:solidFill>
                <a:latin typeface="Lato"/>
                <a:cs typeface="Lato"/>
              </a:rPr>
              <a:t>	</a:t>
            </a:r>
            <a:r>
              <a:rPr lang="en-IN" sz="1300" b="1" spc="-10" dirty="0" smtClean="0">
                <a:solidFill>
                  <a:srgbClr val="424242"/>
                </a:solidFill>
                <a:latin typeface="Lato"/>
                <a:cs typeface="Lato"/>
              </a:rPr>
              <a:t>		    Providing support to other UA Testers from other development teams and guide them </a:t>
            </a:r>
          </a:p>
          <a:p>
            <a:pPr marL="12700">
              <a:lnSpc>
                <a:spcPct val="100000"/>
              </a:lnSpc>
              <a:spcBef>
                <a:spcPts val="780"/>
              </a:spcBef>
              <a:tabLst>
                <a:tab pos="340360" algn="l"/>
                <a:tab pos="340995" algn="l"/>
              </a:tabLst>
            </a:pPr>
            <a:r>
              <a:rPr lang="en-IN" sz="1300" b="1" spc="-10" dirty="0" smtClean="0">
                <a:solidFill>
                  <a:srgbClr val="424242"/>
                </a:solidFill>
                <a:latin typeface="Lato"/>
                <a:cs typeface="Lato"/>
              </a:rPr>
              <a:t>			4. Perform Documentation of the software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2" y="631886"/>
            <a:ext cx="5600127" cy="371897"/>
          </a:xfrm>
          <a:prstGeom prst="rect">
            <a:avLst/>
          </a:prstGeom>
        </p:spPr>
        <p:txBody>
          <a:bodyPr vert="horz" wrap="square" lIns="0" tIns="17780" rIns="0" bIns="0" rtlCol="0">
            <a:spAutoFit/>
          </a:bodyPr>
          <a:lstStyle/>
          <a:p>
            <a:pPr marL="12700">
              <a:lnSpc>
                <a:spcPct val="100000"/>
              </a:lnSpc>
              <a:spcBef>
                <a:spcPts val="140"/>
              </a:spcBef>
            </a:pPr>
            <a:r>
              <a:rPr lang="en-IN" spc="-35" dirty="0" smtClean="0"/>
              <a:t>Internship Methodology</a:t>
            </a:r>
            <a:endParaRPr spc="25" dirty="0"/>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12700">
              <a:lnSpc>
                <a:spcPct val="100000"/>
              </a:lnSpc>
              <a:spcBef>
                <a:spcPts val="85"/>
              </a:spcBef>
            </a:pPr>
            <a:r>
              <a:rPr dirty="0"/>
              <a:t>Slide </a:t>
            </a:r>
            <a:r>
              <a:rPr spc="55" dirty="0"/>
              <a:t>|</a:t>
            </a:r>
            <a:r>
              <a:rPr spc="-204" dirty="0"/>
              <a:t> </a:t>
            </a:r>
            <a:fld id="{81D60167-4931-47E6-BA6A-407CBD079E47}" type="slidenum">
              <a:rPr dirty="0"/>
              <a:t>7</a:t>
            </a:fld>
            <a:endParaRPr dirty="0"/>
          </a:p>
        </p:txBody>
      </p:sp>
      <p:sp>
        <p:nvSpPr>
          <p:cNvPr id="3" name="object 3"/>
          <p:cNvSpPr txBox="1"/>
          <p:nvPr/>
        </p:nvSpPr>
        <p:spPr>
          <a:xfrm>
            <a:off x="802473" y="1451019"/>
            <a:ext cx="7531734" cy="2828980"/>
          </a:xfrm>
          <a:prstGeom prst="rect">
            <a:avLst/>
          </a:prstGeom>
        </p:spPr>
        <p:txBody>
          <a:bodyPr vert="horz" wrap="square" lIns="0" tIns="12065" rIns="0" bIns="0" rtlCol="0">
            <a:spAutoFit/>
          </a:bodyPr>
          <a:lstStyle/>
          <a:p>
            <a:pPr marL="184150" marR="5080" indent="-171450">
              <a:lnSpc>
                <a:spcPct val="132700"/>
              </a:lnSpc>
              <a:spcBef>
                <a:spcPts val="95"/>
              </a:spcBef>
              <a:buFont typeface="Arial" panose="020B0604020202020204" pitchFamily="34" charset="0"/>
              <a:buChar char="•"/>
            </a:pPr>
            <a:r>
              <a:rPr lang="en-IN" sz="1200" b="1" spc="10" dirty="0" smtClean="0">
                <a:solidFill>
                  <a:srgbClr val="424242"/>
                </a:solidFill>
                <a:latin typeface="Lato"/>
                <a:cs typeface="Lato"/>
              </a:rPr>
              <a:t>Orientation:</a:t>
            </a:r>
            <a:endParaRPr lang="en-IN" sz="1200" dirty="0">
              <a:latin typeface="Lato"/>
              <a:cs typeface="Lato"/>
            </a:endParaRPr>
          </a:p>
          <a:p>
            <a:pPr marL="12700" marR="5080">
              <a:lnSpc>
                <a:spcPct val="132700"/>
              </a:lnSpc>
              <a:spcBef>
                <a:spcPts val="95"/>
              </a:spcBef>
            </a:pPr>
            <a:r>
              <a:rPr lang="en-IN" sz="1200" b="1" spc="10" dirty="0" smtClean="0">
                <a:solidFill>
                  <a:srgbClr val="424242"/>
                </a:solidFill>
                <a:latin typeface="Lato"/>
                <a:cs typeface="Lato"/>
              </a:rPr>
              <a:t>    Setting up development environment</a:t>
            </a:r>
          </a:p>
          <a:p>
            <a:pPr marL="12700" marR="5080">
              <a:lnSpc>
                <a:spcPct val="132700"/>
              </a:lnSpc>
              <a:spcBef>
                <a:spcPts val="95"/>
              </a:spcBef>
            </a:pPr>
            <a:r>
              <a:rPr lang="en-IN" sz="1200" b="1" spc="10" dirty="0">
                <a:solidFill>
                  <a:srgbClr val="424242"/>
                </a:solidFill>
                <a:latin typeface="Lato"/>
                <a:cs typeface="Lato"/>
              </a:rPr>
              <a:t>  </a:t>
            </a:r>
            <a:r>
              <a:rPr lang="en-IN" sz="1200" b="1" spc="10" dirty="0" smtClean="0">
                <a:solidFill>
                  <a:srgbClr val="424242"/>
                </a:solidFill>
                <a:latin typeface="Lato"/>
                <a:cs typeface="Lato"/>
              </a:rPr>
              <a:t>  Understanding the project </a:t>
            </a:r>
          </a:p>
          <a:p>
            <a:pPr marL="12700" marR="5080">
              <a:lnSpc>
                <a:spcPct val="132700"/>
              </a:lnSpc>
              <a:spcBef>
                <a:spcPts val="95"/>
              </a:spcBef>
            </a:pPr>
            <a:endParaRPr lang="en-IN" sz="1200" b="1" spc="10" dirty="0" smtClean="0">
              <a:solidFill>
                <a:srgbClr val="424242"/>
              </a:solidFill>
              <a:latin typeface="Lato"/>
              <a:cs typeface="Lato"/>
            </a:endParaRPr>
          </a:p>
          <a:p>
            <a:pPr marL="184150" marR="5080" indent="-171450">
              <a:lnSpc>
                <a:spcPct val="132700"/>
              </a:lnSpc>
              <a:spcBef>
                <a:spcPts val="95"/>
              </a:spcBef>
              <a:buFont typeface="Arial" panose="020B0604020202020204" pitchFamily="34" charset="0"/>
              <a:buChar char="•"/>
            </a:pPr>
            <a:r>
              <a:rPr lang="en-IN" sz="1200" b="1" spc="10" dirty="0" smtClean="0">
                <a:solidFill>
                  <a:srgbClr val="424242"/>
                </a:solidFill>
                <a:latin typeface="Lato"/>
                <a:cs typeface="Lato"/>
              </a:rPr>
              <a:t>Assignment of a learning project (for 1-1.5 months):</a:t>
            </a:r>
          </a:p>
          <a:p>
            <a:pPr marL="12700" marR="5080">
              <a:lnSpc>
                <a:spcPct val="132700"/>
              </a:lnSpc>
              <a:spcBef>
                <a:spcPts val="95"/>
              </a:spcBef>
            </a:pPr>
            <a:r>
              <a:rPr lang="en-IN" sz="1200" b="1" spc="10" dirty="0" smtClean="0">
                <a:solidFill>
                  <a:srgbClr val="424242"/>
                </a:solidFill>
                <a:latin typeface="Lato"/>
                <a:cs typeface="Lato"/>
              </a:rPr>
              <a:t>         1. Learn technologies (Angular &amp; Spring Boot) and apply it in the mini-project</a:t>
            </a:r>
          </a:p>
          <a:p>
            <a:pPr marL="12700" marR="5080">
              <a:lnSpc>
                <a:spcPct val="132700"/>
              </a:lnSpc>
              <a:spcBef>
                <a:spcPts val="95"/>
              </a:spcBef>
            </a:pPr>
            <a:r>
              <a:rPr lang="en-IN" sz="1200" b="1" spc="10" dirty="0" smtClean="0">
                <a:solidFill>
                  <a:srgbClr val="424242"/>
                </a:solidFill>
                <a:latin typeface="Lato"/>
                <a:cs typeface="Lato"/>
              </a:rPr>
              <a:t>         2. Refer to YouTube videos, documentation to learn more</a:t>
            </a:r>
          </a:p>
          <a:p>
            <a:pPr marL="12700" marR="5080">
              <a:lnSpc>
                <a:spcPct val="132700"/>
              </a:lnSpc>
              <a:spcBef>
                <a:spcPts val="95"/>
              </a:spcBef>
            </a:pPr>
            <a:endParaRPr lang="en-IN" sz="1200" b="1" spc="10" dirty="0" smtClean="0">
              <a:solidFill>
                <a:srgbClr val="424242"/>
              </a:solidFill>
              <a:latin typeface="Lato"/>
              <a:cs typeface="Lato"/>
            </a:endParaRPr>
          </a:p>
          <a:p>
            <a:pPr marL="184150" marR="5080" indent="-171450">
              <a:lnSpc>
                <a:spcPct val="132700"/>
              </a:lnSpc>
              <a:spcBef>
                <a:spcPts val="95"/>
              </a:spcBef>
              <a:buFont typeface="Arial" panose="020B0604020202020204" pitchFamily="34" charset="0"/>
              <a:buChar char="•"/>
            </a:pPr>
            <a:r>
              <a:rPr lang="en-IN" sz="1200" b="1" spc="10" dirty="0" smtClean="0">
                <a:solidFill>
                  <a:srgbClr val="424242"/>
                </a:solidFill>
                <a:latin typeface="Lato"/>
                <a:cs typeface="Lato"/>
              </a:rPr>
              <a:t>After sprint of the project starts, start contributing slowly to the project while learning simultaneously </a:t>
            </a:r>
          </a:p>
          <a:p>
            <a:pPr marL="12700" marR="5080">
              <a:lnSpc>
                <a:spcPct val="132700"/>
              </a:lnSpc>
              <a:spcBef>
                <a:spcPts val="95"/>
              </a:spcBef>
            </a:pPr>
            <a:endParaRPr lang="en-IN" sz="1200" b="1" spc="10" dirty="0" smtClean="0">
              <a:solidFill>
                <a:srgbClr val="424242"/>
              </a:solidFill>
              <a:latin typeface="Lato"/>
              <a:cs typeface="Lato"/>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2" y="631886"/>
            <a:ext cx="7814749" cy="382270"/>
          </a:xfrm>
          <a:prstGeom prst="rect">
            <a:avLst/>
          </a:prstGeom>
        </p:spPr>
        <p:txBody>
          <a:bodyPr vert="horz" wrap="square" lIns="0" tIns="17780" rIns="0" bIns="0" rtlCol="0">
            <a:spAutoFit/>
          </a:bodyPr>
          <a:lstStyle/>
          <a:p>
            <a:pPr marL="12700">
              <a:lnSpc>
                <a:spcPct val="100000"/>
              </a:lnSpc>
              <a:spcBef>
                <a:spcPts val="140"/>
              </a:spcBef>
            </a:pPr>
            <a:r>
              <a:rPr lang="en-IN" spc="20" dirty="0" smtClean="0"/>
              <a:t>Project Brief</a:t>
            </a:r>
            <a:endParaRPr spc="45" dirty="0"/>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12700">
              <a:lnSpc>
                <a:spcPct val="100000"/>
              </a:lnSpc>
              <a:spcBef>
                <a:spcPts val="85"/>
              </a:spcBef>
            </a:pPr>
            <a:r>
              <a:rPr dirty="0"/>
              <a:t>Slide </a:t>
            </a:r>
            <a:r>
              <a:rPr spc="55" dirty="0"/>
              <a:t>|</a:t>
            </a:r>
            <a:r>
              <a:rPr spc="-204" dirty="0"/>
              <a:t> </a:t>
            </a:r>
            <a:fld id="{81D60167-4931-47E6-BA6A-407CBD079E47}" type="slidenum">
              <a:rPr dirty="0"/>
              <a:t>8</a:t>
            </a:fld>
            <a:endParaRPr dirty="0"/>
          </a:p>
        </p:txBody>
      </p:sp>
      <p:sp>
        <p:nvSpPr>
          <p:cNvPr id="3" name="object 3"/>
          <p:cNvSpPr txBox="1"/>
          <p:nvPr/>
        </p:nvSpPr>
        <p:spPr>
          <a:xfrm>
            <a:off x="931380" y="1407585"/>
            <a:ext cx="7907819" cy="2536592"/>
          </a:xfrm>
          <a:prstGeom prst="rect">
            <a:avLst/>
          </a:prstGeom>
        </p:spPr>
        <p:txBody>
          <a:bodyPr vert="horz" wrap="square" lIns="0" tIns="111760" rIns="0" bIns="0" rtlCol="0">
            <a:spAutoFit/>
          </a:bodyPr>
          <a:lstStyle/>
          <a:p>
            <a:pPr marL="12700">
              <a:lnSpc>
                <a:spcPct val="100000"/>
              </a:lnSpc>
              <a:spcBef>
                <a:spcPts val="880"/>
              </a:spcBef>
              <a:tabLst>
                <a:tab pos="340360" algn="l"/>
                <a:tab pos="340995" algn="l"/>
              </a:tabLst>
            </a:pPr>
            <a:r>
              <a:rPr lang="en-IN" sz="1600" b="1" spc="-5" dirty="0" smtClean="0">
                <a:latin typeface="Lato"/>
                <a:cs typeface="Lato"/>
              </a:rPr>
              <a:t>Problem Statement:</a:t>
            </a:r>
          </a:p>
          <a:p>
            <a:pPr marL="340995" indent="-328295">
              <a:lnSpc>
                <a:spcPct val="100000"/>
              </a:lnSpc>
              <a:spcBef>
                <a:spcPts val="880"/>
              </a:spcBef>
              <a:buFont typeface="Arial"/>
              <a:buChar char="●"/>
              <a:tabLst>
                <a:tab pos="340360" algn="l"/>
                <a:tab pos="340995" algn="l"/>
              </a:tabLst>
            </a:pPr>
            <a:r>
              <a:rPr lang="en-IN" sz="1300" b="1" spc="-10" dirty="0" smtClean="0">
                <a:solidFill>
                  <a:srgbClr val="424242"/>
                </a:solidFill>
                <a:latin typeface="Lato"/>
                <a:cs typeface="Lato"/>
              </a:rPr>
              <a:t>Reliance Industries Limited collects and maintains a lot of data for its Petchem Business, this data is used for reports, audits and for analytics purposes</a:t>
            </a:r>
          </a:p>
          <a:p>
            <a:pPr marL="340995" indent="-328295">
              <a:lnSpc>
                <a:spcPct val="100000"/>
              </a:lnSpc>
              <a:spcBef>
                <a:spcPts val="880"/>
              </a:spcBef>
              <a:buFont typeface="Arial"/>
              <a:buChar char="●"/>
              <a:tabLst>
                <a:tab pos="340360" algn="l"/>
                <a:tab pos="340995" algn="l"/>
              </a:tabLst>
            </a:pPr>
            <a:r>
              <a:rPr lang="en-IN" sz="1300" b="1" spc="-10" dirty="0" smtClean="0">
                <a:solidFill>
                  <a:srgbClr val="424242"/>
                </a:solidFill>
                <a:latin typeface="Lato"/>
                <a:cs typeface="Lato"/>
              </a:rPr>
              <a:t>Data flows on a regular basis, this data has to be mapped in dashboards of visualization tools</a:t>
            </a:r>
          </a:p>
          <a:p>
            <a:pPr marL="340995" indent="-328295">
              <a:lnSpc>
                <a:spcPct val="100000"/>
              </a:lnSpc>
              <a:spcBef>
                <a:spcPts val="880"/>
              </a:spcBef>
              <a:buFont typeface="Arial"/>
              <a:buChar char="●"/>
              <a:tabLst>
                <a:tab pos="340360" algn="l"/>
                <a:tab pos="340995" algn="l"/>
              </a:tabLst>
            </a:pPr>
            <a:r>
              <a:rPr lang="en-IN" sz="1300" b="1" spc="-10" dirty="0" smtClean="0">
                <a:solidFill>
                  <a:srgbClr val="424242"/>
                </a:solidFill>
                <a:latin typeface="Lato"/>
                <a:cs typeface="Lato"/>
              </a:rPr>
              <a:t>Thus contents of data get frequently updated. </a:t>
            </a:r>
            <a:endParaRPr lang="en-IN" sz="1300" b="1" spc="-10" dirty="0">
              <a:solidFill>
                <a:srgbClr val="424242"/>
              </a:solidFill>
              <a:latin typeface="Lato"/>
              <a:cs typeface="Lato"/>
            </a:endParaRPr>
          </a:p>
          <a:p>
            <a:pPr marL="340995" indent="-328295">
              <a:lnSpc>
                <a:spcPct val="100000"/>
              </a:lnSpc>
              <a:spcBef>
                <a:spcPts val="880"/>
              </a:spcBef>
              <a:buFont typeface="Arial"/>
              <a:buChar char="●"/>
              <a:tabLst>
                <a:tab pos="340360" algn="l"/>
                <a:tab pos="340995" algn="l"/>
              </a:tabLst>
            </a:pPr>
            <a:r>
              <a:rPr lang="en-IN" sz="1300" b="1" spc="-10" dirty="0" smtClean="0">
                <a:solidFill>
                  <a:srgbClr val="424242"/>
                </a:solidFill>
                <a:latin typeface="Lato"/>
                <a:cs typeface="Lato"/>
              </a:rPr>
              <a:t>Ownership of data lies only with the business owner as per the organizational norms and rules. Due to dependency on IT Team it is an overhead</a:t>
            </a:r>
          </a:p>
          <a:p>
            <a:pPr marL="340995" indent="-328295">
              <a:lnSpc>
                <a:spcPct val="100000"/>
              </a:lnSpc>
              <a:spcBef>
                <a:spcPts val="880"/>
              </a:spcBef>
              <a:buFont typeface="Arial"/>
              <a:buChar char="●"/>
              <a:tabLst>
                <a:tab pos="340360" algn="l"/>
                <a:tab pos="340995" algn="l"/>
              </a:tabLst>
            </a:pPr>
            <a:r>
              <a:rPr lang="en-IN" sz="1300" b="1" spc="-10" dirty="0" smtClean="0">
                <a:solidFill>
                  <a:srgbClr val="424242"/>
                </a:solidFill>
                <a:latin typeface="Lato"/>
                <a:cs typeface="Lato"/>
              </a:rPr>
              <a:t>Requirement of the system that makes process automated, and removes the above said dependency, and optimizes overall process. </a:t>
            </a:r>
          </a:p>
        </p:txBody>
      </p:sp>
    </p:spTree>
    <p:extLst>
      <p:ext uri="{BB962C8B-B14F-4D97-AF65-F5344CB8AC3E}">
        <p14:creationId xmlns:p14="http://schemas.microsoft.com/office/powerpoint/2010/main" val="4117095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2" y="631886"/>
            <a:ext cx="7814749" cy="382270"/>
          </a:xfrm>
          <a:prstGeom prst="rect">
            <a:avLst/>
          </a:prstGeom>
        </p:spPr>
        <p:txBody>
          <a:bodyPr vert="horz" wrap="square" lIns="0" tIns="17780" rIns="0" bIns="0" rtlCol="0">
            <a:spAutoFit/>
          </a:bodyPr>
          <a:lstStyle/>
          <a:p>
            <a:pPr marL="12700">
              <a:lnSpc>
                <a:spcPct val="100000"/>
              </a:lnSpc>
              <a:spcBef>
                <a:spcPts val="140"/>
              </a:spcBef>
            </a:pPr>
            <a:r>
              <a:rPr lang="en-IN" spc="20" dirty="0" smtClean="0"/>
              <a:t>Project Brief</a:t>
            </a:r>
            <a:endParaRPr spc="45" dirty="0"/>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12700">
              <a:lnSpc>
                <a:spcPct val="100000"/>
              </a:lnSpc>
              <a:spcBef>
                <a:spcPts val="85"/>
              </a:spcBef>
            </a:pPr>
            <a:r>
              <a:rPr dirty="0"/>
              <a:t>Slide </a:t>
            </a:r>
            <a:r>
              <a:rPr spc="55" dirty="0"/>
              <a:t>|</a:t>
            </a:r>
            <a:r>
              <a:rPr spc="-204" dirty="0"/>
              <a:t> </a:t>
            </a:r>
            <a:fld id="{81D60167-4931-47E6-BA6A-407CBD079E47}" type="slidenum">
              <a:rPr dirty="0"/>
              <a:t>9</a:t>
            </a:fld>
            <a:endParaRPr dirty="0"/>
          </a:p>
        </p:txBody>
      </p:sp>
      <p:sp>
        <p:nvSpPr>
          <p:cNvPr id="3" name="object 3"/>
          <p:cNvSpPr txBox="1"/>
          <p:nvPr/>
        </p:nvSpPr>
        <p:spPr>
          <a:xfrm>
            <a:off x="931380" y="1407585"/>
            <a:ext cx="7907819" cy="2652008"/>
          </a:xfrm>
          <a:prstGeom prst="rect">
            <a:avLst/>
          </a:prstGeom>
        </p:spPr>
        <p:txBody>
          <a:bodyPr vert="horz" wrap="square" lIns="0" tIns="111760" rIns="0" bIns="0" rtlCol="0">
            <a:spAutoFit/>
          </a:bodyPr>
          <a:lstStyle/>
          <a:p>
            <a:pPr marL="12700">
              <a:lnSpc>
                <a:spcPct val="100000"/>
              </a:lnSpc>
              <a:spcBef>
                <a:spcPts val="880"/>
              </a:spcBef>
              <a:tabLst>
                <a:tab pos="340360" algn="l"/>
                <a:tab pos="340995" algn="l"/>
              </a:tabLst>
            </a:pPr>
            <a:r>
              <a:rPr lang="en-IN" sz="1600" b="1" spc="-5" dirty="0" smtClean="0">
                <a:latin typeface="Lato"/>
                <a:cs typeface="Lato"/>
              </a:rPr>
              <a:t>Users of the system:</a:t>
            </a:r>
          </a:p>
          <a:p>
            <a:pPr marL="340995" indent="-328295">
              <a:lnSpc>
                <a:spcPct val="100000"/>
              </a:lnSpc>
              <a:spcBef>
                <a:spcPts val="880"/>
              </a:spcBef>
              <a:buFont typeface="Arial"/>
              <a:buChar char="●"/>
              <a:tabLst>
                <a:tab pos="340360" algn="l"/>
                <a:tab pos="340995" algn="l"/>
              </a:tabLst>
            </a:pPr>
            <a:r>
              <a:rPr lang="en-IN" sz="1300" b="1" spc="-10" dirty="0" smtClean="0">
                <a:latin typeface="Lato"/>
                <a:cs typeface="Lato"/>
              </a:rPr>
              <a:t>User of use case: </a:t>
            </a:r>
            <a:r>
              <a:rPr lang="en-IN" sz="1300" b="1" spc="-10" dirty="0" smtClean="0">
                <a:solidFill>
                  <a:srgbClr val="424242"/>
                </a:solidFill>
                <a:latin typeface="Lato"/>
                <a:cs typeface="Lato"/>
              </a:rPr>
              <a:t>RIL Employee working in data / BI / Any other group of Petchem Department, who wishes to create a new use case and get it approved for his work. </a:t>
            </a:r>
          </a:p>
          <a:p>
            <a:pPr marL="340995" indent="-328295">
              <a:lnSpc>
                <a:spcPct val="100000"/>
              </a:lnSpc>
              <a:spcBef>
                <a:spcPts val="880"/>
              </a:spcBef>
              <a:buFont typeface="Arial"/>
              <a:buChar char="●"/>
              <a:tabLst>
                <a:tab pos="340360" algn="l"/>
                <a:tab pos="340995" algn="l"/>
              </a:tabLst>
            </a:pPr>
            <a:r>
              <a:rPr lang="en-IN" sz="1300" b="1" spc="-10" dirty="0" smtClean="0">
                <a:latin typeface="Lato"/>
                <a:cs typeface="Lato"/>
              </a:rPr>
              <a:t>L1 User: </a:t>
            </a:r>
            <a:r>
              <a:rPr lang="en-IN" sz="1300" b="1" spc="-10" dirty="0" smtClean="0">
                <a:solidFill>
                  <a:srgbClr val="424242"/>
                </a:solidFill>
                <a:latin typeface="Lato"/>
                <a:cs typeface="Lato"/>
              </a:rPr>
              <a:t>Immediate Reporting Managers of employee user</a:t>
            </a:r>
          </a:p>
          <a:p>
            <a:pPr marL="340995" indent="-328295">
              <a:lnSpc>
                <a:spcPct val="100000"/>
              </a:lnSpc>
              <a:spcBef>
                <a:spcPts val="880"/>
              </a:spcBef>
              <a:buFont typeface="Arial"/>
              <a:buChar char="●"/>
              <a:tabLst>
                <a:tab pos="340360" algn="l"/>
                <a:tab pos="340995" algn="l"/>
              </a:tabLst>
            </a:pPr>
            <a:r>
              <a:rPr lang="en-IN" sz="1300" b="1" spc="-10" dirty="0" smtClean="0">
                <a:latin typeface="Lato"/>
                <a:cs typeface="Lato"/>
              </a:rPr>
              <a:t>IT Admin:</a:t>
            </a:r>
            <a:r>
              <a:rPr lang="en-IN" sz="1300" b="1" spc="-10" dirty="0" smtClean="0">
                <a:solidFill>
                  <a:srgbClr val="424242"/>
                </a:solidFill>
                <a:latin typeface="Lato"/>
                <a:cs typeface="Lato"/>
              </a:rPr>
              <a:t> IT Head for particular division. </a:t>
            </a:r>
          </a:p>
          <a:p>
            <a:pPr marL="340995" indent="-328295">
              <a:lnSpc>
                <a:spcPct val="100000"/>
              </a:lnSpc>
              <a:spcBef>
                <a:spcPts val="880"/>
              </a:spcBef>
              <a:buFont typeface="Arial"/>
              <a:buChar char="●"/>
              <a:tabLst>
                <a:tab pos="340360" algn="l"/>
                <a:tab pos="340995" algn="l"/>
              </a:tabLst>
            </a:pPr>
            <a:r>
              <a:rPr lang="en-IN" sz="1300" b="1" spc="-10" dirty="0" smtClean="0">
                <a:latin typeface="Lato"/>
                <a:cs typeface="Lato"/>
              </a:rPr>
              <a:t>Business Data Owner</a:t>
            </a:r>
            <a:r>
              <a:rPr lang="en-IN" sz="1300" b="1" spc="-10" dirty="0" smtClean="0">
                <a:solidFill>
                  <a:srgbClr val="424242"/>
                </a:solidFill>
                <a:latin typeface="Lato"/>
                <a:cs typeface="Lato"/>
              </a:rPr>
              <a:t>: Head in charge for that particular business is the Business Data Owner. </a:t>
            </a:r>
          </a:p>
          <a:p>
            <a:pPr marL="340995" indent="-328295">
              <a:lnSpc>
                <a:spcPct val="100000"/>
              </a:lnSpc>
              <a:spcBef>
                <a:spcPts val="880"/>
              </a:spcBef>
              <a:buFont typeface="Arial"/>
              <a:buChar char="●"/>
              <a:tabLst>
                <a:tab pos="340360" algn="l"/>
                <a:tab pos="340995" algn="l"/>
              </a:tabLst>
            </a:pPr>
            <a:r>
              <a:rPr lang="en-IN" sz="1300" b="1" spc="-10" dirty="0" smtClean="0">
                <a:latin typeface="Lato"/>
                <a:cs typeface="Lato"/>
              </a:rPr>
              <a:t>Roles are specific to a use case. </a:t>
            </a:r>
            <a:r>
              <a:rPr lang="en-IN" sz="1300" b="1" spc="-10" dirty="0" smtClean="0">
                <a:solidFill>
                  <a:srgbClr val="424242"/>
                </a:solidFill>
                <a:latin typeface="Lato"/>
                <a:cs typeface="Lato"/>
              </a:rPr>
              <a:t>A person using the software may act as a use case user for one use case or an approver </a:t>
            </a:r>
          </a:p>
          <a:p>
            <a:pPr marL="340995" indent="-328295">
              <a:lnSpc>
                <a:spcPct val="100000"/>
              </a:lnSpc>
              <a:spcBef>
                <a:spcPts val="880"/>
              </a:spcBef>
              <a:buFont typeface="Arial"/>
              <a:buChar char="●"/>
              <a:tabLst>
                <a:tab pos="340360" algn="l"/>
                <a:tab pos="340995" algn="l"/>
              </a:tabLst>
            </a:pPr>
            <a:endParaRPr lang="en-IN" sz="1300" b="1" spc="-10" dirty="0" smtClean="0">
              <a:solidFill>
                <a:srgbClr val="424242"/>
              </a:solidFill>
              <a:latin typeface="Lato"/>
              <a:cs typeface="Lato"/>
            </a:endParaRPr>
          </a:p>
        </p:txBody>
      </p:sp>
    </p:spTree>
    <p:extLst>
      <p:ext uri="{BB962C8B-B14F-4D97-AF65-F5344CB8AC3E}">
        <p14:creationId xmlns:p14="http://schemas.microsoft.com/office/powerpoint/2010/main" val="6367443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359</TotalTime>
  <Words>986</Words>
  <Application>Microsoft Office PowerPoint</Application>
  <PresentationFormat>On-screen Show (16:9)</PresentationFormat>
  <Paragraphs>178</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Lato</vt:lpstr>
      <vt:lpstr>Wingdings</vt:lpstr>
      <vt:lpstr>Office Theme</vt:lpstr>
      <vt:lpstr>PowerPoint Presentation</vt:lpstr>
      <vt:lpstr>Introduction</vt:lpstr>
      <vt:lpstr>Background of the industry</vt:lpstr>
      <vt:lpstr>Background of the industry</vt:lpstr>
      <vt:lpstr>Motivation</vt:lpstr>
      <vt:lpstr>Role – Full Stack Software Development Intern</vt:lpstr>
      <vt:lpstr>Internship Methodology</vt:lpstr>
      <vt:lpstr>Project Brief</vt:lpstr>
      <vt:lpstr>Project Brief</vt:lpstr>
      <vt:lpstr>Project Brief</vt:lpstr>
      <vt:lpstr>Project Brief</vt:lpstr>
      <vt:lpstr>Project Brief</vt:lpstr>
      <vt:lpstr>Project Brief</vt:lpstr>
      <vt:lpstr>Project Brief</vt:lpstr>
      <vt:lpstr>Project Brief</vt:lpstr>
      <vt:lpstr>Software Development Lifecycle Model</vt:lpstr>
      <vt:lpstr>Key Learnings from Internship</vt:lpstr>
      <vt:lpstr>Key Learnings from Internship</vt:lpstr>
      <vt:lpstr>Soft Skills Learned</vt:lpstr>
      <vt:lpstr>Significance of Courses taken during Engineering Program</vt:lpstr>
      <vt:lpstr>Conclusions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Sujay Torvi</dc:creator>
  <cp:lastModifiedBy>Sujay Torvi</cp:lastModifiedBy>
  <cp:revision>28</cp:revision>
  <dcterms:created xsi:type="dcterms:W3CDTF">2021-04-04T11:21:31Z</dcterms:created>
  <dcterms:modified xsi:type="dcterms:W3CDTF">2021-05-07T08:48:35Z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2021-04-04T00:00:00Z</vt:filetime>
  </property>
</Properties>
</file>