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7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libri Light" panose="020F0302020204030204" pitchFamily="34" charset="0"/>
      <p:regular r:id="rId16"/>
      <p:italic r:id="rId17"/>
    </p:embeddedFont>
    <p:embeddedFont>
      <p:font typeface="Pacifico" panose="00000500000000000000" pitchFamily="2" charset="0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7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BC0EDD-795C-448E-95C2-D7BDFAFFE43D}">
  <a:tblStyle styleId="{19BC0EDD-795C-448E-95C2-D7BDFAFFE4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ed1a2ee0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ed1a2ee0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1ed1a2ee03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1ed1a2ee03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c22dac16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c22dac16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3b7623a0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3b7623a0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b7623a07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b7623a07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b7623a073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b7623a073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3b7623a073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3b7623a07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c22dac16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c22dac16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6EE87-EBD5-4F12-A48A-63ACA297AC8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794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97045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718548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008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7845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1396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7912862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81221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72543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292985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552842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25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05C68B11-C5A8-448C-8CE9-B1A273C79CFC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00031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2335321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43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  <p:sldLayoutId id="2147483899" r:id="rId12"/>
    <p:sldLayoutId id="2147483900" r:id="rId13"/>
    <p:sldLayoutId id="2147483901" r:id="rId14"/>
  </p:sldLayoutIdLst>
  <p:hf sldNum="0"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6200" y="1512650"/>
            <a:ext cx="4469100" cy="16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RECTIFIED TRIANGULAR WAVE</a:t>
            </a:r>
            <a:endParaRPr dirty="0"/>
          </a:p>
        </p:txBody>
      </p:sp>
      <p:sp>
        <p:nvSpPr>
          <p:cNvPr id="55" name="Google Shape;55;p13"/>
          <p:cNvSpPr txBox="1"/>
          <p:nvPr/>
        </p:nvSpPr>
        <p:spPr>
          <a:xfrm>
            <a:off x="0" y="3527142"/>
            <a:ext cx="74067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GROUP 10: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Aswini Samantray (12140360)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Sujeet Kumar (12141610)</a:t>
            </a:r>
            <a:endParaRPr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5300" y="1678000"/>
            <a:ext cx="4293898" cy="2528536"/>
          </a:xfrm>
          <a:prstGeom prst="rect">
            <a:avLst/>
          </a:prstGeom>
          <a:solidFill>
            <a:srgbClr val="63705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B41C5F-7C1C-DCC9-20BE-427DEC7FF093}"/>
              </a:ext>
            </a:extLst>
          </p:cNvPr>
          <p:cNvSpPr txBox="1"/>
          <p:nvPr/>
        </p:nvSpPr>
        <p:spPr>
          <a:xfrm>
            <a:off x="2999196" y="397868"/>
            <a:ext cx="3092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EE 204 Analog Circuits Project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59E363-341C-2E6B-93A6-D62E5DCD1865}"/>
              </a:ext>
            </a:extLst>
          </p:cNvPr>
          <p:cNvSpPr txBox="1"/>
          <p:nvPr/>
        </p:nvSpPr>
        <p:spPr>
          <a:xfrm flipH="1">
            <a:off x="2999196" y="872584"/>
            <a:ext cx="289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Instructor: Dr. Rinkee Chopra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563" y="363051"/>
            <a:ext cx="8831138" cy="4313652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63" name="Google Shape;63;p14"/>
          <p:cNvSpPr txBox="1"/>
          <p:nvPr/>
        </p:nvSpPr>
        <p:spPr>
          <a:xfrm>
            <a:off x="1992563" y="-37150"/>
            <a:ext cx="4894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LTSpice Model</a:t>
            </a:r>
            <a:endParaRPr b="1" u="sng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/>
          </p:nvPr>
        </p:nvSpPr>
        <p:spPr>
          <a:xfrm>
            <a:off x="1860800" y="393900"/>
            <a:ext cx="4762800" cy="50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00" u="sng" dirty="0"/>
              <a:t>Components:</a:t>
            </a:r>
            <a:endParaRPr sz="3200" u="sng" dirty="0"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622700" y="1333650"/>
          <a:ext cx="7239000" cy="2403615"/>
        </p:xfrm>
        <a:graphic>
          <a:graphicData uri="http://schemas.openxmlformats.org/drawingml/2006/table">
            <a:tbl>
              <a:tblPr>
                <a:noFill/>
                <a:tableStyleId>{19BC0EDD-795C-448E-95C2-D7BDFAFFE43D}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2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Component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Quantity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LM324 IC</a:t>
                      </a:r>
                      <a:endParaRPr sz="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Jumper Wires</a:t>
                      </a:r>
                      <a:endParaRPr sz="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-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1uF capacitor</a:t>
                      </a:r>
                      <a:endParaRPr sz="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1N4007 diode</a:t>
                      </a:r>
                      <a:endParaRPr sz="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10K ohm Resistance</a:t>
                      </a:r>
                      <a:endParaRPr sz="130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0" name="Google Shape;70;p15"/>
          <p:cNvGraphicFramePr/>
          <p:nvPr/>
        </p:nvGraphicFramePr>
        <p:xfrm>
          <a:off x="622700" y="3737275"/>
          <a:ext cx="7239000" cy="762000"/>
        </p:xfrm>
        <a:graphic>
          <a:graphicData uri="http://schemas.openxmlformats.org/drawingml/2006/table">
            <a:tbl>
              <a:tblPr>
                <a:noFill/>
                <a:tableStyleId>{19BC0EDD-795C-448E-95C2-D7BDFAFFE43D}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8.2K ohm resistance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00">
                          <a:solidFill>
                            <a:schemeClr val="dk2"/>
                          </a:solidFill>
                        </a:rPr>
                        <a:t>     1.2K ohm Resistance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2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subTitle" idx="4294967295"/>
          </p:nvPr>
        </p:nvSpPr>
        <p:spPr>
          <a:xfrm>
            <a:off x="307121" y="180975"/>
            <a:ext cx="852170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u="sng" dirty="0">
                <a:solidFill>
                  <a:schemeClr val="dk1"/>
                </a:solidFill>
              </a:rPr>
              <a:t>LM324 Pin configuration</a:t>
            </a:r>
            <a:endParaRPr sz="2800" u="sng" dirty="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5287" y="895725"/>
            <a:ext cx="4284975" cy="375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Working of Triangular Waveform generator</a:t>
            </a:r>
            <a:endParaRPr u="sng"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At U3,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</a:t>
            </a:r>
            <a:r>
              <a:rPr lang="en" baseline="-25000" dirty="0"/>
              <a:t>+</a:t>
            </a:r>
            <a:r>
              <a:rPr lang="en" dirty="0"/>
              <a:t> = V</a:t>
            </a:r>
            <a:r>
              <a:rPr lang="en" baseline="-25000" dirty="0"/>
              <a:t>01</a:t>
            </a:r>
            <a:r>
              <a:rPr lang="en" dirty="0"/>
              <a:t>(R</a:t>
            </a:r>
            <a:r>
              <a:rPr lang="en" baseline="-25000" dirty="0"/>
              <a:t>3</a:t>
            </a:r>
            <a:r>
              <a:rPr lang="en" dirty="0"/>
              <a:t>/R</a:t>
            </a:r>
            <a:r>
              <a:rPr lang="en" baseline="-25000" dirty="0"/>
              <a:t>1</a:t>
            </a:r>
            <a:r>
              <a:rPr lang="en" dirty="0"/>
              <a:t>+R</a:t>
            </a:r>
            <a:r>
              <a:rPr lang="en" baseline="-25000" dirty="0"/>
              <a:t>3</a:t>
            </a:r>
            <a:r>
              <a:rPr lang="en" dirty="0"/>
              <a:t>) + V</a:t>
            </a:r>
            <a:r>
              <a:rPr lang="en" baseline="-25000" dirty="0"/>
              <a:t>0</a:t>
            </a:r>
            <a:r>
              <a:rPr lang="en" dirty="0"/>
              <a:t>(R</a:t>
            </a:r>
            <a:r>
              <a:rPr lang="en" baseline="-25000" dirty="0"/>
              <a:t>1</a:t>
            </a:r>
            <a:r>
              <a:rPr lang="en" dirty="0"/>
              <a:t>/R</a:t>
            </a:r>
            <a:r>
              <a:rPr lang="en" baseline="-25000" dirty="0"/>
              <a:t>1</a:t>
            </a:r>
            <a:r>
              <a:rPr lang="en" dirty="0"/>
              <a:t>+R</a:t>
            </a:r>
            <a:r>
              <a:rPr lang="en" baseline="-25000" dirty="0"/>
              <a:t>3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Case 1:  V</a:t>
            </a:r>
            <a:r>
              <a:rPr lang="en" baseline="-25000" dirty="0"/>
              <a:t>+ </a:t>
            </a:r>
            <a:r>
              <a:rPr lang="en" dirty="0"/>
              <a:t>&gt; V</a:t>
            </a:r>
            <a:r>
              <a:rPr lang="en" baseline="-25000" dirty="0"/>
              <a:t>-</a:t>
            </a:r>
            <a:r>
              <a:rPr lang="en" dirty="0"/>
              <a:t> 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</a:t>
            </a:r>
            <a:r>
              <a:rPr lang="en" baseline="-25000" dirty="0"/>
              <a:t>01 </a:t>
            </a:r>
            <a:r>
              <a:rPr lang="en" dirty="0"/>
              <a:t>= V</a:t>
            </a:r>
            <a:r>
              <a:rPr lang="en" baseline="-25000" dirty="0"/>
              <a:t>SAT</a:t>
            </a:r>
            <a:endParaRPr baseline="-25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Case 2 : V</a:t>
            </a:r>
            <a:r>
              <a:rPr lang="en" baseline="-25000" dirty="0"/>
              <a:t>+</a:t>
            </a:r>
            <a:r>
              <a:rPr lang="en" dirty="0"/>
              <a:t>&lt;V</a:t>
            </a:r>
            <a:r>
              <a:rPr lang="en" baseline="-25000" dirty="0"/>
              <a:t>- </a:t>
            </a:r>
            <a:r>
              <a:rPr lang="en" dirty="0"/>
              <a:t>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V</a:t>
            </a:r>
            <a:r>
              <a:rPr lang="en" baseline="-25000" dirty="0"/>
              <a:t>01</a:t>
            </a:r>
            <a:r>
              <a:rPr lang="en" dirty="0"/>
              <a:t> = -V</a:t>
            </a:r>
            <a:r>
              <a:rPr lang="en" baseline="-25000" dirty="0"/>
              <a:t>SAT</a:t>
            </a:r>
            <a:endParaRPr baseline="-250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At U1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Due to virtual short, V</a:t>
            </a:r>
            <a:r>
              <a:rPr lang="en" baseline="-25000" dirty="0"/>
              <a:t>-</a:t>
            </a:r>
            <a:r>
              <a:rPr lang="en" dirty="0"/>
              <a:t> = 0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I = V</a:t>
            </a:r>
            <a:r>
              <a:rPr lang="en" baseline="-25000" dirty="0"/>
              <a:t>01</a:t>
            </a:r>
            <a:r>
              <a:rPr lang="en" dirty="0"/>
              <a:t>/R</a:t>
            </a:r>
            <a:r>
              <a:rPr lang="en" baseline="-25000" dirty="0"/>
              <a:t>2, </a:t>
            </a:r>
            <a:r>
              <a:rPr lang="en" dirty="0"/>
              <a:t>I</a:t>
            </a:r>
            <a:r>
              <a:rPr lang="en" baseline="-25000" dirty="0"/>
              <a:t>c</a:t>
            </a:r>
            <a:r>
              <a:rPr lang="en" dirty="0"/>
              <a:t> = Cdv</a:t>
            </a:r>
            <a:r>
              <a:rPr lang="en" baseline="-25000" dirty="0"/>
              <a:t>c</a:t>
            </a:r>
            <a:r>
              <a:rPr lang="en" dirty="0"/>
              <a:t>/dt ➡∫dv</a:t>
            </a:r>
            <a:r>
              <a:rPr lang="en" baseline="-25000" dirty="0"/>
              <a:t>c</a:t>
            </a:r>
            <a:r>
              <a:rPr lang="en" dirty="0"/>
              <a:t>=(1/c)(∫I</a:t>
            </a:r>
            <a:r>
              <a:rPr lang="en" baseline="-25000" dirty="0"/>
              <a:t>c</a:t>
            </a:r>
            <a:r>
              <a:rPr lang="en" dirty="0"/>
              <a:t>dt)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V</a:t>
            </a:r>
            <a:r>
              <a:rPr lang="en" baseline="-25000" dirty="0"/>
              <a:t>0 </a:t>
            </a:r>
            <a:r>
              <a:rPr lang="en" dirty="0"/>
              <a:t>= -V</a:t>
            </a:r>
            <a:r>
              <a:rPr lang="en" baseline="-25000" dirty="0"/>
              <a:t>c</a:t>
            </a:r>
            <a:r>
              <a:rPr lang="en" dirty="0"/>
              <a:t> ➡ V</a:t>
            </a:r>
            <a:r>
              <a:rPr lang="en" baseline="-25000" dirty="0"/>
              <a:t>0</a:t>
            </a:r>
            <a:r>
              <a:rPr lang="en" dirty="0"/>
              <a:t>= - (1/c)(∫(V</a:t>
            </a:r>
            <a:r>
              <a:rPr lang="en" baseline="-25000" dirty="0"/>
              <a:t>01</a:t>
            </a:r>
            <a:r>
              <a:rPr lang="en" dirty="0"/>
              <a:t>/R</a:t>
            </a:r>
            <a:r>
              <a:rPr lang="en" baseline="-25000" dirty="0"/>
              <a:t>2</a:t>
            </a:r>
            <a:r>
              <a:rPr lang="en" dirty="0"/>
              <a:t>)dt</a:t>
            </a:r>
            <a:endParaRPr dirty="0"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9576" y="1361129"/>
            <a:ext cx="4397497" cy="333734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Working of Half Wave Rectifier</a:t>
            </a:r>
            <a:endParaRPr u="sng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3199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For V</a:t>
            </a:r>
            <a:r>
              <a:rPr lang="en" baseline="-25000" dirty="0"/>
              <a:t>i</a:t>
            </a:r>
            <a:r>
              <a:rPr lang="en" dirty="0"/>
              <a:t>&gt;0,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Diode D1 will be ON and diode D2 will be OFF,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Hence, due to virtual short, V</a:t>
            </a:r>
            <a:r>
              <a:rPr lang="en" baseline="-25000" dirty="0"/>
              <a:t>0</a:t>
            </a:r>
            <a:r>
              <a:rPr lang="en" dirty="0"/>
              <a:t>= 0V,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V</a:t>
            </a:r>
            <a:r>
              <a:rPr lang="en" baseline="-25000" dirty="0"/>
              <a:t>i</a:t>
            </a:r>
            <a:r>
              <a:rPr lang="en" dirty="0"/>
              <a:t>&lt;0,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Diode D1 will be OFF and D2 will be ON,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Due to virtual short,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V</a:t>
            </a:r>
            <a:r>
              <a:rPr lang="en" baseline="-25000" dirty="0"/>
              <a:t>0 </a:t>
            </a:r>
            <a:r>
              <a:rPr lang="en" dirty="0"/>
              <a:t>= -V</a:t>
            </a:r>
            <a:r>
              <a:rPr lang="en" baseline="-25000" dirty="0"/>
              <a:t>i</a:t>
            </a:r>
            <a:r>
              <a:rPr lang="en" dirty="0"/>
              <a:t>(R</a:t>
            </a:r>
            <a:r>
              <a:rPr lang="en" baseline="-25000" dirty="0"/>
              <a:t>5</a:t>
            </a:r>
            <a:r>
              <a:rPr lang="en" dirty="0"/>
              <a:t>/R</a:t>
            </a:r>
            <a:r>
              <a:rPr lang="en" baseline="-25000" dirty="0"/>
              <a:t>4</a:t>
            </a:r>
            <a:r>
              <a:rPr lang="en" dirty="0"/>
              <a:t>)</a:t>
            </a:r>
            <a:endParaRPr dirty="0"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00" y="1448143"/>
            <a:ext cx="3999900" cy="3137818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Parameters Calculation</a:t>
            </a:r>
            <a:endParaRPr u="sng" dirty="0"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382817"/>
            <a:ext cx="8572800" cy="363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peak to peak output of Triangular wave is : - V</a:t>
            </a:r>
            <a:r>
              <a:rPr lang="en" baseline="-25000" dirty="0"/>
              <a:t>p-p </a:t>
            </a:r>
            <a:r>
              <a:rPr lang="en" dirty="0"/>
              <a:t>= 2(R</a:t>
            </a:r>
            <a:r>
              <a:rPr lang="en" baseline="-25000" dirty="0"/>
              <a:t>3</a:t>
            </a:r>
            <a:r>
              <a:rPr lang="en" dirty="0"/>
              <a:t>/R</a:t>
            </a:r>
            <a:r>
              <a:rPr lang="en" baseline="-25000" dirty="0"/>
              <a:t>1</a:t>
            </a:r>
            <a:r>
              <a:rPr lang="en" dirty="0"/>
              <a:t>)(V</a:t>
            </a:r>
            <a:r>
              <a:rPr lang="en" baseline="-25000" dirty="0"/>
              <a:t>SAT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Let V</a:t>
            </a:r>
            <a:r>
              <a:rPr lang="en" baseline="-25000" dirty="0"/>
              <a:t>p-p</a:t>
            </a:r>
            <a:r>
              <a:rPr lang="en" dirty="0"/>
              <a:t>= 5V ➡ 5=2(1K/R</a:t>
            </a:r>
            <a:r>
              <a:rPr lang="en" baseline="-25000" dirty="0"/>
              <a:t>1</a:t>
            </a:r>
            <a:r>
              <a:rPr lang="en" dirty="0"/>
              <a:t>)(10V) ➡ R</a:t>
            </a:r>
            <a:r>
              <a:rPr lang="en" baseline="-25000" dirty="0"/>
              <a:t>1</a:t>
            </a:r>
            <a:r>
              <a:rPr lang="en" dirty="0"/>
              <a:t> = 4K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The frequency of V</a:t>
            </a:r>
            <a:r>
              <a:rPr lang="en" baseline="-25000" dirty="0"/>
              <a:t>0</a:t>
            </a:r>
            <a:r>
              <a:rPr lang="en" dirty="0"/>
              <a:t> is given by :- f = R</a:t>
            </a:r>
            <a:r>
              <a:rPr lang="en" baseline="-25000" dirty="0"/>
              <a:t>1</a:t>
            </a:r>
            <a:r>
              <a:rPr lang="en" dirty="0"/>
              <a:t>/(4R</a:t>
            </a:r>
            <a:r>
              <a:rPr lang="en" baseline="-25000" dirty="0"/>
              <a:t>3</a:t>
            </a:r>
            <a:r>
              <a:rPr lang="en" dirty="0"/>
              <a:t>R</a:t>
            </a:r>
            <a:r>
              <a:rPr lang="en" baseline="-25000" dirty="0"/>
              <a:t>2</a:t>
            </a:r>
            <a:r>
              <a:rPr lang="en" dirty="0"/>
              <a:t>C)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Here, C = 1uF ➡ R</a:t>
            </a:r>
            <a:r>
              <a:rPr lang="en" baseline="-25000" dirty="0"/>
              <a:t>2</a:t>
            </a:r>
            <a:r>
              <a:rPr lang="en" dirty="0"/>
              <a:t> = 1K (at f = 1kH</a:t>
            </a:r>
            <a:r>
              <a:rPr lang="en" baseline="-25000" dirty="0"/>
              <a:t>z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For Half Wave Rectifier.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R</a:t>
            </a:r>
            <a:r>
              <a:rPr lang="en" baseline="-25000" dirty="0"/>
              <a:t>4 </a:t>
            </a:r>
            <a:r>
              <a:rPr lang="en" dirty="0"/>
              <a:t>= R</a:t>
            </a:r>
            <a:r>
              <a:rPr lang="en" baseline="-25000" dirty="0"/>
              <a:t>5</a:t>
            </a:r>
            <a:r>
              <a:rPr lang="en" dirty="0"/>
              <a:t>= 10K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2220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Output Waveforms</a:t>
            </a:r>
            <a:endParaRPr u="sng"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412" y="1396031"/>
            <a:ext cx="5014904" cy="3280672"/>
          </a:xfrm>
          <a:prstGeom prst="rect">
            <a:avLst/>
          </a:prstGeom>
          <a:solidFill>
            <a:srgbClr val="637052"/>
          </a:solidFill>
          <a:ln w="571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acifico"/>
                <a:ea typeface="Pacifico"/>
                <a:cs typeface="Pacifico"/>
                <a:sym typeface="Pacifico"/>
              </a:rPr>
              <a:t>THANK YOU</a:t>
            </a:r>
            <a:endParaRPr>
              <a:latin typeface="Pacifico"/>
              <a:ea typeface="Pacifico"/>
              <a:cs typeface="Pacifico"/>
              <a:sym typeface="Pacific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312</Words>
  <Application>Microsoft Office PowerPoint</Application>
  <PresentationFormat>On-screen Show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Arial</vt:lpstr>
      <vt:lpstr>Pacifico</vt:lpstr>
      <vt:lpstr>Retrospect</vt:lpstr>
      <vt:lpstr>RECTIFIED TRIANGULAR WAVE</vt:lpstr>
      <vt:lpstr>PowerPoint Presentation</vt:lpstr>
      <vt:lpstr>Components:</vt:lpstr>
      <vt:lpstr>PowerPoint Presentation</vt:lpstr>
      <vt:lpstr>Working of Triangular Waveform generator</vt:lpstr>
      <vt:lpstr>Working of Half Wave Rectifier</vt:lpstr>
      <vt:lpstr>Parameters Calculation</vt:lpstr>
      <vt:lpstr>Output Waveforms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RECTIFIED TRIANGULAR WAVE</dc:title>
  <cp:lastModifiedBy>Sujeet Kumar</cp:lastModifiedBy>
  <cp:revision>1</cp:revision>
  <dcterms:modified xsi:type="dcterms:W3CDTF">2023-04-29T13:36:24Z</dcterms:modified>
</cp:coreProperties>
</file>