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anrope"/>
      <p:regular r:id="rId25"/>
      <p:bold r:id="rId26"/>
    </p:embeddedFont>
    <p:embeddedFont>
      <p:font typeface="Manrope ExtraBold"/>
      <p:bold r:id="rId27"/>
    </p:embeddedFont>
    <p:embeddedFont>
      <p:font typeface="Albert Sans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nrope-bold.fntdata"/><Relationship Id="rId25" Type="http://schemas.openxmlformats.org/officeDocument/2006/relationships/font" Target="fonts/Manrope-regular.fntdata"/><Relationship Id="rId28" Type="http://schemas.openxmlformats.org/officeDocument/2006/relationships/font" Target="fonts/AlbertSans-regular.fntdata"/><Relationship Id="rId27" Type="http://schemas.openxmlformats.org/officeDocument/2006/relationships/font" Target="fonts/Manrope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boldItalic.fntdata"/><Relationship Id="rId30" Type="http://schemas.openxmlformats.org/officeDocument/2006/relationships/font" Target="fonts/AlbertSans-italic.fntdata"/><Relationship Id="rId11" Type="http://schemas.openxmlformats.org/officeDocument/2006/relationships/slide" Target="slides/slide7.xml"/><Relationship Id="rId33" Type="http://schemas.openxmlformats.org/officeDocument/2006/relationships/font" Target="fonts/DMSans-bold.fntdata"/><Relationship Id="rId10" Type="http://schemas.openxmlformats.org/officeDocument/2006/relationships/slide" Target="slides/slide6.xml"/><Relationship Id="rId32" Type="http://schemas.openxmlformats.org/officeDocument/2006/relationships/font" Target="fonts/DMSans-regular.fntdata"/><Relationship Id="rId13" Type="http://schemas.openxmlformats.org/officeDocument/2006/relationships/slide" Target="slides/slide9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8.xml"/><Relationship Id="rId34" Type="http://schemas.openxmlformats.org/officeDocument/2006/relationships/font" Target="fonts/DM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eae33e4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eae33e4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eae33e4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eae33e4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eae33e4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eae33e4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80d81867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80d81867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2344b216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b2344b216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80d81867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80d81867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80d81867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80d81867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2344b21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2344b21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2344b21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2344b21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2344b216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2344b216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870a93ff7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870a93ff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870a93ff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870a93ff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80d818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80d818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80d81867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80d8186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870a93ff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870a93ff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845" l="0" r="0" t="83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rect b="b" l="l" r="r" t="t"/>
              <a:pathLst>
                <a:path extrusionOk="0" h="28607" w="67985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rect b="b" l="l" r="r" t="t"/>
              <a:pathLst>
                <a:path extrusionOk="0" h="28601" w="6797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rect b="b" l="l" r="r" t="t"/>
              <a:pathLst>
                <a:path extrusionOk="0" h="28601" w="67985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rect b="b" l="l" r="r" t="t"/>
            <a:pathLst>
              <a:path extrusionOk="0" h="28607" w="67985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rect b="b" l="l" r="r" t="t"/>
              <a:pathLst>
                <a:path extrusionOk="0" h="34164" w="113342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rect b="b" l="l" r="r" t="t"/>
              <a:pathLst>
                <a:path extrusionOk="0" h="26289" w="87251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" type="title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3" type="title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4" type="title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5" type="title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7" type="subTitle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 flipH="1" rot="10800000">
            <a:off x="5614250" y="4126437"/>
            <a:ext cx="4143281" cy="1743445"/>
          </a:xfrm>
          <a:custGeom>
            <a:rect b="b" l="l" r="r" t="t"/>
            <a:pathLst>
              <a:path extrusionOk="0" h="28601" w="6797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 rot="10800000">
            <a:off x="5287796" y="4122875"/>
            <a:ext cx="4078329" cy="1229306"/>
          </a:xfrm>
          <a:custGeom>
            <a:rect b="b" l="l" r="r" t="t"/>
            <a:pathLst>
              <a:path extrusionOk="0" h="34164" w="113342">
                <a:moveTo>
                  <a:pt x="1568" y="1"/>
                </a:moveTo>
                <a:lnTo>
                  <a:pt x="0" y="20028"/>
                </a:lnTo>
                <a:cubicBezTo>
                  <a:pt x="1718" y="24509"/>
                  <a:pt x="4242" y="28855"/>
                  <a:pt x="8170" y="31603"/>
                </a:cubicBezTo>
                <a:cubicBezTo>
                  <a:pt x="10473" y="33215"/>
                  <a:pt x="13332" y="34164"/>
                  <a:pt x="16125" y="34164"/>
                </a:cubicBezTo>
                <a:cubicBezTo>
                  <a:pt x="18094" y="34164"/>
                  <a:pt x="20030" y="33692"/>
                  <a:pt x="21716" y="32648"/>
                </a:cubicBezTo>
                <a:cubicBezTo>
                  <a:pt x="25524" y="30289"/>
                  <a:pt x="27242" y="25748"/>
                  <a:pt x="29810" y="22089"/>
                </a:cubicBezTo>
                <a:cubicBezTo>
                  <a:pt x="34350" y="15625"/>
                  <a:pt x="42232" y="11749"/>
                  <a:pt x="50098" y="11749"/>
                </a:cubicBezTo>
                <a:cubicBezTo>
                  <a:pt x="51755" y="11749"/>
                  <a:pt x="53411" y="11921"/>
                  <a:pt x="55036" y="12277"/>
                </a:cubicBezTo>
                <a:cubicBezTo>
                  <a:pt x="59904" y="13352"/>
                  <a:pt x="64310" y="15876"/>
                  <a:pt x="69030" y="17504"/>
                </a:cubicBezTo>
                <a:cubicBezTo>
                  <a:pt x="71490" y="18356"/>
                  <a:pt x="74162" y="18941"/>
                  <a:pt x="76765" y="18941"/>
                </a:cubicBezTo>
                <a:cubicBezTo>
                  <a:pt x="79140" y="18941"/>
                  <a:pt x="81457" y="18454"/>
                  <a:pt x="83502" y="17236"/>
                </a:cubicBezTo>
                <a:cubicBezTo>
                  <a:pt x="86713" y="15309"/>
                  <a:pt x="88863" y="11799"/>
                  <a:pt x="92313" y="10365"/>
                </a:cubicBezTo>
                <a:cubicBezTo>
                  <a:pt x="93797" y="9746"/>
                  <a:pt x="95387" y="9562"/>
                  <a:pt x="97005" y="9562"/>
                </a:cubicBezTo>
                <a:cubicBezTo>
                  <a:pt x="98350" y="9562"/>
                  <a:pt x="99714" y="9689"/>
                  <a:pt x="101050" y="9798"/>
                </a:cubicBezTo>
                <a:cubicBezTo>
                  <a:pt x="101911" y="9863"/>
                  <a:pt x="102791" y="9915"/>
                  <a:pt x="103668" y="9915"/>
                </a:cubicBezTo>
                <a:cubicBezTo>
                  <a:pt x="105786" y="9915"/>
                  <a:pt x="107884" y="9614"/>
                  <a:pt x="109638" y="8484"/>
                </a:cubicBezTo>
                <a:cubicBezTo>
                  <a:pt x="112132" y="6901"/>
                  <a:pt x="113342" y="3062"/>
                  <a:pt x="111295" y="942"/>
                </a:cubicBezTo>
                <a:lnTo>
                  <a:pt x="1568" y="1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flipH="1">
            <a:off x="-234650" y="-266238"/>
            <a:ext cx="4143281" cy="1743445"/>
          </a:xfrm>
          <a:custGeom>
            <a:rect b="b" l="l" r="r" t="t"/>
            <a:pathLst>
              <a:path extrusionOk="0" h="28601" w="6797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flipH="1">
            <a:off x="6898875" y="4030275"/>
            <a:ext cx="2420497" cy="1277990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942350" y="2198625"/>
            <a:ext cx="52593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6"/>
          <p:cNvSpPr txBox="1"/>
          <p:nvPr>
            <p:ph hasCustomPrompt="1" idx="2" type="title"/>
          </p:nvPr>
        </p:nvSpPr>
        <p:spPr>
          <a:xfrm>
            <a:off x="3746000" y="12827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-396402" y="-536388"/>
            <a:ext cx="9691852" cy="6099260"/>
            <a:chOff x="-396402" y="-536388"/>
            <a:chExt cx="9691852" cy="6099260"/>
          </a:xfrm>
        </p:grpSpPr>
        <p:sp>
          <p:nvSpPr>
            <p:cNvPr id="94" name="Google Shape;94;p17"/>
            <p:cNvSpPr/>
            <p:nvPr/>
          </p:nvSpPr>
          <p:spPr>
            <a:xfrm flipH="1">
              <a:off x="5151255" y="3819000"/>
              <a:ext cx="4144196" cy="1743872"/>
            </a:xfrm>
            <a:custGeom>
              <a:rect b="b" l="l" r="r" t="t"/>
              <a:pathLst>
                <a:path extrusionOk="0" h="28608" w="67985">
                  <a:moveTo>
                    <a:pt x="2624" y="0"/>
                  </a:moveTo>
                  <a:cubicBezTo>
                    <a:pt x="1714" y="0"/>
                    <a:pt x="825" y="213"/>
                    <a:pt x="1" y="709"/>
                  </a:cubicBezTo>
                  <a:lnTo>
                    <a:pt x="1225" y="25635"/>
                  </a:lnTo>
                  <a:lnTo>
                    <a:pt x="66491" y="28607"/>
                  </a:lnTo>
                  <a:cubicBezTo>
                    <a:pt x="67984" y="20617"/>
                    <a:pt x="61488" y="12074"/>
                    <a:pt x="53408" y="11372"/>
                  </a:cubicBezTo>
                  <a:cubicBezTo>
                    <a:pt x="52914" y="11328"/>
                    <a:pt x="52417" y="11309"/>
                    <a:pt x="51918" y="11309"/>
                  </a:cubicBezTo>
                  <a:cubicBezTo>
                    <a:pt x="48698" y="11309"/>
                    <a:pt x="45399" y="12100"/>
                    <a:pt x="42248" y="12100"/>
                  </a:cubicBezTo>
                  <a:cubicBezTo>
                    <a:pt x="40562" y="12100"/>
                    <a:pt x="38919" y="11873"/>
                    <a:pt x="37353" y="11178"/>
                  </a:cubicBezTo>
                  <a:cubicBezTo>
                    <a:pt x="34471" y="9894"/>
                    <a:pt x="32230" y="7116"/>
                    <a:pt x="29094" y="6668"/>
                  </a:cubicBezTo>
                  <a:cubicBezTo>
                    <a:pt x="28787" y="6623"/>
                    <a:pt x="28481" y="6603"/>
                    <a:pt x="28177" y="6603"/>
                  </a:cubicBezTo>
                  <a:cubicBezTo>
                    <a:pt x="25030" y="6603"/>
                    <a:pt x="22014" y="8758"/>
                    <a:pt x="18830" y="8758"/>
                  </a:cubicBezTo>
                  <a:cubicBezTo>
                    <a:pt x="18682" y="8758"/>
                    <a:pt x="18534" y="8753"/>
                    <a:pt x="18386" y="8744"/>
                  </a:cubicBezTo>
                  <a:cubicBezTo>
                    <a:pt x="14846" y="8520"/>
                    <a:pt x="12217" y="5592"/>
                    <a:pt x="9574" y="3233"/>
                  </a:cubicBezTo>
                  <a:cubicBezTo>
                    <a:pt x="7649" y="1525"/>
                    <a:pt x="5060" y="0"/>
                    <a:pt x="2624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396402" y="-536388"/>
              <a:ext cx="4144196" cy="1743445"/>
            </a:xfrm>
            <a:custGeom>
              <a:rect b="b" l="l" r="r" t="t"/>
              <a:pathLst>
                <a:path extrusionOk="0" h="28601" w="67985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/>
          <p:nvPr/>
        </p:nvSpPr>
        <p:spPr>
          <a:xfrm flipH="1" rot="-7874682">
            <a:off x="6873400" y="-160002"/>
            <a:ext cx="2420446" cy="1277963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2107675" y="1880200"/>
            <a:ext cx="63231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hasCustomPrompt="1" idx="2" type="title"/>
          </p:nvPr>
        </p:nvSpPr>
        <p:spPr>
          <a:xfrm>
            <a:off x="713225" y="1731350"/>
            <a:ext cx="1365300" cy="11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 flipH="1" rot="10800000">
            <a:off x="-99400" y="-63725"/>
            <a:ext cx="2420497" cy="1277990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-266502" y="-131350"/>
            <a:ext cx="9683745" cy="5635258"/>
            <a:chOff x="-266502" y="-131350"/>
            <a:chExt cx="9683745" cy="5635258"/>
          </a:xfrm>
        </p:grpSpPr>
        <p:sp>
          <p:nvSpPr>
            <p:cNvPr id="103" name="Google Shape;103;p18"/>
            <p:cNvSpPr/>
            <p:nvPr/>
          </p:nvSpPr>
          <p:spPr>
            <a:xfrm flipH="1" rot="10800000">
              <a:off x="-266502" y="3760462"/>
              <a:ext cx="4144196" cy="1743445"/>
            </a:xfrm>
            <a:custGeom>
              <a:rect b="b" l="l" r="r" t="t"/>
              <a:pathLst>
                <a:path extrusionOk="0" h="28601" w="67985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 rot="10800000">
              <a:off x="5864600" y="-131350"/>
              <a:ext cx="3552643" cy="1070422"/>
            </a:xfrm>
            <a:custGeom>
              <a:rect b="b" l="l" r="r" t="t"/>
              <a:pathLst>
                <a:path extrusionOk="0" h="26289" w="87251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313600" y="2320975"/>
            <a:ext cx="6323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8"/>
          <p:cNvSpPr txBox="1"/>
          <p:nvPr>
            <p:ph hasCustomPrompt="1" idx="2" type="title"/>
          </p:nvPr>
        </p:nvSpPr>
        <p:spPr>
          <a:xfrm>
            <a:off x="5984600" y="140507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713228" y="3287700"/>
            <a:ext cx="6069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2" type="subTitle"/>
          </p:nvPr>
        </p:nvSpPr>
        <p:spPr>
          <a:xfrm>
            <a:off x="713228" y="1666287"/>
            <a:ext cx="6069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3" type="subTitle"/>
          </p:nvPr>
        </p:nvSpPr>
        <p:spPr>
          <a:xfrm>
            <a:off x="713228" y="1183588"/>
            <a:ext cx="6069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4" type="subTitle"/>
          </p:nvPr>
        </p:nvSpPr>
        <p:spPr>
          <a:xfrm>
            <a:off x="713228" y="2805000"/>
            <a:ext cx="6069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864600" y="4160075"/>
            <a:ext cx="3552643" cy="1070422"/>
          </a:xfrm>
          <a:custGeom>
            <a:rect b="b" l="l" r="r" t="t"/>
            <a:pathLst>
              <a:path extrusionOk="0" h="26289" w="87251">
                <a:moveTo>
                  <a:pt x="74840" y="1"/>
                </a:moveTo>
                <a:cubicBezTo>
                  <a:pt x="73325" y="1"/>
                  <a:pt x="71836" y="364"/>
                  <a:pt x="70538" y="1168"/>
                </a:cubicBezTo>
                <a:cubicBezTo>
                  <a:pt x="67611" y="2990"/>
                  <a:pt x="66281" y="6469"/>
                  <a:pt x="64295" y="9292"/>
                </a:cubicBezTo>
                <a:cubicBezTo>
                  <a:pt x="60801" y="14267"/>
                  <a:pt x="54736" y="17252"/>
                  <a:pt x="48672" y="17252"/>
                </a:cubicBezTo>
                <a:cubicBezTo>
                  <a:pt x="47400" y="17252"/>
                  <a:pt x="46128" y="17121"/>
                  <a:pt x="44880" y="16849"/>
                </a:cubicBezTo>
                <a:cubicBezTo>
                  <a:pt x="41131" y="16013"/>
                  <a:pt x="37741" y="14071"/>
                  <a:pt x="34112" y="12817"/>
                </a:cubicBezTo>
                <a:cubicBezTo>
                  <a:pt x="32222" y="12161"/>
                  <a:pt x="30165" y="11709"/>
                  <a:pt x="28160" y="11709"/>
                </a:cubicBezTo>
                <a:cubicBezTo>
                  <a:pt x="26331" y="11709"/>
                  <a:pt x="24545" y="12085"/>
                  <a:pt x="22970" y="13026"/>
                </a:cubicBezTo>
                <a:cubicBezTo>
                  <a:pt x="20506" y="14504"/>
                  <a:pt x="18848" y="17208"/>
                  <a:pt x="16190" y="18313"/>
                </a:cubicBezTo>
                <a:cubicBezTo>
                  <a:pt x="15059" y="18789"/>
                  <a:pt x="13846" y="18929"/>
                  <a:pt x="12611" y="18929"/>
                </a:cubicBezTo>
                <a:cubicBezTo>
                  <a:pt x="11562" y="18929"/>
                  <a:pt x="10497" y="18828"/>
                  <a:pt x="9454" y="18746"/>
                </a:cubicBezTo>
                <a:cubicBezTo>
                  <a:pt x="8801" y="18694"/>
                  <a:pt x="8133" y="18655"/>
                  <a:pt x="7467" y="18655"/>
                </a:cubicBezTo>
                <a:cubicBezTo>
                  <a:pt x="5833" y="18655"/>
                  <a:pt x="4211" y="18892"/>
                  <a:pt x="2853" y="19762"/>
                </a:cubicBezTo>
                <a:cubicBezTo>
                  <a:pt x="941" y="20986"/>
                  <a:pt x="0" y="23943"/>
                  <a:pt x="1568" y="25571"/>
                </a:cubicBezTo>
                <a:lnTo>
                  <a:pt x="86040" y="26288"/>
                </a:lnTo>
                <a:lnTo>
                  <a:pt x="87250" y="10875"/>
                </a:lnTo>
                <a:cubicBezTo>
                  <a:pt x="85921" y="7440"/>
                  <a:pt x="83979" y="4095"/>
                  <a:pt x="80963" y="1974"/>
                </a:cubicBezTo>
                <a:cubicBezTo>
                  <a:pt x="79185" y="731"/>
                  <a:pt x="76987" y="1"/>
                  <a:pt x="74840" y="1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 flipH="1">
            <a:off x="5151255" y="3819000"/>
            <a:ext cx="4144196" cy="1743872"/>
          </a:xfrm>
          <a:custGeom>
            <a:rect b="b" l="l" r="r" t="t"/>
            <a:pathLst>
              <a:path extrusionOk="0" h="28608" w="67985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18" name="Google Shape;118;p20"/>
            <p:cNvSpPr/>
            <p:nvPr/>
          </p:nvSpPr>
          <p:spPr>
            <a:xfrm flipH="1" rot="-10558294">
              <a:off x="-240965" y="3775604"/>
              <a:ext cx="2267198" cy="1520441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 rot="10800000">
              <a:off x="5003800" y="4879974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696900" y="4329950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720000" y="1923850"/>
            <a:ext cx="22407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3332698" y="1923850"/>
            <a:ext cx="22407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5945397" y="1923850"/>
            <a:ext cx="22407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rect b="b" l="l" r="r" t="t"/>
            <a:pathLst>
              <a:path extrusionOk="0" h="28601" w="6797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-396402" y="-536388"/>
            <a:ext cx="4144196" cy="1743445"/>
          </a:xfrm>
          <a:custGeom>
            <a:rect b="b" l="l" r="r" t="t"/>
            <a:pathLst>
              <a:path extrusionOk="0" h="28601" w="67985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 flipH="1" rot="-4877097">
            <a:off x="7246776" y="3715561"/>
            <a:ext cx="2267335" cy="1520533"/>
          </a:xfrm>
          <a:custGeom>
            <a:rect b="b" l="l" r="r" t="t"/>
            <a:pathLst>
              <a:path extrusionOk="0" fill="none" h="42177" w="62892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347900" y="1522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/>
        </p:nvSpPr>
        <p:spPr>
          <a:xfrm>
            <a:off x="1555925" y="3710300"/>
            <a:ext cx="6032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template has been created by </a:t>
            </a:r>
            <a:r>
              <a:rPr b="1" lang="en" sz="12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content by 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Eliana Delacour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rect b="b" l="l" r="r" t="t"/>
            <a:pathLst>
              <a:path extrusionOk="0" h="28608" w="67985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flipH="1" rot="-10558294">
              <a:off x="-240965" y="3775604"/>
              <a:ext cx="2267198" cy="1520441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flipH="1" rot="10800000">
              <a:off x="5003800" y="4879974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rect b="b" l="l" r="r" t="t"/>
            <a:pathLst>
              <a:path extrusionOk="0" h="28601" w="67985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 flipH="1" rot="-4877097">
            <a:off x="7246776" y="3715561"/>
            <a:ext cx="2267335" cy="1520533"/>
          </a:xfrm>
          <a:custGeom>
            <a:rect b="b" l="l" r="r" t="t"/>
            <a:pathLst>
              <a:path extrusionOk="0" fill="none" h="42177" w="62892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 flipH="1">
            <a:off x="5151255" y="3819000"/>
            <a:ext cx="4144196" cy="1743872"/>
          </a:xfrm>
          <a:custGeom>
            <a:rect b="b" l="l" r="r" t="t"/>
            <a:pathLst>
              <a:path extrusionOk="0" h="28608" w="67985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80000" y="539500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 flipH="1">
            <a:off x="5151255" y="3819000"/>
            <a:ext cx="4144196" cy="1743872"/>
          </a:xfrm>
          <a:custGeom>
            <a:rect b="b" l="l" r="r" t="t"/>
            <a:pathLst>
              <a:path extrusionOk="0" h="28608" w="67985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252010" y="1731350"/>
            <a:ext cx="29412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720000" y="1731350"/>
            <a:ext cx="29412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 flipH="1" rot="10800000">
            <a:off x="-764904" y="4112500"/>
            <a:ext cx="4078329" cy="1229306"/>
          </a:xfrm>
          <a:custGeom>
            <a:rect b="b" l="l" r="r" t="t"/>
            <a:pathLst>
              <a:path extrusionOk="0" h="34164" w="113342">
                <a:moveTo>
                  <a:pt x="1568" y="1"/>
                </a:moveTo>
                <a:lnTo>
                  <a:pt x="0" y="20028"/>
                </a:lnTo>
                <a:cubicBezTo>
                  <a:pt x="1718" y="24509"/>
                  <a:pt x="4242" y="28855"/>
                  <a:pt x="8170" y="31603"/>
                </a:cubicBezTo>
                <a:cubicBezTo>
                  <a:pt x="10473" y="33215"/>
                  <a:pt x="13332" y="34164"/>
                  <a:pt x="16125" y="34164"/>
                </a:cubicBezTo>
                <a:cubicBezTo>
                  <a:pt x="18094" y="34164"/>
                  <a:pt x="20030" y="33692"/>
                  <a:pt x="21716" y="32648"/>
                </a:cubicBezTo>
                <a:cubicBezTo>
                  <a:pt x="25524" y="30289"/>
                  <a:pt x="27242" y="25748"/>
                  <a:pt x="29810" y="22089"/>
                </a:cubicBezTo>
                <a:cubicBezTo>
                  <a:pt x="34350" y="15625"/>
                  <a:pt x="42232" y="11749"/>
                  <a:pt x="50098" y="11749"/>
                </a:cubicBezTo>
                <a:cubicBezTo>
                  <a:pt x="51755" y="11749"/>
                  <a:pt x="53411" y="11921"/>
                  <a:pt x="55036" y="12277"/>
                </a:cubicBezTo>
                <a:cubicBezTo>
                  <a:pt x="59904" y="13352"/>
                  <a:pt x="64310" y="15876"/>
                  <a:pt x="69030" y="17504"/>
                </a:cubicBezTo>
                <a:cubicBezTo>
                  <a:pt x="71490" y="18356"/>
                  <a:pt x="74162" y="18941"/>
                  <a:pt x="76765" y="18941"/>
                </a:cubicBezTo>
                <a:cubicBezTo>
                  <a:pt x="79140" y="18941"/>
                  <a:pt x="81457" y="18454"/>
                  <a:pt x="83502" y="17236"/>
                </a:cubicBezTo>
                <a:cubicBezTo>
                  <a:pt x="86713" y="15309"/>
                  <a:pt x="88863" y="11799"/>
                  <a:pt x="92313" y="10365"/>
                </a:cubicBezTo>
                <a:cubicBezTo>
                  <a:pt x="93797" y="9746"/>
                  <a:pt x="95387" y="9562"/>
                  <a:pt x="97005" y="9562"/>
                </a:cubicBezTo>
                <a:cubicBezTo>
                  <a:pt x="98350" y="9562"/>
                  <a:pt x="99714" y="9689"/>
                  <a:pt x="101050" y="9798"/>
                </a:cubicBezTo>
                <a:cubicBezTo>
                  <a:pt x="101911" y="9863"/>
                  <a:pt x="102791" y="9915"/>
                  <a:pt x="103668" y="9915"/>
                </a:cubicBezTo>
                <a:cubicBezTo>
                  <a:pt x="105786" y="9915"/>
                  <a:pt x="107884" y="9614"/>
                  <a:pt x="109638" y="8484"/>
                </a:cubicBezTo>
                <a:cubicBezTo>
                  <a:pt x="112132" y="6901"/>
                  <a:pt x="113342" y="3062"/>
                  <a:pt x="111295" y="942"/>
                </a:cubicBezTo>
                <a:lnTo>
                  <a:pt x="1568" y="1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5188502" y="3870002"/>
            <a:ext cx="4144196" cy="1743811"/>
          </a:xfrm>
          <a:custGeom>
            <a:rect b="b" l="l" r="r" t="t"/>
            <a:pathLst>
              <a:path extrusionOk="0" h="28607" w="67985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224675" y="1728150"/>
            <a:ext cx="43713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rect b="b" l="l" r="r" t="t"/>
            <a:pathLst>
              <a:path extrusionOk="0" h="28607" w="67985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714275" y="2081482"/>
            <a:ext cx="48729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 flipH="1">
            <a:off x="5151255" y="3819000"/>
            <a:ext cx="4144196" cy="1743872"/>
          </a:xfrm>
          <a:custGeom>
            <a:rect b="b" l="l" r="r" t="t"/>
            <a:pathLst>
              <a:path extrusionOk="0" h="28608" w="67985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ujeet-agrahari/postgres-db-partitioning-gui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1123200" y="1378950"/>
            <a:ext cx="67452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partition</a:t>
            </a:r>
            <a:r>
              <a:rPr lang="en"/>
              <a:t>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     Optimizing PostgreSQL</a:t>
            </a:r>
            <a:endParaRPr sz="4000">
              <a:solidFill>
                <a:schemeClr val="dk2"/>
              </a:solidFill>
            </a:endParaRPr>
          </a:p>
        </p:txBody>
      </p:sp>
      <p:grpSp>
        <p:nvGrpSpPr>
          <p:cNvPr id="150" name="Google Shape;150;p24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1" name="Google Shape;151;p24"/>
            <p:cNvSpPr/>
            <p:nvPr/>
          </p:nvSpPr>
          <p:spPr>
            <a:xfrm flipH="1">
              <a:off x="713225" y="4537174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54" name="Google Shape;154;p24"/>
            <p:cNvSpPr/>
            <p:nvPr/>
          </p:nvSpPr>
          <p:spPr>
            <a:xfrm>
              <a:off x="6970075" y="4084966"/>
              <a:ext cx="1385713" cy="293308"/>
            </a:xfrm>
            <a:custGeom>
              <a:rect b="b" l="l" r="r" t="t"/>
              <a:pathLst>
                <a:path extrusionOk="0" h="6797" w="32112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972664" y="4135240"/>
              <a:ext cx="1320596" cy="198545"/>
            </a:xfrm>
            <a:custGeom>
              <a:rect b="b" l="l" r="r" t="t"/>
              <a:pathLst>
                <a:path extrusionOk="0" h="4601" w="30603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6975901" y="4186162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6975901" y="4237731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975901" y="4289300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7112526" y="3722775"/>
              <a:ext cx="1404355" cy="362222"/>
            </a:xfrm>
            <a:custGeom>
              <a:rect b="b" l="l" r="r" t="t"/>
              <a:pathLst>
                <a:path extrusionOk="0" h="8394" w="32544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7592698" y="3770460"/>
              <a:ext cx="922903" cy="266855"/>
            </a:xfrm>
            <a:custGeom>
              <a:rect b="b" l="l" r="r" t="t"/>
              <a:pathLst>
                <a:path extrusionOk="0" h="6184" w="21387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191799" y="3864579"/>
              <a:ext cx="333224" cy="79271"/>
            </a:xfrm>
            <a:custGeom>
              <a:rect b="b" l="l" r="r" t="t"/>
              <a:pathLst>
                <a:path extrusionOk="0" h="1837" w="7722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7660363" y="3854265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7660363" y="3905791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rgbClr val="0926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7660363" y="3957360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112526" y="4377593"/>
              <a:ext cx="1404355" cy="362222"/>
            </a:xfrm>
            <a:custGeom>
              <a:rect b="b" l="l" r="r" t="t"/>
              <a:pathLst>
                <a:path extrusionOk="0" h="8394" w="32544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592698" y="4425278"/>
              <a:ext cx="922903" cy="267502"/>
            </a:xfrm>
            <a:custGeom>
              <a:rect b="b" l="l" r="r" t="t"/>
              <a:pathLst>
                <a:path extrusionOk="0" h="6199" w="21387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7660363" y="4509040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7660363" y="4560609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7660363" y="4612825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7159563" y="4474258"/>
              <a:ext cx="376419" cy="154702"/>
            </a:xfrm>
            <a:custGeom>
              <a:rect b="b" l="l" r="r" t="t"/>
              <a:pathLst>
                <a:path extrusionOk="0" fill="none" h="3585" w="8723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7194388" y="4084966"/>
              <a:ext cx="1092406" cy="43"/>
            </a:xfrm>
            <a:custGeom>
              <a:rect b="b" l="l" r="r" t="t"/>
              <a:pathLst>
                <a:path extrusionOk="0" fill="none" h="1" w="25315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7194388" y="4377593"/>
              <a:ext cx="1092406" cy="690"/>
            </a:xfrm>
            <a:custGeom>
              <a:rect b="b" l="l" r="r" t="t"/>
              <a:pathLst>
                <a:path extrusionOk="0" fill="none" h="16" w="25315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4"/>
          <p:cNvSpPr/>
          <p:nvPr/>
        </p:nvSpPr>
        <p:spPr>
          <a:xfrm rot="1189787">
            <a:off x="1063575" y="478794"/>
            <a:ext cx="334029" cy="3432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aloo"/>
              </a:rPr>
              <a:t>&amp;</a:t>
            </a:r>
          </a:p>
        </p:txBody>
      </p:sp>
      <p:sp>
        <p:nvSpPr>
          <p:cNvPr id="174" name="Google Shape;174;p24"/>
          <p:cNvSpPr/>
          <p:nvPr/>
        </p:nvSpPr>
        <p:spPr>
          <a:xfrm rot="-968752">
            <a:off x="8449868" y="390282"/>
            <a:ext cx="162563" cy="160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aloo"/>
              </a:rPr>
              <a:t>*</a:t>
            </a:r>
          </a:p>
        </p:txBody>
      </p:sp>
      <p:sp>
        <p:nvSpPr>
          <p:cNvPr id="175" name="Google Shape;175;p24"/>
          <p:cNvSpPr/>
          <p:nvPr/>
        </p:nvSpPr>
        <p:spPr>
          <a:xfrm rot="-257646">
            <a:off x="3193382" y="4425449"/>
            <a:ext cx="371322" cy="350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aloo"/>
              </a:rPr>
              <a:t>#</a:t>
            </a: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77" name="Google Shape;177;p24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78" name="Google Shape;178;p24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rect b="b" l="l" r="r" t="t"/>
                <a:pathLst>
                  <a:path extrusionOk="0" h="4108" w="19237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rect b="b" l="l" r="r" t="t"/>
                <a:pathLst>
                  <a:path extrusionOk="0" h="284" w="45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rect b="b" l="l" r="r" t="t"/>
                <a:pathLst>
                  <a:path extrusionOk="0" h="27466" w="6573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rect b="b" l="l" r="r" t="t"/>
                <a:pathLst>
                  <a:path extrusionOk="0" fill="none" h="1" w="2436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rect b="b" l="l" r="r" t="t"/>
                <a:pathLst>
                  <a:path extrusionOk="0" fill="none" h="1" w="2018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rect b="b" l="l" r="r" t="t"/>
                <a:pathLst>
                  <a:path extrusionOk="0" fill="none" h="1" w="2436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rect b="b" l="l" r="r" t="t"/>
                <a:pathLst>
                  <a:path extrusionOk="0" fill="none" h="1" w="2018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rect b="b" l="l" r="r" t="t"/>
                <a:pathLst>
                  <a:path extrusionOk="0" fill="none" h="1" w="2436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rect b="b" l="l" r="r" t="t"/>
                <a:pathLst>
                  <a:path extrusionOk="0" fill="none" h="1" w="2018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rect b="b" l="l" r="r" t="t"/>
                <a:pathLst>
                  <a:path extrusionOk="0" fill="none" h="1" w="2436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rect b="b" l="l" r="r" t="t"/>
                <a:pathLst>
                  <a:path extrusionOk="0" fill="none" h="1" w="2018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rect b="b" l="l" r="r" t="t"/>
                <a:pathLst>
                  <a:path extrusionOk="0" fill="none" h="1" w="2436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rect b="b" l="l" r="r" t="t"/>
                <a:pathLst>
                  <a:path extrusionOk="0" fill="none" h="1" w="2018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rect b="b" l="l" r="r" t="t"/>
                <a:pathLst>
                  <a:path extrusionOk="0" fill="none" h="1" w="2436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325">
                <a:solidFill>
                  <a:srgbClr val="0926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rect b="b" l="l" r="r" t="t"/>
                <a:pathLst>
                  <a:path extrusionOk="0" fill="none" h="1" w="2018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325">
                <a:solidFill>
                  <a:srgbClr val="0926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rect b="b" l="l" r="r" t="t"/>
                <a:pathLst>
                  <a:path extrusionOk="0" h="7368" w="4004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rect b="b" l="l" r="r" t="t"/>
                <a:pathLst>
                  <a:path extrusionOk="0" h="28422" w="11964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rect b="b" l="l" r="r" t="t"/>
                <a:pathLst>
                  <a:path extrusionOk="0" h="1658" w="2883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rect b="b" l="l" r="r" t="t"/>
                <a:pathLst>
                  <a:path extrusionOk="0" h="2809" w="2585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rect b="b" l="l" r="r" t="t"/>
                <a:pathLst>
                  <a:path extrusionOk="0" h="1337" w="2629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rect b="b" l="l" r="r" t="t"/>
                <a:pathLst>
                  <a:path extrusionOk="0" h="1348" w="136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rect b="b" l="l" r="r" t="t"/>
                <a:pathLst>
                  <a:path extrusionOk="0" fill="none" h="897" w="2584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rect b="b" l="l" r="r" t="t"/>
                <a:pathLst>
                  <a:path extrusionOk="0" fill="none" h="360" w="1032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cap="rnd" cmpd="sng" w="9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rect b="b" l="l" r="r" t="t"/>
                <a:pathLst>
                  <a:path extrusionOk="0" fill="none" h="897" w="257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cap="rnd" cmpd="sng" w="9325">
                <a:solidFill>
                  <a:srgbClr val="0926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rect b="b" l="l" r="r" t="t"/>
                <a:pathLst>
                  <a:path extrusionOk="0" h="541" w="464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rect b="b" l="l" r="r" t="t"/>
                <a:pathLst>
                  <a:path extrusionOk="0" h="2231" w="3092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rect b="b" l="l" r="r" t="t"/>
                <a:pathLst>
                  <a:path extrusionOk="0" h="4765" w="2675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rect b="b" l="l" r="r" t="t"/>
                <a:pathLst>
                  <a:path extrusionOk="0" h="18063" w="5975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rect b="b" l="l" r="r" t="t"/>
                <a:pathLst>
                  <a:path extrusionOk="0" h="1068" w="3093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rect b="b" l="l" r="r" t="t"/>
                <a:pathLst>
                  <a:path extrusionOk="0" h="1450" w="867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rect b="b" l="l" r="r" t="t"/>
                <a:pathLst>
                  <a:path extrusionOk="0" h="16110" w="3227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rect b="b" l="l" r="r" t="t"/>
                <a:pathLst>
                  <a:path extrusionOk="0" h="16461" w="3406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rect b="b" l="l" r="r" t="t"/>
                <a:pathLst>
                  <a:path extrusionOk="0" h="1787" w="4078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rect b="b" l="l" r="r" t="t"/>
                <a:pathLst>
                  <a:path extrusionOk="0" fill="none" h="1912" w="19163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cap="rnd" cmpd="sng" w="9325">
                <a:solidFill>
                  <a:srgbClr val="0926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rect b="b" l="l" r="r" t="t"/>
                <a:pathLst>
                  <a:path extrusionOk="0" h="22104" w="19178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24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rect b="b" l="l" r="r" t="t"/>
              <a:pathLst>
                <a:path extrusionOk="0" fill="none" h="10201" w="9679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49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491325" y="4020828"/>
              <a:ext cx="472748" cy="583169"/>
            </a:xfrm>
            <a:custGeom>
              <a:rect b="b" l="l" r="r" t="t"/>
              <a:pathLst>
                <a:path extrusionOk="0" fill="none" h="12860" w="10425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49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rect b="b" l="l" r="r" t="t"/>
              <a:pathLst>
                <a:path extrusionOk="0" fill="none" h="12606" w="6677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49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626950" y="472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Partition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 txBox="1"/>
          <p:nvPr>
            <p:ph idx="4294967295" type="subTitle"/>
          </p:nvPr>
        </p:nvSpPr>
        <p:spPr>
          <a:xfrm>
            <a:off x="2058025" y="1188500"/>
            <a:ext cx="2650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a list-partitioned table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products_list (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product_id INT,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product_name VARCHAR(50),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VARCHAR(20)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PARTITION BY LIST (category);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0" name="Google Shape;340;p33"/>
          <p:cNvGrpSpPr/>
          <p:nvPr/>
        </p:nvGrpSpPr>
        <p:grpSpPr>
          <a:xfrm>
            <a:off x="6296138" y="1923250"/>
            <a:ext cx="664504" cy="530938"/>
            <a:chOff x="380975" y="4106475"/>
            <a:chExt cx="664504" cy="530938"/>
          </a:xfrm>
        </p:grpSpPr>
        <p:sp>
          <p:nvSpPr>
            <p:cNvPr id="341" name="Google Shape;341;p33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44" name="Google Shape;344;p33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46" name="Google Shape;346;p33"/>
          <p:cNvSpPr txBox="1"/>
          <p:nvPr>
            <p:ph idx="4294967295" type="subTitle"/>
          </p:nvPr>
        </p:nvSpPr>
        <p:spPr>
          <a:xfrm>
            <a:off x="2002700" y="2197250"/>
            <a:ext cx="44751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individual partitions for different product categories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products_list_electronics PARTITION OF products_list FOR VALUES IN ('Electronics');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products_list_clothing PARTITION OF products_list FOR VALUES IN ('Clothing');</a:t>
            </a:r>
            <a:b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a default partition for values outside the specified ranges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sales_default PARTITION OF sales DEFAULT;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3"/>
          <p:cNvSpPr txBox="1"/>
          <p:nvPr>
            <p:ph idx="4294967295" type="subTitle"/>
          </p:nvPr>
        </p:nvSpPr>
        <p:spPr>
          <a:xfrm>
            <a:off x="2099500" y="3504400"/>
            <a:ext cx="30834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Insert data into the list-partitioned table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products_list VALUES 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(101, 'Smartphone', 'Electronics');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8" name="Google Shape;348;p33"/>
          <p:cNvGrpSpPr/>
          <p:nvPr/>
        </p:nvGrpSpPr>
        <p:grpSpPr>
          <a:xfrm>
            <a:off x="371763" y="1702475"/>
            <a:ext cx="664504" cy="530938"/>
            <a:chOff x="380975" y="4106475"/>
            <a:chExt cx="664504" cy="530938"/>
          </a:xfrm>
        </p:grpSpPr>
        <p:sp>
          <p:nvSpPr>
            <p:cNvPr id="349" name="Google Shape;349;p33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3"/>
          <p:cNvGrpSpPr/>
          <p:nvPr/>
        </p:nvGrpSpPr>
        <p:grpSpPr>
          <a:xfrm>
            <a:off x="7651463" y="250675"/>
            <a:ext cx="664504" cy="530938"/>
            <a:chOff x="380975" y="4106475"/>
            <a:chExt cx="664504" cy="530938"/>
          </a:xfrm>
        </p:grpSpPr>
        <p:sp>
          <p:nvSpPr>
            <p:cNvPr id="352" name="Google Shape;352;p33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626950" y="472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Partition</a:t>
            </a:r>
            <a:endParaRPr/>
          </a:p>
        </p:txBody>
      </p:sp>
      <p:sp>
        <p:nvSpPr>
          <p:cNvPr id="359" name="Google Shape;359;p34"/>
          <p:cNvSpPr txBox="1"/>
          <p:nvPr>
            <p:ph idx="4294967295" type="subTitle"/>
          </p:nvPr>
        </p:nvSpPr>
        <p:spPr>
          <a:xfrm>
            <a:off x="2058025" y="1188500"/>
            <a:ext cx="2650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a range-partitioned table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sales_range (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sale_date DATE,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product_id INT,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amount DECIMAL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PARTITION BY RANGE (sale_date);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0" name="Google Shape;360;p34"/>
          <p:cNvGrpSpPr/>
          <p:nvPr/>
        </p:nvGrpSpPr>
        <p:grpSpPr>
          <a:xfrm>
            <a:off x="6296138" y="1923250"/>
            <a:ext cx="664504" cy="530938"/>
            <a:chOff x="380975" y="4106475"/>
            <a:chExt cx="664504" cy="530938"/>
          </a:xfrm>
        </p:grpSpPr>
        <p:sp>
          <p:nvSpPr>
            <p:cNvPr id="361" name="Google Shape;361;p34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4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64" name="Google Shape;364;p34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66" name="Google Shape;366;p34"/>
          <p:cNvSpPr txBox="1"/>
          <p:nvPr>
            <p:ph idx="4294967295" type="subTitle"/>
          </p:nvPr>
        </p:nvSpPr>
        <p:spPr>
          <a:xfrm>
            <a:off x="2099500" y="2335825"/>
            <a:ext cx="51159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individual partitions for different date ranges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sales_range_q1 PARTITION OF sales_range FOR VALUES FROM ('2023-01-01') TO ('2023-03-31');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sales_range_q2 PARTITION OF sales_range FOR VALUES FROM ('2023-04-01') TO ('2023-06-30');</a:t>
            </a:r>
            <a:b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a default partition for values outside the specified ranges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sales_default PARTITION OF sales DEFAULT;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4"/>
          <p:cNvSpPr txBox="1"/>
          <p:nvPr>
            <p:ph idx="4294967295" type="subTitle"/>
          </p:nvPr>
        </p:nvSpPr>
        <p:spPr>
          <a:xfrm>
            <a:off x="2099500" y="3580600"/>
            <a:ext cx="30834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Insert data into the range-partitioned table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sales_range VALUES ('2023-02-15', 101, 1500.00);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8" name="Google Shape;368;p34"/>
          <p:cNvGrpSpPr/>
          <p:nvPr/>
        </p:nvGrpSpPr>
        <p:grpSpPr>
          <a:xfrm>
            <a:off x="371763" y="1702475"/>
            <a:ext cx="664504" cy="530938"/>
            <a:chOff x="380975" y="4106475"/>
            <a:chExt cx="664504" cy="530938"/>
          </a:xfrm>
        </p:grpSpPr>
        <p:sp>
          <p:nvSpPr>
            <p:cNvPr id="369" name="Google Shape;369;p34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4"/>
          <p:cNvGrpSpPr/>
          <p:nvPr/>
        </p:nvGrpSpPr>
        <p:grpSpPr>
          <a:xfrm>
            <a:off x="7651463" y="250675"/>
            <a:ext cx="664504" cy="530938"/>
            <a:chOff x="380975" y="4106475"/>
            <a:chExt cx="664504" cy="530938"/>
          </a:xfrm>
        </p:grpSpPr>
        <p:sp>
          <p:nvSpPr>
            <p:cNvPr id="372" name="Google Shape;372;p34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type="title"/>
          </p:nvPr>
        </p:nvSpPr>
        <p:spPr>
          <a:xfrm>
            <a:off x="626950" y="472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r>
              <a:rPr lang="en"/>
              <a:t> Partition</a:t>
            </a:r>
            <a:endParaRPr/>
          </a:p>
        </p:txBody>
      </p:sp>
      <p:sp>
        <p:nvSpPr>
          <p:cNvPr id="379" name="Google Shape;379;p35"/>
          <p:cNvSpPr txBox="1"/>
          <p:nvPr>
            <p:ph idx="4294967295" type="subTitle"/>
          </p:nvPr>
        </p:nvSpPr>
        <p:spPr>
          <a:xfrm>
            <a:off x="2058025" y="1264700"/>
            <a:ext cx="2650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a hash-partitioned table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employees_hash (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employee_id INT,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employee_name VARCHAR(50),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department_id INT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PARTITION BY HASH (employee_id);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35"/>
          <p:cNvGrpSpPr/>
          <p:nvPr/>
        </p:nvGrpSpPr>
        <p:grpSpPr>
          <a:xfrm>
            <a:off x="6296138" y="1923250"/>
            <a:ext cx="664504" cy="530938"/>
            <a:chOff x="380975" y="4106475"/>
            <a:chExt cx="664504" cy="530938"/>
          </a:xfrm>
        </p:grpSpPr>
        <p:sp>
          <p:nvSpPr>
            <p:cNvPr id="381" name="Google Shape;381;p35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5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84" name="Google Shape;384;p35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86" name="Google Shape;386;p35"/>
          <p:cNvSpPr txBox="1"/>
          <p:nvPr>
            <p:ph idx="4294967295" type="subTitle"/>
          </p:nvPr>
        </p:nvSpPr>
        <p:spPr>
          <a:xfrm>
            <a:off x="2078900" y="2578250"/>
            <a:ext cx="42330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Create individual partitions based on hash values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employees_hash_1 PARTITION OF employees_hash FOR VALUES WITH (MODULUS 2, REMAINDER 0);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employees_hash_2 PARTITION OF employees_hash FOR VALUES WITH (MODULUS 2, REMAINDER 1);</a:t>
            </a:r>
            <a:b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—- </a:t>
            </a:r>
            <a:r>
              <a:rPr b="1" lang="en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can not have</a:t>
            </a:r>
            <a:r>
              <a:rPr b="1" lang="en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default partition</a:t>
            </a:r>
            <a:endParaRPr b="1" sz="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5"/>
          <p:cNvSpPr txBox="1"/>
          <p:nvPr>
            <p:ph idx="4294967295" type="subTitle"/>
          </p:nvPr>
        </p:nvSpPr>
        <p:spPr>
          <a:xfrm>
            <a:off x="2099500" y="3809200"/>
            <a:ext cx="30834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-- Insert data into the hash-partitioned table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employees_hash VALUES (101, 'John Doe', 1);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8" name="Google Shape;388;p35"/>
          <p:cNvGrpSpPr/>
          <p:nvPr/>
        </p:nvGrpSpPr>
        <p:grpSpPr>
          <a:xfrm>
            <a:off x="371763" y="1702475"/>
            <a:ext cx="664504" cy="530938"/>
            <a:chOff x="380975" y="4106475"/>
            <a:chExt cx="664504" cy="530938"/>
          </a:xfrm>
        </p:grpSpPr>
        <p:sp>
          <p:nvSpPr>
            <p:cNvPr id="389" name="Google Shape;389;p35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5"/>
          <p:cNvGrpSpPr/>
          <p:nvPr/>
        </p:nvGrpSpPr>
        <p:grpSpPr>
          <a:xfrm>
            <a:off x="7651463" y="250675"/>
            <a:ext cx="664504" cy="530938"/>
            <a:chOff x="380975" y="4106475"/>
            <a:chExt cx="664504" cy="530938"/>
          </a:xfrm>
        </p:grpSpPr>
        <p:sp>
          <p:nvSpPr>
            <p:cNvPr id="392" name="Google Shape;392;p35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idx="2" type="title"/>
          </p:nvPr>
        </p:nvSpPr>
        <p:spPr>
          <a:xfrm>
            <a:off x="713225" y="1731350"/>
            <a:ext cx="13653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9" name="Google Shape;399;p36"/>
          <p:cNvSpPr txBox="1"/>
          <p:nvPr>
            <p:ph type="title"/>
          </p:nvPr>
        </p:nvSpPr>
        <p:spPr>
          <a:xfrm>
            <a:off x="2107675" y="1880200"/>
            <a:ext cx="63231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Partition</a:t>
            </a:r>
            <a:endParaRPr/>
          </a:p>
        </p:txBody>
      </p:sp>
      <p:grpSp>
        <p:nvGrpSpPr>
          <p:cNvPr id="400" name="Google Shape;400;p36"/>
          <p:cNvGrpSpPr/>
          <p:nvPr/>
        </p:nvGrpSpPr>
        <p:grpSpPr>
          <a:xfrm>
            <a:off x="601025" y="4109475"/>
            <a:ext cx="812402" cy="555675"/>
            <a:chOff x="601025" y="4109475"/>
            <a:chExt cx="812402" cy="555675"/>
          </a:xfrm>
        </p:grpSpPr>
        <p:sp>
          <p:nvSpPr>
            <p:cNvPr id="401" name="Google Shape;401;p36"/>
            <p:cNvSpPr/>
            <p:nvPr/>
          </p:nvSpPr>
          <p:spPr>
            <a:xfrm flipH="1">
              <a:off x="748925" y="4598324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601025" y="4109475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403" name="Google Shape;403;p36"/>
          <p:cNvGrpSpPr/>
          <p:nvPr/>
        </p:nvGrpSpPr>
        <p:grpSpPr>
          <a:xfrm>
            <a:off x="6654021" y="3783337"/>
            <a:ext cx="1628941" cy="1071045"/>
            <a:chOff x="6970075" y="3722775"/>
            <a:chExt cx="1546806" cy="1017040"/>
          </a:xfrm>
        </p:grpSpPr>
        <p:sp>
          <p:nvSpPr>
            <p:cNvPr id="404" name="Google Shape;404;p36"/>
            <p:cNvSpPr/>
            <p:nvPr/>
          </p:nvSpPr>
          <p:spPr>
            <a:xfrm>
              <a:off x="6970075" y="4084966"/>
              <a:ext cx="1385713" cy="293308"/>
            </a:xfrm>
            <a:custGeom>
              <a:rect b="b" l="l" r="r" t="t"/>
              <a:pathLst>
                <a:path extrusionOk="0" h="6797" w="32112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6972664" y="4135240"/>
              <a:ext cx="1320596" cy="198545"/>
            </a:xfrm>
            <a:custGeom>
              <a:rect b="b" l="l" r="r" t="t"/>
              <a:pathLst>
                <a:path extrusionOk="0" h="4601" w="30603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6975901" y="4186162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6975901" y="4237731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975901" y="4289300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7112526" y="3722775"/>
              <a:ext cx="1404355" cy="362222"/>
            </a:xfrm>
            <a:custGeom>
              <a:rect b="b" l="l" r="r" t="t"/>
              <a:pathLst>
                <a:path extrusionOk="0" h="8394" w="32544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7592698" y="3770460"/>
              <a:ext cx="922903" cy="266855"/>
            </a:xfrm>
            <a:custGeom>
              <a:rect b="b" l="l" r="r" t="t"/>
              <a:pathLst>
                <a:path extrusionOk="0" h="6184" w="21387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191799" y="3864579"/>
              <a:ext cx="333224" cy="79271"/>
            </a:xfrm>
            <a:custGeom>
              <a:rect b="b" l="l" r="r" t="t"/>
              <a:pathLst>
                <a:path extrusionOk="0" h="1837" w="7722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7660363" y="3854265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7660363" y="3905791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rgbClr val="0926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7660363" y="3957360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112526" y="4377593"/>
              <a:ext cx="1404355" cy="362222"/>
            </a:xfrm>
            <a:custGeom>
              <a:rect b="b" l="l" r="r" t="t"/>
              <a:pathLst>
                <a:path extrusionOk="0" h="8394" w="32544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592698" y="4425278"/>
              <a:ext cx="922903" cy="267502"/>
            </a:xfrm>
            <a:custGeom>
              <a:rect b="b" l="l" r="r" t="t"/>
              <a:pathLst>
                <a:path extrusionOk="0" h="6199" w="21387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7660363" y="4509040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7660363" y="4560609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7660363" y="4612825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7159563" y="4474258"/>
              <a:ext cx="376419" cy="154702"/>
            </a:xfrm>
            <a:custGeom>
              <a:rect b="b" l="l" r="r" t="t"/>
              <a:pathLst>
                <a:path extrusionOk="0" fill="none" h="3585" w="8723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cap="rnd" cmpd="sng" w="59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7194388" y="4084966"/>
              <a:ext cx="1092406" cy="43"/>
            </a:xfrm>
            <a:custGeom>
              <a:rect b="b" l="l" r="r" t="t"/>
              <a:pathLst>
                <a:path extrusionOk="0" fill="none" h="1" w="25315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7194388" y="4377593"/>
              <a:ext cx="1092406" cy="690"/>
            </a:xfrm>
            <a:custGeom>
              <a:rect b="b" l="l" r="r" t="t"/>
              <a:pathLst>
                <a:path extrusionOk="0" fill="none" h="16" w="25315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6"/>
          <p:cNvSpPr/>
          <p:nvPr/>
        </p:nvSpPr>
        <p:spPr>
          <a:xfrm>
            <a:off x="8430775" y="3214225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Table Partition</a:t>
            </a:r>
            <a:endParaRPr/>
          </a:p>
        </p:txBody>
      </p:sp>
      <p:sp>
        <p:nvSpPr>
          <p:cNvPr id="429" name="Google Shape;429;p37"/>
          <p:cNvSpPr txBox="1"/>
          <p:nvPr>
            <p:ph idx="1" type="subTitle"/>
          </p:nvPr>
        </p:nvSpPr>
        <p:spPr>
          <a:xfrm>
            <a:off x="720000" y="1923850"/>
            <a:ext cx="7264800" cy="25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Unique constraints on partitioned tables must include all the partition key columns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Partition does not support BEFORE ROW triggers on partitioned tables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Range partition does not allow NULL values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Requires</a:t>
            </a:r>
            <a:r>
              <a:rPr lang="en" sz="1300"/>
              <a:t> partition key in the </a:t>
            </a:r>
            <a:r>
              <a:rPr lang="en" sz="1300"/>
              <a:t>filter</a:t>
            </a:r>
            <a:r>
              <a:rPr lang="en" sz="1300"/>
              <a:t> clauses for partition </a:t>
            </a:r>
            <a:r>
              <a:rPr lang="en" sz="1300"/>
              <a:t>pruning to work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idx="2" type="title"/>
          </p:nvPr>
        </p:nvSpPr>
        <p:spPr>
          <a:xfrm>
            <a:off x="6081450" y="260075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5" name="Google Shape;435;p38"/>
          <p:cNvSpPr txBox="1"/>
          <p:nvPr>
            <p:ph type="title"/>
          </p:nvPr>
        </p:nvSpPr>
        <p:spPr>
          <a:xfrm>
            <a:off x="1410450" y="1175975"/>
            <a:ext cx="6323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>
            <a:off x="599100" y="1897525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flipH="1">
            <a:off x="4765238" y="4054724"/>
            <a:ext cx="664502" cy="66826"/>
          </a:xfrm>
          <a:custGeom>
            <a:rect b="b" l="l" r="r" t="t"/>
            <a:pathLst>
              <a:path extrusionOk="0" fill="none" h="733" w="7289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4352488" y="676100"/>
            <a:ext cx="147900" cy="14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39" name="Google Shape;439;p38"/>
          <p:cNvSpPr txBox="1"/>
          <p:nvPr>
            <p:ph idx="4294967295" type="body"/>
          </p:nvPr>
        </p:nvSpPr>
        <p:spPr>
          <a:xfrm>
            <a:off x="827350" y="2959521"/>
            <a:ext cx="4452600" cy="1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Please follow below link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Postgres table partition guide</a:t>
            </a:r>
            <a:endParaRPr/>
          </a:p>
        </p:txBody>
      </p:sp>
      <p:grpSp>
        <p:nvGrpSpPr>
          <p:cNvPr id="440" name="Google Shape;440;p38"/>
          <p:cNvGrpSpPr/>
          <p:nvPr/>
        </p:nvGrpSpPr>
        <p:grpSpPr>
          <a:xfrm>
            <a:off x="254040" y="4615782"/>
            <a:ext cx="816095" cy="463262"/>
            <a:chOff x="6970075" y="3722775"/>
            <a:chExt cx="1546806" cy="1017040"/>
          </a:xfrm>
        </p:grpSpPr>
        <p:sp>
          <p:nvSpPr>
            <p:cNvPr id="441" name="Google Shape;441;p38"/>
            <p:cNvSpPr/>
            <p:nvPr/>
          </p:nvSpPr>
          <p:spPr>
            <a:xfrm>
              <a:off x="6970075" y="4084966"/>
              <a:ext cx="1385713" cy="293308"/>
            </a:xfrm>
            <a:custGeom>
              <a:rect b="b" l="l" r="r" t="t"/>
              <a:pathLst>
                <a:path extrusionOk="0" h="6797" w="32112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972664" y="4135240"/>
              <a:ext cx="1320596" cy="198545"/>
            </a:xfrm>
            <a:custGeom>
              <a:rect b="b" l="l" r="r" t="t"/>
              <a:pathLst>
                <a:path extrusionOk="0" h="4601" w="30603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975901" y="4186162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975901" y="4237731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975901" y="4289300"/>
              <a:ext cx="1247107" cy="43"/>
            </a:xfrm>
            <a:custGeom>
              <a:rect b="b" l="l" r="r" t="t"/>
              <a:pathLst>
                <a:path extrusionOk="0" fill="none" h="1" w="2890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7112526" y="3722775"/>
              <a:ext cx="1404355" cy="362222"/>
            </a:xfrm>
            <a:custGeom>
              <a:rect b="b" l="l" r="r" t="t"/>
              <a:pathLst>
                <a:path extrusionOk="0" h="8394" w="32544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592698" y="3770460"/>
              <a:ext cx="922903" cy="266855"/>
            </a:xfrm>
            <a:custGeom>
              <a:rect b="b" l="l" r="r" t="t"/>
              <a:pathLst>
                <a:path extrusionOk="0" h="6184" w="21387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191799" y="3864579"/>
              <a:ext cx="333224" cy="79271"/>
            </a:xfrm>
            <a:custGeom>
              <a:rect b="b" l="l" r="r" t="t"/>
              <a:pathLst>
                <a:path extrusionOk="0" h="1837" w="7722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660363" y="3854265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7660363" y="3905791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660363" y="3957360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7112526" y="4377593"/>
              <a:ext cx="1404355" cy="362222"/>
            </a:xfrm>
            <a:custGeom>
              <a:rect b="b" l="l" r="r" t="t"/>
              <a:pathLst>
                <a:path extrusionOk="0" h="8394" w="32544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7592698" y="4425278"/>
              <a:ext cx="922903" cy="267502"/>
            </a:xfrm>
            <a:custGeom>
              <a:rect b="b" l="l" r="r" t="t"/>
              <a:pathLst>
                <a:path extrusionOk="0" h="6199" w="21387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660363" y="4509040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7660363" y="4560609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660363" y="4612825"/>
              <a:ext cx="850104" cy="43"/>
            </a:xfrm>
            <a:custGeom>
              <a:rect b="b" l="l" r="r" t="t"/>
              <a:pathLst>
                <a:path extrusionOk="0" fill="none" h="1" w="1970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159563" y="4474258"/>
              <a:ext cx="376419" cy="154702"/>
            </a:xfrm>
            <a:custGeom>
              <a:rect b="b" l="l" r="r" t="t"/>
              <a:pathLst>
                <a:path extrusionOk="0" fill="none" h="3585" w="8723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cap="rnd" cmpd="sng" w="5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194388" y="4084966"/>
              <a:ext cx="1092406" cy="43"/>
            </a:xfrm>
            <a:custGeom>
              <a:rect b="b" l="l" r="r" t="t"/>
              <a:pathLst>
                <a:path extrusionOk="0" fill="none" h="1" w="25315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194388" y="4377593"/>
              <a:ext cx="1092406" cy="690"/>
            </a:xfrm>
            <a:custGeom>
              <a:rect b="b" l="l" r="r" t="t"/>
              <a:pathLst>
                <a:path extrusionOk="0" fill="none" h="16" w="25315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cap="rnd" cmpd="sng" w="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1348321" y="4732425"/>
            <a:ext cx="320082" cy="346633"/>
            <a:chOff x="770300" y="1692775"/>
            <a:chExt cx="690575" cy="866150"/>
          </a:xfrm>
        </p:grpSpPr>
        <p:sp>
          <p:nvSpPr>
            <p:cNvPr id="461" name="Google Shape;461;p38"/>
            <p:cNvSpPr/>
            <p:nvPr/>
          </p:nvSpPr>
          <p:spPr>
            <a:xfrm>
              <a:off x="938650" y="1787425"/>
              <a:ext cx="185500" cy="202625"/>
            </a:xfrm>
            <a:custGeom>
              <a:rect b="b" l="l" r="r" t="t"/>
              <a:pathLst>
                <a:path extrusionOk="0" h="8105" w="7420">
                  <a:moveTo>
                    <a:pt x="57" y="0"/>
                  </a:moveTo>
                  <a:lnTo>
                    <a:pt x="57" y="0"/>
                  </a:lnTo>
                  <a:cubicBezTo>
                    <a:pt x="0" y="1256"/>
                    <a:pt x="229" y="2283"/>
                    <a:pt x="571" y="3196"/>
                  </a:cubicBezTo>
                  <a:cubicBezTo>
                    <a:pt x="971" y="4052"/>
                    <a:pt x="1427" y="4851"/>
                    <a:pt x="2055" y="5536"/>
                  </a:cubicBezTo>
                  <a:cubicBezTo>
                    <a:pt x="2626" y="6221"/>
                    <a:pt x="3368" y="6792"/>
                    <a:pt x="4224" y="7248"/>
                  </a:cubicBezTo>
                  <a:cubicBezTo>
                    <a:pt x="5080" y="7648"/>
                    <a:pt x="6050" y="8047"/>
                    <a:pt x="7362" y="8104"/>
                  </a:cubicBezTo>
                  <a:cubicBezTo>
                    <a:pt x="7420" y="6792"/>
                    <a:pt x="7191" y="5765"/>
                    <a:pt x="6849" y="4851"/>
                  </a:cubicBezTo>
                  <a:cubicBezTo>
                    <a:pt x="6506" y="3995"/>
                    <a:pt x="5993" y="3196"/>
                    <a:pt x="5365" y="2512"/>
                  </a:cubicBezTo>
                  <a:cubicBezTo>
                    <a:pt x="4737" y="1884"/>
                    <a:pt x="4052" y="1256"/>
                    <a:pt x="3196" y="857"/>
                  </a:cubicBezTo>
                  <a:cubicBezTo>
                    <a:pt x="2340" y="400"/>
                    <a:pt x="1370" y="58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1119850" y="1692775"/>
              <a:ext cx="331025" cy="299200"/>
            </a:xfrm>
            <a:custGeom>
              <a:rect b="b" l="l" r="r" t="t"/>
              <a:pathLst>
                <a:path extrusionOk="0" h="11968" w="13241">
                  <a:moveTo>
                    <a:pt x="12526" y="0"/>
                  </a:moveTo>
                  <a:cubicBezTo>
                    <a:pt x="10749" y="0"/>
                    <a:pt x="9302" y="371"/>
                    <a:pt x="7990" y="876"/>
                  </a:cubicBezTo>
                  <a:cubicBezTo>
                    <a:pt x="6506" y="1447"/>
                    <a:pt x="5251" y="2246"/>
                    <a:pt x="4166" y="3273"/>
                  </a:cubicBezTo>
                  <a:cubicBezTo>
                    <a:pt x="3082" y="4243"/>
                    <a:pt x="2112" y="5384"/>
                    <a:pt x="1370" y="6811"/>
                  </a:cubicBezTo>
                  <a:cubicBezTo>
                    <a:pt x="685" y="8238"/>
                    <a:pt x="57" y="9779"/>
                    <a:pt x="0" y="11948"/>
                  </a:cubicBezTo>
                  <a:cubicBezTo>
                    <a:pt x="244" y="11961"/>
                    <a:pt x="482" y="11967"/>
                    <a:pt x="715" y="11967"/>
                  </a:cubicBezTo>
                  <a:cubicBezTo>
                    <a:pt x="2492" y="11967"/>
                    <a:pt x="3938" y="11596"/>
                    <a:pt x="5251" y="11091"/>
                  </a:cubicBezTo>
                  <a:cubicBezTo>
                    <a:pt x="6735" y="10521"/>
                    <a:pt x="7990" y="9665"/>
                    <a:pt x="9074" y="8695"/>
                  </a:cubicBezTo>
                  <a:cubicBezTo>
                    <a:pt x="10159" y="7667"/>
                    <a:pt x="11129" y="6526"/>
                    <a:pt x="11814" y="5099"/>
                  </a:cubicBezTo>
                  <a:cubicBezTo>
                    <a:pt x="12556" y="3729"/>
                    <a:pt x="13126" y="2131"/>
                    <a:pt x="13241" y="20"/>
                  </a:cubicBezTo>
                  <a:cubicBezTo>
                    <a:pt x="12997" y="7"/>
                    <a:pt x="12759" y="0"/>
                    <a:pt x="12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101300" y="1723225"/>
              <a:ext cx="326750" cy="438025"/>
            </a:xfrm>
            <a:custGeom>
              <a:rect b="b" l="l" r="r" t="t"/>
              <a:pathLst>
                <a:path extrusionOk="0" fill="none" h="17521" w="13070">
                  <a:moveTo>
                    <a:pt x="971" y="17521"/>
                  </a:moveTo>
                  <a:cubicBezTo>
                    <a:pt x="343" y="14439"/>
                    <a:pt x="0" y="13583"/>
                    <a:pt x="514" y="10501"/>
                  </a:cubicBezTo>
                  <a:lnTo>
                    <a:pt x="13069" y="0"/>
                  </a:lnTo>
                </a:path>
              </a:pathLst>
            </a:custGeom>
            <a:noFill/>
            <a:ln cap="rnd" cmpd="sng" w="12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972900" y="1834500"/>
              <a:ext cx="138400" cy="147000"/>
            </a:xfrm>
            <a:custGeom>
              <a:rect b="b" l="l" r="r" t="t"/>
              <a:pathLst>
                <a:path extrusionOk="0" fill="none" h="5880" w="5536">
                  <a:moveTo>
                    <a:pt x="0" y="1"/>
                  </a:moveTo>
                  <a:lnTo>
                    <a:pt x="5536" y="5879"/>
                  </a:lnTo>
                </a:path>
              </a:pathLst>
            </a:custGeom>
            <a:noFill/>
            <a:ln cap="rnd" cmpd="sng" w="12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70300" y="2008350"/>
              <a:ext cx="690575" cy="550575"/>
            </a:xfrm>
            <a:custGeom>
              <a:rect b="b" l="l" r="r" t="t"/>
              <a:pathLst>
                <a:path extrusionOk="0" h="22023" w="27623">
                  <a:moveTo>
                    <a:pt x="21437" y="0"/>
                  </a:moveTo>
                  <a:cubicBezTo>
                    <a:pt x="20437" y="0"/>
                    <a:pt x="19424" y="219"/>
                    <a:pt x="18491" y="580"/>
                  </a:cubicBezTo>
                  <a:cubicBezTo>
                    <a:pt x="16722" y="1322"/>
                    <a:pt x="15238" y="2520"/>
                    <a:pt x="13754" y="3776"/>
                  </a:cubicBezTo>
                  <a:cubicBezTo>
                    <a:pt x="12409" y="2033"/>
                    <a:pt x="10239" y="1029"/>
                    <a:pt x="8039" y="1029"/>
                  </a:cubicBezTo>
                  <a:cubicBezTo>
                    <a:pt x="7718" y="1029"/>
                    <a:pt x="7397" y="1050"/>
                    <a:pt x="7077" y="1094"/>
                  </a:cubicBezTo>
                  <a:cubicBezTo>
                    <a:pt x="4566" y="1379"/>
                    <a:pt x="2283" y="3091"/>
                    <a:pt x="1313" y="5431"/>
                  </a:cubicBezTo>
                  <a:cubicBezTo>
                    <a:pt x="0" y="8342"/>
                    <a:pt x="742" y="11766"/>
                    <a:pt x="1883" y="14790"/>
                  </a:cubicBezTo>
                  <a:cubicBezTo>
                    <a:pt x="2568" y="16617"/>
                    <a:pt x="3367" y="18443"/>
                    <a:pt x="4737" y="19927"/>
                  </a:cubicBezTo>
                  <a:cubicBezTo>
                    <a:pt x="6175" y="21468"/>
                    <a:pt x="7552" y="22022"/>
                    <a:pt x="9076" y="22022"/>
                  </a:cubicBezTo>
                  <a:cubicBezTo>
                    <a:pt x="10092" y="22022"/>
                    <a:pt x="11174" y="21776"/>
                    <a:pt x="12384" y="21411"/>
                  </a:cubicBezTo>
                  <a:cubicBezTo>
                    <a:pt x="12762" y="21303"/>
                    <a:pt x="13125" y="21260"/>
                    <a:pt x="13477" y="21260"/>
                  </a:cubicBezTo>
                  <a:cubicBezTo>
                    <a:pt x="14807" y="21260"/>
                    <a:pt x="15990" y="21868"/>
                    <a:pt x="17317" y="21868"/>
                  </a:cubicBezTo>
                  <a:cubicBezTo>
                    <a:pt x="17867" y="21868"/>
                    <a:pt x="18442" y="21764"/>
                    <a:pt x="19062" y="21468"/>
                  </a:cubicBezTo>
                  <a:cubicBezTo>
                    <a:pt x="23855" y="19185"/>
                    <a:pt x="27051" y="13535"/>
                    <a:pt x="27394" y="8399"/>
                  </a:cubicBezTo>
                  <a:cubicBezTo>
                    <a:pt x="27622" y="5374"/>
                    <a:pt x="26709" y="1950"/>
                    <a:pt x="24027" y="580"/>
                  </a:cubicBezTo>
                  <a:cubicBezTo>
                    <a:pt x="23218" y="176"/>
                    <a:pt x="22332" y="0"/>
                    <a:pt x="21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052800" y="2057075"/>
              <a:ext cx="92750" cy="112750"/>
            </a:xfrm>
            <a:custGeom>
              <a:rect b="b" l="l" r="r" t="t"/>
              <a:pathLst>
                <a:path extrusionOk="0" fill="none" h="4510" w="3710">
                  <a:moveTo>
                    <a:pt x="0" y="1"/>
                  </a:moveTo>
                  <a:cubicBezTo>
                    <a:pt x="1826" y="857"/>
                    <a:pt x="3196" y="2569"/>
                    <a:pt x="3710" y="4509"/>
                  </a:cubicBezTo>
                </a:path>
              </a:pathLst>
            </a:custGeom>
            <a:noFill/>
            <a:ln cap="rnd" cmpd="sng" w="12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823075" y="2102725"/>
              <a:ext cx="82775" cy="192650"/>
            </a:xfrm>
            <a:custGeom>
              <a:rect b="b" l="l" r="r" t="t"/>
              <a:pathLst>
                <a:path extrusionOk="0" fill="none" h="7706" w="3311">
                  <a:moveTo>
                    <a:pt x="743" y="7705"/>
                  </a:moveTo>
                  <a:cubicBezTo>
                    <a:pt x="1" y="4909"/>
                    <a:pt x="1028" y="1770"/>
                    <a:pt x="3311" y="1"/>
                  </a:cubicBezTo>
                </a:path>
              </a:pathLst>
            </a:custGeom>
            <a:noFill/>
            <a:ln cap="rnd" cmpd="sng" w="18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241125" y="2342425"/>
              <a:ext cx="131275" cy="149850"/>
            </a:xfrm>
            <a:custGeom>
              <a:rect b="b" l="l" r="r" t="t"/>
              <a:pathLst>
                <a:path extrusionOk="0" fill="none" h="5994" w="5251">
                  <a:moveTo>
                    <a:pt x="5251" y="1"/>
                  </a:moveTo>
                  <a:cubicBezTo>
                    <a:pt x="4737" y="1256"/>
                    <a:pt x="4166" y="2512"/>
                    <a:pt x="3367" y="3653"/>
                  </a:cubicBezTo>
                  <a:cubicBezTo>
                    <a:pt x="2511" y="4795"/>
                    <a:pt x="1370" y="5708"/>
                    <a:pt x="0" y="5993"/>
                  </a:cubicBezTo>
                </a:path>
              </a:pathLst>
            </a:custGeom>
            <a:noFill/>
            <a:ln cap="rnd" cmpd="sng" w="12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2080054" y="4582943"/>
            <a:ext cx="520798" cy="528935"/>
            <a:chOff x="3012715" y="3215411"/>
            <a:chExt cx="525740" cy="618492"/>
          </a:xfrm>
        </p:grpSpPr>
        <p:sp>
          <p:nvSpPr>
            <p:cNvPr id="470" name="Google Shape;470;p38"/>
            <p:cNvSpPr/>
            <p:nvPr/>
          </p:nvSpPr>
          <p:spPr>
            <a:xfrm>
              <a:off x="3012715" y="3215411"/>
              <a:ext cx="525740" cy="618492"/>
            </a:xfrm>
            <a:custGeom>
              <a:rect b="b" l="l" r="r" t="t"/>
              <a:pathLst>
                <a:path extrusionOk="0" h="33101" w="28137">
                  <a:moveTo>
                    <a:pt x="24370" y="0"/>
                  </a:moveTo>
                  <a:lnTo>
                    <a:pt x="5594" y="114"/>
                  </a:lnTo>
                  <a:lnTo>
                    <a:pt x="3026" y="171"/>
                  </a:lnTo>
                  <a:cubicBezTo>
                    <a:pt x="1542" y="171"/>
                    <a:pt x="400" y="1313"/>
                    <a:pt x="343" y="2796"/>
                  </a:cubicBezTo>
                  <a:lnTo>
                    <a:pt x="343" y="4680"/>
                  </a:lnTo>
                  <a:lnTo>
                    <a:pt x="58" y="27108"/>
                  </a:lnTo>
                  <a:lnTo>
                    <a:pt x="1" y="30418"/>
                  </a:lnTo>
                  <a:cubicBezTo>
                    <a:pt x="1" y="31902"/>
                    <a:pt x="1199" y="33101"/>
                    <a:pt x="2683" y="33101"/>
                  </a:cubicBezTo>
                  <a:lnTo>
                    <a:pt x="5308" y="33044"/>
                  </a:lnTo>
                  <a:lnTo>
                    <a:pt x="23742" y="32758"/>
                  </a:lnTo>
                  <a:lnTo>
                    <a:pt x="27908" y="32701"/>
                  </a:lnTo>
                  <a:lnTo>
                    <a:pt x="27908" y="29619"/>
                  </a:lnTo>
                  <a:lnTo>
                    <a:pt x="28136" y="4623"/>
                  </a:lnTo>
                  <a:lnTo>
                    <a:pt x="28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3019124" y="3217541"/>
              <a:ext cx="99180" cy="85316"/>
            </a:xfrm>
            <a:custGeom>
              <a:rect b="b" l="l" r="r" t="t"/>
              <a:pathLst>
                <a:path extrusionOk="0" h="4566" w="5308">
                  <a:moveTo>
                    <a:pt x="5308" y="0"/>
                  </a:moveTo>
                  <a:lnTo>
                    <a:pt x="2683" y="57"/>
                  </a:lnTo>
                  <a:cubicBezTo>
                    <a:pt x="1256" y="57"/>
                    <a:pt x="57" y="1199"/>
                    <a:pt x="57" y="2682"/>
                  </a:cubicBezTo>
                  <a:lnTo>
                    <a:pt x="0" y="4566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468050" y="3215411"/>
              <a:ext cx="70405" cy="86381"/>
            </a:xfrm>
            <a:custGeom>
              <a:rect b="b" l="l" r="r" t="t"/>
              <a:pathLst>
                <a:path extrusionOk="0" h="4623" w="3768">
                  <a:moveTo>
                    <a:pt x="1" y="0"/>
                  </a:moveTo>
                  <a:lnTo>
                    <a:pt x="3767" y="4623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012715" y="3721924"/>
              <a:ext cx="99199" cy="111979"/>
            </a:xfrm>
            <a:custGeom>
              <a:rect b="b" l="l" r="r" t="t"/>
              <a:pathLst>
                <a:path extrusionOk="0" h="5993" w="5309">
                  <a:moveTo>
                    <a:pt x="58" y="0"/>
                  </a:moveTo>
                  <a:lnTo>
                    <a:pt x="1" y="3310"/>
                  </a:lnTo>
                  <a:cubicBezTo>
                    <a:pt x="1" y="4794"/>
                    <a:pt x="1199" y="5993"/>
                    <a:pt x="2683" y="5993"/>
                  </a:cubicBezTo>
                  <a:lnTo>
                    <a:pt x="5308" y="59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3497908" y="3317767"/>
              <a:ext cx="8558" cy="491602"/>
            </a:xfrm>
            <a:custGeom>
              <a:rect b="b" l="l" r="r" t="t"/>
              <a:pathLst>
                <a:path extrusionOk="0" fill="none" h="26310" w="458">
                  <a:moveTo>
                    <a:pt x="457" y="1"/>
                  </a:moveTo>
                  <a:lnTo>
                    <a:pt x="1" y="26310"/>
                  </a:lnTo>
                </a:path>
              </a:pathLst>
            </a:custGeom>
            <a:solidFill>
              <a:schemeClr val="dk1"/>
            </a:solidFill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506447" y="3235666"/>
              <a:ext cx="1084" cy="46937"/>
            </a:xfrm>
            <a:custGeom>
              <a:rect b="b" l="l" r="r" t="t"/>
              <a:pathLst>
                <a:path extrusionOk="0" fill="none" h="2512" w="58">
                  <a:moveTo>
                    <a:pt x="57" y="0"/>
                  </a:moveTo>
                  <a:lnTo>
                    <a:pt x="0" y="2511"/>
                  </a:lnTo>
                </a:path>
              </a:pathLst>
            </a:custGeom>
            <a:solidFill>
              <a:schemeClr val="dk1"/>
            </a:solidFill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3146014" y="3312442"/>
              <a:ext cx="260207" cy="37333"/>
            </a:xfrm>
            <a:custGeom>
              <a:rect b="b" l="l" r="r" t="t"/>
              <a:pathLst>
                <a:path extrusionOk="0" h="1998" w="13926">
                  <a:moveTo>
                    <a:pt x="1" y="0"/>
                  </a:moveTo>
                  <a:lnTo>
                    <a:pt x="1" y="1998"/>
                  </a:lnTo>
                  <a:lnTo>
                    <a:pt x="13926" y="1998"/>
                  </a:lnTo>
                  <a:lnTo>
                    <a:pt x="13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2898597" y="4582954"/>
            <a:ext cx="629541" cy="528929"/>
            <a:chOff x="3216400" y="3436137"/>
            <a:chExt cx="677144" cy="659020"/>
          </a:xfrm>
        </p:grpSpPr>
        <p:sp>
          <p:nvSpPr>
            <p:cNvPr id="478" name="Google Shape;478;p38"/>
            <p:cNvSpPr/>
            <p:nvPr/>
          </p:nvSpPr>
          <p:spPr>
            <a:xfrm>
              <a:off x="3457399" y="3768842"/>
              <a:ext cx="76795" cy="58671"/>
            </a:xfrm>
            <a:custGeom>
              <a:rect b="b" l="l" r="r" t="t"/>
              <a:pathLst>
                <a:path extrusionOk="0" h="3140" w="4110">
                  <a:moveTo>
                    <a:pt x="4109" y="0"/>
                  </a:moveTo>
                  <a:lnTo>
                    <a:pt x="0" y="3139"/>
                  </a:lnTo>
                  <a:lnTo>
                    <a:pt x="0" y="3139"/>
                  </a:lnTo>
                  <a:lnTo>
                    <a:pt x="4109" y="3082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FC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3216400" y="3436137"/>
              <a:ext cx="677144" cy="659020"/>
            </a:xfrm>
            <a:custGeom>
              <a:rect b="b" l="l" r="r" t="t"/>
              <a:pathLst>
                <a:path extrusionOk="0" h="35270" w="36240">
                  <a:moveTo>
                    <a:pt x="11928" y="7876"/>
                  </a:moveTo>
                  <a:lnTo>
                    <a:pt x="23114" y="11072"/>
                  </a:lnTo>
                  <a:lnTo>
                    <a:pt x="9645" y="20945"/>
                  </a:lnTo>
                  <a:lnTo>
                    <a:pt x="11928" y="7876"/>
                  </a:lnTo>
                  <a:close/>
                  <a:moveTo>
                    <a:pt x="6050" y="0"/>
                  </a:moveTo>
                  <a:lnTo>
                    <a:pt x="0" y="35270"/>
                  </a:lnTo>
                  <a:lnTo>
                    <a:pt x="36240" y="8561"/>
                  </a:lnTo>
                  <a:lnTo>
                    <a:pt x="6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3352894" y="3489445"/>
              <a:ext cx="451075" cy="118388"/>
            </a:xfrm>
            <a:custGeom>
              <a:rect b="b" l="l" r="r" t="t"/>
              <a:pathLst>
                <a:path extrusionOk="0" fill="none" h="6336" w="24141">
                  <a:moveTo>
                    <a:pt x="24141" y="6336"/>
                  </a:moveTo>
                  <a:lnTo>
                    <a:pt x="0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3771961" y="3584365"/>
              <a:ext cx="3214" cy="11734"/>
            </a:xfrm>
            <a:custGeom>
              <a:rect b="b" l="l" r="r" t="t"/>
              <a:pathLst>
                <a:path extrusionOk="0" fill="none" h="628" w="172">
                  <a:moveTo>
                    <a:pt x="1" y="628"/>
                  </a:moveTo>
                  <a:lnTo>
                    <a:pt x="172" y="0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3739972" y="3573696"/>
              <a:ext cx="4279" cy="16013"/>
            </a:xfrm>
            <a:custGeom>
              <a:rect b="b" l="l" r="r" t="t"/>
              <a:pathLst>
                <a:path extrusionOk="0" fill="none" h="857" w="229">
                  <a:moveTo>
                    <a:pt x="1" y="857"/>
                  </a:moveTo>
                  <a:lnTo>
                    <a:pt x="229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3713309" y="3566241"/>
              <a:ext cx="4298" cy="17078"/>
            </a:xfrm>
            <a:custGeom>
              <a:rect b="b" l="l" r="r" t="t"/>
              <a:pathLst>
                <a:path extrusionOk="0" fill="none" h="914" w="230">
                  <a:moveTo>
                    <a:pt x="1" y="913"/>
                  </a:moveTo>
                  <a:lnTo>
                    <a:pt x="229" y="0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3682385" y="3555571"/>
              <a:ext cx="4298" cy="16013"/>
            </a:xfrm>
            <a:custGeom>
              <a:rect b="b" l="l" r="r" t="t"/>
              <a:pathLst>
                <a:path extrusionOk="0" fill="none" h="857" w="230">
                  <a:moveTo>
                    <a:pt x="1" y="856"/>
                  </a:moveTo>
                  <a:lnTo>
                    <a:pt x="229" y="0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3660001" y="3549163"/>
              <a:ext cx="4279" cy="16013"/>
            </a:xfrm>
            <a:custGeom>
              <a:rect b="b" l="l" r="r" t="t"/>
              <a:pathLst>
                <a:path extrusionOk="0" fill="none" h="857" w="229">
                  <a:moveTo>
                    <a:pt x="0" y="857"/>
                  </a:moveTo>
                  <a:lnTo>
                    <a:pt x="229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3629077" y="3537447"/>
              <a:ext cx="4279" cy="16013"/>
            </a:xfrm>
            <a:custGeom>
              <a:rect b="b" l="l" r="r" t="t"/>
              <a:pathLst>
                <a:path extrusionOk="0" fill="none" h="857" w="229">
                  <a:moveTo>
                    <a:pt x="0" y="856"/>
                  </a:moveTo>
                  <a:lnTo>
                    <a:pt x="229" y="0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596023" y="3533168"/>
              <a:ext cx="4279" cy="16013"/>
            </a:xfrm>
            <a:custGeom>
              <a:rect b="b" l="l" r="r" t="t"/>
              <a:pathLst>
                <a:path extrusionOk="0" fill="none" h="857" w="229">
                  <a:moveTo>
                    <a:pt x="0" y="857"/>
                  </a:moveTo>
                  <a:lnTo>
                    <a:pt x="229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565100" y="3521453"/>
              <a:ext cx="4279" cy="17078"/>
            </a:xfrm>
            <a:custGeom>
              <a:rect b="b" l="l" r="r" t="t"/>
              <a:pathLst>
                <a:path extrusionOk="0" fill="none" h="914" w="229">
                  <a:moveTo>
                    <a:pt x="0" y="913"/>
                  </a:moveTo>
                  <a:lnTo>
                    <a:pt x="228" y="0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532046" y="3517174"/>
              <a:ext cx="4279" cy="16013"/>
            </a:xfrm>
            <a:custGeom>
              <a:rect b="b" l="l" r="r" t="t"/>
              <a:pathLst>
                <a:path extrusionOk="0" fill="none" h="857" w="229">
                  <a:moveTo>
                    <a:pt x="0" y="857"/>
                  </a:moveTo>
                  <a:lnTo>
                    <a:pt x="228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501103" y="3505458"/>
              <a:ext cx="4298" cy="17078"/>
            </a:xfrm>
            <a:custGeom>
              <a:rect b="b" l="l" r="r" t="t"/>
              <a:pathLst>
                <a:path extrusionOk="0" fill="none" h="914" w="230">
                  <a:moveTo>
                    <a:pt x="1" y="913"/>
                  </a:moveTo>
                  <a:lnTo>
                    <a:pt x="229" y="0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469115" y="3497984"/>
              <a:ext cx="3233" cy="16013"/>
            </a:xfrm>
            <a:custGeom>
              <a:rect b="b" l="l" r="r" t="t"/>
              <a:pathLst>
                <a:path extrusionOk="0" fill="none" h="857" w="173">
                  <a:moveTo>
                    <a:pt x="1" y="857"/>
                  </a:moveTo>
                  <a:lnTo>
                    <a:pt x="172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437126" y="3486250"/>
              <a:ext cx="4298" cy="17078"/>
            </a:xfrm>
            <a:custGeom>
              <a:rect b="b" l="l" r="r" t="t"/>
              <a:pathLst>
                <a:path extrusionOk="0" fill="none" h="914" w="230">
                  <a:moveTo>
                    <a:pt x="1" y="914"/>
                  </a:moveTo>
                  <a:lnTo>
                    <a:pt x="229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3408332" y="3481990"/>
              <a:ext cx="3233" cy="17078"/>
            </a:xfrm>
            <a:custGeom>
              <a:rect b="b" l="l" r="r" t="t"/>
              <a:pathLst>
                <a:path extrusionOk="0" fill="none" h="914" w="173">
                  <a:moveTo>
                    <a:pt x="1" y="914"/>
                  </a:moveTo>
                  <a:lnTo>
                    <a:pt x="172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377409" y="3471321"/>
              <a:ext cx="4298" cy="16013"/>
            </a:xfrm>
            <a:custGeom>
              <a:rect b="b" l="l" r="r" t="t"/>
              <a:pathLst>
                <a:path extrusionOk="0" fill="none" h="857" w="230">
                  <a:moveTo>
                    <a:pt x="1" y="857"/>
                  </a:moveTo>
                  <a:lnTo>
                    <a:pt x="229" y="1"/>
                  </a:lnTo>
                </a:path>
              </a:pathLst>
            </a:custGeom>
            <a:noFill/>
            <a:ln cap="rnd" cmpd="sng" w="14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319840" y="3676071"/>
              <a:ext cx="424411" cy="315646"/>
            </a:xfrm>
            <a:custGeom>
              <a:rect b="b" l="l" r="r" t="t"/>
              <a:pathLst>
                <a:path extrusionOk="0" fill="none" h="16893" w="22714">
                  <a:moveTo>
                    <a:pt x="22714" y="0"/>
                  </a:moveTo>
                  <a:lnTo>
                    <a:pt x="0" y="16893"/>
                  </a:lnTo>
                </a:path>
              </a:pathLst>
            </a:custGeom>
            <a:noFill/>
            <a:ln cap="rnd" cmpd="sng" w="85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8"/>
          <p:cNvSpPr/>
          <p:nvPr/>
        </p:nvSpPr>
        <p:spPr>
          <a:xfrm>
            <a:off x="6949121" y="4751643"/>
            <a:ext cx="1137856" cy="191529"/>
          </a:xfrm>
          <a:custGeom>
            <a:rect b="b" l="l" r="r" t="t"/>
            <a:pathLst>
              <a:path extrusionOk="0" fill="none" h="15353" w="78758">
                <a:moveTo>
                  <a:pt x="0" y="10615"/>
                </a:moveTo>
                <a:cubicBezTo>
                  <a:pt x="8390" y="3938"/>
                  <a:pt x="19747" y="1142"/>
                  <a:pt x="30305" y="3139"/>
                </a:cubicBezTo>
                <a:cubicBezTo>
                  <a:pt x="32873" y="3596"/>
                  <a:pt x="35441" y="4395"/>
                  <a:pt x="37267" y="6221"/>
                </a:cubicBezTo>
                <a:cubicBezTo>
                  <a:pt x="39093" y="8047"/>
                  <a:pt x="39835" y="11129"/>
                  <a:pt x="38294" y="13240"/>
                </a:cubicBezTo>
                <a:cubicBezTo>
                  <a:pt x="36811" y="15352"/>
                  <a:pt x="32873" y="15181"/>
                  <a:pt x="32074" y="12727"/>
                </a:cubicBezTo>
                <a:cubicBezTo>
                  <a:pt x="31446" y="10729"/>
                  <a:pt x="33101" y="8618"/>
                  <a:pt x="35098" y="7933"/>
                </a:cubicBezTo>
                <a:cubicBezTo>
                  <a:pt x="37096" y="7305"/>
                  <a:pt x="39265" y="7648"/>
                  <a:pt x="41319" y="7933"/>
                </a:cubicBezTo>
                <a:cubicBezTo>
                  <a:pt x="54217" y="9531"/>
                  <a:pt x="67628" y="6677"/>
                  <a:pt x="78757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2410163" y="15350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 rot="-257646">
            <a:off x="834338" y="1650972"/>
            <a:ext cx="173738" cy="1714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aloo"/>
              </a:rPr>
              <a:t>*</a:t>
            </a:r>
          </a:p>
        </p:txBody>
      </p:sp>
      <p:sp>
        <p:nvSpPr>
          <p:cNvPr id="503" name="Google Shape;503;p39"/>
          <p:cNvSpPr/>
          <p:nvPr/>
        </p:nvSpPr>
        <p:spPr>
          <a:xfrm rot="788759">
            <a:off x="7459257" y="2906447"/>
            <a:ext cx="173738" cy="1714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aloo"/>
              </a:rPr>
              <a:t>*</a:t>
            </a:r>
          </a:p>
        </p:txBody>
      </p:sp>
      <p:sp>
        <p:nvSpPr>
          <p:cNvPr id="504" name="Google Shape;504;p39"/>
          <p:cNvSpPr/>
          <p:nvPr/>
        </p:nvSpPr>
        <p:spPr>
          <a:xfrm rot="-565816">
            <a:off x="7955840" y="914047"/>
            <a:ext cx="173738" cy="1714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aloo"/>
              </a:rPr>
              <a:t>*</a:t>
            </a:r>
          </a:p>
        </p:txBody>
      </p:sp>
      <p:sp>
        <p:nvSpPr>
          <p:cNvPr id="505" name="Google Shape;505;p39"/>
          <p:cNvSpPr/>
          <p:nvPr/>
        </p:nvSpPr>
        <p:spPr>
          <a:xfrm>
            <a:off x="8646275" y="359700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9"/>
          <p:cNvGrpSpPr/>
          <p:nvPr/>
        </p:nvGrpSpPr>
        <p:grpSpPr>
          <a:xfrm>
            <a:off x="565325" y="4048325"/>
            <a:ext cx="812402" cy="555675"/>
            <a:chOff x="565325" y="4048325"/>
            <a:chExt cx="812402" cy="555675"/>
          </a:xfrm>
        </p:grpSpPr>
        <p:sp>
          <p:nvSpPr>
            <p:cNvPr id="507" name="Google Shape;507;p39"/>
            <p:cNvSpPr/>
            <p:nvPr/>
          </p:nvSpPr>
          <p:spPr>
            <a:xfrm flipH="1">
              <a:off x="713225" y="4537174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790325" y="1819095"/>
            <a:ext cx="48729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reads:  Read Replica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writes:  Shards</a:t>
            </a:r>
            <a:endParaRPr sz="1200">
              <a:solidFill>
                <a:srgbClr val="202124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720000" y="9845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to scale a database?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3" name="Google Shape;223;p25"/>
          <p:cNvSpPr/>
          <p:nvPr/>
        </p:nvSpPr>
        <p:spPr>
          <a:xfrm rot="10800000">
            <a:off x="6723500" y="-29050"/>
            <a:ext cx="2420497" cy="1277990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280075" y="1533475"/>
            <a:ext cx="147900" cy="14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25" name="Google Shape;225;p25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26" name="Google Shape;226;p25"/>
            <p:cNvSpPr/>
            <p:nvPr/>
          </p:nvSpPr>
          <p:spPr>
            <a:xfrm flipH="1" rot="10800000">
              <a:off x="7601500" y="3554562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7819625" y="3819000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793202" y="2295775"/>
            <a:ext cx="57675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Partition is all about tables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Improves maintenance jobs: adding/removing indexes, </a:t>
            </a:r>
            <a:r>
              <a:rPr lang="en" sz="1300"/>
              <a:t>vacuuming, analyzing etc.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Improves query performance by scanning only a segment of a 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Easily archive older or unused data by detaching a segment of the 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Easily</a:t>
            </a:r>
            <a:r>
              <a:rPr lang="en" sz="1300"/>
              <a:t> scale the table by </a:t>
            </a:r>
            <a:r>
              <a:rPr lang="en" sz="1300"/>
              <a:t>attaching</a:t>
            </a:r>
            <a:r>
              <a:rPr lang="en" sz="1300"/>
              <a:t> a new segment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the table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Parallel processing in some cases: </a:t>
            </a:r>
            <a:r>
              <a:rPr lang="en" sz="1300"/>
              <a:t>vacuuming</a:t>
            </a:r>
            <a:endParaRPr sz="1300"/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722863" y="101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Benefits of table partitioning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26"/>
          <p:cNvSpPr/>
          <p:nvPr/>
        </p:nvSpPr>
        <p:spPr>
          <a:xfrm rot="10800000">
            <a:off x="6723500" y="-29050"/>
            <a:ext cx="2420497" cy="1277990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6280075" y="1533475"/>
            <a:ext cx="147900" cy="14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6" name="Google Shape;236;p26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37" name="Google Shape;237;p26"/>
            <p:cNvSpPr/>
            <p:nvPr/>
          </p:nvSpPr>
          <p:spPr>
            <a:xfrm flipH="1" rot="10800000">
              <a:off x="7601500" y="3554562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7819625" y="3819000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779363" y="2053807"/>
            <a:ext cx="48729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increases rapidly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some part of data is accessed frequently over time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is too large </a:t>
            </a:r>
            <a:endParaRPr/>
          </a:p>
        </p:txBody>
      </p:sp>
      <p:sp>
        <p:nvSpPr>
          <p:cNvPr id="244" name="Google Shape;244;p27"/>
          <p:cNvSpPr txBox="1"/>
          <p:nvPr>
            <p:ph type="title"/>
          </p:nvPr>
        </p:nvSpPr>
        <p:spPr>
          <a:xfrm>
            <a:off x="653738" y="928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When to consider partitioning?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 rot="10800000">
            <a:off x="6723500" y="-29050"/>
            <a:ext cx="2420497" cy="1277990"/>
          </a:xfrm>
          <a:custGeom>
            <a:rect b="b" l="l" r="r" t="t"/>
            <a:pathLst>
              <a:path extrusionOk="0" fill="none" h="18894" w="35785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6280075" y="1533475"/>
            <a:ext cx="147900" cy="14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47" name="Google Shape;247;p27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48" name="Google Shape;248;p27"/>
            <p:cNvSpPr/>
            <p:nvPr/>
          </p:nvSpPr>
          <p:spPr>
            <a:xfrm flipH="1" rot="10800000">
              <a:off x="7601500" y="3554562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819625" y="3819000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5" name="Google Shape;255;p28"/>
          <p:cNvSpPr txBox="1"/>
          <p:nvPr>
            <p:ph idx="2" type="title"/>
          </p:nvPr>
        </p:nvSpPr>
        <p:spPr>
          <a:xfrm>
            <a:off x="720000" y="1332025"/>
            <a:ext cx="920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table partition</a:t>
            </a:r>
            <a:r>
              <a:rPr lang="en"/>
              <a:t>?</a:t>
            </a:r>
            <a:endParaRPr/>
          </a:p>
        </p:txBody>
      </p:sp>
      <p:sp>
        <p:nvSpPr>
          <p:cNvPr id="257" name="Google Shape;257;p28"/>
          <p:cNvSpPr txBox="1"/>
          <p:nvPr>
            <p:ph idx="4" type="title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8" name="Google Shape;258;p28"/>
          <p:cNvSpPr txBox="1"/>
          <p:nvPr>
            <p:ph idx="6" type="subTitle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table partition</a:t>
            </a:r>
            <a:endParaRPr/>
          </a:p>
        </p:txBody>
      </p:sp>
      <p:sp>
        <p:nvSpPr>
          <p:cNvPr id="259" name="Google Shape;259;p28"/>
          <p:cNvSpPr txBox="1"/>
          <p:nvPr>
            <p:ph idx="3" type="title"/>
          </p:nvPr>
        </p:nvSpPr>
        <p:spPr>
          <a:xfrm>
            <a:off x="720000" y="3064617"/>
            <a:ext cx="920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0" name="Google Shape;260;p28"/>
          <p:cNvSpPr txBox="1"/>
          <p:nvPr>
            <p:ph idx="7" type="subTitle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table partition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>
            <p:ph idx="5" type="title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2" name="Google Shape;262;p28"/>
          <p:cNvSpPr txBox="1"/>
          <p:nvPr>
            <p:ph idx="8" type="subTitle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 flipH="1" rot="10800000">
            <a:off x="7440450" y="806924"/>
            <a:ext cx="664502" cy="66826"/>
          </a:xfrm>
          <a:custGeom>
            <a:rect b="b" l="l" r="r" t="t"/>
            <a:pathLst>
              <a:path extrusionOk="0" fill="none" h="733" w="7289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8316650" y="3786500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2" type="title"/>
          </p:nvPr>
        </p:nvSpPr>
        <p:spPr>
          <a:xfrm>
            <a:off x="888775" y="858875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Partition?</a:t>
            </a: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73" name="Google Shape;273;p29"/>
            <p:cNvSpPr/>
            <p:nvPr/>
          </p:nvSpPr>
          <p:spPr>
            <a:xfrm>
              <a:off x="5058725" y="970275"/>
              <a:ext cx="138925" cy="143750"/>
            </a:xfrm>
            <a:custGeom>
              <a:rect b="b" l="l" r="r" t="t"/>
              <a:pathLst>
                <a:path extrusionOk="0" h="5750" w="5557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045675" y="1106925"/>
              <a:ext cx="168025" cy="616075"/>
            </a:xfrm>
            <a:custGeom>
              <a:rect b="b" l="l" r="r" t="t"/>
              <a:pathLst>
                <a:path extrusionOk="0" h="24643" w="6721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5045675" y="1151725"/>
              <a:ext cx="165425" cy="34000"/>
            </a:xfrm>
            <a:custGeom>
              <a:rect b="b" l="l" r="r" t="t"/>
              <a:pathLst>
                <a:path extrusionOk="0" h="1360" w="6617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047900" y="1650550"/>
              <a:ext cx="165800" cy="34375"/>
            </a:xfrm>
            <a:custGeom>
              <a:rect b="b" l="l" r="r" t="t"/>
              <a:pathLst>
                <a:path extrusionOk="0" h="1375" w="6632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089350" y="1247300"/>
              <a:ext cx="80675" cy="348750"/>
            </a:xfrm>
            <a:custGeom>
              <a:rect b="b" l="l" r="r" t="t"/>
              <a:pathLst>
                <a:path extrusionOk="0" h="13950" w="3227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060975" y="1106925"/>
              <a:ext cx="134075" cy="400"/>
            </a:xfrm>
            <a:custGeom>
              <a:rect b="b" l="l" r="r" t="t"/>
              <a:pathLst>
                <a:path extrusionOk="0" fill="none" h="16" w="5363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cap="rnd" cmpd="sng" w="14200">
              <a:solidFill>
                <a:srgbClr val="0926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548325" y="1033725"/>
              <a:ext cx="136325" cy="165450"/>
            </a:xfrm>
            <a:custGeom>
              <a:rect b="b" l="l" r="r" t="t"/>
              <a:pathLst>
                <a:path extrusionOk="0" h="6618" w="5453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540875" y="1136050"/>
              <a:ext cx="381600" cy="632875"/>
            </a:xfrm>
            <a:custGeom>
              <a:rect b="b" l="l" r="r" t="t"/>
              <a:pathLst>
                <a:path extrusionOk="0" h="25315" w="15264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4557300" y="1177475"/>
              <a:ext cx="165800" cy="92250"/>
            </a:xfrm>
            <a:custGeom>
              <a:rect b="b" l="l" r="r" t="t"/>
              <a:pathLst>
                <a:path extrusionOk="0" h="3690" w="6632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742475" y="1641225"/>
              <a:ext cx="165825" cy="92225"/>
            </a:xfrm>
            <a:custGeom>
              <a:rect b="b" l="l" r="r" t="t"/>
              <a:pathLst>
                <a:path extrusionOk="0" h="3689" w="6633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649150" y="1296275"/>
              <a:ext cx="170275" cy="325425"/>
            </a:xfrm>
            <a:custGeom>
              <a:rect b="b" l="l" r="r" t="t"/>
              <a:pathLst>
                <a:path extrusionOk="0" h="13017" w="6811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555425" y="1142025"/>
              <a:ext cx="124350" cy="50050"/>
            </a:xfrm>
            <a:custGeom>
              <a:rect b="b" l="l" r="r" t="t"/>
              <a:pathLst>
                <a:path extrusionOk="0" fill="none" h="2002" w="4974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cap="rnd" cmpd="sng" w="14200">
              <a:solidFill>
                <a:srgbClr val="0926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579600" y="1063600"/>
              <a:ext cx="148250" cy="169175"/>
            </a:xfrm>
            <a:custGeom>
              <a:rect b="b" l="l" r="r" t="t"/>
              <a:pathLst>
                <a:path extrusionOk="0" h="6767" w="593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250650" y="1147625"/>
              <a:ext cx="462250" cy="611225"/>
            </a:xfrm>
            <a:custGeom>
              <a:rect b="b" l="l" r="r" t="t"/>
              <a:pathLst>
                <a:path extrusionOk="0" h="24449" w="1849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531425" y="1185700"/>
              <a:ext cx="158325" cy="115025"/>
            </a:xfrm>
            <a:custGeom>
              <a:rect b="b" l="l" r="r" t="t"/>
              <a:pathLst>
                <a:path extrusionOk="0" h="4601" w="6333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270800" y="1611350"/>
              <a:ext cx="158350" cy="115025"/>
            </a:xfrm>
            <a:custGeom>
              <a:rect b="b" l="l" r="r" t="t"/>
              <a:pathLst>
                <a:path extrusionOk="0" h="4601" w="6334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368250" y="1308925"/>
              <a:ext cx="219950" cy="300575"/>
            </a:xfrm>
            <a:custGeom>
              <a:rect b="b" l="l" r="r" t="t"/>
              <a:pathLst>
                <a:path extrusionOk="0" h="12023" w="8798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585200" y="1155825"/>
              <a:ext cx="114275" cy="69850"/>
            </a:xfrm>
            <a:custGeom>
              <a:rect b="b" l="l" r="r" t="t"/>
              <a:pathLst>
                <a:path extrusionOk="0" fill="none" h="2794" w="4571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cap="rnd" cmpd="sng" w="14200">
              <a:solidFill>
                <a:srgbClr val="0926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9"/>
          <p:cNvSpPr/>
          <p:nvPr/>
        </p:nvSpPr>
        <p:spPr>
          <a:xfrm flipH="1" rot="10800000">
            <a:off x="8211275" y="1182112"/>
            <a:ext cx="664502" cy="66826"/>
          </a:xfrm>
          <a:custGeom>
            <a:rect b="b" l="l" r="r" t="t"/>
            <a:pathLst>
              <a:path extrusionOk="0" fill="none" h="733" w="7289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8688875" y="3689975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Partition</a:t>
            </a:r>
            <a:endParaRPr/>
          </a:p>
        </p:txBody>
      </p:sp>
      <p:sp>
        <p:nvSpPr>
          <p:cNvPr id="298" name="Google Shape;298;p30"/>
          <p:cNvSpPr txBox="1"/>
          <p:nvPr>
            <p:ph idx="1" type="subTitle"/>
          </p:nvPr>
        </p:nvSpPr>
        <p:spPr>
          <a:xfrm>
            <a:off x="720000" y="1923850"/>
            <a:ext cx="25431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reaking down a </a:t>
            </a:r>
            <a:r>
              <a:rPr b="1" lang="en" sz="1300"/>
              <a:t>large table into smaller</a:t>
            </a:r>
            <a:r>
              <a:rPr lang="en" sz="1300"/>
              <a:t>, more manageable segments known as partitions.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The main table is </a:t>
            </a:r>
            <a:r>
              <a:rPr b="1" lang="en" sz="1300"/>
              <a:t>partitioned</a:t>
            </a:r>
            <a:r>
              <a:rPr lang="en" sz="1300"/>
              <a:t> </a:t>
            </a:r>
            <a:r>
              <a:rPr b="1" lang="en" sz="1300"/>
              <a:t>table</a:t>
            </a:r>
            <a:r>
              <a:rPr lang="en" sz="1300"/>
              <a:t> and the </a:t>
            </a:r>
            <a:r>
              <a:rPr lang="en" sz="1300"/>
              <a:t>segments</a:t>
            </a:r>
            <a:r>
              <a:rPr lang="en" sz="1300"/>
              <a:t> are called </a:t>
            </a:r>
            <a:r>
              <a:rPr b="1" lang="en" sz="1300"/>
              <a:t>partitions</a:t>
            </a:r>
            <a:endParaRPr b="1"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 </a:t>
            </a:r>
            <a:endParaRPr b="1" sz="1300"/>
          </a:p>
        </p:txBody>
      </p:sp>
      <p:sp>
        <p:nvSpPr>
          <p:cNvPr id="299" name="Google Shape;299;p30"/>
          <p:cNvSpPr txBox="1"/>
          <p:nvPr>
            <p:ph idx="2" type="subTitle"/>
          </p:nvPr>
        </p:nvSpPr>
        <p:spPr>
          <a:xfrm>
            <a:off x="3332698" y="1923850"/>
            <a:ext cx="22407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Each partition contains a </a:t>
            </a:r>
            <a:r>
              <a:rPr b="1" lang="en" sz="1300"/>
              <a:t>subset of the table's data</a:t>
            </a:r>
            <a:r>
              <a:rPr lang="en" sz="1300"/>
              <a:t>, and the division is based on a specified criteria or key column called </a:t>
            </a:r>
            <a:r>
              <a:rPr b="1" lang="en" sz="1300"/>
              <a:t>partition key</a:t>
            </a:r>
            <a:endParaRPr b="1" sz="1300"/>
          </a:p>
        </p:txBody>
      </p:sp>
      <p:sp>
        <p:nvSpPr>
          <p:cNvPr id="300" name="Google Shape;300;p30"/>
          <p:cNvSpPr txBox="1"/>
          <p:nvPr>
            <p:ph idx="3" type="subTitle"/>
          </p:nvPr>
        </p:nvSpPr>
        <p:spPr>
          <a:xfrm>
            <a:off x="5793350" y="1923850"/>
            <a:ext cx="2392800" cy="22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It </a:t>
            </a:r>
            <a:r>
              <a:rPr lang="en" sz="1300"/>
              <a:t>reduces the amount of data scanned during query execution by selectively excluding irrelevant partitions based on query predicates called </a:t>
            </a:r>
            <a:r>
              <a:rPr b="1" lang="en" sz="1300"/>
              <a:t>partition pruning</a:t>
            </a:r>
            <a:endParaRPr b="1" sz="1300"/>
          </a:p>
        </p:txBody>
      </p:sp>
      <p:sp>
        <p:nvSpPr>
          <p:cNvPr id="301" name="Google Shape;301;p30"/>
          <p:cNvSpPr/>
          <p:nvPr/>
        </p:nvSpPr>
        <p:spPr>
          <a:xfrm rot="-431286">
            <a:off x="1063505" y="4068397"/>
            <a:ext cx="350369" cy="2691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Baloo"/>
              </a:rPr>
              <a:t>-2</a:t>
            </a:r>
          </a:p>
        </p:txBody>
      </p:sp>
      <p:sp>
        <p:nvSpPr>
          <p:cNvPr id="302" name="Google Shape;302;p30"/>
          <p:cNvSpPr/>
          <p:nvPr/>
        </p:nvSpPr>
        <p:spPr>
          <a:xfrm rot="-354293">
            <a:off x="6649961" y="3994377"/>
            <a:ext cx="354256" cy="2691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2" type="title"/>
          </p:nvPr>
        </p:nvSpPr>
        <p:spPr>
          <a:xfrm>
            <a:off x="3746000" y="1282725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31"/>
          <p:cNvSpPr txBox="1"/>
          <p:nvPr>
            <p:ph type="title"/>
          </p:nvPr>
        </p:nvSpPr>
        <p:spPr>
          <a:xfrm>
            <a:off x="1942350" y="2198625"/>
            <a:ext cx="52593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Partition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8263950" y="3764925"/>
            <a:ext cx="228254" cy="228296"/>
          </a:xfrm>
          <a:custGeom>
            <a:rect b="b" l="l" r="r" t="t"/>
            <a:pathLst>
              <a:path extrusionOk="0" fill="none" h="3720" w="3719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1"/>
          <p:cNvGrpSpPr/>
          <p:nvPr/>
        </p:nvGrpSpPr>
        <p:grpSpPr>
          <a:xfrm>
            <a:off x="815100" y="852100"/>
            <a:ext cx="812402" cy="555675"/>
            <a:chOff x="815100" y="852100"/>
            <a:chExt cx="812402" cy="555675"/>
          </a:xfrm>
        </p:grpSpPr>
        <p:sp>
          <p:nvSpPr>
            <p:cNvPr id="311" name="Google Shape;311;p31"/>
            <p:cNvSpPr/>
            <p:nvPr/>
          </p:nvSpPr>
          <p:spPr>
            <a:xfrm flipH="1">
              <a:off x="963000" y="1340949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15100" y="852100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Table Partition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2025300" y="1728775"/>
            <a:ext cx="5093400" cy="405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Table Partition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p32"/>
          <p:cNvSpPr txBox="1"/>
          <p:nvPr>
            <p:ph idx="4294967295" type="subTitle"/>
          </p:nvPr>
        </p:nvSpPr>
        <p:spPr>
          <a:xfrm>
            <a:off x="937625" y="2819276"/>
            <a:ext cx="21753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List</a:t>
            </a:r>
            <a:endParaRPr b="1" sz="2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0" name="Google Shape;320;p32"/>
          <p:cNvSpPr txBox="1"/>
          <p:nvPr>
            <p:ph idx="4294967295" type="subTitle"/>
          </p:nvPr>
        </p:nvSpPr>
        <p:spPr>
          <a:xfrm>
            <a:off x="937625" y="3580675"/>
            <a:ext cx="21753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Products: Electronics, Clothing,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Grocery etc.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2"/>
          <p:cNvSpPr txBox="1"/>
          <p:nvPr>
            <p:ph idx="4294967295" type="subTitle"/>
          </p:nvPr>
        </p:nvSpPr>
        <p:spPr>
          <a:xfrm>
            <a:off x="3484352" y="2819276"/>
            <a:ext cx="21753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Range</a:t>
            </a:r>
            <a:endParaRPr b="1" sz="2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2" name="Google Shape;322;p32"/>
          <p:cNvSpPr txBox="1"/>
          <p:nvPr>
            <p:ph idx="4294967295" type="subTitle"/>
          </p:nvPr>
        </p:nvSpPr>
        <p:spPr>
          <a:xfrm>
            <a:off x="3484350" y="3580675"/>
            <a:ext cx="24957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Purchase Date: 2020-2021, 2021-2022,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2022-2023 etc.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2"/>
          <p:cNvSpPr txBox="1"/>
          <p:nvPr>
            <p:ph idx="4294967295" type="subTitle"/>
          </p:nvPr>
        </p:nvSpPr>
        <p:spPr>
          <a:xfrm>
            <a:off x="6031075" y="2819276"/>
            <a:ext cx="21753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Hash</a:t>
            </a:r>
            <a:endParaRPr b="1" sz="2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4" name="Google Shape;324;p32"/>
          <p:cNvSpPr txBox="1"/>
          <p:nvPr>
            <p:ph idx="4294967295" type="subTitle"/>
          </p:nvPr>
        </p:nvSpPr>
        <p:spPr>
          <a:xfrm>
            <a:off x="6031075" y="3580675"/>
            <a:ext cx="24447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Char char="●"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Equal distribution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Char char="●"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Avoid skewing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Char char="●"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If use case doesn’t fit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list &amp; range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5" name="Google Shape;325;p32"/>
          <p:cNvCxnSpPr>
            <a:stCxn id="318" idx="2"/>
            <a:endCxn id="319" idx="0"/>
          </p:cNvCxnSpPr>
          <p:nvPr/>
        </p:nvCxnSpPr>
        <p:spPr>
          <a:xfrm rot="5400000">
            <a:off x="2956050" y="1203325"/>
            <a:ext cx="685200" cy="254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>
            <a:stCxn id="318" idx="2"/>
            <a:endCxn id="321" idx="0"/>
          </p:cNvCxnSpPr>
          <p:nvPr/>
        </p:nvCxnSpPr>
        <p:spPr>
          <a:xfrm flipH="1" rot="-5400000">
            <a:off x="4229700" y="2476375"/>
            <a:ext cx="685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2"/>
          <p:cNvCxnSpPr>
            <a:stCxn id="318" idx="2"/>
            <a:endCxn id="323" idx="0"/>
          </p:cNvCxnSpPr>
          <p:nvPr/>
        </p:nvCxnSpPr>
        <p:spPr>
          <a:xfrm flipH="1" rot="-5400000">
            <a:off x="5502750" y="1203325"/>
            <a:ext cx="685200" cy="254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29" name="Google Shape;329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rect b="b" l="l" r="r" t="t"/>
              <a:pathLst>
                <a:path extrusionOk="0" fill="none" h="733" w="7289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17225" y="4106475"/>
              <a:ext cx="228254" cy="228296"/>
            </a:xfrm>
            <a:custGeom>
              <a:rect b="b" l="l" r="r" t="t"/>
              <a:pathLst>
                <a:path extrusionOk="0" fill="none" h="3720" w="3719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32" name="Google Shape;332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rect b="b" l="l" r="r" t="t"/>
              <a:pathLst>
                <a:path extrusionOk="0" fill="none" h="42177" w="62892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