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4"/><Relationship Target="../media/image09.jp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4"/><Relationship Target="../media/image05.jpg" Type="http://schemas.openxmlformats.org/officeDocument/2006/relationships/image" Id="rId3"/><Relationship Target="../media/image10.jpg" Type="http://schemas.openxmlformats.org/officeDocument/2006/relationships/image" Id="rId5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unGuided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Tyler, Sujeet, Sam, Kevin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Contextual Inquiry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Rachel Hamburg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	MA in English Literature </a:t>
            </a:r>
          </a:p>
          <a:p>
            <a:pPr rtl="0" lvl="0" indent="0" marL="45720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former managing editor of Stanford Storytelling Project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4911800"/>
            <a:ext cy="1504950" cx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y="3378725" x="6788425"/>
            <a:ext cy="1155300" cx="151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how &amp; where?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Task Analysis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 i="1">
                <a:latin typeface="Ubuntu"/>
                <a:ea typeface="Ubuntu"/>
                <a:cs typeface="Ubuntu"/>
                <a:sym typeface="Ubuntu"/>
              </a:rPr>
              <a:t>Who is going to use the system?</a:t>
            </a:r>
          </a:p>
          <a:p>
            <a:pPr rtl="0" lvl="0" indent="45720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creators &amp; consumers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 i="1">
                <a:latin typeface="Ubuntu"/>
                <a:ea typeface="Ubuntu"/>
                <a:cs typeface="Ubuntu"/>
                <a:sym typeface="Ubuntu"/>
              </a:rPr>
              <a:t>What tasks to they now perform?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	confined vs. disjointed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 i="1">
                <a:latin typeface="Ubuntu"/>
                <a:ea typeface="Ubuntu"/>
                <a:cs typeface="Ubuntu"/>
                <a:sym typeface="Ubuntu"/>
              </a:rPr>
              <a:t>What tasks are desired?</a:t>
            </a:r>
          </a:p>
          <a:p>
            <a:pPr rtl="0" lvl="0" indent="45720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freely explore, no crowds, useful info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Task Analysis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 i="1">
                <a:latin typeface="Ubuntu"/>
                <a:ea typeface="Ubuntu"/>
                <a:cs typeface="Ubuntu"/>
                <a:sym typeface="Ubuntu"/>
              </a:rPr>
              <a:t>How are the tasks learned?</a:t>
            </a:r>
          </a:p>
          <a:p>
            <a:pPr rtl="0" lvl="0" indent="45720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professionally trained, binder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 i="1">
                <a:latin typeface="Ubuntu"/>
                <a:ea typeface="Ubuntu"/>
                <a:cs typeface="Ubuntu"/>
                <a:sym typeface="Ubuntu"/>
              </a:rPr>
              <a:t>Where are the tasks performed?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	areas of high interests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 i="1">
                <a:latin typeface="Ubuntu"/>
                <a:ea typeface="Ubuntu"/>
                <a:cs typeface="Ubuntu"/>
                <a:sym typeface="Ubuntu"/>
              </a:rPr>
              <a:t>What is the relationship between customer and data?</a:t>
            </a:r>
          </a:p>
          <a:p>
            <a:pPr rtl="0" lvl="0" indent="45720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creator vs. consumer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Task Analysis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 i="1">
                <a:latin typeface="Ubuntu"/>
                <a:ea typeface="Ubuntu"/>
                <a:cs typeface="Ubuntu"/>
                <a:sym typeface="Ubuntu"/>
              </a:rPr>
              <a:t>What other tools does the customer have?</a:t>
            </a:r>
          </a:p>
          <a:p>
            <a:pPr rtl="0" lvl="0" indent="45720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no integrated tools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 i="1">
                <a:latin typeface="Ubuntu"/>
                <a:ea typeface="Ubuntu"/>
                <a:cs typeface="Ubuntu"/>
                <a:sym typeface="Ubuntu"/>
              </a:rPr>
              <a:t>How do users communicate with each other?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	guide makes tour exp. personal + memorable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 i="1">
                <a:latin typeface="Ubuntu"/>
                <a:ea typeface="Ubuntu"/>
                <a:cs typeface="Ubuntu"/>
                <a:sym typeface="Ubuntu"/>
              </a:rPr>
              <a:t>How often are the tasks performed?</a:t>
            </a:r>
          </a:p>
          <a:p>
            <a:pPr rtl="0" lvl="0" indent="45720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creation + consumption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Task Analysis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 i="1">
                <a:latin typeface="Ubuntu"/>
                <a:ea typeface="Ubuntu"/>
                <a:cs typeface="Ubuntu"/>
                <a:sym typeface="Ubuntu"/>
              </a:rPr>
              <a:t>What are the time constraints on the tasks?</a:t>
            </a:r>
          </a:p>
          <a:p>
            <a:pPr rtl="0" lvl="0" indent="45720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visitors may be under timecrunch, daytime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 i="1">
                <a:latin typeface="Ubuntu"/>
                <a:ea typeface="Ubuntu"/>
                <a:cs typeface="Ubuntu"/>
                <a:sym typeface="Ubuntu"/>
              </a:rPr>
              <a:t>What happens when things go wrong?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	tours available don’t fit interests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	creation process too complex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	quality of tour too low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 Tasks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Creation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user wants to create tour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user-developed content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complex but essential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 Tasks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Take me on a tour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user doesn’t know where to go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	Visitor Center observations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recommendations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 Tasks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Deliberate planning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user knows where (s)he wants to go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sets own itinerary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adjustable times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Application ideas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GeoBooks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audiobooks set in your location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Steve Jobs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	Les Miserables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y="3097800" x="6638125"/>
            <a:ext cy="1352699" cx="2003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significance, feasibility, interest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Application ideas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GeoJournal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multimedia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time capsule for revisits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share others’ media from same place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y="1895400" x="6596375"/>
            <a:ext cy="1352699" cx="2003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significance, feasibility, interest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Overview	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unGuided provides users with the freedom to choose their own tour experience.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Application ideas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unGuided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contextual inquiry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stories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y="3097800" x="6638125"/>
            <a:ext cy="1352699" cx="2003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significance, feasibility, interest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Sketches (mobile)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t="6611" b="0" r="26810" l="27027"/>
          <a:stretch/>
        </p:blipFill>
        <p:spPr>
          <a:xfrm>
            <a:off y="1024850" x="809950"/>
            <a:ext cy="4024025" cx="353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 t="14479" b="24530" r="0" l="0"/>
          <a:stretch/>
        </p:blipFill>
        <p:spPr>
          <a:xfrm>
            <a:off y="1024845" x="4467675"/>
            <a:ext cy="4024026" cx="3711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Sketches (augmented reality)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t="15915" b="30187" r="0" l="0"/>
          <a:stretch/>
        </p:blipFill>
        <p:spPr>
          <a:xfrm>
            <a:off y="1127224" x="2235725"/>
            <a:ext cy="3738172" cx="390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Sketches (drone)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0" b="2047" r="25488" l="4197"/>
          <a:stretch/>
        </p:blipFill>
        <p:spPr>
          <a:xfrm>
            <a:off y="1605262" x="651797"/>
            <a:ext cy="1995599" cx="24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t="10744" b="2397" r="25475" l="15825"/>
          <a:stretch/>
        </p:blipFill>
        <p:spPr>
          <a:xfrm>
            <a:off y="1584387" x="3448007"/>
            <a:ext cy="2037349" cx="2442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5">
            <a:alphaModFix/>
          </a:blip>
          <a:srcRect t="5364" b="20845" r="20924" l="29207"/>
          <a:stretch/>
        </p:blipFill>
        <p:spPr>
          <a:xfrm>
            <a:off y="1584387" x="6244250"/>
            <a:ext cy="2037349" cx="244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2143050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>
                <a:latin typeface="Ubuntu"/>
                <a:ea typeface="Ubuntu"/>
                <a:cs typeface="Ubuntu"/>
                <a:sym typeface="Ubuntu"/>
              </a:rPr>
              <a:t>unGuided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Overview	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Power in space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Guided tours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Audio tours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Contextual Inquiry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Visitors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Tour guides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Storytellers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Contextual Inquiry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tour observations</a:t>
            </a:r>
          </a:p>
          <a:p>
            <a:pPr rt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scripted </a:t>
            </a:r>
          </a:p>
          <a:p>
            <a:pPr rt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smooth transitions</a:t>
            </a:r>
          </a:p>
          <a:p>
            <a:pPr rt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questions for engagement</a:t>
            </a:r>
          </a:p>
          <a:p>
            <a:pPr rt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interruptions (sites, traffic)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0650" x="5022625"/>
            <a:ext cy="1951750" cx="34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Contextual Inquiry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tour observations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smooth animations</a:t>
            </a:r>
          </a:p>
          <a:p>
            <a:pPr rtl="0" indent="45720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prompts for engagement	</a:t>
            </a:r>
          </a:p>
          <a:p>
            <a:pPr rtl="0" lvl="0" indent="45720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no route planning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gorilla arms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86700" x="5057575"/>
            <a:ext cy="2104149" cx="37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Contextual Inquiry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John and Jane, couple</a:t>
            </a:r>
          </a:p>
          <a:p>
            <a:pPr rt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45-55 years old, North Carolina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Mary, curator 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30-40 years old, San Francisco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5975" x="5204050"/>
            <a:ext cy="1831375" cx="32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y="2952900" x="7089025"/>
            <a:ext cy="1155300" cx="151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how &amp; where?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Contextual Inquiry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freely explore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smaller groups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read placards for contextual info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audio tours: mixed opinions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5975" x="5204050"/>
            <a:ext cy="1831375" cx="32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Contextual Inquiry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DJ Dull-Mackenzie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Director of Visitor Relations 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	50-60 years old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Michelle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Cantor Education Programs Assistant 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25-35 years old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t="0" b="0" r="0" l="53611"/>
          <a:stretch/>
        </p:blipFill>
        <p:spPr>
          <a:xfrm>
            <a:off y="205975" x="6090500"/>
            <a:ext cy="2482675" cx="20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y="2952900" x="7089025"/>
            <a:ext cy="1155300" cx="151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how &amp; where?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