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5.jpg" Type="http://schemas.openxmlformats.org/officeDocument/2006/relationships/image" Id="rId3"/><Relationship Target="../media/image04.jpg" Type="http://schemas.openxmlformats.org/officeDocument/2006/relationships/image" Id="rId6"/><Relationship Target="../media/image06.jp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pDLj8QlNH6g" Type="http://schemas.openxmlformats.org/officeDocument/2006/relationships/hyperlink" TargetMode="External" Id="rId10"/><Relationship Target="http://youtube.com/v/VGBpU5OMBu4" Type="http://schemas.openxmlformats.org/officeDocument/2006/relationships/hyperlink" TargetMode="External" Id="rId4"/><Relationship Target="../media/image02.jpg" Type="http://schemas.openxmlformats.org/officeDocument/2006/relationships/image" Id="rId11"/><Relationship Target="../media/image00.jpg" Type="http://schemas.openxmlformats.org/officeDocument/2006/relationships/image" Id="rId5"/><Relationship Target="../media/image01.jpg" Type="http://schemas.openxmlformats.org/officeDocument/2006/relationships/image" Id="rId8"/><Relationship Target="http://youtube.com/v/JVq1j1EUv9A" Type="http://schemas.openxmlformats.org/officeDocument/2006/relationships/hyperlink" TargetMode="External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unGuided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Low-fi Prototyping &amp; Pilot Usability Testing</a:t>
            </a:r>
          </a:p>
        </p:txBody>
      </p:sp>
      <p:sp>
        <p:nvSpPr>
          <p:cNvPr id="25" name="Shape 25"/>
          <p:cNvSpPr txBox="1"/>
          <p:nvPr>
            <p:ph idx="2" type="subTitle"/>
          </p:nvPr>
        </p:nvSpPr>
        <p:spPr>
          <a:xfrm>
            <a:off y="4221850" x="5119300"/>
            <a:ext cy="505500" cx="324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2000" lang="en"/>
              <a:t>Kevin, Sam, Sujeet, Tyler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 details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tour guide, a graduating student, a travel enthusiast.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Tyler: note-ninja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Sam: magic-master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Kevin: fabulous-facilitator</a:t>
            </a:r>
          </a:p>
          <a:p>
            <a:pPr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Sujeet: siri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observations (user 1)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582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“Wow! That’s neat!”</a:t>
            </a:r>
            <a:br>
              <a:rPr sz="2000" lang="en"/>
            </a:br>
            <a:r>
              <a:rPr sz="2000" lang="en"/>
              <a:t>On seeing “add another location” button after done with adding a point-of-interest in their tour.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“This is too long a walk, I don’t want to just be walking.”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Not comfortable with sharing the tour he created. “Share? Where? How?”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t="10199" b="12942" r="6465" l="8231"/>
          <a:stretch/>
        </p:blipFill>
        <p:spPr>
          <a:xfrm>
            <a:off y="818525" x="6279300"/>
            <a:ext cy="3953172" cx="246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y="1025962" x="3341625"/>
            <a:ext cy="2624200" cx="5263625"/>
          </a:xfrm>
          <a:custGeom>
            <a:pathLst>
              <a:path w="210545" extrusionOk="0" h="104968">
                <a:moveTo>
                  <a:pt y="21863" x="0"/>
                </a:moveTo>
                <a:cubicBezTo>
                  <a:pt y="16621" x="19875"/>
                  <a:pt y="16039" x="19731"/>
                  <a:pt y="11380" x="39751"/>
                </a:cubicBezTo>
                <a:cubicBezTo>
                  <a:pt y="8172" x="53530"/>
                  <a:pt y="8187" x="67942"/>
                  <a:pt y="4828" x="81685"/>
                </a:cubicBezTo>
                <a:cubicBezTo>
                  <a:pt y="2759" x="90149"/>
                  <a:pt y="-1147" x="98893"/>
                  <a:pt y="459" x="107457"/>
                </a:cubicBezTo>
                <a:cubicBezTo>
                  <a:pt y="1415" x="112559"/>
                  <a:pt y="3396" x="111971"/>
                  <a:pt y="4391" x="117067"/>
                </a:cubicBezTo>
                <a:cubicBezTo>
                  <a:pt y="7594" x="133481"/>
                  <a:pt y="3919" x="151491"/>
                  <a:pt y="10506" x="166864"/>
                </a:cubicBezTo>
                <a:cubicBezTo>
                  <a:pt y="12415" x="171320"/>
                  <a:pt y="17087" x="173997"/>
                  <a:pt y="20116" x="177784"/>
                </a:cubicBezTo>
                <a:cubicBezTo>
                  <a:pt y="25794" x="184883"/>
                  <a:pt y="27257" x="195481"/>
                  <a:pt y="34531" x="200936"/>
                </a:cubicBezTo>
                <a:cubicBezTo>
                  <a:pt y="38515" x="203924"/>
                  <a:pt y="44072" x="203841"/>
                  <a:pt y="48946" x="204867"/>
                </a:cubicBezTo>
                <a:cubicBezTo>
                  <a:pt y="57780" x="206726"/>
                  <a:pt y="67728" x="208859"/>
                  <a:pt y="76028" x="205304"/>
                </a:cubicBezTo>
                <a:cubicBezTo>
                  <a:pt y="82725" x="202434"/>
                  <a:pt y="90582" x="204430"/>
                  <a:pt y="97869" x="204430"/>
                </a:cubicBezTo>
                <a:cubicBezTo>
                  <a:pt y="99477" x="204430"/>
                  <a:pt y="101065" x="203993"/>
                  <a:pt y="102674" x="203993"/>
                </a:cubicBezTo>
                <a:cubicBezTo>
                  <a:pt y="103458" x="203993"/>
                  <a:pt y="104858" x="205651"/>
                  <a:pt y="104858" x="204867"/>
                </a:cubicBezTo>
                <a:cubicBezTo>
                  <a:pt y="104858" x="202182"/>
                  <a:pt y="101919" x="200132"/>
                  <a:pt y="99617" x="198751"/>
                </a:cubicBezTo>
                <a:cubicBezTo>
                  <a:pt y="98779" x="198248"/>
                  <a:pt y="96305" x="196750"/>
                  <a:pt y="96996" x="197441"/>
                </a:cubicBezTo>
                <a:cubicBezTo>
                  <a:pt y="99475" x="199920"/>
                  <a:pt y="104007" x="201028"/>
                  <a:pt y="104858" x="204430"/>
                </a:cubicBezTo>
                <a:cubicBezTo>
                  <a:pt y="105300" x="206199"/>
                  <a:pt y="101783" x="206473"/>
                  <a:pt y="100053" x="207051"/>
                </a:cubicBezTo>
                <a:cubicBezTo>
                  <a:pt y="98490" x="207572"/>
                  <a:pt y="94911" x="210545"/>
                  <a:pt y="96559" x="210545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observations (user 2)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51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She’s a tour guide.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Dropped a pin to create a tour and started telling stories about all the points around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Sometimes forgot that it was just audio and her gestures aren’t going to be recorded.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t="9763" b="12312" r="8679" l="8662"/>
          <a:stretch/>
        </p:blipFill>
        <p:spPr>
          <a:xfrm>
            <a:off y="851800" x="6368387"/>
            <a:ext cy="4007777" cx="23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y="1339211" x="2555375"/>
            <a:ext cy="965000" cx="5034300"/>
          </a:xfrm>
          <a:custGeom>
            <a:pathLst>
              <a:path w="201372" extrusionOk="0" h="38600">
                <a:moveTo>
                  <a:pt y="31611" x="0"/>
                </a:moveTo>
                <a:cubicBezTo>
                  <a:pt y="22925" x="19976"/>
                  <a:pt y="14042" x="40231"/>
                  <a:pt y="9770" x="61591"/>
                </a:cubicBezTo>
                <a:cubicBezTo>
                  <a:pt y="6913" x="75871"/>
                  <a:pt y="7546" x="91373"/>
                  <a:pt y="1034" x="104399"/>
                </a:cubicBezTo>
                <a:cubicBezTo>
                  <a:pt y="-1114" x="108696"/>
                  <a:pt y="913" x="114010"/>
                  <a:pt y="1034" x="118814"/>
                </a:cubicBezTo>
                <a:cubicBezTo>
                  <a:pt y="1312" x="129937"/>
                  <a:pt y="2770" x="141023"/>
                  <a:pt y="4528" x="152011"/>
                </a:cubicBezTo>
                <a:cubicBezTo>
                  <a:pt y="6428" x="163892"/>
                  <a:pt y="11498" x="175294"/>
                  <a:pt y="17633" x="185646"/>
                </a:cubicBezTo>
                <a:cubicBezTo>
                  <a:pt y="19019" x="187986"/>
                  <a:pt y="23987" x="185566"/>
                  <a:pt y="25496" x="187830"/>
                </a:cubicBezTo>
                <a:cubicBezTo>
                  <a:pt y="27289" x="190520"/>
                  <a:pt y="28037" x="194908"/>
                  <a:pt y="31174" x="195693"/>
                </a:cubicBezTo>
                <a:cubicBezTo>
                  <a:pt y="33677" x="196319"/>
                  <a:pt y="38600" x="195296"/>
                  <a:pt y="38600" x="197877"/>
                </a:cubicBezTo>
                <a:cubicBezTo>
                  <a:pt y="38600" x="198651"/>
                  <a:pt y="35542" x="188677"/>
                  <a:pt y="35542" x="190888"/>
                </a:cubicBezTo>
                <a:cubicBezTo>
                  <a:pt y="35542" x="193512"/>
                  <a:pt y="38799" x="195767"/>
                  <a:pt y="38163" x="198314"/>
                </a:cubicBezTo>
                <a:cubicBezTo>
                  <a:pt y="37731" x="200038"/>
                  <a:pt y="32017" x="201372"/>
                  <a:pt y="33795" x="201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106" name="Shape 106"/>
          <p:cNvCxnSpPr/>
          <p:nvPr/>
        </p:nvCxnSpPr>
        <p:spPr>
          <a:xfrm rot="10800000" flipH="1">
            <a:off y="2260399" x="5329150"/>
            <a:ext cy="43800" cx="185639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y="2653650" x="5383750"/>
            <a:ext cy="578700" cx="2129400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y="2511700" x="5471100"/>
            <a:ext cy="240299" cx="2642700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observations (user 3)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063375" x="457200"/>
            <a:ext cy="1098899" cx="380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“Share? Okay.”</a:t>
            </a:r>
            <a:br>
              <a:rPr sz="2000" lang="en"/>
            </a:br>
            <a:r>
              <a:rPr sz="2000" lang="en"/>
              <a:t>“Hey! I didn’t get to name it!”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3996875" x="4674000"/>
            <a:ext cy="765300" cx="456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Just tap, tap, tapped the record button without realizing what it was for.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7860" b="9130" r="4204" l="7095"/>
          <a:stretch/>
        </p:blipFill>
        <p:spPr>
          <a:xfrm>
            <a:off y="1909525" x="2544300"/>
            <a:ext cy="2852649" cx="171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t="10611" b="10199" r="8731" l="9361"/>
          <a:stretch/>
        </p:blipFill>
        <p:spPr>
          <a:xfrm>
            <a:off y="1909525" x="410700"/>
            <a:ext cy="2852649" cx="165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rot="10800000" flipH="1">
            <a:off y="3327449" x="1899450"/>
            <a:ext cy="16799" cx="917100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t="8704" b="15076" r="9861" l="8231"/>
          <a:stretch/>
        </p:blipFill>
        <p:spPr>
          <a:xfrm>
            <a:off y="1205066" x="4857875"/>
            <a:ext cy="2836433" cx="171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6">
            <a:alphaModFix/>
          </a:blip>
          <a:srcRect t="10189" b="12320" r="9873" l="10113"/>
          <a:stretch/>
        </p:blipFill>
        <p:spPr>
          <a:xfrm>
            <a:off y="1205075" x="7183349"/>
            <a:ext cy="2857282" cx="165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 rot="10800000">
            <a:off y="3605460" x="5711299"/>
            <a:ext cy="522439" cx="2277825"/>
          </a:xfrm>
          <a:custGeom>
            <a:pathLst>
              <a:path w="91113" extrusionOk="0" h="24095">
                <a:moveTo>
                  <a:pt y="24025" x="0"/>
                </a:moveTo>
                <a:cubicBezTo>
                  <a:pt y="15276" x="2497"/>
                  <a:pt y="10478" x="12759"/>
                  <a:pt y="6553" x="20967"/>
                </a:cubicBezTo>
                <a:cubicBezTo>
                  <a:pt y="3810" x="26701"/>
                  <a:pt y="0" x="32519"/>
                  <a:pt y="0" x="38876"/>
                </a:cubicBezTo>
                <a:cubicBezTo>
                  <a:pt y="0" x="43256"/>
                  <a:pt y="2711" x="47234"/>
                  <a:pt y="3495" x="51544"/>
                </a:cubicBezTo>
                <a:cubicBezTo>
                  <a:pt y="5400" x="62025"/>
                  <a:pt y="7756" x="73714"/>
                  <a:pt y="15289" x="81247"/>
                </a:cubicBezTo>
                <a:cubicBezTo>
                  <a:pt y="17042" x="83000"/>
                  <a:pt y="18749" x="84943"/>
                  <a:pt y="20967" x="86052"/>
                </a:cubicBezTo>
                <a:cubicBezTo>
                  <a:pt y="21888" x="86512"/>
                  <a:pt y="23823" x="85479"/>
                  <a:pt y="24025" x="86489"/>
                </a:cubicBezTo>
                <a:cubicBezTo>
                  <a:pt y="24586" x="89301"/>
                  <a:pt y="16162" x="87115"/>
                  <a:pt y="16162" x="89984"/>
                </a:cubicBezTo>
                <a:cubicBezTo>
                  <a:pt y="16162" x="92022"/>
                  <a:pt y="20385" x="90741"/>
                  <a:pt y="22278" x="89984"/>
                </a:cubicBezTo>
                <a:cubicBezTo>
                  <a:pt y="25255" x="88793"/>
                  <a:pt y="21211" x="77229"/>
                  <a:pt y="21841" x="80374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2" name="Shape 122"/>
          <p:cNvSpPr/>
          <p:nvPr/>
        </p:nvSpPr>
        <p:spPr>
          <a:xfrm>
            <a:off y="2675000" x="5896525"/>
            <a:ext cy="602375" cx="2277825"/>
          </a:xfrm>
          <a:custGeom>
            <a:pathLst>
              <a:path w="91113" extrusionOk="0" h="24095">
                <a:moveTo>
                  <a:pt y="24025" x="0"/>
                </a:moveTo>
                <a:cubicBezTo>
                  <a:pt y="15276" x="2497"/>
                  <a:pt y="10478" x="12759"/>
                  <a:pt y="6553" x="20967"/>
                </a:cubicBezTo>
                <a:cubicBezTo>
                  <a:pt y="3810" x="26701"/>
                  <a:pt y="0" x="32519"/>
                  <a:pt y="0" x="38876"/>
                </a:cubicBezTo>
                <a:cubicBezTo>
                  <a:pt y="0" x="43256"/>
                  <a:pt y="2711" x="47234"/>
                  <a:pt y="3495" x="51544"/>
                </a:cubicBezTo>
                <a:cubicBezTo>
                  <a:pt y="5400" x="62025"/>
                  <a:pt y="7756" x="73714"/>
                  <a:pt y="15289" x="81247"/>
                </a:cubicBezTo>
                <a:cubicBezTo>
                  <a:pt y="17042" x="83000"/>
                  <a:pt y="18749" x="84943"/>
                  <a:pt y="20967" x="86052"/>
                </a:cubicBezTo>
                <a:cubicBezTo>
                  <a:pt y="21888" x="86512"/>
                  <a:pt y="23823" x="85479"/>
                  <a:pt y="24025" x="86489"/>
                </a:cubicBezTo>
                <a:cubicBezTo>
                  <a:pt y="24586" x="89301"/>
                  <a:pt y="16162" x="87115"/>
                  <a:pt y="16162" x="89984"/>
                </a:cubicBezTo>
                <a:cubicBezTo>
                  <a:pt y="16162" x="92022"/>
                  <a:pt y="20385" x="90741"/>
                  <a:pt y="22278" x="89984"/>
                </a:cubicBezTo>
                <a:cubicBezTo>
                  <a:pt y="25255" x="88793"/>
                  <a:pt y="21211" x="77229"/>
                  <a:pt y="21841" x="80374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they suggested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There should be more pictures on information page about a point-of-interest.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The share button should somehow suggest what platform it is sharing the tour.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There should be a way of editing the audio clips created.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The direction arrow should also show estimated time and distance.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of the things we learnt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People have different ways of narrating tours.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Not everyone is comfortable sharing.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It is important to keep users engaged.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Use traditional symbols wherever possible.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 :)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000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What unGuided can do (the three tasks)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How unGuided does it (the prototype)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unGuided in action!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The grand(?) experiment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So much to learn!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Questions? Shoot!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Statement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Taking the guide out of ‘guided tours’, and keeping the tours still awesome.</a:t>
            </a:r>
            <a:br>
              <a:rPr lang="en"/>
            </a:br>
            <a:br>
              <a:rPr lang="en"/>
            </a:br>
            <a:r>
              <a:rPr lang="en"/>
              <a:t>No, making them more awesome!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Creating engaging tours: because everybody has a story to tell.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1: Let’s take that tour!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At a new place.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No idea what’s around that’s interesting.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Want to walk around and explore the place.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latin typeface="Bitter"/>
                <a:ea typeface="Bitter"/>
                <a:cs typeface="Bitter"/>
                <a:sym typeface="Bitter"/>
              </a:rPr>
              <a:t>“I don’t like following someone!”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latin typeface="Bitter"/>
                <a:ea typeface="Bitter"/>
                <a:cs typeface="Bitter"/>
                <a:sym typeface="Bitter"/>
              </a:rPr>
              <a:t>“God, I hate groups!”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>
                <a:latin typeface="Bitter"/>
                <a:ea typeface="Bitter"/>
                <a:cs typeface="Bitter"/>
                <a:sym typeface="Bitter"/>
              </a:rPr>
              <a:t>“I don’t like to adjust my timings!”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2: Let’s go exploring!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Corsiva"/>
                <a:ea typeface="Corsiva"/>
                <a:cs typeface="Corsiva"/>
                <a:sym typeface="Corsiva"/>
              </a:rPr>
              <a:t>“It's a magical world, Hobbes, ol' buddy ... let's go exploring!”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 indent="-3810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FFFF"/>
                </a:solidFill>
              </a:rPr>
              <a:t>Find interesting places around you.</a:t>
            </a:r>
          </a:p>
          <a:p>
            <a:pPr rtl="0" lvl="0" indent="-3810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FFFF"/>
                </a:solidFill>
              </a:rPr>
              <a:t>Tell unGuided you’re interested.</a:t>
            </a:r>
          </a:p>
          <a:p>
            <a:pPr lvl="0" indent="-3810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FFFF"/>
                </a:solidFill>
              </a:rPr>
              <a:t>unGuided guides you there and keeps you engaged.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3: Tell your story, make a tour!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Found something interesting?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Had an out-of-the world experience?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You want others too, to experience it…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Create a tour, tell them your story!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0" x="128850"/>
            <a:ext cy="857400" cx="8686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500" lang="en"/>
              <a:t>Prototype structure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359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Lean, minimal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Task oriented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Three way branching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We used POP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2987" x="4425800"/>
            <a:ext cy="4697523" cx="4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y="1363281" x="5245628"/>
            <a:ext cy="648525" cx="3307050"/>
          </a:xfrm>
          <a:custGeom>
            <a:pathLst>
              <a:path w="132282" extrusionOk="0" h="25941">
                <a:moveTo>
                  <a:pt y="25941" x="132282"/>
                </a:moveTo>
                <a:cubicBezTo>
                  <a:pt y="20774" x="126082"/>
                  <a:pt y="14291" x="120764"/>
                  <a:pt y="10481" x="113651"/>
                </a:cubicBezTo>
                <a:cubicBezTo>
                  <a:pt y="3407" x="100447"/>
                  <a:pt y="6556" x="83830"/>
                  <a:pt y="6914" x="68856"/>
                </a:cubicBezTo>
                <a:cubicBezTo>
                  <a:pt y="7147" x="59058"/>
                  <a:pt y="4319" x="49302"/>
                  <a:pt y="4931" x="39521"/>
                </a:cubicBezTo>
                <a:cubicBezTo>
                  <a:pt y="5739" x="26593"/>
                  <a:pt y="8861" x="13238"/>
                  <a:pt y="5724" x="672"/>
                </a:cubicBezTo>
                <a:cubicBezTo>
                  <a:pt y="5191" x="-1461"/>
                  <a:pt y="-520" x="2153"/>
                  <a:pt y="174" x="4240"/>
                </a:cubicBezTo>
                <a:cubicBezTo>
                  <a:pt y="790" x="6091"/>
                  <a:pt y="3477" x="2082"/>
                  <a:pt y="5328" x="1465"/>
                </a:cubicBezTo>
                <a:cubicBezTo>
                  <a:pt y="7559" x="720"/>
                  <a:pt y="8636" x="4910"/>
                  <a:pt y="9688" x="7015"/>
                </a:cubicBezTo>
              </a:path>
            </a:pathLst>
          </a:cu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64" name="Shape 64"/>
          <p:cNvSpPr/>
          <p:nvPr/>
        </p:nvSpPr>
        <p:spPr>
          <a:xfrm>
            <a:off y="3457654" x="4909637"/>
            <a:ext cy="675350" cx="1829425"/>
          </a:xfrm>
          <a:custGeom>
            <a:pathLst>
              <a:path w="73177" extrusionOk="0" h="27014">
                <a:moveTo>
                  <a:pt y="12729" x="73177"/>
                </a:moveTo>
                <a:cubicBezTo>
                  <a:pt y="6064" x="63551"/>
                  <a:pt y="-1972" x="51730"/>
                  <a:pt y="440" x="40274"/>
                </a:cubicBezTo>
                <a:cubicBezTo>
                  <a:pt y="2513" x="30426"/>
                  <a:pt y="6048" x="20385"/>
                  <a:pt y="12332" x="12525"/>
                </a:cubicBezTo>
                <a:cubicBezTo>
                  <a:pt y="14782" x="9459"/>
                  <a:pt y="17355" x="6322"/>
                  <a:pt y="20657" x="4201"/>
                </a:cubicBezTo>
                <a:cubicBezTo>
                  <a:pt y="22569" x="2971"/>
                  <a:pt y="27222" x="2270"/>
                  <a:pt y="26207" x="236"/>
                </a:cubicBezTo>
                <a:cubicBezTo>
                  <a:pt y="25970" x="-236"/>
                  <a:pt y="25149" x="236"/>
                  <a:pt y="24621" x="236"/>
                </a:cubicBezTo>
                <a:cubicBezTo>
                  <a:pt y="23431" x="236"/>
                  <a:pt y="19863" x="236"/>
                  <a:pt y="21053" x="236"/>
                </a:cubicBezTo>
                <a:cubicBezTo>
                  <a:pt y="22921" x="236"/>
                  <a:pt y="25281" x="-292"/>
                  <a:pt y="26603" x="1029"/>
                </a:cubicBezTo>
                <a:cubicBezTo>
                  <a:pt y="27963" x="2389"/>
                  <a:pt y="25017" x="4654"/>
                  <a:pt y="25017" x="6579"/>
                </a:cubicBezTo>
              </a:path>
            </a:pathLst>
          </a:cu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65" name="Shape 65"/>
          <p:cNvSpPr/>
          <p:nvPr/>
        </p:nvSpPr>
        <p:spPr>
          <a:xfrm>
            <a:off y="2575209" x="4762675"/>
            <a:ext cy="869900" cx="3750375"/>
          </a:xfrm>
          <a:custGeom>
            <a:pathLst>
              <a:path w="150015" extrusionOk="0" h="34796">
                <a:moveTo>
                  <a:pt y="12349" x="150015"/>
                </a:moveTo>
                <a:cubicBezTo>
                  <a:pt y="23371" x="143305"/>
                  <a:pt y="33022" x="131114"/>
                  <a:pt y="34548" x="118301"/>
                </a:cubicBezTo>
                <a:cubicBezTo>
                  <a:pt y="35540" x="109961"/>
                  <a:pt y="30746" x="101938"/>
                  <a:pt y="28999" x="93723"/>
                </a:cubicBezTo>
                <a:cubicBezTo>
                  <a:pt y="28650" x="92087"/>
                  <a:pt y="27452" x="75913"/>
                  <a:pt y="27413" x="75488"/>
                </a:cubicBezTo>
                <a:cubicBezTo>
                  <a:pt y="26343" x="63993"/>
                  <a:pt y="25515" x="52474"/>
                  <a:pt y="24242" x="41000"/>
                </a:cubicBezTo>
                <a:cubicBezTo>
                  <a:pt y="23527" x="34563"/>
                  <a:pt y="25981" x="27911"/>
                  <a:pt y="24638" x="21576"/>
                </a:cubicBezTo>
                <a:cubicBezTo>
                  <a:pt y="23086" x="14261"/>
                  <a:pt y="16655" x="5323"/>
                  <a:pt y="9178" x="5323"/>
                </a:cubicBezTo>
                <a:cubicBezTo>
                  <a:pt y="6084" x="5323"/>
                  <a:pt y="-1728" x="4339"/>
                  <a:pt y="457" x="2151"/>
                </a:cubicBezTo>
                <a:cubicBezTo>
                  <a:pt y="2270" x="335"/>
                  <a:pt y="6841" x="2860"/>
                  <a:pt y="7989" x="566"/>
                </a:cubicBezTo>
                <a:cubicBezTo>
                  <a:pt y="8649" x="-755"/>
                  <a:pt y="4949" x="697"/>
                  <a:pt y="3628" x="1358"/>
                </a:cubicBezTo>
                <a:cubicBezTo>
                  <a:pt y="2618" x="1862"/>
                  <a:pt y="1082" x="1608"/>
                  <a:pt y="457" x="2548"/>
                </a:cubicBezTo>
                <a:cubicBezTo>
                  <a:pt y="-986" x="4717"/>
                  <a:pt y="1814" x="9287"/>
                  <a:pt y="4421" x="9287"/>
                </a:cubicBezTo>
              </a:path>
            </a:pathLst>
          </a:cu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66" name="Shape 66"/>
          <p:cNvSpPr/>
          <p:nvPr/>
        </p:nvSpPr>
        <p:spPr>
          <a:xfrm>
            <a:off y="548801" x="5500275"/>
            <a:ext cy="1314350" cx="3070700"/>
          </a:xfrm>
          <a:custGeom>
            <a:pathLst>
              <a:path w="122828" extrusionOk="0" h="52574">
                <a:moveTo>
                  <a:pt y="4211" x="0"/>
                </a:moveTo>
                <a:cubicBezTo>
                  <a:pt y="3404" x="31493"/>
                  <a:pt y="-7539" x="68019"/>
                  <a:pt y="9761" x="94347"/>
                </a:cubicBezTo>
                <a:cubicBezTo>
                  <a:pt y="17086" x="105495"/>
                  <a:pt y="31398" x="110068"/>
                  <a:pt y="43060" x="116546"/>
                </a:cubicBezTo>
                <a:cubicBezTo>
                  <a:pt y="46159" x="118267"/>
                  <a:pt y="52574" x="117757"/>
                  <a:pt y="52574" x="121303"/>
                </a:cubicBezTo>
                <a:cubicBezTo>
                  <a:pt y="52574" x="124344"/>
                  <a:pt y="46498" x="121700"/>
                  <a:pt y="43457" x="121700"/>
                </a:cubicBezTo>
                <a:cubicBezTo>
                  <a:pt y="42400" x="121700"/>
                  <a:pt y="45571" x="121700"/>
                  <a:pt y="46628" x="121700"/>
                </a:cubicBezTo>
                <a:cubicBezTo>
                  <a:pt y="48235" x="121700"/>
                  <a:pt y="50047" x="123384"/>
                  <a:pt y="51385" x="122493"/>
                </a:cubicBezTo>
                <a:cubicBezTo>
                  <a:pt y="54496" x="120417"/>
                  <a:pt y="48784" x="114649"/>
                  <a:pt y="45439" x="112979"/>
                </a:cubicBezTo>
              </a:path>
            </a:pathLst>
          </a:cu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67" name="Shape 67"/>
          <p:cNvSpPr/>
          <p:nvPr/>
        </p:nvSpPr>
        <p:spPr>
          <a:xfrm>
            <a:off y="1792775" x="5351625"/>
            <a:ext cy="565900" cx="2546907"/>
          </a:xfrm>
          <a:custGeom>
            <a:pathLst>
              <a:path w="77697" extrusionOk="0" h="22636">
                <a:moveTo>
                  <a:pt y="17879" x="77697"/>
                </a:moveTo>
                <a:cubicBezTo>
                  <a:pt y="16501" x="72183"/>
                  <a:pt y="10320" x="68996"/>
                  <a:pt y="7969" x="63823"/>
                </a:cubicBezTo>
                <a:cubicBezTo>
                  <a:pt y="2098" x="50909"/>
                  <a:pt y="-2210" x="35565"/>
                  <a:pt y="1230" x="21803"/>
                </a:cubicBezTo>
                <a:cubicBezTo>
                  <a:pt y="2857" x="15290"/>
                  <a:pt y="7365" x="9003"/>
                  <a:pt y="13122" x="5550"/>
                </a:cubicBezTo>
                <a:cubicBezTo>
                  <a:pt y="15774" x="3958"/>
                  <a:pt y="21843" x="5471"/>
                  <a:pt y="21843" x="2378"/>
                </a:cubicBezTo>
                <a:cubicBezTo>
                  <a:pt y="21843" x="1159"/>
                  <a:pt y="17849" x="0"/>
                  <a:pt y="19068" x="0"/>
                </a:cubicBezTo>
                <a:cubicBezTo>
                  <a:pt y="20574" x="0"/>
                  <a:pt y="22636" x="1268"/>
                  <a:pt y="22636" x="2775"/>
                </a:cubicBezTo>
                <a:cubicBezTo>
                  <a:pt y="22636" x="4925"/>
                  <a:pt y="19803" x="6174"/>
                  <a:pt y="17879" x="7135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68" name="Shape 68"/>
          <p:cNvSpPr/>
          <p:nvPr/>
        </p:nvSpPr>
        <p:spPr>
          <a:xfrm>
            <a:off y="2526000" x="5391250"/>
            <a:ext cy="476150" cx="2546922"/>
          </a:xfrm>
          <a:custGeom>
            <a:pathLst>
              <a:path w="75869" extrusionOk="0" h="19046">
                <a:moveTo>
                  <a:pt y="5596" x="0"/>
                </a:moveTo>
                <a:cubicBezTo>
                  <a:pt y="18896" x="11085"/>
                  <a:pt y="21670" x="34157"/>
                  <a:pt y="16696" x="50742"/>
                </a:cubicBezTo>
                <a:cubicBezTo>
                  <a:pt y="14844" x="56914"/>
                  <a:pt y="11323" x="62544"/>
                  <a:pt y="7578" x="67788"/>
                </a:cubicBezTo>
                <a:cubicBezTo>
                  <a:pt y="6102" x="69853"/>
                  <a:pt y="4614" x="75529"/>
                  <a:pt y="2821" x="73734"/>
                </a:cubicBezTo>
                <a:cubicBezTo>
                  <a:pt y="895" x="71806"/>
                  <a:pt y="2879" x="63876"/>
                  <a:pt y="4803" x="65805"/>
                </a:cubicBezTo>
                <a:cubicBezTo>
                  <a:pt y="7306" x="68315"/>
                  <a:pt y="740" x="71842"/>
                  <a:pt y="46" x="75319"/>
                </a:cubicBezTo>
                <a:cubicBezTo>
                  <a:pt y="-137" x="76235"/>
                  <a:pt y="1886" x="75716"/>
                  <a:pt y="2821" x="75716"/>
                </a:cubicBezTo>
                <a:cubicBezTo>
                  <a:pt y="5257" x="75716"/>
                  <a:pt y="7645" x="74901"/>
                  <a:pt y="9957" x="7413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Videos of UI in work</a:t>
            </a:r>
          </a:p>
        </p:txBody>
      </p:sp>
      <p:sp>
        <p:nvSpPr>
          <p:cNvPr id="74" name="Shape 74">
            <a:hlinkClick r:id="rId4"/>
          </p:cNvPr>
          <p:cNvSpPr/>
          <p:nvPr/>
        </p:nvSpPr>
        <p:spPr>
          <a:xfrm>
            <a:off y="1458650" x="556325"/>
            <a:ext cy="1903950" cx="2538593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5" name="Shape 75">
            <a:hlinkClick r:id="rId7"/>
          </p:cNvPr>
          <p:cNvSpPr/>
          <p:nvPr/>
        </p:nvSpPr>
        <p:spPr>
          <a:xfrm>
            <a:off y="1458661" x="3339800"/>
            <a:ext cy="1903939" cx="2538600"/>
          </a:xfrm>
          <a:prstGeom prst="rect">
            <a:avLst/>
          </a:prstGeom>
          <a:blipFill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6" name="Shape 76">
            <a:hlinkClick r:id="rId10"/>
          </p:cNvPr>
          <p:cNvSpPr/>
          <p:nvPr/>
        </p:nvSpPr>
        <p:spPr>
          <a:xfrm>
            <a:off y="1458648" x="6065150"/>
            <a:ext cy="1903939" cx="2538600"/>
          </a:xfrm>
          <a:prstGeom prst="rect">
            <a:avLst/>
          </a:prstGeom>
          <a:blipFill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y="3362600" x="556325"/>
            <a:ext cy="666000" cx="80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    Take a tour                                      Discover                                     Create a tour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 experimented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Brief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Tell about CS147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Give overall picture of unGuided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Tell the task to be done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Observation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Which buttons do the press?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Facial expressions and exclamations.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Debrief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Ask questions, take direct feedback.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